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1" r:id="rId2"/>
    <p:sldId id="277" r:id="rId3"/>
    <p:sldId id="278" r:id="rId4"/>
    <p:sldId id="279" r:id="rId5"/>
    <p:sldId id="283" r:id="rId6"/>
    <p:sldId id="280" r:id="rId7"/>
    <p:sldId id="281" r:id="rId8"/>
    <p:sldId id="295" r:id="rId9"/>
    <p:sldId id="290" r:id="rId10"/>
    <p:sldId id="294" r:id="rId11"/>
    <p:sldId id="304" r:id="rId12"/>
    <p:sldId id="302" r:id="rId13"/>
    <p:sldId id="296" r:id="rId14"/>
    <p:sldId id="303" r:id="rId15"/>
    <p:sldId id="297" r:id="rId16"/>
    <p:sldId id="299" r:id="rId17"/>
    <p:sldId id="298" r:id="rId18"/>
    <p:sldId id="285" r:id="rId19"/>
    <p:sldId id="286" r:id="rId20"/>
    <p:sldId id="287" r:id="rId21"/>
    <p:sldId id="288" r:id="rId22"/>
    <p:sldId id="30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74" autoAdjust="0"/>
  </p:normalViewPr>
  <p:slideViewPr>
    <p:cSldViewPr>
      <p:cViewPr>
        <p:scale>
          <a:sx n="75" d="100"/>
          <a:sy n="75" d="100"/>
        </p:scale>
        <p:origin x="-198" y="-126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27CCFDFD-DE83-4859-9F0F-6474A0FDA96D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2F733847-6896-4630-A94C-06684069E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21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76F23D-EC96-4CC3-89B5-D705D7FB708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294EBD-AF2C-4615-973F-1D1865E73D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30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33847-6896-4630-A94C-06684069EF9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209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Center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예측변수에서 평균을 빼라</a:t>
            </a:r>
            <a:endParaRPr lang="en-US" altLang="ko-KR" dirty="0" smtClean="0"/>
          </a:p>
          <a:p>
            <a:r>
              <a:rPr lang="en-US" altLang="ko-KR" dirty="0" smtClean="0"/>
              <a:t>Scale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 표준편차로 나누어라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33847-6896-4630-A94C-06684069EF9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56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33847-6896-4630-A94C-06684069EF9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09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294EBD-AF2C-4615-973F-1D1865E73D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09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01AA0-75F7-4F77-A2CA-09B0642D5596}" type="slidenum">
              <a:rPr lang="en-US" altLang="ko-KR">
                <a:latin typeface="Calibri" pitchFamily="34" charset="0"/>
              </a:rPr>
              <a:pPr eaLnBrk="1" hangingPunct="1"/>
              <a:t>18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309000-213A-43D5-B06D-CA831AC6E917}" type="slidenum">
              <a:rPr lang="en-US" altLang="ko-KR">
                <a:latin typeface="Calibri" pitchFamily="34" charset="0"/>
              </a:rPr>
              <a:pPr eaLnBrk="1" hangingPunct="1"/>
              <a:t>19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DA58ED-6E2A-4DF2-9FB2-1688336693BC}" type="slidenum">
              <a:rPr lang="en-US" altLang="ko-KR">
                <a:latin typeface="Calibri" pitchFamily="34" charset="0"/>
              </a:rPr>
              <a:pPr eaLnBrk="1" hangingPunct="1"/>
              <a:t>20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15ECF6-8B7A-466F-BFD1-AFF7856870C9}" type="slidenum">
              <a:rPr lang="en-US" altLang="ko-KR">
                <a:latin typeface="Calibri" pitchFamily="34" charset="0"/>
              </a:rPr>
              <a:pPr eaLnBrk="1" hangingPunct="1"/>
              <a:t>21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 IID</a:t>
            </a:r>
            <a:r>
              <a:rPr lang="en-US" altLang="ko-KR" baseline="0" dirty="0" smtClean="0"/>
              <a:t> / ZIP </a:t>
            </a:r>
            <a:r>
              <a:rPr lang="ko-KR" altLang="en-US" baseline="0" dirty="0" smtClean="0"/>
              <a:t>제거할 것</a:t>
            </a:r>
            <a:r>
              <a:rPr lang="en-US" altLang="ko-KR" baseline="0" smtClean="0"/>
              <a:t>!!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33847-6896-4630-A94C-06684069EF95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21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KNN</a:t>
            </a:r>
            <a:r>
              <a:rPr lang="en-US" altLang="ko-KR" baseline="0" dirty="0" smtClean="0"/>
              <a:t> =&gt; y </a:t>
            </a:r>
            <a:r>
              <a:rPr lang="ko-KR" altLang="en-US" baseline="0" dirty="0" smtClean="0"/>
              <a:t>값이 범주형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수치형에 따라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목표변수가 범주형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예측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목표변수가 수치형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7B4229-CB8E-4555-A277-32BEBA0E412C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D53353-614C-43FA-887C-C5E740AC9015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F9CFF5-65AE-45BF-9FE3-A475AD1CC0EC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K</a:t>
            </a:r>
            <a:r>
              <a:rPr lang="ko-KR" altLang="en-US" dirty="0" smtClean="0"/>
              <a:t>가 작으면 지역적 구조를 잘 반영하지만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노이즈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측정오차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가 있다</a:t>
            </a:r>
            <a:r>
              <a:rPr lang="en-US" altLang="ko-KR" baseline="0" dirty="0" smtClean="0"/>
              <a:t>. = </a:t>
            </a:r>
            <a:r>
              <a:rPr lang="ko-KR" altLang="en-US" baseline="0" dirty="0" smtClean="0"/>
              <a:t>잡음의 영향을 많이 받는다</a:t>
            </a:r>
            <a:r>
              <a:rPr lang="en-US" altLang="ko-KR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704EF4-4B25-4105-80BF-1E8531828663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325504-69E5-4A42-8544-11E0D39B3F80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E117DA-9272-4AEE-BCF8-A4CC1D3E74D8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dim</a:t>
            </a:r>
            <a:r>
              <a:rPr lang="en-US" altLang="ko-KR" baseline="0" dirty="0" smtClean="0"/>
              <a:t> =&gt; </a:t>
            </a:r>
            <a:r>
              <a:rPr lang="ko-KR" altLang="en-US" baseline="0" dirty="0" smtClean="0"/>
              <a:t>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열 개수를 알려준다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pch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33847-6896-4630-A94C-06684069EF9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65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와 거리가 가까운 순서대로 쭉 계산을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근접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유클리디안</a:t>
            </a:r>
            <a:r>
              <a:rPr lang="ko-KR" altLang="en-US" dirty="0" smtClean="0"/>
              <a:t> 거리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단위를 표준화 시켜야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값에 따라 </a:t>
            </a:r>
            <a:r>
              <a:rPr lang="en-US" altLang="ko-KR" dirty="0" smtClean="0"/>
              <a:t>accuracy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 Accuracy</a:t>
            </a:r>
            <a:r>
              <a:rPr lang="ko-KR" altLang="en-US" dirty="0" smtClean="0"/>
              <a:t>가 가장 높을 때의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값을 이용하여 모델을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Training(50) / Validation(30) / Test(20)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33847-6896-4630-A94C-06684069EF9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73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E6B942-487D-4959-833B-A86CDCED4EF7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52F2AC-F60F-4515-A361-3043F95BA9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96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017DA-97A8-4AB1-9EF0-B227F9C9D5FF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FD7D-5D1E-4ADB-8F33-508DD0BC60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6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C6877-7B43-4C29-9878-40885EE099C2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6E410-428C-4F57-AE73-621CEDFD28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515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72250"/>
            <a:ext cx="3055938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비즈니스</a:t>
            </a:r>
            <a:r>
              <a:rPr lang="en-US" altLang="ko-KR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ko-KR" altLang="en-US" sz="1200" i="1" dirty="0" err="1">
                <a:latin typeface="Arial" pitchFamily="34" charset="0"/>
                <a:ea typeface="굴림" pitchFamily="50" charset="-127"/>
                <a:cs typeface="Arial" pitchFamily="34" charset="0"/>
              </a:rPr>
              <a:t>인텔리전스를</a:t>
            </a:r>
            <a:r>
              <a:rPr lang="ko-KR" altLang="en-US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 위한 </a:t>
            </a:r>
            <a:r>
              <a:rPr lang="ko-KR" altLang="en-US" sz="1200" i="1" dirty="0" err="1">
                <a:latin typeface="Arial" pitchFamily="34" charset="0"/>
                <a:ea typeface="굴림" pitchFamily="50" charset="-127"/>
                <a:cs typeface="Arial" pitchFamily="34" charset="0"/>
              </a:rPr>
              <a:t>데이터마이닝</a:t>
            </a:r>
            <a:endParaRPr lang="ko-KR" altLang="en-US" sz="1200" i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29388"/>
            <a:ext cx="982663" cy="261937"/>
          </a:xfrm>
        </p:spPr>
        <p:txBody>
          <a:bodyPr/>
          <a:lstStyle>
            <a:lvl1pPr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FD5BF72-A02C-4B4F-86B3-12B2CF09CD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8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10CC-6813-4F55-A8BC-309A56799813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7B1DA-EED1-4C18-836E-EA820A96AA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12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8758B7-3E82-447B-95E9-6591BF98EF64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51CD6C-376D-4B3A-9E81-C6C167DD03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757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B3054-0F63-429F-AFD6-D4847803D046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313AA-1325-4C8B-9971-AC87189671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03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F534-DC99-49B2-A881-7E2B6BD3F91E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5D2B1-7B02-4F6A-AD21-B2CB7E2EA0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99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CB236-A5F4-48C6-87FE-8EC07D0CAFC0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C358-F7B9-42AE-8ABD-67A81F0AAA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08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267ED-8A26-4046-8CE6-F84ED2293F00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B34EF-57FA-4ED6-B85E-F56E1F3997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907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4D36AF-37DE-43D8-91AA-85D5341B6CD2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026314-E5A5-4363-B6C4-3C7DF5D1D4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94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B3FBD8-16BF-4F6C-91CD-236A60D61709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EBF50D-9578-40C3-9708-2E5605C5A4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0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pitchFamily="18" charset="0"/>
                <a:ea typeface="굴림" charset="-127"/>
              </a:defRPr>
            </a:lvl1pPr>
          </a:lstStyle>
          <a:p>
            <a:pPr>
              <a:defRPr/>
            </a:pPr>
            <a:fld id="{80DE5884-82EE-4610-8196-054DD33B726F}" type="datetimeFigureOut">
              <a:rPr lang="en-US" altLang="ko-KR"/>
              <a:pPr>
                <a:defRPr/>
              </a:pPr>
              <a:t>6/15/2019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pitchFamily="34" charset="0"/>
                <a:ea typeface="굴림" charset="-127"/>
              </a:defRPr>
            </a:lvl1pPr>
          </a:lstStyle>
          <a:p>
            <a:pPr>
              <a:defRPr/>
            </a:pPr>
            <a:fld id="{9E2A2699-6708-4371-B3D5-9BABF133D3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0" r:id="rId2"/>
    <p:sldLayoutId id="2147483748" r:id="rId3"/>
    <p:sldLayoutId id="2147483741" r:id="rId4"/>
    <p:sldLayoutId id="2147483742" r:id="rId5"/>
    <p:sldLayoutId id="2147483743" r:id="rId6"/>
    <p:sldLayoutId id="2147483744" r:id="rId7"/>
    <p:sldLayoutId id="2147483749" r:id="rId8"/>
    <p:sldLayoutId id="2147483750" r:id="rId9"/>
    <p:sldLayoutId id="2147483745" r:id="rId10"/>
    <p:sldLayoutId id="2147483746" r:id="rId11"/>
    <p:sldLayoutId id="214748375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11685/help/library/fastICA/html/fastICA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24177/help/library/stats/help/clas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7 – K-Nearest-Neighbor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charset="0"/>
                <a:cs typeface="Arial" charset="0"/>
              </a:rPr>
              <a:t>© Galit Shmueli and Peter Bruce 2010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chemeClr val="accent2"/>
                </a:solidFill>
                <a:latin typeface="Franklin Gothic Book" pitchFamily="34" charset="0"/>
              </a:rPr>
              <a:t>Data Mining for Business Analytics in R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 err="1" smtClean="0">
                <a:solidFill>
                  <a:schemeClr val="tx2"/>
                </a:solidFill>
                <a:latin typeface="Franklin Gothic Book" pitchFamily="34" charset="0"/>
              </a:rPr>
              <a:t>Shmueli</a:t>
            </a:r>
            <a:r>
              <a:rPr lang="en-US" altLang="en-US" sz="2800" b="1" dirty="0" smtClean="0">
                <a:solidFill>
                  <a:schemeClr val="tx2"/>
                </a:solidFill>
                <a:latin typeface="Franklin Gothic Book" pitchFamily="34" charset="0"/>
              </a:rPr>
              <a:t>, Bruce, </a:t>
            </a:r>
            <a:r>
              <a:rPr lang="en-US" altLang="en-US" sz="2800" b="1" dirty="0" err="1" smtClean="0">
                <a:solidFill>
                  <a:schemeClr val="tx2"/>
                </a:solidFill>
                <a:latin typeface="Franklin Gothic Book" pitchFamily="34" charset="0"/>
              </a:rPr>
              <a:t>Yahav</a:t>
            </a:r>
            <a:r>
              <a:rPr lang="en-US" altLang="en-US" sz="2800" b="1" dirty="0" smtClean="0">
                <a:solidFill>
                  <a:schemeClr val="tx2"/>
                </a:solidFill>
                <a:latin typeface="Franklin Gothic Book" pitchFamily="34" charset="0"/>
              </a:rPr>
              <a:t>, Patel &amp; </a:t>
            </a:r>
            <a:r>
              <a:rPr lang="en-US" altLang="en-US" sz="2800" b="1" dirty="0" err="1" smtClean="0">
                <a:solidFill>
                  <a:schemeClr val="tx2"/>
                </a:solidFill>
                <a:latin typeface="Franklin Gothic Book" pitchFamily="34" charset="0"/>
              </a:rPr>
              <a:t>Lichtendahl</a:t>
            </a:r>
            <a:endParaRPr lang="en-US" altLang="en-US" sz="2800" b="1" dirty="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8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 nearest neighbors in 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Library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FNN</a:t>
            </a:r>
            <a:r>
              <a:rPr lang="en-US" dirty="0" smtClean="0"/>
              <a:t> provides a list of neighbors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Library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 allows numerical output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See Table 7.2 for code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knn</a:t>
            </a:r>
            <a:r>
              <a:rPr lang="en-US" dirty="0" smtClean="0"/>
              <a:t>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FNN</a:t>
            </a:r>
            <a:r>
              <a:rPr lang="en-US" dirty="0" smtClean="0"/>
              <a:t> library; compares each record from validation* set to k nearest records in training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dirty="0" smtClean="0"/>
              <a:t>*termed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000" dirty="0" smtClean="0"/>
              <a:t> set in R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25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000" y="9144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Initialzing</a:t>
            </a:r>
            <a:r>
              <a:rPr lang="en-US" altLang="ko-KR" dirty="0" smtClean="0"/>
              <a:t> normalized training, validation, complete data frame</a:t>
            </a:r>
          </a:p>
          <a:p>
            <a:r>
              <a:rPr lang="en-US" altLang="ko-KR" b="1" dirty="0" err="1" smtClean="0"/>
              <a:t>train.norm.df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train.df</a:t>
            </a:r>
            <a:endParaRPr lang="en-US" altLang="ko-KR" dirty="0"/>
          </a:p>
          <a:p>
            <a:r>
              <a:rPr lang="en-US" altLang="ko-KR" b="1" dirty="0" err="1"/>
              <a:t>valid.norm.df</a:t>
            </a:r>
            <a:r>
              <a:rPr lang="en-US" altLang="ko-KR" dirty="0"/>
              <a:t> &lt;- </a:t>
            </a:r>
            <a:r>
              <a:rPr lang="en-US" altLang="ko-KR" dirty="0" err="1"/>
              <a:t>valid.df</a:t>
            </a:r>
            <a:endParaRPr lang="en-US" altLang="ko-KR" dirty="0"/>
          </a:p>
          <a:p>
            <a:r>
              <a:rPr lang="en-US" altLang="ko-KR" dirty="0" err="1" smtClean="0"/>
              <a:t>mower.norm.df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 smtClean="0"/>
              <a:t>mower.df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#use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preProcess</a:t>
            </a:r>
            <a:r>
              <a:rPr lang="en-US" altLang="ko-KR" b="1" dirty="0" smtClean="0">
                <a:solidFill>
                  <a:srgbClr val="FF0000"/>
                </a:solidFill>
              </a:rPr>
              <a:t>()</a:t>
            </a:r>
            <a:r>
              <a:rPr lang="en-US" altLang="ko-KR" dirty="0" smtClean="0"/>
              <a:t> from caret package to normalize Income and </a:t>
            </a:r>
            <a:r>
              <a:rPr lang="en-US" altLang="ko-KR" dirty="0" err="1" smtClean="0"/>
              <a:t>Lot_Size</a:t>
            </a:r>
            <a:endParaRPr lang="en-US" altLang="ko-KR" dirty="0" smtClean="0"/>
          </a:p>
          <a:p>
            <a:r>
              <a:rPr lang="en-US" altLang="ko-KR" dirty="0" smtClean="0"/>
              <a:t>library(caret</a:t>
            </a:r>
            <a:r>
              <a:rPr lang="en-US" altLang="ko-KR" dirty="0"/>
              <a:t>)</a:t>
            </a:r>
          </a:p>
          <a:p>
            <a:r>
              <a:rPr lang="en-US" altLang="ko-KR" dirty="0" err="1" smtClean="0"/>
              <a:t>norm.values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preProcess</a:t>
            </a:r>
            <a:r>
              <a:rPr lang="en-US" altLang="ko-KR" dirty="0"/>
              <a:t>(</a:t>
            </a:r>
            <a:r>
              <a:rPr lang="en-US" altLang="ko-KR" dirty="0" err="1"/>
              <a:t>train.df</a:t>
            </a:r>
            <a:r>
              <a:rPr lang="en-US" altLang="ko-KR" dirty="0"/>
              <a:t>[ , 1:2], method=c("center", "scale")) </a:t>
            </a:r>
          </a:p>
          <a:p>
            <a:r>
              <a:rPr lang="en-US" altLang="ko-KR" dirty="0" smtClean="0"/>
              <a:t>#mean and standard deviation</a:t>
            </a:r>
          </a:p>
          <a:p>
            <a:r>
              <a:rPr lang="en-US" altLang="ko-KR" dirty="0" smtClean="0"/>
              <a:t>mean(</a:t>
            </a:r>
            <a:r>
              <a:rPr lang="en-US" altLang="ko-KR" dirty="0" err="1" smtClean="0"/>
              <a:t>train.df</a:t>
            </a:r>
            <a:r>
              <a:rPr lang="en-US" altLang="ko-KR" dirty="0"/>
              <a:t>[,1</a:t>
            </a:r>
            <a:r>
              <a:rPr lang="en-US" altLang="ko-KR" dirty="0" smtClean="0"/>
              <a:t>]);mean(</a:t>
            </a:r>
            <a:r>
              <a:rPr lang="en-US" altLang="ko-KR" dirty="0" err="1" smtClean="0"/>
              <a:t>train.df</a:t>
            </a:r>
            <a:r>
              <a:rPr lang="en-US" altLang="ko-KR" dirty="0"/>
              <a:t>[ , 2</a:t>
            </a:r>
            <a:r>
              <a:rPr lang="en-US" altLang="ko-KR" dirty="0" smtClean="0"/>
              <a:t>]);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train.df</a:t>
            </a:r>
            <a:r>
              <a:rPr lang="en-US" altLang="ko-KR" dirty="0"/>
              <a:t>[,1</a:t>
            </a:r>
            <a:r>
              <a:rPr lang="en-US" altLang="ko-KR" dirty="0" smtClean="0"/>
              <a:t>]);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train.df</a:t>
            </a:r>
            <a:r>
              <a:rPr lang="en-US" altLang="ko-KR" dirty="0"/>
              <a:t>[ , 2</a:t>
            </a:r>
            <a:r>
              <a:rPr lang="en-US" altLang="ko-KR" dirty="0" smtClean="0"/>
              <a:t>])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predic</a:t>
            </a:r>
            <a:r>
              <a:rPr lang="ko-KR" altLang="en-US" dirty="0" smtClean="0"/>
              <a:t>는 첫 인수의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가 달라짐</a:t>
            </a:r>
            <a:endParaRPr lang="en-US" altLang="ko-KR" dirty="0"/>
          </a:p>
          <a:p>
            <a:r>
              <a:rPr lang="en-US" altLang="ko-KR" dirty="0" err="1" smtClean="0"/>
              <a:t>train.norm.df</a:t>
            </a:r>
            <a:r>
              <a:rPr lang="en-US" altLang="ko-KR" dirty="0"/>
              <a:t>[ , 1:2] &lt;- </a:t>
            </a:r>
            <a:r>
              <a:rPr lang="en-US" altLang="ko-KR" b="1" dirty="0">
                <a:solidFill>
                  <a:srgbClr val="FF0000"/>
                </a:solidFill>
              </a:rPr>
              <a:t>predict</a:t>
            </a:r>
            <a:r>
              <a:rPr lang="en-US" altLang="ko-KR" dirty="0"/>
              <a:t>(</a:t>
            </a:r>
            <a:r>
              <a:rPr lang="en-US" altLang="ko-KR" dirty="0" err="1"/>
              <a:t>norm.values</a:t>
            </a:r>
            <a:r>
              <a:rPr lang="en-US" altLang="ko-KR" dirty="0"/>
              <a:t>, </a:t>
            </a:r>
            <a:r>
              <a:rPr lang="en-US" altLang="ko-KR" dirty="0" err="1"/>
              <a:t>train.df</a:t>
            </a:r>
            <a:r>
              <a:rPr lang="en-US" altLang="ko-KR" dirty="0"/>
              <a:t>[ , 1:2])</a:t>
            </a:r>
          </a:p>
          <a:p>
            <a:r>
              <a:rPr lang="en-US" altLang="ko-KR" dirty="0" err="1" smtClean="0"/>
              <a:t>valid.norm.df</a:t>
            </a:r>
            <a:r>
              <a:rPr lang="en-US" altLang="ko-KR" dirty="0"/>
              <a:t>[ , 1:2] &lt;- predict(</a:t>
            </a:r>
            <a:r>
              <a:rPr lang="en-US" altLang="ko-KR" dirty="0" err="1"/>
              <a:t>norm.values</a:t>
            </a:r>
            <a:r>
              <a:rPr lang="en-US" altLang="ko-KR" dirty="0"/>
              <a:t>, </a:t>
            </a:r>
            <a:r>
              <a:rPr lang="en-US" altLang="ko-KR" dirty="0" err="1"/>
              <a:t>valid.df</a:t>
            </a:r>
            <a:r>
              <a:rPr lang="en-US" altLang="ko-KR" dirty="0"/>
              <a:t>[ , 1:2])</a:t>
            </a:r>
          </a:p>
          <a:p>
            <a:r>
              <a:rPr lang="en-US" altLang="ko-KR" dirty="0" err="1" smtClean="0"/>
              <a:t>mower.norm.df</a:t>
            </a:r>
            <a:r>
              <a:rPr lang="en-US" altLang="ko-KR" dirty="0"/>
              <a:t>[ , 1:2] &lt;- predict(</a:t>
            </a:r>
            <a:r>
              <a:rPr lang="en-US" altLang="ko-KR" dirty="0" err="1"/>
              <a:t>norm.values</a:t>
            </a:r>
            <a:r>
              <a:rPr lang="en-US" altLang="ko-KR" dirty="0"/>
              <a:t>, </a:t>
            </a:r>
            <a:r>
              <a:rPr lang="en-US" altLang="ko-KR" dirty="0" err="1"/>
              <a:t>mower.df</a:t>
            </a:r>
            <a:r>
              <a:rPr lang="en-US" altLang="ko-KR" dirty="0"/>
              <a:t>[ , 1:2])</a:t>
            </a:r>
          </a:p>
          <a:p>
            <a:r>
              <a:rPr lang="en-US" altLang="ko-KR" b="1" dirty="0" err="1" smtClean="0"/>
              <a:t>new.norm.df</a:t>
            </a:r>
            <a:r>
              <a:rPr lang="en-US" altLang="ko-KR" dirty="0" smtClean="0"/>
              <a:t> </a:t>
            </a:r>
            <a:r>
              <a:rPr lang="en-US" altLang="ko-KR" dirty="0"/>
              <a:t>&lt;- predict(</a:t>
            </a:r>
            <a:r>
              <a:rPr lang="en-US" altLang="ko-KR" dirty="0" err="1"/>
              <a:t>norm.values</a:t>
            </a:r>
            <a:r>
              <a:rPr lang="en-US" altLang="ko-KR" dirty="0"/>
              <a:t>, </a:t>
            </a:r>
            <a:r>
              <a:rPr lang="en-US" altLang="ko-KR" dirty="0" err="1"/>
              <a:t>new.df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new.norm.df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train.df</a:t>
            </a:r>
            <a:r>
              <a:rPr lang="ko-KR" altLang="en-US" dirty="0" smtClean="0"/>
              <a:t>의 변수의 평균과 표준편차를 이용하여 </a:t>
            </a:r>
            <a:r>
              <a:rPr lang="en-US" altLang="ko-KR" dirty="0" err="1" smtClean="0"/>
              <a:t>new.norm.df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표준화 체크해 보기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0"/>
            <a:ext cx="6019799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8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54285"/>
            <a:ext cx="7772400" cy="4572000"/>
          </a:xfrm>
        </p:spPr>
        <p:txBody>
          <a:bodyPr/>
          <a:lstStyle/>
          <a:p>
            <a:r>
              <a:rPr lang="en-US" altLang="ko-KR" b="1" dirty="0" err="1"/>
              <a:t>preProcess</a:t>
            </a:r>
            <a:r>
              <a:rPr lang="en-US" altLang="ko-KR" b="1" dirty="0"/>
              <a:t> {caret}</a:t>
            </a:r>
            <a:endParaRPr lang="ko-KR" alt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5547" y="838200"/>
            <a:ext cx="819443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Description</a:t>
            </a:r>
            <a:endParaRPr kumimoji="0" lang="ko-KR" altLang="ko-KR" sz="14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Pre-processing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transformation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centering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scaling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etc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can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estimated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from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training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and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applied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with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variables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ko-KR" altLang="ko-KR" sz="14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cs typeface="Arial" panose="020B0604020202020204" pitchFamily="34" charset="0"/>
              </a:rPr>
              <a:t>Usage</a:t>
            </a:r>
            <a:endParaRPr kumimoji="0" lang="ko-KR" altLang="ko-KR" sz="14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preProcess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method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c("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center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 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scale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thresh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0.95,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pcaComp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NULL,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na.remove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TRUE, k = 5,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knnSummary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mean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outcome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NULL,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fudge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0.2,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numUnique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3,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verbose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FALSE,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freqCut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95/5,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uniqueCut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10,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cutoff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0.9,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rangeBounds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c(0, 1), ...)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#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predict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object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newdata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...)</a:t>
            </a:r>
            <a:endParaRPr kumimoji="0" lang="ko-KR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43204"/>
              </p:ext>
            </p:extLst>
          </p:nvPr>
        </p:nvGraphicFramePr>
        <p:xfrm>
          <a:off x="381000" y="3034962"/>
          <a:ext cx="7467600" cy="1625885"/>
        </p:xfrm>
        <a:graphic>
          <a:graphicData uri="http://schemas.openxmlformats.org/drawingml/2006/table">
            <a:tbl>
              <a:tblPr/>
              <a:tblGrid>
                <a:gridCol w="1077651">
                  <a:extLst>
                    <a:ext uri="{9D8B030D-6E8A-4147-A177-3AD203B41FA5}">
                      <a16:colId xmlns="" xmlns:a16="http://schemas.microsoft.com/office/drawing/2014/main" val="321464883"/>
                    </a:ext>
                  </a:extLst>
                </a:gridCol>
                <a:gridCol w="6389949">
                  <a:extLst>
                    <a:ext uri="{9D8B030D-6E8A-4147-A177-3AD203B41FA5}">
                      <a16:colId xmlns="" xmlns:a16="http://schemas.microsoft.com/office/drawing/2014/main" val="137549829"/>
                    </a:ext>
                  </a:extLst>
                </a:gridCol>
              </a:tblGrid>
              <a:tr h="3762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</a:rPr>
                        <a:t>X </a:t>
                      </a: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</a:rPr>
                        <a:t>(training data)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a matrix or data frame. Non-numeric predictors are allowed but will be ignored.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1986277"/>
                  </a:ext>
                </a:extLst>
              </a:tr>
              <a:tr h="231511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additional arguments to pass to </a:t>
                      </a:r>
                      <a:r>
                        <a:rPr lang="en-US" sz="1400" dirty="0" err="1"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fastICA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, such as 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n.comp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3699976"/>
                  </a:ext>
                </a:extLst>
              </a:tr>
              <a:tr h="81028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a character vector specifying the type of processing. Possible values are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BoxCox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YeoJohnson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expoTrans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center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scale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"range",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knnImpute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bagImpute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medianImpute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</a:rPr>
                        <a:t>pca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ica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spatialSign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</a:rPr>
                        <a:t>corr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zv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nzv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", and "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conditionalX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" (see Details below)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495339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04073"/>
              </p:ext>
            </p:extLst>
          </p:nvPr>
        </p:nvGraphicFramePr>
        <p:xfrm>
          <a:off x="394855" y="4804447"/>
          <a:ext cx="7772400" cy="6096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379733307"/>
                    </a:ext>
                  </a:extLst>
                </a:gridCol>
                <a:gridCol w="6629400">
                  <a:extLst>
                    <a:ext uri="{9D8B030D-6E8A-4147-A177-3AD203B41FA5}">
                      <a16:colId xmlns="" xmlns:a16="http://schemas.microsoft.com/office/drawing/2014/main" val="2363816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an object of class 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preProcess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7380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 panose="020B0604020202020204" pitchFamily="34" charset="0"/>
                        </a:rPr>
                        <a:t>newdata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a matrix or data frame of new data to be pre-processed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76629228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4855" y="5594121"/>
            <a:ext cx="8420100" cy="73866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method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"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center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subtracts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mean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of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predictor's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again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from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from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predictor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values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while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method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scale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divides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standard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deviation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#predict: </a:t>
            </a:r>
            <a:r>
              <a:rPr lang="ko-KR" altLang="ko-KR" sz="1400" dirty="0">
                <a:solidFill>
                  <a:srgbClr val="000000"/>
                </a:solidFill>
              </a:rPr>
              <a:t>The </a:t>
            </a:r>
            <a:r>
              <a:rPr lang="ko-KR" altLang="ko-KR" sz="1400" dirty="0" err="1">
                <a:solidFill>
                  <a:srgbClr val="000000"/>
                </a:solidFill>
              </a:rPr>
              <a:t>function</a:t>
            </a:r>
            <a:r>
              <a:rPr lang="ko-KR" altLang="ko-KR" sz="1400" dirty="0">
                <a:solidFill>
                  <a:srgbClr val="000000"/>
                </a:solidFill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</a:rPr>
              <a:t>invokes</a:t>
            </a:r>
            <a:r>
              <a:rPr lang="ko-KR" altLang="ko-KR" sz="1400" dirty="0">
                <a:solidFill>
                  <a:srgbClr val="000000"/>
                </a:solidFill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</a:rPr>
              <a:t>particular</a:t>
            </a:r>
            <a:r>
              <a:rPr lang="ko-KR" altLang="ko-KR" sz="1400" dirty="0">
                <a:solidFill>
                  <a:srgbClr val="000000"/>
                </a:solidFill>
              </a:rPr>
              <a:t> </a:t>
            </a:r>
            <a:r>
              <a:rPr lang="ko-KR" altLang="ko-KR" sz="1400" i="1" dirty="0" err="1">
                <a:solidFill>
                  <a:srgbClr val="000000"/>
                </a:solidFill>
                <a:cs typeface="Arial" panose="020B0604020202020204" pitchFamily="34" charset="0"/>
              </a:rPr>
              <a:t>methods</a:t>
            </a:r>
            <a:r>
              <a:rPr lang="ko-KR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ko-KR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which</a:t>
            </a:r>
            <a:r>
              <a:rPr lang="ko-KR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depend</a:t>
            </a:r>
            <a:r>
              <a:rPr lang="ko-KR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on</a:t>
            </a:r>
            <a:r>
              <a:rPr lang="ko-KR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the</a:t>
            </a:r>
            <a:r>
              <a:rPr lang="ko-KR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ko-KR" altLang="ko-KR" sz="1400" dirty="0" err="1">
                <a:solidFill>
                  <a:srgbClr val="800080"/>
                </a:solidFill>
                <a:latin typeface="Arial Unicode MS"/>
                <a:hlinkClick r:id="rId4"/>
              </a:rPr>
              <a:t>class</a:t>
            </a:r>
            <a:r>
              <a:rPr lang="ko-KR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of </a:t>
            </a:r>
            <a:r>
              <a:rPr lang="ko-KR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the</a:t>
            </a:r>
            <a:r>
              <a:rPr lang="ko-KR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first</a:t>
            </a:r>
            <a:r>
              <a:rPr lang="ko-KR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argument</a:t>
            </a:r>
            <a:r>
              <a:rPr lang="ko-KR" altLang="ko-K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56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486400" y="1219200"/>
            <a:ext cx="121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83931" y="914400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#use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() to compute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is available in the library FNN (provide  a list of #the nearest neighbors) and a library </a:t>
            </a:r>
            <a:r>
              <a:rPr lang="en-US" altLang="ko-KR" dirty="0"/>
              <a:t>class. </a:t>
            </a:r>
            <a:endParaRPr lang="en-US" altLang="ko-KR" dirty="0" smtClean="0"/>
          </a:p>
          <a:p>
            <a:r>
              <a:rPr lang="en-US" altLang="ko-KR" dirty="0" err="1" smtClean="0"/>
              <a:t>install.packages</a:t>
            </a:r>
            <a:r>
              <a:rPr lang="en-US" altLang="ko-KR" dirty="0"/>
              <a:t>("FNN")</a:t>
            </a:r>
          </a:p>
          <a:p>
            <a:r>
              <a:rPr lang="en-US" altLang="ko-KR" dirty="0"/>
              <a:t>library(FNN)</a:t>
            </a:r>
          </a:p>
          <a:p>
            <a:r>
              <a:rPr lang="en-US" altLang="ko-KR" dirty="0" err="1"/>
              <a:t>nn</a:t>
            </a:r>
            <a:r>
              <a:rPr lang="en-US" altLang="ko-KR" dirty="0"/>
              <a:t> &lt;- </a:t>
            </a:r>
            <a:r>
              <a:rPr lang="en-US" altLang="ko-KR" dirty="0" err="1"/>
              <a:t>knn</a:t>
            </a:r>
            <a:r>
              <a:rPr lang="en-US" altLang="ko-KR" dirty="0"/>
              <a:t>(train=</a:t>
            </a:r>
            <a:r>
              <a:rPr lang="en-US" altLang="ko-KR" dirty="0" err="1"/>
              <a:t>train.norm.df</a:t>
            </a:r>
            <a:r>
              <a:rPr lang="en-US" altLang="ko-KR" dirty="0"/>
              <a:t>[ , 1:2], test=</a:t>
            </a:r>
            <a:r>
              <a:rPr lang="en-US" altLang="ko-KR" dirty="0" err="1"/>
              <a:t>new.norm.df</a:t>
            </a:r>
            <a:r>
              <a:rPr lang="en-US" altLang="ko-KR" dirty="0"/>
              <a:t>, cl=</a:t>
            </a:r>
            <a:r>
              <a:rPr lang="en-US" altLang="ko-KR" dirty="0" err="1"/>
              <a:t>train.norm.df</a:t>
            </a:r>
            <a:r>
              <a:rPr lang="en-US" altLang="ko-KR" dirty="0"/>
              <a:t>[ , 3], k=3, </a:t>
            </a:r>
            <a:r>
              <a:rPr lang="en-US" altLang="ko-KR" dirty="0" err="1"/>
              <a:t>prob</a:t>
            </a:r>
            <a:r>
              <a:rPr lang="en-US" altLang="ko-KR" dirty="0"/>
              <a:t>=TRUE)</a:t>
            </a:r>
          </a:p>
          <a:p>
            <a:r>
              <a:rPr lang="en-US" altLang="ko-KR" dirty="0" err="1" smtClean="0"/>
              <a:t>row.names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train.df</a:t>
            </a:r>
            <a:r>
              <a:rPr lang="en-US" altLang="ko-KR" dirty="0"/>
              <a:t>)[</a:t>
            </a:r>
            <a:r>
              <a:rPr lang="en-US" altLang="ko-KR" dirty="0" err="1"/>
              <a:t>attr</a:t>
            </a:r>
            <a:r>
              <a:rPr lang="en-US" altLang="ko-KR" dirty="0"/>
              <a:t>(</a:t>
            </a:r>
            <a:r>
              <a:rPr lang="en-US" altLang="ko-KR" dirty="0" err="1"/>
              <a:t>nn</a:t>
            </a:r>
            <a:r>
              <a:rPr lang="en-US" altLang="ko-KR" dirty="0"/>
              <a:t>, "</a:t>
            </a:r>
            <a:r>
              <a:rPr lang="en-US" altLang="ko-KR" dirty="0" err="1"/>
              <a:t>nn.index</a:t>
            </a:r>
            <a:r>
              <a:rPr lang="en-US" altLang="ko-KR" dirty="0"/>
              <a:t>")]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0"/>
            <a:ext cx="6019799" cy="761999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8762" y="3250525"/>
            <a:ext cx="8032968" cy="9541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knn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{FNN}: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k-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nearest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neighbour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classification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from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training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each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of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k 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nearest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Euclidean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distance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training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vectors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are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found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classification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decided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majority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vote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ko-KR" altLang="ko-KR" sz="1400" b="0" i="0" u="sng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with</a:t>
            </a:r>
            <a:r>
              <a:rPr kumimoji="0" lang="ko-KR" altLang="ko-KR" sz="1400" b="0" i="0" u="sng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sng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ties</a:t>
            </a:r>
            <a:r>
              <a:rPr kumimoji="0" lang="ko-KR" altLang="ko-KR" sz="1400" b="0" i="0" u="sng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sng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broken</a:t>
            </a:r>
            <a:r>
              <a:rPr kumimoji="0" lang="ko-KR" altLang="ko-KR" sz="1400" b="0" i="0" u="sng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sng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at</a:t>
            </a:r>
            <a:r>
              <a:rPr kumimoji="0" lang="ko-KR" altLang="ko-KR" sz="1400" b="0" i="0" u="sng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sng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random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there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are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ties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kth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nearest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vector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candidates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are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included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vote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8762" y="4541720"/>
            <a:ext cx="7728438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or set specific attributes of an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x: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object whose attribute are to be accessed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which: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non-empty character string specifying which attribute is to be accessed.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8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62461"/>
              </p:ext>
            </p:extLst>
          </p:nvPr>
        </p:nvGraphicFramePr>
        <p:xfrm>
          <a:off x="381000" y="1752600"/>
          <a:ext cx="8229600" cy="22555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107533301"/>
                    </a:ext>
                  </a:extLst>
                </a:gridCol>
                <a:gridCol w="7010400">
                  <a:extLst>
                    <a:ext uri="{9D8B030D-6E8A-4147-A177-3AD203B41FA5}">
                      <a16:colId xmlns="" xmlns:a16="http://schemas.microsoft.com/office/drawing/2014/main" val="1248318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 or data frame of training set cases.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6896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 or data frame of test set cases. A vector will be interpreted as a row vector for a single case.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820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 of true classifications of training set.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592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</a:t>
                      </a:r>
                      <a:r>
                        <a:rPr lang="en-US" sz="14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neighbours</a:t>
                      </a:r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considered.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297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this is true, the proportion of the votes for the winning class are returned as attribute prob.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5447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nearest </a:t>
                      </a: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</a:t>
                      </a:r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search algorithm.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262491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81001" y="775901"/>
            <a:ext cx="83058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knn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train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test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k = 1,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prob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FALSE,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algorithm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=c("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kd_tree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 "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cover_tree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 "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brute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1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3012"/>
            <a:ext cx="8305330" cy="3238647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3428390"/>
            <a:ext cx="4542718" cy="9541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“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nn.index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” :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train.df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의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row.names</a:t>
            </a:r>
            <a:r>
              <a:rPr lang="en-US" altLang="ko-K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train.df</a:t>
            </a:r>
            <a:r>
              <a:rPr lang="en-US" altLang="ko-K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r>
              <a:rPr lang="ko-KR" altLang="en-US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는 </a:t>
            </a:r>
            <a:r>
              <a:rPr lang="en-US" altLang="ko-KR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mower.df</a:t>
            </a:r>
            <a:r>
              <a:rPr lang="ko-KR" altLang="en-US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에서 가져온  </a:t>
            </a:r>
            <a:r>
              <a:rPr lang="en-US" altLang="ko-KR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rownames</a:t>
            </a:r>
            <a:endParaRPr lang="en-US" altLang="ko-KR" sz="1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/>
            <a:r>
              <a:rPr lang="en-US" altLang="ko-KR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train.df</a:t>
            </a:r>
            <a:r>
              <a:rPr lang="en-US" altLang="ko-K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[c("9","14","1"), ]</a:t>
            </a:r>
          </a:p>
          <a:p>
            <a:pPr lvl="0"/>
            <a:r>
              <a:rPr lang="en-US" altLang="ko-KR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train.norm.df</a:t>
            </a:r>
            <a:r>
              <a:rPr lang="en-US" altLang="ko-K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[c(3, 12, 7),]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1600" y="5243158"/>
            <a:ext cx="658225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결과 의미 파악 꼭 할 것</a:t>
            </a:r>
            <a:endParaRPr lang="en-US" altLang="ko-KR" sz="48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7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6397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Choosing k using validation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7772400" cy="838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Use library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caret</a:t>
            </a:r>
            <a:r>
              <a:rPr lang="en-US" dirty="0" smtClean="0"/>
              <a:t> to get accuracy of different values of k (see Table 7.3 for code)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 smtClean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3" y="2209800"/>
            <a:ext cx="1984141" cy="412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45" y="2590800"/>
            <a:ext cx="6909155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3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563562"/>
          </a:xfrm>
        </p:spPr>
        <p:txBody>
          <a:bodyPr/>
          <a:lstStyle/>
          <a:p>
            <a:r>
              <a:rPr lang="en-US" altLang="ko-KR" sz="2800" dirty="0" smtClean="0"/>
              <a:t>Classifying new data using best k=4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5638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ie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하게 분류</a:t>
            </a:r>
            <a:endParaRPr lang="en-US" altLang="ko-KR" dirty="0" smtClean="0"/>
          </a:p>
          <a:p>
            <a:r>
              <a:rPr lang="en-US" altLang="ko-KR" dirty="0"/>
              <a:t>k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짝수일 경우 발생 가능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1458255"/>
            <a:ext cx="7239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knn.pred.new</a:t>
            </a:r>
            <a:r>
              <a:rPr lang="en-US" altLang="ko-KR" dirty="0"/>
              <a:t> &lt;- </a:t>
            </a:r>
            <a:r>
              <a:rPr lang="en-US" altLang="ko-KR" dirty="0" err="1"/>
              <a:t>knn</a:t>
            </a:r>
            <a:r>
              <a:rPr lang="en-US" altLang="ko-KR" dirty="0"/>
              <a:t>(train=</a:t>
            </a:r>
            <a:r>
              <a:rPr lang="en-US" altLang="ko-KR" dirty="0" err="1"/>
              <a:t>mower.norm.df</a:t>
            </a:r>
            <a:r>
              <a:rPr lang="en-US" altLang="ko-KR" dirty="0"/>
              <a:t>[ , 1:2], test=</a:t>
            </a:r>
            <a:r>
              <a:rPr lang="en-US" altLang="ko-KR" dirty="0" err="1"/>
              <a:t>new.norm.df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cl=</a:t>
            </a:r>
            <a:r>
              <a:rPr lang="en-US" altLang="ko-KR" dirty="0" err="1"/>
              <a:t>mower.norm.df</a:t>
            </a:r>
            <a:r>
              <a:rPr lang="en-US" altLang="ko-KR" dirty="0"/>
              <a:t>[ , 3], k=4, </a:t>
            </a:r>
            <a:r>
              <a:rPr lang="en-US" altLang="ko-KR" dirty="0" err="1"/>
              <a:t>prob</a:t>
            </a:r>
            <a:r>
              <a:rPr lang="en-US" altLang="ko-KR" dirty="0"/>
              <a:t>=TRUE)</a:t>
            </a:r>
          </a:p>
          <a:p>
            <a:r>
              <a:rPr lang="en-US" altLang="ko-KR" dirty="0" err="1"/>
              <a:t>knn.pred.new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row.names</a:t>
            </a:r>
            <a:r>
              <a:rPr lang="en-US" altLang="ko-KR" dirty="0"/>
              <a:t>(</a:t>
            </a:r>
            <a:r>
              <a:rPr lang="en-US" altLang="ko-KR" dirty="0" err="1"/>
              <a:t>train.df</a:t>
            </a:r>
            <a:r>
              <a:rPr lang="en-US" altLang="ko-KR" dirty="0"/>
              <a:t>)[</a:t>
            </a:r>
            <a:r>
              <a:rPr lang="en-US" altLang="ko-KR" dirty="0" err="1"/>
              <a:t>attr</a:t>
            </a:r>
            <a:r>
              <a:rPr lang="en-US" altLang="ko-KR" dirty="0"/>
              <a:t>(</a:t>
            </a:r>
            <a:r>
              <a:rPr lang="en-US" altLang="ko-KR" dirty="0" err="1"/>
              <a:t>nn</a:t>
            </a:r>
            <a:r>
              <a:rPr lang="en-US" altLang="ko-KR" dirty="0"/>
              <a:t>, "</a:t>
            </a:r>
            <a:r>
              <a:rPr lang="en-US" altLang="ko-KR" dirty="0" err="1"/>
              <a:t>nn.index</a:t>
            </a:r>
            <a:r>
              <a:rPr lang="en-US" altLang="ko-KR" dirty="0"/>
              <a:t>")]: </a:t>
            </a:r>
            <a:r>
              <a:rPr lang="ko-KR" altLang="en-US" dirty="0"/>
              <a:t>교과서가  틀림</a:t>
            </a:r>
          </a:p>
          <a:p>
            <a:r>
              <a:rPr lang="en-US" altLang="ko-KR" dirty="0" err="1"/>
              <a:t>row.names</a:t>
            </a:r>
            <a:r>
              <a:rPr lang="en-US" altLang="ko-KR" dirty="0"/>
              <a:t>(</a:t>
            </a:r>
            <a:r>
              <a:rPr lang="en-US" altLang="ko-KR" dirty="0" err="1"/>
              <a:t>mower.df</a:t>
            </a:r>
            <a:r>
              <a:rPr lang="en-US" altLang="ko-KR" dirty="0"/>
              <a:t>)[</a:t>
            </a:r>
            <a:r>
              <a:rPr lang="en-US" altLang="ko-KR" dirty="0" err="1"/>
              <a:t>attr</a:t>
            </a:r>
            <a:r>
              <a:rPr lang="en-US" altLang="ko-KR" dirty="0"/>
              <a:t>(</a:t>
            </a:r>
            <a:r>
              <a:rPr lang="en-US" altLang="ko-KR" dirty="0" err="1"/>
              <a:t>knn.pred.new</a:t>
            </a:r>
            <a:r>
              <a:rPr lang="en-US" altLang="ko-KR" dirty="0"/>
              <a:t>, "</a:t>
            </a:r>
            <a:r>
              <a:rPr lang="en-US" altLang="ko-KR" dirty="0" err="1"/>
              <a:t>nn.index</a:t>
            </a:r>
            <a:r>
              <a:rPr lang="en-US" altLang="ko-KR" dirty="0"/>
              <a:t>")]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3053477"/>
            <a:ext cx="7239000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ko-KR" altLang="ko-KR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knn.pred.new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Owner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attr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(,"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prob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")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0.75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attr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(,"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nn.index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")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[,1] [,2] [,3] [,4]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[1,]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14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attr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(,"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nn.dist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")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[,1]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[,2]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[,3]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[,4]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[1,] 0.4064238 0.5137338 0.5716287 0.7946045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Owner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mower.df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)[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knn.pred.new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nn.index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")]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"4" "9" "14" "1"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7" y="559807"/>
            <a:ext cx="7956959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9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charset="-127"/>
              </a:rPr>
              <a:t>예측을 위해</a:t>
            </a:r>
            <a:r>
              <a:rPr lang="en-US" altLang="ko-KR" sz="3600" dirty="0" smtClean="0">
                <a:ea typeface="굴림" charset="-127"/>
              </a:rPr>
              <a:t> K-NN </a:t>
            </a:r>
            <a:r>
              <a:rPr lang="ko-KR" altLang="en-US" sz="3600" dirty="0" smtClean="0">
                <a:ea typeface="굴림" charset="-127"/>
              </a:rPr>
              <a:t>사용</a:t>
            </a:r>
            <a:r>
              <a:rPr lang="en-US" altLang="ko-KR" sz="3600" dirty="0" smtClean="0">
                <a:ea typeface="굴림" charset="-127"/>
              </a:rPr>
              <a:t> </a:t>
            </a:r>
            <a:br>
              <a:rPr lang="en-US" altLang="ko-KR" sz="3600" dirty="0" smtClean="0">
                <a:ea typeface="굴림" charset="-127"/>
              </a:rPr>
            </a:br>
            <a:r>
              <a:rPr lang="en-US" altLang="ko-KR" sz="3600" dirty="0" smtClean="0">
                <a:ea typeface="굴림" charset="-127"/>
              </a:rPr>
              <a:t>(</a:t>
            </a:r>
            <a:r>
              <a:rPr lang="ko-KR" altLang="en-US" sz="3600" dirty="0" err="1" smtClean="0">
                <a:ea typeface="굴림" charset="-127"/>
              </a:rPr>
              <a:t>수치형</a:t>
            </a:r>
            <a:r>
              <a:rPr lang="ko-KR" altLang="en-US" sz="3600" dirty="0" smtClean="0">
                <a:ea typeface="굴림" charset="-127"/>
              </a:rPr>
              <a:t> 목표변</a:t>
            </a:r>
            <a:r>
              <a:rPr lang="ko-KR" altLang="en-US" sz="3600" dirty="0">
                <a:ea typeface="굴림" charset="-127"/>
              </a:rPr>
              <a:t>수</a:t>
            </a:r>
            <a:r>
              <a:rPr lang="en-US" altLang="ko-KR" sz="3600" dirty="0" smtClean="0">
                <a:ea typeface="굴림" charset="-127"/>
              </a:rPr>
              <a:t>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038600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ea typeface="굴림" charset="-127"/>
              </a:rPr>
              <a:t>분류는 </a:t>
            </a:r>
            <a:r>
              <a:rPr lang="en-US" altLang="ko-KR" b="1" dirty="0" smtClean="0">
                <a:ea typeface="굴림" charset="-127"/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다수결 투표</a:t>
            </a:r>
            <a:r>
              <a:rPr lang="en-US" altLang="ko-KR" b="1" dirty="0" smtClean="0">
                <a:ea typeface="굴림" charset="-127"/>
              </a:rPr>
              <a:t>”</a:t>
            </a:r>
            <a:r>
              <a:rPr lang="ko-KR" altLang="en-US" b="1" dirty="0" smtClean="0">
                <a:ea typeface="굴림" charset="-127"/>
              </a:rPr>
              <a:t>를 이용해서 클래스 결정</a:t>
            </a:r>
            <a:endParaRPr lang="en-US" altLang="ko-KR" b="1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예측에서는 목표 변수의 값을 예측하는 것이므로 </a:t>
            </a:r>
            <a:r>
              <a:rPr lang="ko-KR" altLang="en-US" dirty="0" err="1" smtClean="0">
                <a:ea typeface="굴림" charset="-127"/>
              </a:rPr>
              <a:t>최근접</a:t>
            </a:r>
            <a:r>
              <a:rPr lang="ko-KR" altLang="en-US" dirty="0" smtClean="0">
                <a:ea typeface="굴림" charset="-127"/>
              </a:rPr>
              <a:t> 이웃을 구하여 이들의 목표변수의 평균값 사용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b="1" dirty="0" smtClean="0">
                <a:ea typeface="굴림" charset="-127"/>
              </a:rPr>
              <a:t>목표변수의 평균값은 가중 평균값 사용</a:t>
            </a:r>
            <a:endParaRPr lang="en-US" altLang="ko-KR" b="1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예측이 요구되는 레코드로 </a:t>
            </a:r>
            <a:r>
              <a:rPr lang="ko-KR" altLang="en-US" dirty="0" err="1" smtClean="0">
                <a:ea typeface="굴림" charset="-127"/>
              </a:rPr>
              <a:t>부터</a:t>
            </a:r>
            <a:r>
              <a:rPr lang="ko-KR" altLang="en-US" dirty="0" smtClean="0">
                <a:ea typeface="굴림" charset="-127"/>
              </a:rPr>
              <a:t> 거리가 멀 수록 가중치 감소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판도라 읽어 볼 것</a:t>
            </a:r>
            <a:r>
              <a:rPr lang="en-US" altLang="ko-KR" dirty="0" smtClean="0">
                <a:ea typeface="굴림" charset="-127"/>
              </a:rPr>
              <a:t>(p185)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45239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장점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714776" y="990600"/>
            <a:ext cx="7743423" cy="2286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간단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분포 가정이 필요하지 않음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충분한 학습 데이터가 있을 때 좋은 성능을 보임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통계적 모델을 정의하지 않고 변수들 사이에서 복잡한 상호작용을 수집하는 데 효과적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9600" y="3362348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library(caret)</a:t>
            </a:r>
          </a:p>
          <a:p>
            <a:r>
              <a:rPr lang="en-US" altLang="ko-KR" dirty="0" err="1" smtClean="0"/>
              <a:t>accuracy.df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data.frame</a:t>
            </a:r>
            <a:r>
              <a:rPr lang="en-US" altLang="ko-KR" dirty="0"/>
              <a:t>(k=</a:t>
            </a:r>
            <a:r>
              <a:rPr lang="en-US" altLang="ko-KR" dirty="0" err="1"/>
              <a:t>seq</a:t>
            </a:r>
            <a:r>
              <a:rPr lang="en-US" altLang="ko-KR" dirty="0"/>
              <a:t>(1,14,1), accuracy=rep(0,14))</a:t>
            </a:r>
          </a:p>
          <a:p>
            <a:r>
              <a:rPr lang="en-US" altLang="ko-KR" dirty="0"/>
              <a:t>dim(</a:t>
            </a:r>
            <a:r>
              <a:rPr lang="en-US" altLang="ko-KR" dirty="0" err="1"/>
              <a:t>accuracy.df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accuracy.df</a:t>
            </a:r>
            <a:endParaRPr lang="en-US" altLang="ko-KR" dirty="0"/>
          </a:p>
          <a:p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 in 1:14){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knn.pred</a:t>
            </a:r>
            <a:r>
              <a:rPr lang="en-US" altLang="ko-KR" dirty="0"/>
              <a:t> &lt;- </a:t>
            </a:r>
            <a:r>
              <a:rPr lang="en-US" altLang="ko-KR" dirty="0" err="1"/>
              <a:t>knn</a:t>
            </a:r>
            <a:r>
              <a:rPr lang="en-US" altLang="ko-KR" dirty="0"/>
              <a:t>(train=</a:t>
            </a:r>
            <a:r>
              <a:rPr lang="en-US" altLang="ko-KR" dirty="0" err="1"/>
              <a:t>train.norm.df</a:t>
            </a:r>
            <a:r>
              <a:rPr lang="en-US" altLang="ko-KR" dirty="0"/>
              <a:t>[ , 1:2], test=</a:t>
            </a:r>
            <a:r>
              <a:rPr lang="en-US" altLang="ko-KR" dirty="0" err="1"/>
              <a:t>valid.norm.df</a:t>
            </a:r>
            <a:r>
              <a:rPr lang="en-US" altLang="ko-KR" dirty="0"/>
              <a:t>[ , 1:2], </a:t>
            </a:r>
          </a:p>
          <a:p>
            <a:r>
              <a:rPr lang="en-US" altLang="ko-KR" dirty="0"/>
              <a:t>                  cl=</a:t>
            </a:r>
            <a:r>
              <a:rPr lang="en-US" altLang="ko-KR" dirty="0" err="1"/>
              <a:t>train.norm.df</a:t>
            </a:r>
            <a:r>
              <a:rPr lang="en-US" altLang="ko-KR" dirty="0"/>
              <a:t>[,3], k=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accuracy.df</a:t>
            </a:r>
            <a:r>
              <a:rPr lang="en-US" altLang="ko-KR" dirty="0"/>
              <a:t>[i,2]&lt;- </a:t>
            </a:r>
            <a:r>
              <a:rPr lang="en-US" altLang="ko-KR" dirty="0" err="1"/>
              <a:t>confusionMatrix</a:t>
            </a:r>
            <a:r>
              <a:rPr lang="en-US" altLang="ko-KR" dirty="0"/>
              <a:t>(</a:t>
            </a:r>
            <a:r>
              <a:rPr lang="en-US" altLang="ko-KR" dirty="0" err="1"/>
              <a:t>knn.pred</a:t>
            </a:r>
            <a:r>
              <a:rPr lang="en-US" altLang="ko-KR" dirty="0"/>
              <a:t>, </a:t>
            </a:r>
            <a:r>
              <a:rPr lang="en-US" altLang="ko-KR" dirty="0" err="1"/>
              <a:t>valid.norm.df</a:t>
            </a:r>
            <a:r>
              <a:rPr lang="en-US" altLang="ko-KR" dirty="0"/>
              <a:t>[, 3])$overall[1]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conf</a:t>
            </a:r>
            <a:r>
              <a:rPr lang="en-US" altLang="ko-KR" dirty="0"/>
              <a:t> &lt;-</a:t>
            </a:r>
            <a:r>
              <a:rPr lang="en-US" altLang="ko-KR" dirty="0" err="1"/>
              <a:t>confusionMatrix</a:t>
            </a:r>
            <a:r>
              <a:rPr lang="en-US" altLang="ko-KR" dirty="0"/>
              <a:t>(</a:t>
            </a:r>
            <a:r>
              <a:rPr lang="en-US" altLang="ko-KR" dirty="0" err="1"/>
              <a:t>knn.pred</a:t>
            </a:r>
            <a:r>
              <a:rPr lang="en-US" altLang="ko-KR" dirty="0"/>
              <a:t>, </a:t>
            </a:r>
            <a:r>
              <a:rPr lang="en-US" altLang="ko-KR" dirty="0" err="1"/>
              <a:t>valid.norm.df</a:t>
            </a:r>
            <a:r>
              <a:rPr lang="en-US" altLang="ko-KR" dirty="0"/>
              <a:t>[, 3])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</a:t>
            </a:r>
            <a:r>
              <a:rPr lang="en-US" altLang="ko-KR" dirty="0"/>
              <a:t>) </a:t>
            </a:r>
            <a:r>
              <a:rPr lang="en-US" altLang="ko-KR" dirty="0" smtClean="0"/>
              <a:t>#overall</a:t>
            </a:r>
            <a:r>
              <a:rPr lang="ko-KR" altLang="en-US" dirty="0" smtClean="0"/>
              <a:t>의 첫번째 </a:t>
            </a:r>
            <a:r>
              <a:rPr lang="ko-KR" altLang="en-US" dirty="0"/>
              <a:t>원소가 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기본 아이디어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7772400" cy="4648200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새로운 레코드를 </a:t>
            </a:r>
            <a:r>
              <a:rPr lang="ko-KR" altLang="en-US" b="1" u="sng" dirty="0" smtClean="0">
                <a:solidFill>
                  <a:srgbClr val="FF0000"/>
                </a:solidFill>
                <a:ea typeface="굴림" charset="-127"/>
              </a:rPr>
              <a:t>분류하거나 예측</a:t>
            </a:r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할 때 사용</a:t>
            </a:r>
            <a:endParaRPr lang="en-US" altLang="ko-KR" b="1" dirty="0" smtClean="0">
              <a:solidFill>
                <a:srgbClr val="FF0000"/>
              </a:solidFill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분류되어야 할 주어진 레코드에서 근접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유사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 레코드를 찾는다</a:t>
            </a:r>
            <a:r>
              <a:rPr lang="en-US" altLang="ko-KR" dirty="0" smtClean="0">
                <a:ea typeface="굴림" charset="-127"/>
              </a:rPr>
              <a:t>. ( k </a:t>
            </a:r>
            <a:r>
              <a:rPr lang="ko-KR" altLang="en-US" dirty="0" smtClean="0">
                <a:ea typeface="굴림" charset="-127"/>
              </a:rPr>
              <a:t>개를 선정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eaLnBrk="1" hangingPunct="1"/>
            <a:r>
              <a:rPr lang="en-US" altLang="ko-KR" b="1" dirty="0" smtClean="0">
                <a:ea typeface="굴림" charset="-127"/>
              </a:rPr>
              <a:t>“</a:t>
            </a:r>
            <a:r>
              <a:rPr lang="ko-KR" altLang="en-US" b="1" dirty="0" smtClean="0">
                <a:ea typeface="굴림" charset="-127"/>
              </a:rPr>
              <a:t>근접</a:t>
            </a:r>
            <a:r>
              <a:rPr lang="en-US" altLang="ko-KR" b="1" dirty="0" smtClean="0">
                <a:ea typeface="굴림" charset="-127"/>
              </a:rPr>
              <a:t>(nearby)”</a:t>
            </a:r>
            <a:r>
              <a:rPr lang="ko-KR" altLang="en-US" b="1" dirty="0" smtClean="0">
                <a:ea typeface="굴림" charset="-127"/>
              </a:rPr>
              <a:t>은 비슷한 예측변수 값</a:t>
            </a:r>
            <a:r>
              <a:rPr lang="en-US" altLang="ko-KR" b="1" dirty="0" smtClean="0">
                <a:ea typeface="굴림" charset="-127"/>
              </a:rPr>
              <a:t> </a:t>
            </a:r>
            <a:r>
              <a:rPr lang="en-US" altLang="ko-KR" b="1" i="1" dirty="0" smtClean="0">
                <a:ea typeface="굴림" charset="-127"/>
              </a:rPr>
              <a:t>X</a:t>
            </a:r>
            <a:r>
              <a:rPr lang="en-US" altLang="ko-KR" b="1" i="1" baseline="-25000" dirty="0" smtClean="0">
                <a:ea typeface="굴림" charset="-127"/>
              </a:rPr>
              <a:t>1</a:t>
            </a:r>
            <a:r>
              <a:rPr lang="en-US" altLang="ko-KR" b="1" i="1" dirty="0" smtClean="0">
                <a:ea typeface="굴림" charset="-127"/>
              </a:rPr>
              <a:t>, X</a:t>
            </a:r>
            <a:r>
              <a:rPr lang="en-US" altLang="ko-KR" b="1" i="1" baseline="-25000" dirty="0" smtClean="0">
                <a:ea typeface="굴림" charset="-127"/>
              </a:rPr>
              <a:t>2</a:t>
            </a:r>
            <a:r>
              <a:rPr lang="en-US" altLang="ko-KR" b="1" i="1" dirty="0" smtClean="0">
                <a:ea typeface="굴림" charset="-127"/>
              </a:rPr>
              <a:t>, … </a:t>
            </a:r>
            <a:r>
              <a:rPr lang="en-US" altLang="ko-KR" b="1" i="1" dirty="0" err="1" smtClean="0">
                <a:ea typeface="굴림" charset="-127"/>
              </a:rPr>
              <a:t>X</a:t>
            </a:r>
            <a:r>
              <a:rPr lang="en-US" altLang="ko-KR" b="1" i="1" baseline="-25000" dirty="0" err="1" smtClean="0">
                <a:ea typeface="굴림" charset="-127"/>
              </a:rPr>
              <a:t>p</a:t>
            </a:r>
            <a:r>
              <a:rPr lang="ko-KR" altLang="en-US" b="1" dirty="0" smtClean="0">
                <a:ea typeface="굴림" charset="-127"/>
              </a:rPr>
              <a:t>를 가진 레코드를 뜻한다</a:t>
            </a:r>
            <a:r>
              <a:rPr lang="en-US" altLang="ko-KR" b="1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근접한 레코드들</a:t>
            </a:r>
            <a:r>
              <a:rPr lang="en-US" altLang="ko-KR" dirty="0" smtClean="0">
                <a:ea typeface="굴림" charset="-127"/>
              </a:rPr>
              <a:t>(“neighbor</a:t>
            </a:r>
            <a:r>
              <a:rPr lang="ko-KR" altLang="en-US" dirty="0" smtClean="0">
                <a:ea typeface="굴림" charset="-127"/>
              </a:rPr>
              <a:t>”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이 주로 속한 클래스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b="1" dirty="0" smtClean="0">
                <a:ea typeface="굴림" charset="-127"/>
              </a:rPr>
              <a:t>우세한 클래스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로 </a:t>
            </a:r>
            <a:r>
              <a:rPr lang="ko-KR" altLang="en-US" b="1" dirty="0" smtClean="0">
                <a:ea typeface="굴림" charset="-127"/>
              </a:rPr>
              <a:t>해당 레코드</a:t>
            </a:r>
            <a:r>
              <a:rPr lang="ko-KR" altLang="en-US" dirty="0" smtClean="0">
                <a:ea typeface="굴림" charset="-127"/>
              </a:rPr>
              <a:t>의 클래스를 결정한다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특징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데이터에 근거한 추론</a:t>
            </a:r>
            <a:endParaRPr lang="en-US" altLang="ko-KR" b="1" dirty="0" smtClean="0">
              <a:solidFill>
                <a:srgbClr val="FF0000"/>
              </a:solidFill>
              <a:ea typeface="굴림" charset="-127"/>
            </a:endParaRPr>
          </a:p>
          <a:p>
            <a:pPr lvl="1" eaLnBrk="1" hangingPunct="1"/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데이터에 대한 어떠한 가정도 없다</a:t>
            </a:r>
            <a:endParaRPr lang="en-US" altLang="ko-KR" b="1" dirty="0" smtClean="0">
              <a:solidFill>
                <a:srgbClr val="FF0000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charset="-127"/>
              </a:rPr>
              <a:t>단점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/>
            <a:r>
              <a:rPr lang="ko-KR" altLang="en-US" smtClean="0">
                <a:ea typeface="굴림" charset="-127"/>
              </a:rPr>
              <a:t>예측변수의 수 </a:t>
            </a:r>
            <a:r>
              <a:rPr lang="en-US" altLang="ko-KR" i="1" smtClean="0">
                <a:ea typeface="굴림" charset="-127"/>
              </a:rPr>
              <a:t>p</a:t>
            </a:r>
            <a:r>
              <a:rPr lang="ko-KR" altLang="en-US" smtClean="0">
                <a:ea typeface="굴림" charset="-127"/>
              </a:rPr>
              <a:t>가 증가함에</a:t>
            </a:r>
            <a:r>
              <a:rPr lang="en-US" altLang="ko-KR" smtClean="0">
                <a:ea typeface="굴림" charset="-127"/>
              </a:rPr>
              <a:t> </a:t>
            </a:r>
            <a:r>
              <a:rPr lang="ko-KR" altLang="en-US" smtClean="0">
                <a:ea typeface="굴림" charset="-127"/>
              </a:rPr>
              <a:t>따라 학습 세트로 필요한 레코드의 수가 기하급수적으로 증가</a:t>
            </a:r>
            <a:endParaRPr lang="en-US" altLang="ko-KR" i="1" smtClean="0">
              <a:ea typeface="굴림" charset="-127"/>
            </a:endParaRPr>
          </a:p>
          <a:p>
            <a:pPr marL="568325" lvl="2" indent="-22225" eaLnBrk="1" hangingPunct="1">
              <a:buFont typeface="Wingdings 2" pitchFamily="18" charset="2"/>
              <a:buNone/>
            </a:pPr>
            <a:r>
              <a:rPr lang="en-US" altLang="ko-KR" i="1" smtClean="0">
                <a:ea typeface="굴림" charset="-127"/>
              </a:rPr>
              <a:t>P</a:t>
            </a:r>
            <a:r>
              <a:rPr lang="ko-KR" altLang="en-US" smtClean="0">
                <a:ea typeface="굴림" charset="-127"/>
              </a:rPr>
              <a:t>가</a:t>
            </a:r>
            <a:r>
              <a:rPr lang="en-US" altLang="ko-KR" smtClean="0">
                <a:ea typeface="굴림" charset="-127"/>
              </a:rPr>
              <a:t> </a:t>
            </a:r>
            <a:r>
              <a:rPr lang="ko-KR" altLang="en-US" smtClean="0">
                <a:ea typeface="굴림" charset="-127"/>
              </a:rPr>
              <a:t>증가함에 따라 근접 이웃의 기대거리도 증가하기 때문이다</a:t>
            </a:r>
            <a:r>
              <a:rPr lang="en-US" altLang="ko-KR" smtClean="0">
                <a:ea typeface="굴림" charset="-127"/>
              </a:rPr>
              <a:t> (</a:t>
            </a:r>
            <a:r>
              <a:rPr lang="ko-KR" altLang="en-US" smtClean="0">
                <a:ea typeface="굴림" charset="-127"/>
              </a:rPr>
              <a:t>예측변수의 벡터가 증가함에 따라</a:t>
            </a:r>
            <a:r>
              <a:rPr lang="en-US" altLang="ko-KR" smtClean="0">
                <a:ea typeface="굴림" charset="-127"/>
              </a:rPr>
              <a:t>, </a:t>
            </a:r>
            <a:r>
              <a:rPr lang="ko-KR" altLang="en-US" smtClean="0">
                <a:ea typeface="굴림" charset="-127"/>
              </a:rPr>
              <a:t>모든 레코드는 결국 서로에게서 </a:t>
            </a:r>
            <a:r>
              <a:rPr lang="en-US" altLang="ko-KR" smtClean="0">
                <a:ea typeface="굴림" charset="-127"/>
              </a:rPr>
              <a:t>“</a:t>
            </a:r>
            <a:r>
              <a:rPr lang="ko-KR" altLang="en-US" smtClean="0">
                <a:ea typeface="굴림" charset="-127"/>
              </a:rPr>
              <a:t>멀어진다</a:t>
            </a:r>
            <a:r>
              <a:rPr lang="en-US" altLang="ko-KR" smtClean="0">
                <a:ea typeface="굴림" charset="-127"/>
              </a:rPr>
              <a:t>”).</a:t>
            </a:r>
          </a:p>
          <a:p>
            <a:pPr marL="514350" indent="-514350" eaLnBrk="1" hangingPunct="1"/>
            <a:r>
              <a:rPr lang="ko-KR" altLang="en-US" smtClean="0">
                <a:ea typeface="굴림" charset="-127"/>
              </a:rPr>
              <a:t>대용량 학습세트에서</a:t>
            </a:r>
            <a:r>
              <a:rPr lang="en-US" altLang="ko-KR" smtClean="0">
                <a:ea typeface="굴림" charset="-127"/>
              </a:rPr>
              <a:t>, </a:t>
            </a:r>
            <a:r>
              <a:rPr lang="ko-KR" altLang="en-US" smtClean="0">
                <a:ea typeface="굴림" charset="-127"/>
              </a:rPr>
              <a:t>모든 이웃까지의 거리를 찾는 데 시간이 오래 걸리고 따라서 가장 가까운 이웃을 찾는 데도 시간이 오래 걸린다</a:t>
            </a:r>
            <a:r>
              <a:rPr lang="en-US" altLang="ko-KR" smtClean="0">
                <a:ea typeface="굴림" charset="-127"/>
              </a:rPr>
              <a:t>.</a:t>
            </a:r>
          </a:p>
          <a:p>
            <a:pPr marL="514350" indent="-514350" eaLnBrk="1" hangingPunct="1"/>
            <a:r>
              <a:rPr lang="ko-KR" altLang="en-US" smtClean="0">
                <a:ea typeface="굴림" charset="-127"/>
              </a:rPr>
              <a:t>예측변수의 수가 많아지면 </a:t>
            </a:r>
            <a:r>
              <a:rPr lang="en-US" altLang="ko-KR" smtClean="0">
                <a:ea typeface="굴림" charset="-127"/>
              </a:rPr>
              <a:t>“</a:t>
            </a:r>
            <a:r>
              <a:rPr lang="ko-KR" altLang="en-US" smtClean="0">
                <a:ea typeface="굴림" charset="-127"/>
              </a:rPr>
              <a:t>차원의 저주”의 영향을 받는다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단점 극복 방안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7772400" cy="1524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예측변수의 차원 축수</a:t>
            </a:r>
            <a:r>
              <a:rPr lang="en-US" altLang="ko-KR" dirty="0" smtClean="0">
                <a:ea typeface="굴림" charset="-127"/>
              </a:rPr>
              <a:t>(e.g., </a:t>
            </a:r>
            <a:r>
              <a:rPr lang="ko-KR" altLang="en-US" dirty="0" smtClean="0">
                <a:ea typeface="굴림" charset="-127"/>
              </a:rPr>
              <a:t>주성분 분석으로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검색 </a:t>
            </a:r>
            <a:r>
              <a:rPr lang="en-US" altLang="ko-KR" dirty="0" smtClean="0">
                <a:ea typeface="굴림" charset="-127"/>
              </a:rPr>
              <a:t>Tree </a:t>
            </a:r>
            <a:r>
              <a:rPr lang="ko-KR" altLang="en-US" dirty="0" smtClean="0">
                <a:ea typeface="굴림" charset="-127"/>
              </a:rPr>
              <a:t>등을 사용하여 근접 이웃을 정확히 찾기 보다는 </a:t>
            </a:r>
            <a:r>
              <a:rPr lang="en-US" altLang="ko-KR" dirty="0" smtClean="0">
                <a:ea typeface="굴림" charset="-127"/>
              </a:rPr>
              <a:t>“</a:t>
            </a:r>
            <a:r>
              <a:rPr lang="ko-KR" altLang="en-US" dirty="0" smtClean="0">
                <a:ea typeface="굴림" charset="-127"/>
              </a:rPr>
              <a:t>거의 가장 근접한 이웃</a:t>
            </a:r>
            <a:r>
              <a:rPr lang="en-US" altLang="ko-KR" dirty="0" smtClean="0">
                <a:ea typeface="굴림" charset="-127"/>
              </a:rPr>
              <a:t>”</a:t>
            </a:r>
            <a:r>
              <a:rPr lang="ko-KR" altLang="en-US" dirty="0" smtClean="0">
                <a:ea typeface="굴림" charset="-127"/>
              </a:rPr>
              <a:t>을 찾는다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중복되었거나 거의 중복된 학습레코드를 제거</a:t>
            </a:r>
            <a:endParaRPr lang="en-US" altLang="ko-KR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88196" y="2667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eaLnBrk="1" hangingPunct="1"/>
            <a:r>
              <a:rPr lang="ko-KR" altLang="en-US" smtClean="0">
                <a:ea typeface="굴림" charset="-127"/>
              </a:rPr>
              <a:t>요약</a:t>
            </a:r>
            <a:r>
              <a:rPr lang="en-US" altLang="ko-KR" smtClean="0">
                <a:ea typeface="굴림" charset="-127"/>
              </a:rPr>
              <a:t>	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90254" y="35814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dirty="0" smtClean="0">
                <a:ea typeface="굴림" charset="-127"/>
              </a:rPr>
              <a:t>분류되어야 할 레코드와 다른 모든 레코드 사이의 거리를 계산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dirty="0" smtClean="0">
                <a:ea typeface="굴림" charset="-127"/>
              </a:rPr>
              <a:t>k-</a:t>
            </a:r>
            <a:r>
              <a:rPr lang="ko-KR" altLang="en-US" dirty="0" smtClean="0">
                <a:ea typeface="굴림" charset="-127"/>
              </a:rPr>
              <a:t>근접 이웃 레코드 선택</a:t>
            </a:r>
            <a:r>
              <a:rPr lang="en-US" altLang="ko-KR" dirty="0" smtClean="0">
                <a:ea typeface="굴림" charset="-127"/>
              </a:rPr>
              <a:t> </a:t>
            </a:r>
          </a:p>
          <a:p>
            <a:pPr lvl="2" eaLnBrk="1" hangingPunct="1"/>
            <a:r>
              <a:rPr lang="ko-KR" altLang="en-US" dirty="0" smtClean="0">
                <a:ea typeface="굴림" charset="-127"/>
              </a:rPr>
              <a:t>근접 이웃의 다수결 투표에 따라 분류</a:t>
            </a:r>
            <a:endParaRPr lang="en-US" altLang="ko-KR" dirty="0" smtClean="0"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ea typeface="굴림" charset="-127"/>
              </a:rPr>
              <a:t>예측에서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근접 이웃의 평균을 취함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dirty="0" smtClean="0">
                <a:ea typeface="굴림" charset="-127"/>
              </a:rPr>
              <a:t>“</a:t>
            </a:r>
            <a:r>
              <a:rPr lang="ko-KR" altLang="en-US" dirty="0" smtClean="0">
                <a:ea typeface="굴림" charset="-127"/>
              </a:rPr>
              <a:t>차원의 저주</a:t>
            </a:r>
            <a:r>
              <a:rPr lang="en-US" altLang="ko-KR" dirty="0" smtClean="0">
                <a:ea typeface="굴림" charset="-127"/>
              </a:rPr>
              <a:t>” – </a:t>
            </a:r>
            <a:r>
              <a:rPr lang="ko-KR" altLang="en-US" dirty="0" smtClean="0">
                <a:ea typeface="굴림" charset="-127"/>
              </a:rPr>
              <a:t>예측변수의 수를 제한할 필요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P202 #7.2  a, c</a:t>
            </a:r>
            <a:r>
              <a:rPr lang="en-US" altLang="ko-KR" smtClean="0"/>
              <a:t>, d, e(</a:t>
            </a:r>
            <a:r>
              <a:rPr lang="en-US" altLang="ko-KR" dirty="0" err="1" smtClean="0"/>
              <a:t>a,d</a:t>
            </a:r>
            <a:r>
              <a:rPr lang="ko-KR" altLang="en-US" dirty="0" smtClean="0"/>
              <a:t>는 다음 </a:t>
            </a:r>
            <a:r>
              <a:rPr lang="ko-KR" altLang="en-US" dirty="0" err="1" smtClean="0"/>
              <a:t>문제로대체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7010760" cy="1714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3" y="3486191"/>
            <a:ext cx="6883754" cy="5969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7385430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0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Picture 2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83" y="5105400"/>
            <a:ext cx="2762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“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근접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”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을 어떻게 측정하는가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?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990600"/>
            <a:ext cx="7924800" cy="5181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소속 클래스</a:t>
            </a:r>
            <a:r>
              <a:rPr lang="en-US" altLang="ko-KR" dirty="0" smtClean="0">
                <a:ea typeface="굴림" charset="-127"/>
              </a:rPr>
              <a:t>(Y)</a:t>
            </a:r>
            <a:r>
              <a:rPr lang="ko-KR" altLang="en-US" dirty="0" smtClean="0">
                <a:ea typeface="굴림" charset="-127"/>
              </a:rPr>
              <a:t>와 예측변수들 </a:t>
            </a:r>
            <a:r>
              <a:rPr lang="en-US" altLang="ko-KR" i="1" dirty="0">
                <a:ea typeface="굴림" charset="-127"/>
              </a:rPr>
              <a:t>X</a:t>
            </a:r>
            <a:r>
              <a:rPr lang="en-US" altLang="ko-KR" i="1" baseline="-25000" dirty="0">
                <a:ea typeface="굴림" charset="-127"/>
              </a:rPr>
              <a:t>1</a:t>
            </a:r>
            <a:r>
              <a:rPr lang="en-US" altLang="ko-KR" i="1" dirty="0">
                <a:ea typeface="굴림" charset="-127"/>
              </a:rPr>
              <a:t>, X</a:t>
            </a:r>
            <a:r>
              <a:rPr lang="en-US" altLang="ko-KR" i="1" baseline="-25000" dirty="0">
                <a:ea typeface="굴림" charset="-127"/>
              </a:rPr>
              <a:t>2</a:t>
            </a:r>
            <a:r>
              <a:rPr lang="en-US" altLang="ko-KR" i="1" dirty="0">
                <a:ea typeface="굴림" charset="-127"/>
              </a:rPr>
              <a:t>, … </a:t>
            </a:r>
            <a:r>
              <a:rPr lang="en-US" altLang="ko-KR" i="1" dirty="0" err="1" smtClean="0">
                <a:ea typeface="굴림" charset="-127"/>
              </a:rPr>
              <a:t>X</a:t>
            </a:r>
            <a:r>
              <a:rPr lang="en-US" altLang="ko-KR" i="1" baseline="-25000" dirty="0" err="1" smtClean="0">
                <a:ea typeface="굴림" charset="-127"/>
              </a:rPr>
              <a:t>p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에 대한 가정이 없다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err="1" smtClean="0">
                <a:ea typeface="굴림" charset="-127"/>
              </a:rPr>
              <a:t>비모수적</a:t>
            </a:r>
            <a:r>
              <a:rPr lang="en-US" altLang="ko-KR" dirty="0" smtClean="0">
                <a:ea typeface="굴림" charset="-127"/>
              </a:rPr>
              <a:t>:nonparametric)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레코드들간의 유사성은 예측변수들로 </a:t>
            </a:r>
            <a:r>
              <a:rPr lang="ko-KR" altLang="en-US" dirty="0" err="1" smtClean="0">
                <a:ea typeface="굴림" charset="-127"/>
              </a:rPr>
              <a:t>부터</a:t>
            </a:r>
            <a:r>
              <a:rPr lang="ko-KR" altLang="en-US" dirty="0" smtClean="0">
                <a:ea typeface="굴림" charset="-127"/>
              </a:rPr>
              <a:t> 얻는다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가장 많이 쓰이는 거리 측정방법은 </a:t>
            </a:r>
            <a:r>
              <a:rPr lang="ko-KR" altLang="en-US" b="1" dirty="0" err="1" smtClean="0">
                <a:solidFill>
                  <a:srgbClr val="FF0000"/>
                </a:solidFill>
                <a:ea typeface="굴림" charset="-127"/>
              </a:rPr>
              <a:t>유클리드</a:t>
            </a:r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 거리</a:t>
            </a:r>
            <a:r>
              <a:rPr lang="ko-KR" altLang="en-US" dirty="0" smtClean="0">
                <a:ea typeface="굴림" charset="-127"/>
              </a:rPr>
              <a:t>이다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두 레코드           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와             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사이의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유클리드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거리는 다음과 같다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예측변수의 척도를 균등하게 하기 위해 </a:t>
            </a:r>
            <a:r>
              <a:rPr lang="ko-KR" altLang="en-US" b="1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표준화</a:t>
            </a:r>
            <a:endParaRPr lang="en-US" altLang="ko-KR" b="1" u="sng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모든 데이터의 표준화는 </a:t>
            </a:r>
            <a:r>
              <a:rPr lang="ko-KR" altLang="en-US" b="1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훈련데이터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평균과 표준편차 이용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b="1" dirty="0" smtClean="0">
              <a:ea typeface="굴림" charset="-127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911480"/>
              </p:ext>
            </p:extLst>
          </p:nvPr>
        </p:nvGraphicFramePr>
        <p:xfrm>
          <a:off x="-1371600" y="5410200"/>
          <a:ext cx="10735469" cy="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문서" r:id="rId5" imgW="5910051" imgH="492802" progId="Word.Document.12">
                  <p:embed/>
                </p:oleObj>
              </mc:Choice>
              <mc:Fallback>
                <p:oleObj name="문서" r:id="rId5" imgW="5910051" imgH="492802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1600" y="5410200"/>
                        <a:ext cx="10735469" cy="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534023"/>
              </p:ext>
            </p:extLst>
          </p:nvPr>
        </p:nvGraphicFramePr>
        <p:xfrm>
          <a:off x="2743200" y="3200400"/>
          <a:ext cx="1371600" cy="43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7" imgW="748975" imgH="241195" progId="Equation.DSMT4">
                  <p:embed/>
                </p:oleObj>
              </mc:Choice>
              <mc:Fallback>
                <p:oleObj name="Equation" r:id="rId7" imgW="748975" imgH="2411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1371600" cy="434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61928"/>
              </p:ext>
            </p:extLst>
          </p:nvPr>
        </p:nvGraphicFramePr>
        <p:xfrm>
          <a:off x="4953000" y="3200400"/>
          <a:ext cx="1459442" cy="46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9" imgW="748975" imgH="241195" progId="Equation.DSMT4">
                  <p:embed/>
                </p:oleObj>
              </mc:Choice>
              <mc:Fallback>
                <p:oleObj name="Equation" r:id="rId9" imgW="748975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00400"/>
                        <a:ext cx="1459442" cy="46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ea typeface="굴림" charset="-127"/>
              </a:rPr>
              <a:t> k </a:t>
            </a:r>
            <a:r>
              <a:rPr lang="ko-KR" altLang="en-US" b="1" dirty="0" smtClean="0">
                <a:ea typeface="굴림" charset="-127"/>
              </a:rPr>
              <a:t>선택</a:t>
            </a:r>
            <a:endParaRPr lang="en-US" altLang="ko-KR" b="1" dirty="0" smtClean="0">
              <a:ea typeface="굴림" charset="-127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b="1" i="1" dirty="0" smtClean="0">
                <a:solidFill>
                  <a:srgbClr val="FF0000"/>
                </a:solidFill>
                <a:ea typeface="굴림" charset="-127"/>
              </a:rPr>
              <a:t>K</a:t>
            </a:r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는 새로운 레코드를 분류하는 데 사용되는 근접 이웃의 수이다</a:t>
            </a:r>
            <a:r>
              <a:rPr lang="en-US" altLang="ko-KR" b="1" dirty="0" smtClean="0">
                <a:solidFill>
                  <a:srgbClr val="FF0000"/>
                </a:solidFill>
                <a:ea typeface="굴림" charset="-127"/>
              </a:rPr>
              <a:t>.</a:t>
            </a:r>
          </a:p>
          <a:p>
            <a:pPr lvl="1" eaLnBrk="1" hangingPunct="1"/>
            <a:r>
              <a:rPr lang="en-US" altLang="ko-KR" i="1" dirty="0" smtClean="0">
                <a:ea typeface="굴림" charset="-127"/>
              </a:rPr>
              <a:t>K</a:t>
            </a:r>
            <a:r>
              <a:rPr lang="en-US" altLang="ko-KR" dirty="0" smtClean="0">
                <a:ea typeface="굴림" charset="-127"/>
              </a:rPr>
              <a:t>=1</a:t>
            </a:r>
            <a:r>
              <a:rPr lang="ko-KR" altLang="en-US" dirty="0" smtClean="0">
                <a:ea typeface="굴림" charset="-127"/>
              </a:rPr>
              <a:t>은 하나의 가장 근접한 레코드를 사용한다는 의미이다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lvl="1" eaLnBrk="1" hangingPunct="1"/>
            <a:r>
              <a:rPr lang="en-US" altLang="ko-KR" i="1" dirty="0" smtClean="0">
                <a:ea typeface="굴림" charset="-127"/>
              </a:rPr>
              <a:t>K</a:t>
            </a:r>
            <a:r>
              <a:rPr lang="en-US" altLang="ko-KR" dirty="0" smtClean="0">
                <a:ea typeface="굴림" charset="-127"/>
              </a:rPr>
              <a:t>=5</a:t>
            </a:r>
            <a:r>
              <a:rPr lang="ko-KR" altLang="en-US" dirty="0" smtClean="0">
                <a:ea typeface="굴림" charset="-127"/>
              </a:rPr>
              <a:t>는 </a:t>
            </a:r>
            <a:r>
              <a:rPr lang="en-US" altLang="ko-KR" dirty="0" smtClean="0">
                <a:ea typeface="굴림" charset="-127"/>
              </a:rPr>
              <a:t>5</a:t>
            </a:r>
            <a:r>
              <a:rPr lang="ko-KR" altLang="en-US" dirty="0" smtClean="0">
                <a:ea typeface="굴림" charset="-127"/>
              </a:rPr>
              <a:t>개의 가장 근접한 레코드를 사용한다는 의미이다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전형적으로 </a:t>
            </a:r>
            <a:r>
              <a:rPr lang="en-US" altLang="ko-KR" b="1" i="1" dirty="0" smtClean="0">
                <a:solidFill>
                  <a:srgbClr val="FF0000"/>
                </a:solidFill>
                <a:ea typeface="굴림" charset="-127"/>
              </a:rPr>
              <a:t>k</a:t>
            </a:r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의 값은 검증 데이터에서 가장 낮은 </a:t>
            </a:r>
            <a:r>
              <a:rPr lang="ko-KR" altLang="en-US" b="1" dirty="0" err="1" smtClean="0">
                <a:solidFill>
                  <a:srgbClr val="FF0000"/>
                </a:solidFill>
                <a:ea typeface="굴림" charset="-127"/>
              </a:rPr>
              <a:t>오류율을</a:t>
            </a:r>
            <a:r>
              <a:rPr lang="ko-KR" altLang="en-US" b="1" dirty="0" smtClean="0">
                <a:solidFill>
                  <a:srgbClr val="FF0000"/>
                </a:solidFill>
                <a:ea typeface="굴림" charset="-127"/>
              </a:rPr>
              <a:t> 가진 것을 선택한다</a:t>
            </a:r>
            <a:r>
              <a:rPr lang="en-US" altLang="ko-KR" b="1" dirty="0" smtClean="0">
                <a:solidFill>
                  <a:srgbClr val="FF0000"/>
                </a:solidFill>
                <a:ea typeface="굴림" charset="-127"/>
              </a:rPr>
              <a:t>.</a:t>
            </a:r>
          </a:p>
          <a:p>
            <a:pPr eaLnBrk="1" hangingPunct="1"/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작은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i="1" dirty="0" smtClean="0">
                <a:ea typeface="굴림" charset="-127"/>
              </a:rPr>
              <a:t>k</a:t>
            </a:r>
            <a:r>
              <a:rPr lang="en-US" altLang="ko-KR" dirty="0" smtClean="0">
                <a:ea typeface="굴림" charset="-127"/>
              </a:rPr>
              <a:t> vs. </a:t>
            </a:r>
            <a:r>
              <a:rPr lang="ko-KR" altLang="en-US" dirty="0" smtClean="0">
                <a:ea typeface="굴림" charset="-127"/>
              </a:rPr>
              <a:t>큰 </a:t>
            </a:r>
            <a:r>
              <a:rPr lang="en-US" altLang="ko-KR" i="1" dirty="0" smtClean="0">
                <a:ea typeface="굴림" charset="-127"/>
              </a:rPr>
              <a:t>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772400" cy="4191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작은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i="1" dirty="0" smtClean="0">
                <a:ea typeface="굴림" charset="-127"/>
              </a:rPr>
              <a:t>k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값</a:t>
            </a:r>
            <a:r>
              <a:rPr lang="en-US" altLang="ko-KR" dirty="0" smtClean="0">
                <a:ea typeface="굴림" charset="-127"/>
              </a:rPr>
              <a:t>(1, 3, …)</a:t>
            </a:r>
            <a:r>
              <a:rPr lang="ko-KR" altLang="en-US" dirty="0" smtClean="0">
                <a:ea typeface="굴림" charset="-127"/>
              </a:rPr>
              <a:t>은 데이터의 지역적 구조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잡음을 포함하여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를 반영한다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큰</a:t>
            </a:r>
            <a:r>
              <a:rPr lang="ko-KR" altLang="en-US" i="1" dirty="0" smtClean="0">
                <a:ea typeface="굴림" charset="-127"/>
              </a:rPr>
              <a:t> </a:t>
            </a:r>
            <a:r>
              <a:rPr lang="en-US" altLang="ko-KR" i="1" dirty="0" smtClean="0">
                <a:ea typeface="굴림" charset="-127"/>
              </a:rPr>
              <a:t>k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값은 지역적 구조에 덜 민감하고 잡음의 영향을 덜 받지만 지역적 구조가 주는 정보를 놓칠 수 있다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k</a:t>
            </a:r>
            <a:r>
              <a:rPr lang="ko-KR" altLang="en-US" dirty="0" smtClean="0">
                <a:ea typeface="굴림" charset="-127"/>
              </a:rPr>
              <a:t>는 보통 </a:t>
            </a:r>
            <a:r>
              <a:rPr lang="en-US" altLang="ko-KR" dirty="0" smtClean="0">
                <a:ea typeface="굴림" charset="-127"/>
              </a:rPr>
              <a:t>1~20</a:t>
            </a:r>
            <a:r>
              <a:rPr lang="ko-KR" altLang="en-US" dirty="0" smtClean="0">
                <a:ea typeface="굴림" charset="-127"/>
              </a:rPr>
              <a:t>의 범위 내에서 홀수</a:t>
            </a:r>
            <a:endParaRPr lang="en-US" altLang="ko-KR" dirty="0" smtClean="0">
              <a:ea typeface="굴림" charset="-127"/>
            </a:endParaRPr>
          </a:p>
          <a:p>
            <a:pPr marL="661987" lvl="1" indent="-342900" eaLnBrk="1" hangingPunct="1"/>
            <a:r>
              <a:rPr lang="en-US" altLang="ko-KR" b="1" u="sng" dirty="0" smtClean="0">
                <a:ea typeface="굴림" charset="-127"/>
              </a:rPr>
              <a:t>Note:  k = n </a:t>
            </a:r>
            <a:r>
              <a:rPr lang="ko-KR" altLang="en-US" b="1" u="sng" dirty="0" smtClean="0">
                <a:ea typeface="굴림" charset="-127"/>
              </a:rPr>
              <a:t>의 극단적 경우</a:t>
            </a:r>
            <a:r>
              <a:rPr lang="en-US" altLang="ko-KR" dirty="0" smtClean="0">
                <a:ea typeface="굴림" charset="-127"/>
              </a:rPr>
              <a:t>(i.e., </a:t>
            </a:r>
            <a:r>
              <a:rPr lang="ko-KR" altLang="en-US" dirty="0" smtClean="0">
                <a:ea typeface="굴림" charset="-127"/>
              </a:rPr>
              <a:t>전체 데이터 세트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는 </a:t>
            </a:r>
            <a:r>
              <a:rPr lang="en-US" altLang="ko-KR" dirty="0" smtClean="0">
                <a:ea typeface="굴림" charset="-127"/>
              </a:rPr>
              <a:t>“</a:t>
            </a:r>
            <a:r>
              <a:rPr lang="ko-KR" altLang="en-US" b="1" u="sng" dirty="0" err="1" smtClean="0">
                <a:solidFill>
                  <a:srgbClr val="FF0000"/>
                </a:solidFill>
                <a:ea typeface="굴림" charset="-127"/>
              </a:rPr>
              <a:t>나이브</a:t>
            </a:r>
            <a:r>
              <a:rPr lang="ko-KR" altLang="en-US" b="1" u="sng" dirty="0" smtClean="0">
                <a:solidFill>
                  <a:srgbClr val="FF0000"/>
                </a:solidFill>
                <a:ea typeface="굴림" charset="-127"/>
              </a:rPr>
              <a:t> 규칙</a:t>
            </a:r>
            <a:r>
              <a:rPr lang="en-US" altLang="ko-KR" dirty="0" smtClean="0">
                <a:ea typeface="굴림" charset="-127"/>
              </a:rPr>
              <a:t>”</a:t>
            </a:r>
            <a:r>
              <a:rPr lang="ko-KR" altLang="en-US" dirty="0" smtClean="0">
                <a:ea typeface="굴림" charset="-127"/>
              </a:rPr>
              <a:t>과 같다</a:t>
            </a:r>
            <a:r>
              <a:rPr lang="en-US" altLang="ko-KR" dirty="0" smtClean="0">
                <a:ea typeface="굴림" charset="-127"/>
              </a:rPr>
              <a:t> (</a:t>
            </a:r>
            <a:r>
              <a:rPr lang="ko-KR" altLang="en-US" dirty="0" smtClean="0">
                <a:ea typeface="굴림" charset="-127"/>
              </a:rPr>
              <a:t>주요 클래스에 따라 전체 레코드를 분류</a:t>
            </a:r>
            <a:r>
              <a:rPr lang="en-US" altLang="ko-KR" dirty="0" smtClean="0">
                <a:ea typeface="굴림" charset="-127"/>
              </a:rPr>
              <a:t>).</a:t>
            </a:r>
          </a:p>
          <a:p>
            <a:pPr marL="0" indent="0" eaLnBrk="1" hangingPunct="1"/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예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err="1" smtClean="0">
                <a:ea typeface="굴림" charset="-127"/>
              </a:rPr>
              <a:t>승차식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잔디깎기</a:t>
            </a:r>
            <a:r>
              <a:rPr lang="en-US" altLang="ko-KR" sz="3200" dirty="0" smtClean="0">
                <a:ea typeface="굴림" charset="-127"/>
              </a:rPr>
              <a:t>(Riding Mowers)	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b="1" dirty="0" smtClean="0">
                <a:ea typeface="굴림" charset="-127"/>
              </a:rPr>
              <a:t>데이터</a:t>
            </a:r>
            <a:r>
              <a:rPr lang="en-US" altLang="ko-KR" b="1" dirty="0" smtClean="0">
                <a:ea typeface="굴림" charset="-127"/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ko-KR" altLang="en-US" sz="2200" dirty="0" smtClean="0"/>
              <a:t>어느 </a:t>
            </a:r>
            <a:r>
              <a:rPr lang="ko-KR" altLang="en-US" sz="2200" dirty="0" err="1"/>
              <a:t>승차식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잔디깍기</a:t>
            </a:r>
            <a:r>
              <a:rPr lang="ko-KR" altLang="en-US" sz="2200" dirty="0"/>
              <a:t> 기계 제조회사는 한 도시의 주거 세대들을 </a:t>
            </a:r>
            <a:r>
              <a:rPr lang="ko-KR" altLang="en-US" sz="2200" dirty="0" err="1"/>
              <a:t>잔디깍기</a:t>
            </a:r>
            <a:r>
              <a:rPr lang="ko-KR" altLang="en-US" sz="2200" dirty="0"/>
              <a:t> 기계를 구입할 가능성이 있는 세대와 구매 가능성이 없는 세대로 분류하는 방법을 찾고자 한다</a:t>
            </a:r>
            <a:r>
              <a:rPr lang="en-US" altLang="ko-KR" sz="2200" dirty="0"/>
              <a:t>. </a:t>
            </a:r>
            <a:r>
              <a:rPr lang="ko-KR" altLang="en-US" sz="2200" dirty="0"/>
              <a:t>예비의 무작위 표본은 그 도시의 </a:t>
            </a:r>
            <a:r>
              <a:rPr lang="en-US" altLang="ko-KR" sz="2200" dirty="0"/>
              <a:t>12</a:t>
            </a:r>
            <a:r>
              <a:rPr lang="ko-KR" altLang="en-US" sz="2200" dirty="0"/>
              <a:t>명의 소유자와 </a:t>
            </a:r>
            <a:r>
              <a:rPr lang="en-US" altLang="ko-KR" sz="2200" dirty="0"/>
              <a:t>12</a:t>
            </a:r>
            <a:r>
              <a:rPr lang="ko-KR" altLang="en-US" sz="2200" dirty="0"/>
              <a:t>명의 비소유자로 출발한다</a:t>
            </a:r>
            <a:r>
              <a:rPr lang="en-US" altLang="ko-KR" sz="2200" dirty="0"/>
              <a:t>(</a:t>
            </a:r>
            <a:r>
              <a:rPr lang="ko-KR" altLang="en-US" sz="2200" dirty="0"/>
              <a:t>표 </a:t>
            </a:r>
            <a:r>
              <a:rPr lang="en-US" altLang="ko-KR" sz="2200" dirty="0" smtClean="0"/>
              <a:t>7.1</a:t>
            </a:r>
            <a:r>
              <a:rPr lang="ko-KR" altLang="en-US" sz="2200" dirty="0" smtClean="0"/>
              <a:t>참조</a:t>
            </a:r>
            <a:r>
              <a:rPr lang="en-US" altLang="ko-KR" sz="2200" dirty="0" smtClean="0"/>
              <a:t>).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데이터를 학습용 데이터</a:t>
            </a:r>
            <a:r>
              <a:rPr lang="en-US" altLang="ko-KR" dirty="0"/>
              <a:t>(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개의 </a:t>
            </a:r>
            <a:r>
              <a:rPr lang="ko-KR" altLang="en-US" dirty="0"/>
              <a:t>주거 세대</a:t>
            </a:r>
            <a:r>
              <a:rPr lang="en-US" altLang="ko-KR" dirty="0"/>
              <a:t>)</a:t>
            </a:r>
            <a:r>
              <a:rPr lang="ko-KR" altLang="en-US" dirty="0"/>
              <a:t>와 평가용 데이터</a:t>
            </a:r>
            <a:r>
              <a:rPr lang="en-US" altLang="ko-KR" dirty="0" smtClean="0"/>
              <a:t>(10</a:t>
            </a:r>
            <a:r>
              <a:rPr lang="ko-KR" altLang="en-US" dirty="0" smtClean="0"/>
              <a:t>개의 </a:t>
            </a:r>
            <a:r>
              <a:rPr lang="ko-KR" altLang="en-US" dirty="0"/>
              <a:t>주거 세대</a:t>
            </a:r>
            <a:r>
              <a:rPr lang="en-US" altLang="ko-KR" dirty="0"/>
              <a:t>)</a:t>
            </a:r>
            <a:r>
              <a:rPr lang="ko-KR" altLang="en-US" dirty="0"/>
              <a:t>로 분할한다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b="1" dirty="0" smtClean="0">
                <a:ea typeface="굴림" charset="-127"/>
              </a:rPr>
              <a:t>예측변수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소득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단위</a:t>
            </a:r>
            <a:r>
              <a:rPr lang="en-US" altLang="ko-KR" dirty="0" smtClean="0">
                <a:ea typeface="굴림" charset="-127"/>
              </a:rPr>
              <a:t>:</a:t>
            </a:r>
            <a:r>
              <a:rPr lang="ko-KR" altLang="en-US" dirty="0" err="1" smtClean="0">
                <a:ea typeface="굴림" charset="-127"/>
              </a:rPr>
              <a:t>천달러</a:t>
            </a:r>
            <a:r>
              <a:rPr lang="en-US" altLang="ko-KR" dirty="0" smtClean="0">
                <a:ea typeface="굴림" charset="-127"/>
              </a:rPr>
              <a:t>), </a:t>
            </a:r>
            <a:r>
              <a:rPr lang="ko-KR" altLang="en-US" dirty="0" smtClean="0">
                <a:ea typeface="굴림" charset="-127"/>
              </a:rPr>
              <a:t>주택대지</a:t>
            </a:r>
            <a:r>
              <a:rPr lang="en-US" altLang="ko-KR" dirty="0" smtClean="0">
                <a:ea typeface="굴림" charset="-127"/>
              </a:rPr>
              <a:t>( </a:t>
            </a:r>
            <a:r>
              <a:rPr lang="ko-KR" altLang="en-US" dirty="0" smtClean="0">
                <a:ea typeface="굴림" charset="-127"/>
              </a:rPr>
              <a:t>단위</a:t>
            </a:r>
            <a:r>
              <a:rPr lang="en-US" altLang="ko-KR" dirty="0" smtClean="0">
                <a:ea typeface="굴림" charset="-127"/>
              </a:rPr>
              <a:t>:</a:t>
            </a:r>
            <a:r>
              <a:rPr lang="ko-KR" altLang="en-US" dirty="0" err="1" smtClean="0">
                <a:ea typeface="굴림" charset="-127"/>
              </a:rPr>
              <a:t>천평방피트</a:t>
            </a:r>
            <a:r>
              <a:rPr lang="en-US" altLang="ko-KR" dirty="0" smtClean="0">
                <a:ea typeface="굴림" charset="-127"/>
              </a:rPr>
              <a:t>, lot size)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5112"/>
            <a:ext cx="3832225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7400" y="2133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새로운 가구는 </a:t>
            </a:r>
            <a:endParaRPr lang="en-US" altLang="ko-KR" b="1" dirty="0" smtClean="0"/>
          </a:p>
          <a:p>
            <a:r>
              <a:rPr lang="ko-KR" altLang="en-US" b="1" dirty="0" smtClean="0"/>
              <a:t>소득이 </a:t>
            </a:r>
            <a:r>
              <a:rPr lang="en-US" altLang="ko-KR" b="1" dirty="0" smtClean="0"/>
              <a:t>$60,000</a:t>
            </a:r>
          </a:p>
          <a:p>
            <a:r>
              <a:rPr lang="ko-KR" altLang="en-US" b="1" dirty="0" smtClean="0"/>
              <a:t>주택대지 </a:t>
            </a:r>
            <a:r>
              <a:rPr lang="en-US" altLang="ko-KR" b="1" dirty="0" smtClean="0"/>
              <a:t>20,000</a:t>
            </a:r>
            <a:r>
              <a:rPr lang="ko-KR" altLang="en-US" b="1" dirty="0" smtClean="0"/>
              <a:t>평방피트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50616"/>
              </p:ext>
            </p:extLst>
          </p:nvPr>
        </p:nvGraphicFramePr>
        <p:xfrm>
          <a:off x="1295400" y="5791200"/>
          <a:ext cx="5562600" cy="5486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1816391953"/>
                    </a:ext>
                  </a:extLst>
                </a:gridCol>
                <a:gridCol w="4724400">
                  <a:extLst>
                    <a:ext uri="{9D8B030D-6E8A-4147-A177-3AD203B41FA5}">
                      <a16:colId xmlns="" xmlns:a16="http://schemas.microsoft.com/office/drawing/2014/main" val="68929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effectLst/>
                          <a:latin typeface="Arial" panose="020B0604020202020204" pitchFamily="34" charset="0"/>
                        </a:rPr>
                        <a:t>pos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a position specifier for the text. If specified this overrides any 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adj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value given. Values of 1, 2, 3and 4, respectively indicate positions below, to the left of, above and to the right of the specified coordinates.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078445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07785"/>
              </p:ext>
            </p:extLst>
          </p:nvPr>
        </p:nvGraphicFramePr>
        <p:xfrm>
          <a:off x="1295400" y="5334000"/>
          <a:ext cx="6324600" cy="3962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652798985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993496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</a:rPr>
                        <a:t>text(x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</a:rPr>
                        <a:t>y,…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numeric vectors of coordinates where the 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</a:rPr>
                        <a:t>text labels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should be written. If the length of x </a:t>
                      </a: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</a:rPr>
                        <a:t>and y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differs, the shorter one is recycled.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28720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14400" y="762000"/>
            <a:ext cx="723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setwd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D:/Rdata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 err="1"/>
              <a:t>mower.df</a:t>
            </a:r>
            <a:r>
              <a:rPr lang="en-US" altLang="ko-KR" sz="1400" dirty="0"/>
              <a:t> &lt;- read.csv("RidingMowers.csv")</a:t>
            </a:r>
          </a:p>
          <a:p>
            <a:r>
              <a:rPr lang="en-US" altLang="ko-KR" sz="1400" dirty="0" err="1"/>
              <a:t>str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mower.df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mower.df</a:t>
            </a:r>
            <a:endParaRPr lang="en-US" altLang="ko-KR" sz="1400" dirty="0"/>
          </a:p>
          <a:p>
            <a:r>
              <a:rPr lang="en-US" altLang="ko-KR" sz="1400" dirty="0" err="1"/>
              <a:t>set.seed</a:t>
            </a:r>
            <a:r>
              <a:rPr lang="en-US" altLang="ko-KR" sz="1400" dirty="0"/>
              <a:t>(111)</a:t>
            </a:r>
          </a:p>
          <a:p>
            <a:r>
              <a:rPr lang="en-US" altLang="ko-KR" sz="1400" dirty="0" err="1"/>
              <a:t>train.index</a:t>
            </a:r>
            <a:r>
              <a:rPr lang="en-US" altLang="ko-KR" sz="1400" dirty="0"/>
              <a:t> &lt;- sample(</a:t>
            </a:r>
            <a:r>
              <a:rPr lang="en-US" altLang="ko-KR" sz="1400" dirty="0" err="1"/>
              <a:t>row.names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mower.df</a:t>
            </a:r>
            <a:r>
              <a:rPr lang="en-US" altLang="ko-KR" sz="1400" dirty="0"/>
              <a:t>), 0.6*dim(</a:t>
            </a:r>
            <a:r>
              <a:rPr lang="en-US" altLang="ko-KR" sz="1400" dirty="0" err="1"/>
              <a:t>mower.df</a:t>
            </a:r>
            <a:r>
              <a:rPr lang="en-US" altLang="ko-KR" sz="1400" dirty="0"/>
              <a:t>)[1])</a:t>
            </a:r>
          </a:p>
          <a:p>
            <a:r>
              <a:rPr lang="en-US" altLang="ko-KR" sz="1400" dirty="0"/>
              <a:t>length(</a:t>
            </a:r>
            <a:r>
              <a:rPr lang="en-US" altLang="ko-KR" sz="1400" dirty="0" err="1"/>
              <a:t>train.index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valid.index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setdiff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row.names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mower.df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train.index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train.df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mower.df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train.index</a:t>
            </a:r>
            <a:r>
              <a:rPr lang="en-US" altLang="ko-KR" sz="1400" dirty="0"/>
              <a:t>, ]</a:t>
            </a:r>
          </a:p>
          <a:p>
            <a:r>
              <a:rPr lang="en-US" altLang="ko-KR" sz="1400" dirty="0" err="1"/>
              <a:t>train.df</a:t>
            </a:r>
            <a:endParaRPr lang="en-US" altLang="ko-KR" sz="1400" dirty="0"/>
          </a:p>
          <a:p>
            <a:r>
              <a:rPr lang="en-US" altLang="ko-KR" sz="1400" dirty="0" err="1"/>
              <a:t>valid.df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mower.df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valid.index</a:t>
            </a:r>
            <a:r>
              <a:rPr lang="en-US" altLang="ko-KR" sz="1400" dirty="0"/>
              <a:t>, ]</a:t>
            </a:r>
          </a:p>
          <a:p>
            <a:r>
              <a:rPr lang="en-US" altLang="ko-KR" sz="1400" dirty="0" err="1"/>
              <a:t>valid.df</a:t>
            </a:r>
            <a:endParaRPr lang="en-US" altLang="ko-KR" sz="1400" dirty="0"/>
          </a:p>
          <a:p>
            <a:r>
              <a:rPr lang="en-US" altLang="ko-KR" sz="1400" dirty="0"/>
              <a:t>##new data</a:t>
            </a:r>
          </a:p>
          <a:p>
            <a:r>
              <a:rPr lang="en-US" altLang="ko-KR" sz="1400" dirty="0" err="1"/>
              <a:t>new.df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data.frame</a:t>
            </a:r>
            <a:r>
              <a:rPr lang="en-US" altLang="ko-KR" sz="1400" dirty="0"/>
              <a:t>(Income=60, </a:t>
            </a:r>
            <a:r>
              <a:rPr lang="en-US" altLang="ko-KR" sz="1400" dirty="0" err="1"/>
              <a:t>Lot_Size</a:t>
            </a:r>
            <a:r>
              <a:rPr lang="en-US" altLang="ko-KR" sz="1400" dirty="0"/>
              <a:t>=20)</a:t>
            </a:r>
          </a:p>
          <a:p>
            <a:r>
              <a:rPr lang="en-US" altLang="ko-KR" sz="1400" dirty="0" smtClean="0"/>
              <a:t>##</a:t>
            </a:r>
            <a:r>
              <a:rPr lang="en-US" altLang="ko-KR" sz="1400" dirty="0"/>
              <a:t>scatter plot</a:t>
            </a:r>
          </a:p>
          <a:p>
            <a:r>
              <a:rPr lang="en-US" altLang="ko-KR" sz="1400" dirty="0"/>
              <a:t>plot(</a:t>
            </a:r>
            <a:r>
              <a:rPr lang="en-US" altLang="ko-KR" sz="1400" dirty="0" err="1"/>
              <a:t>Lot_Size</a:t>
            </a:r>
            <a:r>
              <a:rPr lang="en-US" altLang="ko-KR" sz="1400" dirty="0"/>
              <a:t> ~ Income, data=</a:t>
            </a:r>
            <a:r>
              <a:rPr lang="en-US" altLang="ko-KR" sz="1400" dirty="0" err="1"/>
              <a:t>train.df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pch</a:t>
            </a:r>
            <a:r>
              <a:rPr lang="en-US" altLang="ko-KR" sz="1400" dirty="0"/>
              <a:t>=</a:t>
            </a:r>
            <a:r>
              <a:rPr lang="en-US" altLang="ko-KR" sz="1400" dirty="0" err="1"/>
              <a:t>ifelse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train.df$Ownership</a:t>
            </a:r>
            <a:r>
              <a:rPr lang="en-US" altLang="ko-KR" sz="1400" dirty="0"/>
              <a:t>=="Owner", 1, 3))</a:t>
            </a:r>
          </a:p>
          <a:p>
            <a:r>
              <a:rPr lang="en-US" altLang="ko-KR" sz="1400" dirty="0"/>
              <a:t>text(</a:t>
            </a:r>
            <a:r>
              <a:rPr lang="en-US" altLang="ko-KR" sz="1400" dirty="0" err="1"/>
              <a:t>train.df$Income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train.df$Lot_Size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rownames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train.df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=4)</a:t>
            </a:r>
          </a:p>
          <a:p>
            <a:r>
              <a:rPr lang="en-US" altLang="ko-KR" sz="1400" dirty="0"/>
              <a:t>#text(60, 20, 4)</a:t>
            </a:r>
          </a:p>
          <a:p>
            <a:r>
              <a:rPr lang="en-US" altLang="ko-KR" sz="1400" dirty="0"/>
              <a:t>text(60, 20, "X")</a:t>
            </a:r>
          </a:p>
          <a:p>
            <a:r>
              <a:rPr lang="en-US" altLang="ko-KR" sz="1400" dirty="0"/>
              <a:t>legend("</a:t>
            </a:r>
            <a:r>
              <a:rPr lang="en-US" altLang="ko-KR" sz="1400" dirty="0" err="1"/>
              <a:t>topright</a:t>
            </a:r>
            <a:r>
              <a:rPr lang="en-US" altLang="ko-KR" sz="1400" dirty="0"/>
              <a:t>", c("owner", "</a:t>
            </a:r>
            <a:r>
              <a:rPr lang="en-US" altLang="ko-KR" sz="1400" dirty="0" err="1"/>
              <a:t>nonowner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newhousehold</a:t>
            </a:r>
            <a:r>
              <a:rPr lang="en-US" altLang="ko-KR" sz="1400" dirty="0"/>
              <a:t>"), </a:t>
            </a:r>
            <a:r>
              <a:rPr lang="en-US" altLang="ko-KR" sz="1400" dirty="0" err="1"/>
              <a:t>pch</a:t>
            </a:r>
            <a:r>
              <a:rPr lang="en-US" altLang="ko-KR" sz="1400" dirty="0"/>
              <a:t>=c(1,3,4))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85"/>
            <a:ext cx="8118231" cy="74441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00400"/>
            <a:ext cx="895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75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36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승차식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6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잔디깍기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기계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4" y="1438172"/>
            <a:ext cx="7824415" cy="443572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1" y="1454006"/>
            <a:ext cx="63648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14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3552</TotalTime>
  <Words>1779</Words>
  <Application>Microsoft Office PowerPoint</Application>
  <PresentationFormat>화면 슬라이드 쇼(4:3)</PresentationFormat>
  <Paragraphs>236</Paragraphs>
  <Slides>22</Slides>
  <Notes>19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Equity</vt:lpstr>
      <vt:lpstr>문서</vt:lpstr>
      <vt:lpstr>Equation</vt:lpstr>
      <vt:lpstr>Chapter 7 – K-Nearest-Neighbor</vt:lpstr>
      <vt:lpstr>기본 아이디어</vt:lpstr>
      <vt:lpstr>“근접”을 어떻게 측정하는가?</vt:lpstr>
      <vt:lpstr> k 선택</vt:lpstr>
      <vt:lpstr>작은 k vs. 큰 k</vt:lpstr>
      <vt:lpstr>예: 승차식 잔디깎기(Riding Mowers) </vt:lpstr>
      <vt:lpstr>PowerPoint 프레젠테이션</vt:lpstr>
      <vt:lpstr>PowerPoint 프레젠테이션</vt:lpstr>
      <vt:lpstr>예제 : 승차식 잔디깍기 기계(계속) </vt:lpstr>
      <vt:lpstr>Finding nearest neighbors in 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Choosing k using validation data</vt:lpstr>
      <vt:lpstr>Classifying new data using best k=4</vt:lpstr>
      <vt:lpstr>예측을 위해 K-NN 사용  (수치형 목표변수)</vt:lpstr>
      <vt:lpstr>장점</vt:lpstr>
      <vt:lpstr>단점</vt:lpstr>
      <vt:lpstr>단점 극복 방안</vt:lpstr>
      <vt:lpstr>HW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– Three Simple Classification Methods</dc:title>
  <dc:creator>Peter</dc:creator>
  <cp:lastModifiedBy>Windows User</cp:lastModifiedBy>
  <cp:revision>234</cp:revision>
  <dcterms:created xsi:type="dcterms:W3CDTF">2008-12-02T19:01:39Z</dcterms:created>
  <dcterms:modified xsi:type="dcterms:W3CDTF">2019-06-15T03:32:45Z</dcterms:modified>
</cp:coreProperties>
</file>