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319" r:id="rId2"/>
    <p:sldId id="258" r:id="rId3"/>
    <p:sldId id="312" r:id="rId4"/>
    <p:sldId id="317" r:id="rId5"/>
    <p:sldId id="318" r:id="rId6"/>
    <p:sldId id="335" r:id="rId7"/>
    <p:sldId id="320" r:id="rId8"/>
    <p:sldId id="323" r:id="rId9"/>
    <p:sldId id="321" r:id="rId10"/>
    <p:sldId id="336" r:id="rId11"/>
    <p:sldId id="337" r:id="rId12"/>
    <p:sldId id="339" r:id="rId13"/>
    <p:sldId id="261" r:id="rId14"/>
    <p:sldId id="338" r:id="rId15"/>
    <p:sldId id="324" r:id="rId16"/>
    <p:sldId id="314" r:id="rId17"/>
    <p:sldId id="263" r:id="rId18"/>
    <p:sldId id="264" r:id="rId19"/>
    <p:sldId id="265" r:id="rId20"/>
    <p:sldId id="266" r:id="rId21"/>
    <p:sldId id="267" r:id="rId22"/>
    <p:sldId id="327" r:id="rId23"/>
    <p:sldId id="328" r:id="rId24"/>
    <p:sldId id="269" r:id="rId25"/>
    <p:sldId id="270" r:id="rId26"/>
    <p:sldId id="329" r:id="rId27"/>
    <p:sldId id="307" r:id="rId28"/>
    <p:sldId id="331" r:id="rId29"/>
    <p:sldId id="308" r:id="rId30"/>
    <p:sldId id="271" r:id="rId31"/>
    <p:sldId id="315" r:id="rId32"/>
    <p:sldId id="303" r:id="rId33"/>
    <p:sldId id="274" r:id="rId34"/>
    <p:sldId id="272" r:id="rId35"/>
    <p:sldId id="333" r:id="rId36"/>
    <p:sldId id="273" r:id="rId37"/>
    <p:sldId id="276" r:id="rId38"/>
    <p:sldId id="277" r:id="rId39"/>
    <p:sldId id="278" r:id="rId40"/>
    <p:sldId id="279" r:id="rId41"/>
    <p:sldId id="280" r:id="rId42"/>
    <p:sldId id="289" r:id="rId43"/>
    <p:sldId id="290" r:id="rId44"/>
    <p:sldId id="305" r:id="rId45"/>
    <p:sldId id="282" r:id="rId46"/>
    <p:sldId id="283" r:id="rId47"/>
    <p:sldId id="284" r:id="rId48"/>
    <p:sldId id="285" r:id="rId49"/>
    <p:sldId id="288" r:id="rId50"/>
    <p:sldId id="293" r:id="rId51"/>
    <p:sldId id="291" r:id="rId52"/>
    <p:sldId id="294" r:id="rId53"/>
    <p:sldId id="295" r:id="rId54"/>
    <p:sldId id="310" r:id="rId55"/>
    <p:sldId id="296" r:id="rId56"/>
    <p:sldId id="298" r:id="rId57"/>
    <p:sldId id="306" r:id="rId58"/>
    <p:sldId id="311" r:id="rId5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323" autoAdjust="0"/>
    <p:restoredTop sz="91995" autoAdjust="0"/>
  </p:normalViewPr>
  <p:slideViewPr>
    <p:cSldViewPr>
      <p:cViewPr varScale="1">
        <p:scale>
          <a:sx n="106" d="100"/>
          <a:sy n="106" d="100"/>
        </p:scale>
        <p:origin x="-26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36"/>
    </p:cViewPr>
  </p:sorterViewPr>
  <p:notesViewPr>
    <p:cSldViewPr>
      <p:cViewPr varScale="1">
        <p:scale>
          <a:sx n="68" d="100"/>
          <a:sy n="68" d="100"/>
        </p:scale>
        <p:origin x="-1992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0F1F-DF06-4715-8F90-AB69E3F29928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41541-755C-4F4A-A7C5-067066A11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9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3993EDC4-365D-411B-A5A7-7041952DDC02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3D89C2C5-127A-4EFB-A53E-6023988A70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531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4987A9-537E-4CF7-B649-68453580EBB1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Lift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각 구간별로 얼마나 향상되었는가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err="1" smtClean="0"/>
              <a:t>Cume.lift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리프트를 누적한 거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ko-KR" altLang="ko-KR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E47C5E-9CAC-4279-A6EA-81C15075B119}" type="slidenum">
              <a:rPr lang="en-US" altLang="ko-KR" smtClean="0">
                <a:latin typeface="Calibri" pitchFamily="34" charset="0"/>
              </a:rPr>
              <a:pPr eaLnBrk="1" hangingPunct="1"/>
              <a:t>13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40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E47C5E-9CAC-4279-A6EA-81C15075B119}" type="slidenum">
              <a:rPr lang="en-US" altLang="ko-KR" smtClean="0">
                <a:latin typeface="Calibri" pitchFamily="34" charset="0"/>
              </a:rPr>
              <a:pPr eaLnBrk="1" hangingPunct="1"/>
              <a:t>15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5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A7C204-25B7-4290-86B3-02AD29E25E28}" type="slidenum">
              <a:rPr lang="en-US" altLang="ko-KR" smtClean="0">
                <a:latin typeface="Calibri" pitchFamily="34" charset="0"/>
              </a:rPr>
              <a:pPr eaLnBrk="1" hangingPunct="1"/>
              <a:t>17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아래 표 중요</a:t>
            </a:r>
            <a:r>
              <a:rPr lang="en-US" altLang="ko-KR" dirty="0" smtClean="0"/>
              <a:t>!!!</a:t>
            </a:r>
            <a:endParaRPr lang="ko-KR" altLang="ko-KR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5032C0-637B-4B18-B92D-718B008B0A55}" type="slidenum">
              <a:rPr lang="en-US" altLang="ko-KR" smtClean="0">
                <a:latin typeface="Calibri" pitchFamily="34" charset="0"/>
              </a:rPr>
              <a:pPr eaLnBrk="1" hangingPunct="1"/>
              <a:t>18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4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C0737F-8FD9-4641-A4FA-662C144AD579}" type="slidenum">
              <a:rPr lang="en-US" altLang="ko-KR" smtClean="0">
                <a:latin typeface="Calibri" pitchFamily="34" charset="0"/>
              </a:rPr>
              <a:pPr eaLnBrk="1" hangingPunct="1"/>
              <a:t>19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59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오분류</a:t>
            </a:r>
            <a:r>
              <a:rPr lang="ko-KR" altLang="en-US" dirty="0" smtClean="0"/>
              <a:t> 존재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기준값이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0.8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오분류된것이다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8BF54F-2AF1-4925-AF50-6A8A8A669528}" type="slidenum">
              <a:rPr lang="en-US" altLang="ko-KR" smtClean="0">
                <a:latin typeface="Calibri" pitchFamily="34" charset="0"/>
              </a:rPr>
              <a:pPr eaLnBrk="1" hangingPunct="1"/>
              <a:t>20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2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77E97E-85AA-4425-8763-C848AD662BE8}" type="slidenum">
              <a:rPr lang="en-US" altLang="ko-KR" smtClean="0">
                <a:latin typeface="Calibri" pitchFamily="34" charset="0"/>
              </a:rPr>
              <a:pPr eaLnBrk="1" hangingPunct="1"/>
              <a:t>21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82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37B697-BDE6-45C2-91E9-49500729325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4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EA5292-8461-48A8-A246-BA98FAA7ACFE}" type="slidenum">
              <a:rPr lang="en-US" altLang="ko-KR" smtClean="0">
                <a:latin typeface="Calibri" pitchFamily="34" charset="0"/>
              </a:rPr>
              <a:pPr eaLnBrk="1" hangingPunct="1"/>
              <a:t>24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2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452BFC-8456-46C7-93F9-A4F24FB7A45F}" type="slidenum">
              <a:rPr lang="en-US" altLang="ko-KR" smtClean="0">
                <a:latin typeface="Calibri" pitchFamily="34" charset="0"/>
              </a:rPr>
              <a:pPr eaLnBrk="1" hangingPunct="1"/>
              <a:t>2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67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민감도와 특이도가 둘</a:t>
            </a:r>
            <a:r>
              <a:rPr lang="ko-KR" altLang="en-US" baseline="0" dirty="0" smtClean="0"/>
              <a:t> 다 높을 수록 분류가 더 잘된 것이다</a:t>
            </a:r>
            <a:r>
              <a:rPr lang="en-US" altLang="ko-KR" baseline="0" dirty="0" smtClean="0"/>
              <a:t>.</a:t>
            </a:r>
            <a:endParaRPr lang="ko-KR" altLang="ko-KR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1D38A8-33C4-451C-A404-E08FAF767873}" type="slidenum">
              <a:rPr lang="en-US" altLang="ko-KR" smtClean="0">
                <a:latin typeface="Calibri" pitchFamily="34" charset="0"/>
              </a:rPr>
              <a:pPr eaLnBrk="1" hangingPunct="1"/>
              <a:t>25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00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75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계단적인 모서리가 둥글수록 더 좋은 모델이다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겹치는 면적이 크면 클수록 좋은 것이다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002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분류기준 값이 높다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sensitibity</a:t>
            </a:r>
            <a:r>
              <a:rPr lang="en-US" altLang="ko-KR" baseline="0" dirty="0" smtClean="0"/>
              <a:t> 0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분류기준 값이 높아질수록 민감도는 낮아지고 </a:t>
            </a:r>
            <a:r>
              <a:rPr lang="ko-KR" altLang="en-US" baseline="0" dirty="0" err="1" smtClean="0"/>
              <a:t>특이도는</a:t>
            </a:r>
            <a:r>
              <a:rPr lang="ko-KR" altLang="en-US" baseline="0" dirty="0" smtClean="0"/>
              <a:t> 높아진다</a:t>
            </a:r>
            <a:r>
              <a:rPr lang="en-US" altLang="ko-KR" baseline="0" dirty="0" smtClean="0"/>
              <a:t>.!!!!! (</a:t>
            </a:r>
            <a:r>
              <a:rPr lang="ko-KR" altLang="en-US" baseline="0" dirty="0" smtClean="0"/>
              <a:t>정확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0798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8AD6D0-BA55-499B-8221-792FDE101B29}" type="slidenum">
              <a:rPr lang="en-US" altLang="ko-KR" smtClean="0">
                <a:latin typeface="Calibri" pitchFamily="34" charset="0"/>
              </a:rPr>
              <a:pPr eaLnBrk="1" hangingPunct="1"/>
              <a:t>30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20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8AD6D0-BA55-499B-8221-792FDE101B29}" type="slidenum">
              <a:rPr lang="en-US" altLang="ko-KR" smtClean="0">
                <a:latin typeface="Calibri" pitchFamily="34" charset="0"/>
              </a:rPr>
              <a:pPr eaLnBrk="1" hangingPunct="1"/>
              <a:t>31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83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383DBC-F707-4BFC-8121-7886E8801DC2}" type="slidenum">
              <a:rPr lang="en-US" altLang="ko-KR" sz="1200">
                <a:latin typeface="Calibri" pitchFamily="34" charset="0"/>
                <a:ea typeface="굴림" charset="-127"/>
              </a:rPr>
              <a:pPr algn="r" eaLnBrk="1" hangingPunct="1"/>
              <a:t>32</a:t>
            </a:fld>
            <a:endParaRPr lang="en-US" altLang="ko-KR" sz="1200">
              <a:latin typeface="Calibri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193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C72BDF-90C2-4E1B-AAA3-724FD410AA74}" type="slidenum">
              <a:rPr lang="en-US" altLang="ko-KR" smtClean="0">
                <a:latin typeface="Calibri" pitchFamily="34" charset="0"/>
              </a:rPr>
              <a:pPr eaLnBrk="1" hangingPunct="1"/>
              <a:t>33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6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향상비는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2/1 = 2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54C49C-FDFC-4231-A39D-5E140F16EDEB}" type="slidenum">
              <a:rPr lang="en-US" altLang="ko-KR" smtClean="0">
                <a:latin typeface="Calibri" pitchFamily="34" charset="0"/>
              </a:rPr>
              <a:pPr eaLnBrk="1" hangingPunct="1"/>
              <a:t>34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3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A193E7-F699-4F25-85C7-D88AD98D0DA8}" type="slidenum">
              <a:rPr lang="en-US" altLang="ko-KR" smtClean="0">
                <a:latin typeface="Calibri" pitchFamily="34" charset="0"/>
              </a:rPr>
              <a:pPr eaLnBrk="1" hangingPunct="1"/>
              <a:t>36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7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reg</a:t>
            </a:r>
            <a:r>
              <a:rPr lang="en-US" altLang="ko-KR" dirty="0" smtClean="0"/>
              <a:t> &lt;- Price</a:t>
            </a:r>
            <a:r>
              <a:rPr lang="ko-KR" altLang="en-US" dirty="0" smtClean="0"/>
              <a:t>를 예측하는 모델을 만들고 싶다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Accuracy + </a:t>
            </a:r>
            <a:r>
              <a:rPr lang="ko-KR" altLang="en-US" dirty="0" smtClean="0"/>
              <a:t>히스토그램 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박스플랏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목적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높은 </a:t>
            </a:r>
            <a:r>
              <a:rPr lang="ko-KR" altLang="en-US" dirty="0" err="1" smtClean="0"/>
              <a:t>예측값을</a:t>
            </a:r>
            <a:r>
              <a:rPr lang="ko-KR" altLang="en-US" dirty="0" smtClean="0"/>
              <a:t> 갖는 것과 그렇지 않는 것을 분리를 시킨다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높은 예측 값만 부분집합으로 뽑고 싶다</a:t>
            </a:r>
            <a:r>
              <a:rPr lang="en-US" altLang="ko-KR" dirty="0" smtClean="0"/>
              <a:t>.) =&gt;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목적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4560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C6F0E-C60B-4471-B3E7-9593F38ECCEE}" type="slidenum">
              <a:rPr lang="en-US" altLang="ko-KR" smtClean="0">
                <a:latin typeface="Calibri" pitchFamily="34" charset="0"/>
              </a:rPr>
              <a:pPr eaLnBrk="1" hangingPunct="1"/>
              <a:t>37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97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1590CE-0766-4C5E-B9DA-9EA2EC00FC9C}" type="slidenum">
              <a:rPr lang="en-US" altLang="ko-KR" smtClean="0">
                <a:latin typeface="Calibri" pitchFamily="34" charset="0"/>
              </a:rPr>
              <a:pPr eaLnBrk="1" hangingPunct="1"/>
              <a:t>38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48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43EF0C-FE64-45CA-9818-E2AE3B157234}" type="slidenum">
              <a:rPr lang="en-US" altLang="ko-KR" smtClean="0">
                <a:latin typeface="Calibri" pitchFamily="34" charset="0"/>
              </a:rPr>
              <a:pPr eaLnBrk="1" hangingPunct="1"/>
              <a:t>39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86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333BED-06C0-4361-A642-E5A40C3D5688}" type="slidenum">
              <a:rPr lang="en-US" altLang="ko-KR" smtClean="0">
                <a:latin typeface="Calibri" pitchFamily="34" charset="0"/>
              </a:rPr>
              <a:pPr eaLnBrk="1" hangingPunct="1"/>
              <a:t>40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27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5D7684-98F0-423E-9C8A-8B312F1DFBA6}" type="slidenum">
              <a:rPr lang="en-US" altLang="ko-KR" smtClean="0">
                <a:latin typeface="Calibri" pitchFamily="34" charset="0"/>
              </a:rPr>
              <a:pPr eaLnBrk="1" hangingPunct="1"/>
              <a:t>41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73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718B41-0A59-4CFC-A996-12546B668F53}" type="slidenum">
              <a:rPr lang="en-US" altLang="ko-KR" smtClean="0">
                <a:latin typeface="Calibri" pitchFamily="34" charset="0"/>
              </a:rPr>
              <a:pPr eaLnBrk="1" hangingPunct="1"/>
              <a:t>42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21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C94E61-F341-4906-B437-A7449B4F2F0F}" type="slidenum">
              <a:rPr lang="en-US" altLang="ko-KR" smtClean="0">
                <a:latin typeface="Calibri" pitchFamily="34" charset="0"/>
              </a:rPr>
              <a:pPr eaLnBrk="1" hangingPunct="1"/>
              <a:t>43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91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EF7B26C-03EC-463D-8ADF-6A1034021212}" type="slidenum">
              <a:rPr lang="en-US" altLang="ko-KR" sz="1200">
                <a:latin typeface="Calibri" pitchFamily="34" charset="0"/>
                <a:ea typeface="굴림" charset="-127"/>
              </a:rPr>
              <a:pPr algn="r" eaLnBrk="1" hangingPunct="1"/>
              <a:t>44</a:t>
            </a:fld>
            <a:endParaRPr lang="en-US" altLang="ko-KR" sz="1200">
              <a:latin typeface="Calibri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962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203F71-F87C-4D41-B44F-6DE4A5EE2466}" type="slidenum">
              <a:rPr lang="en-US" altLang="ko-KR" smtClean="0">
                <a:latin typeface="Calibri" pitchFamily="34" charset="0"/>
              </a:rPr>
              <a:pPr eaLnBrk="1" hangingPunct="1"/>
              <a:t>45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849846-D557-4C89-8C50-12BB8E3729AB}" type="slidenum">
              <a:rPr lang="en-US" altLang="ko-KR" smtClean="0">
                <a:latin typeface="Calibri" pitchFamily="34" charset="0"/>
              </a:rPr>
              <a:pPr eaLnBrk="1" hangingPunct="1"/>
              <a:t>46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8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 오차를 가지고 분석해본다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히스토그램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박스플랏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822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B565EE-EAF3-43E3-827E-50C89C6BB761}" type="slidenum">
              <a:rPr lang="en-US" altLang="ko-KR" smtClean="0">
                <a:latin typeface="Calibri" pitchFamily="34" charset="0"/>
              </a:rPr>
              <a:pPr eaLnBrk="1" hangingPunct="1"/>
              <a:t>47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x</a:t>
            </a:r>
            <a:endParaRPr lang="ko-KR" altLang="ko-KR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2C0B16-8B1E-4039-A87F-5EE7FD72396C}" type="slidenum">
              <a:rPr lang="en-US" altLang="ko-KR" smtClean="0">
                <a:latin typeface="Calibri" pitchFamily="34" charset="0"/>
              </a:rPr>
              <a:pPr eaLnBrk="1" hangingPunct="1"/>
              <a:t>48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42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관심있는</a:t>
            </a:r>
            <a:r>
              <a:rPr lang="ko-KR" altLang="en-US" dirty="0" smtClean="0"/>
              <a:t> 클래스 </a:t>
            </a:r>
            <a:r>
              <a:rPr lang="en-US" altLang="ko-KR" dirty="0" smtClean="0"/>
              <a:t>50 </a:t>
            </a:r>
            <a:r>
              <a:rPr lang="ko-KR" altLang="en-US" dirty="0" smtClean="0"/>
              <a:t>프로와 나머지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프로</a:t>
            </a:r>
            <a:endParaRPr lang="ko-KR" altLang="ko-KR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A26580-3450-48A2-BB6A-D79A287FF0F3}" type="slidenum">
              <a:rPr lang="en-US" altLang="ko-KR" smtClean="0">
                <a:latin typeface="Calibri" pitchFamily="34" charset="0"/>
              </a:rPr>
              <a:pPr eaLnBrk="1" hangingPunct="1"/>
              <a:t>49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7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7113A1-814A-49A7-8B32-3B7CA14A0ED2}" type="slidenum">
              <a:rPr lang="en-US" altLang="ko-KR" smtClean="0">
                <a:latin typeface="Calibri" pitchFamily="34" charset="0"/>
              </a:rPr>
              <a:pPr eaLnBrk="1" hangingPunct="1"/>
              <a:t>50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25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왼쪽그래프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오분류율이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1/8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비용측면에서는  </a:t>
            </a:r>
            <a:r>
              <a:rPr lang="en-US" altLang="ko-KR" dirty="0" smtClean="0"/>
              <a:t>5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오른쪽그래프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오분류울은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2/8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비용측면에서는 </a:t>
            </a:r>
            <a:r>
              <a:rPr lang="en-US" altLang="ko-KR" dirty="0" smtClean="0"/>
              <a:t>2</a:t>
            </a:r>
          </a:p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ABC799-C0D7-455A-AB1F-697BD8E51D43}" type="slidenum">
              <a:rPr lang="en-US" altLang="ko-KR" smtClean="0">
                <a:latin typeface="Calibri" pitchFamily="34" charset="0"/>
              </a:rPr>
              <a:pPr eaLnBrk="1" hangingPunct="1"/>
              <a:t>51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547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하나가 아니고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판단</a:t>
            </a:r>
            <a:r>
              <a:rPr lang="en-US" altLang="ko-KR" dirty="0" smtClean="0"/>
              <a:t>!!! (</a:t>
            </a:r>
            <a:r>
              <a:rPr lang="ko-KR" altLang="en-US" dirty="0" smtClean="0"/>
              <a:t>확대샘플링</a:t>
            </a:r>
            <a:r>
              <a:rPr lang="en-US" altLang="ko-KR" dirty="0" smtClean="0"/>
              <a:t>)</a:t>
            </a:r>
            <a:endParaRPr lang="ko-KR" altLang="ko-KR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FC0C44-87DB-41F9-BA97-B666DB858377}" type="slidenum">
              <a:rPr lang="en-US" altLang="ko-KR" smtClean="0">
                <a:latin typeface="Calibri" pitchFamily="34" charset="0"/>
              </a:rPr>
              <a:pPr eaLnBrk="1" hangingPunct="1"/>
              <a:t>52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737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반은 학습데이터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반은 검증데이터</a:t>
            </a:r>
            <a:endParaRPr lang="ko-KR" altLang="ko-KR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75ACE1-B1F4-4BBD-AB44-D5BB06879FEB}" type="slidenum">
              <a:rPr lang="en-US" altLang="ko-KR" smtClean="0">
                <a:latin typeface="Calibri" pitchFamily="34" charset="0"/>
              </a:rPr>
              <a:pPr eaLnBrk="1" hangingPunct="1"/>
              <a:t>53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808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500 + 0.98X = X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X = 25,000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89405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02468A-6090-4F02-9A5E-F8F357AD9AF5}" type="slidenum">
              <a:rPr lang="en-US" altLang="ko-KR" smtClean="0">
                <a:latin typeface="Calibri" pitchFamily="34" charset="0"/>
              </a:rPr>
              <a:pPr eaLnBrk="1" hangingPunct="1"/>
              <a:t>55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08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376920-2DEC-489C-B4CB-F764DD1F2406}" type="slidenum">
              <a:rPr lang="en-US" altLang="ko-KR" smtClean="0">
                <a:latin typeface="Calibri" pitchFamily="34" charset="0"/>
              </a:rPr>
              <a:pPr eaLnBrk="1" hangingPunct="1"/>
              <a:t>56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8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진짜로 잘 분리를 하였는지 예측성능을 통해 측정하는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분리를 얼마나 잘했는지를 측정해주는 측정 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6580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A0F305-2B1F-46E2-81A3-C55AE6B8FE2A}" type="slidenum">
              <a:rPr lang="en-US" altLang="ko-KR" smtClean="0">
                <a:latin typeface="Calibri" pitchFamily="34" charset="0"/>
              </a:rPr>
              <a:pPr eaLnBrk="1" hangingPunct="1"/>
              <a:t>57</a:t>
            </a:fld>
            <a:endParaRPr lang="en-US" altLang="ko-KR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208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19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79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예측변수가 없을 때 받을 수 있는 가격 대역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기울기가 평균 값을 나타낸다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 점선 직선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제일 높은 </a:t>
            </a:r>
            <a:r>
              <a:rPr lang="ko-KR" altLang="en-US" dirty="0" err="1" smtClean="0"/>
              <a:t>예측값을</a:t>
            </a:r>
            <a:r>
              <a:rPr lang="ko-KR" altLang="en-US" dirty="0" smtClean="0"/>
              <a:t> 가지고 있는 레코드를 뽑아서 실제로 시장에서 팔았을 때</a:t>
            </a:r>
            <a:r>
              <a:rPr lang="en-US" altLang="ko-KR" baseline="0" dirty="0" smtClean="0"/>
              <a:t> [</a:t>
            </a:r>
            <a:r>
              <a:rPr lang="ko-KR" altLang="en-US" baseline="0" dirty="0" smtClean="0"/>
              <a:t>리프트 차트</a:t>
            </a:r>
            <a:r>
              <a:rPr lang="en-US" altLang="ko-KR" baseline="0" dirty="0" smtClean="0"/>
              <a:t>] (</a:t>
            </a:r>
            <a:r>
              <a:rPr lang="ko-KR" altLang="en-US" baseline="0" dirty="0" smtClean="0"/>
              <a:t>왼쪽 오목한 곡선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------------------------------------------------------------------------------------</a:t>
            </a:r>
          </a:p>
          <a:p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오른쪽 사진</a:t>
            </a:r>
            <a:r>
              <a:rPr lang="en-US" altLang="ko-KR" baseline="0" dirty="0" smtClean="0"/>
              <a:t>&gt;</a:t>
            </a:r>
          </a:p>
          <a:p>
            <a:r>
              <a:rPr lang="ko-KR" altLang="en-US" baseline="0" dirty="0" smtClean="0"/>
              <a:t>높은 순서대로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퍼센트 단위로 </a:t>
            </a:r>
            <a:r>
              <a:rPr lang="ko-KR" altLang="en-US" baseline="0" dirty="0" err="1" smtClean="0"/>
              <a:t>짤라서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…. </a:t>
            </a:r>
            <a:r>
              <a:rPr lang="ko-KR" altLang="en-US" baseline="0" dirty="0" smtClean="0"/>
              <a:t>높으면 높을수록 분류를 잘한 것이다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------------------------------</a:t>
            </a:r>
          </a:p>
          <a:p>
            <a:r>
              <a:rPr lang="ko-KR" altLang="en-US" baseline="0" dirty="0" smtClean="0"/>
              <a:t>왼쪽사진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향상곡선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에서 직선과 곡선 사이의 간격이 클수록 분류를 </a:t>
            </a:r>
            <a:r>
              <a:rPr lang="ko-KR" altLang="en-US" baseline="0" dirty="0" err="1" smtClean="0"/>
              <a:t>잘한것이라</a:t>
            </a:r>
            <a:r>
              <a:rPr lang="ko-KR" altLang="en-US" baseline="0" dirty="0" smtClean="0"/>
              <a:t> 판단할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36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82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?par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9C2C5-127A-4EFB-A53E-6023988A709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96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CD9B2-80B9-4CF2-97E9-43DF59EA55FC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8C14-56B6-4D32-8844-44D25D4F46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73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2C69E-C47B-4E9D-A8F4-6AAA9D2C12DC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4166F-61DC-4304-9C4A-72A24BB2B7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92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D3CB-645C-4092-BF07-3C96E7C14F82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7ACEF-AB8E-43EB-87C4-C2B71C626B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38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72250"/>
            <a:ext cx="305593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비즈니스</a:t>
            </a:r>
            <a:r>
              <a:rPr lang="en-US" altLang="ko-KR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인텔리전스를</a:t>
            </a:r>
            <a:r>
              <a:rPr lang="ko-KR" altLang="en-US" sz="1200" i="1" dirty="0">
                <a:latin typeface="Arial" pitchFamily="34" charset="0"/>
                <a:ea typeface="굴림" pitchFamily="50" charset="-127"/>
                <a:cs typeface="Arial" pitchFamily="34" charset="0"/>
              </a:rPr>
              <a:t> 위한 </a:t>
            </a:r>
            <a:r>
              <a:rPr lang="ko-KR" altLang="en-US" sz="1200" i="1" dirty="0" err="1">
                <a:latin typeface="Arial" pitchFamily="34" charset="0"/>
                <a:ea typeface="굴림" pitchFamily="50" charset="-127"/>
                <a:cs typeface="Arial" pitchFamily="34" charset="0"/>
              </a:rPr>
              <a:t>데이터마이닝</a:t>
            </a:r>
            <a:endParaRPr lang="ko-KR" altLang="en-US" sz="1200" i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29388"/>
            <a:ext cx="982663" cy="26193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02784A-BE50-412D-9ED7-491C40D7C9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7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4897-4232-4E97-A6F2-5918061B2909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5291-03CD-4D00-A92C-05A0D69611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8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F7768-FD8B-4627-8276-649F133F9808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2C5D2-A1C2-4566-98AE-8F714D2F3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62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ED91-87AA-4FBD-9E9D-AE4E3A21D09A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5C084-4257-4FC8-BE70-4887058EF8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2FC6E-B0F8-4E2D-AE8E-6D584DEC3295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8CAAE-36DD-4E08-B150-C2DCAFB59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9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F801-59EE-4567-AEEE-BE8F5336D0D4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DFBE1-CF25-4630-90EF-BB01C4BFA2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8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8035-E6F6-4C57-8C24-A1D375331FA2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DD29E-9554-408A-8A2C-EE59445F9F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602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178C-45BF-4273-AD90-003C765BCFFC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EF19E-4F37-4D03-AD90-169CDD80F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18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FF8C-DFE5-43C7-BCF3-A6FA1FFF23F7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9E3ED-0AE7-4F15-A1C4-D29C779551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54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  <a:ea typeface="굴림" charset="-127"/>
              </a:defRPr>
            </a:lvl1pPr>
          </a:lstStyle>
          <a:p>
            <a:pPr>
              <a:defRPr/>
            </a:pPr>
            <a:fld id="{FBC3767D-FF69-437E-BC12-AAADF9E35827}" type="datetimeFigureOut">
              <a:rPr lang="en-US" altLang="ko-KR"/>
              <a:pPr>
                <a:defRPr/>
              </a:pPr>
              <a:t>4/7/2019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  <a:ea typeface="굴림" charset="-127"/>
              </a:defRPr>
            </a:lvl1pPr>
          </a:lstStyle>
          <a:p>
            <a:pPr>
              <a:defRPr/>
            </a:pPr>
            <a:fld id="{8DA84173-E705-4604-8F32-F6991C8F2A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0" r:id="rId2"/>
    <p:sldLayoutId id="2147483778" r:id="rId3"/>
    <p:sldLayoutId id="2147483771" r:id="rId4"/>
    <p:sldLayoutId id="2147483772" r:id="rId5"/>
    <p:sldLayoutId id="2147483773" r:id="rId6"/>
    <p:sldLayoutId id="2147483774" r:id="rId7"/>
    <p:sldLayoutId id="2147483779" r:id="rId8"/>
    <p:sldLayoutId id="2147483780" r:id="rId9"/>
    <p:sldLayoutId id="2147483775" r:id="rId10"/>
    <p:sldLayoutId id="2147483776" r:id="rId11"/>
    <p:sldLayoutId id="21474837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24547/help/library/graphics/help/graphical%20paramet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27.0.0.1:24547/help/library/graphics/help/pa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24547/help/library/base/html/tab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5 – Evaluating Classification &amp; Predictive Performance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charset="0"/>
                <a:cs typeface="Arial" charset="0"/>
              </a:rPr>
              <a:t>© Galit Shmueli and Peter Bruce 2017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Franklin Gothic Book" pitchFamily="34" charset="0"/>
              </a:rPr>
              <a:t>Data Mining for Business Analytics in R 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tx2"/>
                </a:solidFill>
                <a:latin typeface="Franklin Gothic Book" pitchFamily="34" charset="0"/>
              </a:rPr>
              <a:t>Shmueli, Bruce, Yahav, Patel &amp; Lichtendahl</a:t>
            </a:r>
          </a:p>
        </p:txBody>
      </p:sp>
    </p:spTree>
    <p:extLst>
      <p:ext uri="{BB962C8B-B14F-4D97-AF65-F5344CB8AC3E}">
        <p14:creationId xmlns:p14="http://schemas.microsoft.com/office/powerpoint/2010/main" val="15831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25028"/>
            <a:ext cx="5829300" cy="422672"/>
          </a:xfrm>
        </p:spPr>
        <p:txBody>
          <a:bodyPr/>
          <a:lstStyle/>
          <a:p>
            <a:r>
              <a:rPr lang="ko-KR" altLang="en-US" sz="3200" dirty="0">
                <a:ea typeface="굴림" charset="-127"/>
              </a:rPr>
              <a:t>예측</a:t>
            </a:r>
            <a:r>
              <a:rPr lang="en-US" altLang="ko-KR" sz="3200" dirty="0">
                <a:ea typeface="굴림" charset="-127"/>
              </a:rPr>
              <a:t> </a:t>
            </a:r>
            <a:r>
              <a:rPr lang="ko-KR" altLang="en-US" sz="3200" dirty="0">
                <a:ea typeface="굴림" charset="-127"/>
              </a:rPr>
              <a:t>성능 평가를 위한 향상차트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153400" cy="5715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연속된 반응에 대한 향상차트</a:t>
            </a:r>
            <a:r>
              <a:rPr lang="en-US" altLang="ko-KR" dirty="0" smtClean="0"/>
              <a:t>(p128)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예측된 판매를 가장 높게 하는 상위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자동차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대 자동차 실제 판매금액</a:t>
            </a:r>
            <a:r>
              <a:rPr lang="en-US" altLang="ko-KR" dirty="0" smtClean="0"/>
              <a:t>=$835,883(</a:t>
            </a:r>
            <a:r>
              <a:rPr lang="ko-KR" altLang="en-US" dirty="0" smtClean="0"/>
              <a:t>향상곡선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임의 선택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대 자동차 판매금액</a:t>
            </a:r>
            <a:r>
              <a:rPr lang="en-US" altLang="ko-KR" dirty="0" smtClean="0"/>
              <a:t>=$486,871(</a:t>
            </a:r>
            <a:r>
              <a:rPr lang="ko-KR" altLang="en-US" dirty="0" smtClean="0"/>
              <a:t>기준곡선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총판매액</a:t>
            </a:r>
            <a:r>
              <a:rPr lang="en-US" altLang="ko-KR" dirty="0" smtClean="0"/>
              <a:t>/10 = 40*</a:t>
            </a:r>
            <a:r>
              <a:rPr lang="ko-KR" altLang="en-US" dirty="0" smtClean="0"/>
              <a:t>평균판매 금액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향상</a:t>
            </a:r>
            <a:r>
              <a:rPr lang="en-US" altLang="ko-KR" dirty="0" smtClean="0"/>
              <a:t>=835,883/486,871=1.7(</a:t>
            </a:r>
            <a:r>
              <a:rPr lang="ko-KR" altLang="en-US" dirty="0" err="1" smtClean="0"/>
              <a:t>십분위차트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향상차트는 </a:t>
            </a:r>
            <a:r>
              <a:rPr lang="ko-KR" altLang="en-US" dirty="0" err="1" smtClean="0"/>
              <a:t>누적예측값이</a:t>
            </a:r>
            <a:r>
              <a:rPr lang="ko-KR" altLang="en-US" dirty="0" smtClean="0"/>
              <a:t> 가장 큰 레코드들의 집합을 찾을 때 적절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086600" cy="22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7200" y="6096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toyota.corolla.df</a:t>
            </a:r>
            <a:r>
              <a:rPr lang="en-US" altLang="ko-KR" sz="2000" dirty="0"/>
              <a:t> &lt;- read.csv("ToyotaCorolla.csv", header=TRUE)</a:t>
            </a:r>
          </a:p>
          <a:p>
            <a:r>
              <a:rPr lang="en-US" altLang="ko-KR" sz="2000" dirty="0" err="1"/>
              <a:t>str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toyota.corolla.df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#Lift/Decile Lift </a:t>
            </a:r>
            <a:r>
              <a:rPr lang="en-US" altLang="ko-KR" sz="2000" dirty="0" smtClean="0"/>
              <a:t>Chart</a:t>
            </a:r>
          </a:p>
          <a:p>
            <a:r>
              <a:rPr lang="en-US" altLang="ko-KR" sz="2000" dirty="0"/>
              <a:t>]#remove Price missing</a:t>
            </a:r>
          </a:p>
          <a:p>
            <a:r>
              <a:rPr lang="en-US" altLang="ko-KR" sz="2000" dirty="0" err="1" smtClean="0"/>
              <a:t>toyota.corolla.df</a:t>
            </a:r>
            <a:r>
              <a:rPr lang="en-US" altLang="ko-KR" sz="2000" dirty="0" smtClean="0"/>
              <a:t> &lt;- </a:t>
            </a:r>
            <a:r>
              <a:rPr lang="en-US" altLang="ko-KR" sz="2000" dirty="0" err="1" smtClean="0"/>
              <a:t>toyota.corolla.df</a:t>
            </a:r>
            <a:r>
              <a:rPr lang="en-US" altLang="ko-KR" sz="2000" dirty="0" smtClean="0"/>
              <a:t>[!is.na(</a:t>
            </a:r>
            <a:r>
              <a:rPr lang="en-US" altLang="ko-KR" sz="2000" dirty="0" err="1" smtClean="0"/>
              <a:t>toyota.corolla.df$Price</a:t>
            </a:r>
            <a:r>
              <a:rPr lang="en-US" altLang="ko-KR" sz="2000" dirty="0"/>
              <a:t>), </a:t>
            </a:r>
            <a:r>
              <a:rPr lang="en-US" altLang="ko-KR" sz="2000" dirty="0" smtClean="0"/>
              <a:t> ]</a:t>
            </a:r>
          </a:p>
          <a:p>
            <a:r>
              <a:rPr lang="en-US" altLang="ko-KR" sz="2000" dirty="0" smtClean="0"/>
              <a:t>dim(</a:t>
            </a:r>
            <a:r>
              <a:rPr lang="en-US" altLang="ko-KR" sz="2000" dirty="0" err="1" smtClean="0"/>
              <a:t>toyota.corolla.df</a:t>
            </a:r>
            <a:r>
              <a:rPr lang="en-US" altLang="ko-KR" sz="2000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training &lt;- </a:t>
            </a:r>
            <a:r>
              <a:rPr lang="en-US" altLang="ko-KR" sz="2000" dirty="0"/>
              <a:t>sample(</a:t>
            </a:r>
            <a:r>
              <a:rPr lang="en-US" altLang="ko-KR" sz="2000" dirty="0" err="1"/>
              <a:t>rownames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toyota.corolla.df</a:t>
            </a:r>
            <a:r>
              <a:rPr lang="en-US" altLang="ko-KR" sz="2000" dirty="0"/>
              <a:t>), 600)</a:t>
            </a:r>
          </a:p>
          <a:p>
            <a:r>
              <a:rPr lang="en-US" altLang="ko-KR" sz="2000" dirty="0"/>
              <a:t>validation &lt;- sample(</a:t>
            </a:r>
            <a:r>
              <a:rPr lang="en-US" altLang="ko-KR" sz="2000" dirty="0" err="1"/>
              <a:t>setdiff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rownames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toyota.corolla.df</a:t>
            </a:r>
            <a:r>
              <a:rPr lang="en-US" altLang="ko-KR" sz="2000" dirty="0"/>
              <a:t>), training), 400)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reg</a:t>
            </a:r>
            <a:r>
              <a:rPr lang="en-US" altLang="ko-KR" sz="2000" dirty="0" smtClean="0"/>
              <a:t> &lt;- lm(Price</a:t>
            </a:r>
            <a:r>
              <a:rPr lang="en-US" altLang="ko-KR" sz="2000" dirty="0"/>
              <a:t>~., data=</a:t>
            </a:r>
            <a:r>
              <a:rPr lang="en-US" altLang="ko-KR" sz="2000" dirty="0" err="1"/>
              <a:t>toyota.corolla.df</a:t>
            </a:r>
            <a:r>
              <a:rPr lang="en-US" altLang="ko-KR" sz="2000" dirty="0"/>
              <a:t>[,-c(1,2,8,11)], subset=training)</a:t>
            </a:r>
          </a:p>
          <a:p>
            <a:r>
              <a:rPr lang="en-US" altLang="ko-KR" sz="2000" dirty="0" err="1" smtClean="0"/>
              <a:t>pred_v</a:t>
            </a:r>
            <a:r>
              <a:rPr lang="en-US" altLang="ko-KR" sz="2000" dirty="0" smtClean="0"/>
              <a:t> &lt;- predict(</a:t>
            </a:r>
            <a:r>
              <a:rPr lang="en-US" altLang="ko-KR" sz="2000" dirty="0" err="1" smtClean="0"/>
              <a:t>reg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newdata</a:t>
            </a:r>
            <a:r>
              <a:rPr lang="en-US" altLang="ko-KR" sz="2000" dirty="0"/>
              <a:t>=</a:t>
            </a:r>
            <a:r>
              <a:rPr lang="en-US" altLang="ko-KR" sz="2000" dirty="0" err="1"/>
              <a:t>toyota.corolla.df</a:t>
            </a:r>
            <a:r>
              <a:rPr lang="en-US" altLang="ko-KR" sz="2000" dirty="0"/>
              <a:t>[validation,-c(1,2,8,11)])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install.packages</a:t>
            </a:r>
            <a:r>
              <a:rPr lang="en-US" altLang="ko-KR" sz="2000" dirty="0"/>
              <a:t>("gains")</a:t>
            </a:r>
          </a:p>
          <a:p>
            <a:r>
              <a:rPr lang="en-US" altLang="ko-KR" sz="2000" dirty="0"/>
              <a:t>library(gains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6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800" y="304800"/>
            <a:ext cx="8458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#</a:t>
            </a:r>
            <a:r>
              <a:rPr lang="en-US" altLang="ko-KR" sz="2000" dirty="0"/>
              <a:t>gain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object return</a:t>
            </a:r>
          </a:p>
          <a:p>
            <a:r>
              <a:rPr lang="en-US" altLang="ko-KR" sz="2000" dirty="0"/>
              <a:t>g</a:t>
            </a:r>
            <a:r>
              <a:rPr lang="en-US" altLang="ko-KR" sz="2000" dirty="0" smtClean="0"/>
              <a:t>ain &lt;- gains(</a:t>
            </a:r>
            <a:r>
              <a:rPr lang="en-US" altLang="ko-KR" sz="2000" dirty="0" err="1" smtClean="0"/>
              <a:t>toyota.corolla.df</a:t>
            </a:r>
            <a:r>
              <a:rPr lang="en-US" altLang="ko-KR" sz="2000" dirty="0" smtClean="0"/>
              <a:t>[validation</a:t>
            </a:r>
            <a:r>
              <a:rPr lang="en-US" altLang="ko-KR" sz="2000" dirty="0"/>
              <a:t>,]$Price[!is.na(</a:t>
            </a:r>
            <a:r>
              <a:rPr lang="en-US" altLang="ko-KR" sz="2000" dirty="0" err="1"/>
              <a:t>pred_v</a:t>
            </a:r>
            <a:r>
              <a:rPr lang="en-US" altLang="ko-KR" sz="2000" dirty="0"/>
              <a:t>)],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                         </a:t>
            </a:r>
            <a:r>
              <a:rPr lang="en-US" altLang="ko-KR" sz="2000" dirty="0" err="1" smtClean="0"/>
              <a:t>pred_v</a:t>
            </a:r>
            <a:r>
              <a:rPr lang="en-US" altLang="ko-KR" sz="2000" dirty="0"/>
              <a:t>[!is.na(</a:t>
            </a:r>
            <a:r>
              <a:rPr lang="en-US" altLang="ko-KR" sz="2000" dirty="0" err="1"/>
              <a:t>pred_v</a:t>
            </a:r>
            <a:r>
              <a:rPr lang="en-US" altLang="ko-KR" sz="2000" dirty="0"/>
              <a:t>)]) </a:t>
            </a:r>
            <a:endParaRPr lang="en-US" altLang="ko-KR" sz="2000" dirty="0" smtClean="0"/>
          </a:p>
          <a:p>
            <a:r>
              <a:rPr lang="en-US" altLang="ko-KR" sz="2000" dirty="0" smtClean="0"/>
              <a:t>gain</a:t>
            </a:r>
            <a:endParaRPr lang="en-US" altLang="ko-KR" sz="2000" dirty="0"/>
          </a:p>
          <a:p>
            <a:r>
              <a:rPr lang="en-US" altLang="ko-KR" sz="2000" dirty="0"/>
              <a:t>options(</a:t>
            </a:r>
            <a:r>
              <a:rPr lang="en-US" altLang="ko-KR" sz="2000" dirty="0" err="1"/>
              <a:t>scipen</a:t>
            </a:r>
            <a:r>
              <a:rPr lang="en-US" altLang="ko-KR" sz="2000" dirty="0"/>
              <a:t>=999) #</a:t>
            </a:r>
            <a:r>
              <a:rPr lang="ko-KR" altLang="en-US" sz="2000" dirty="0" err="1"/>
              <a:t>지수표현을</a:t>
            </a:r>
            <a:r>
              <a:rPr lang="ko-KR" altLang="en-US" sz="2000" dirty="0"/>
              <a:t> </a:t>
            </a:r>
            <a:r>
              <a:rPr lang="en-US" altLang="ko-KR" sz="2000" dirty="0"/>
              <a:t>fixed point</a:t>
            </a:r>
            <a:r>
              <a:rPr lang="ko-KR" altLang="en-US" sz="2000" dirty="0"/>
              <a:t>표현으로</a:t>
            </a:r>
          </a:p>
          <a:p>
            <a:r>
              <a:rPr lang="en-US" altLang="ko-KR" sz="2000" dirty="0" smtClean="0"/>
              <a:t>price &lt;-</a:t>
            </a:r>
            <a:r>
              <a:rPr lang="en-US" altLang="ko-KR" sz="2000" dirty="0" err="1"/>
              <a:t>toyota.corolla.df</a:t>
            </a:r>
            <a:r>
              <a:rPr lang="en-US" altLang="ko-KR" sz="2000" dirty="0"/>
              <a:t>[validation</a:t>
            </a:r>
            <a:r>
              <a:rPr lang="en-US" altLang="ko-KR" sz="2000" dirty="0" smtClean="0"/>
              <a:t>, ]$</a:t>
            </a:r>
            <a:r>
              <a:rPr lang="en-US" altLang="ko-KR" sz="2000" dirty="0"/>
              <a:t>Price[!is.na(</a:t>
            </a:r>
            <a:r>
              <a:rPr lang="en-US" altLang="ko-KR" sz="2000" dirty="0" err="1"/>
              <a:t>toyota.corolla.df</a:t>
            </a:r>
            <a:r>
              <a:rPr lang="en-US" altLang="ko-KR" sz="2000" dirty="0"/>
              <a:t>[validation</a:t>
            </a:r>
            <a:r>
              <a:rPr lang="en-US" altLang="ko-KR" sz="2000" dirty="0" smtClean="0"/>
              <a:t>, ]$</a:t>
            </a:r>
            <a:r>
              <a:rPr lang="en-US" altLang="ko-KR" sz="2000" dirty="0"/>
              <a:t>Price)]</a:t>
            </a:r>
          </a:p>
          <a:p>
            <a:r>
              <a:rPr lang="en-US" altLang="ko-KR" sz="2000" dirty="0"/>
              <a:t>plot(c(0,gain$cume.pct.of.total*sum(price))</a:t>
            </a:r>
            <a:r>
              <a:rPr lang="en-US" altLang="ko-KR" sz="2000" b="1" dirty="0"/>
              <a:t>~</a:t>
            </a:r>
            <a:r>
              <a:rPr lang="en-US" altLang="ko-KR" sz="2000" dirty="0"/>
              <a:t>c(0, </a:t>
            </a:r>
            <a:r>
              <a:rPr lang="en-US" altLang="ko-KR" sz="2000" dirty="0" err="1"/>
              <a:t>gain$cume.obs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="# cases", 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Cummulative</a:t>
            </a:r>
            <a:r>
              <a:rPr lang="en-US" altLang="ko-KR" sz="2000" dirty="0"/>
              <a:t> Price", main="Lift Chart", type="l")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##</a:t>
            </a:r>
            <a:r>
              <a:rPr lang="en-US" altLang="ko-KR" sz="2000" dirty="0"/>
              <a:t>baseline:</a:t>
            </a:r>
            <a:r>
              <a:rPr lang="ko-KR" altLang="en-US" sz="2000" dirty="0" err="1"/>
              <a:t>기준모델</a:t>
            </a:r>
            <a:endParaRPr lang="ko-KR" altLang="en-US" sz="2000" dirty="0"/>
          </a:p>
          <a:p>
            <a:r>
              <a:rPr lang="en-US" altLang="ko-KR" sz="2000" dirty="0"/>
              <a:t>lines(c(0, sum(price))</a:t>
            </a:r>
            <a:r>
              <a:rPr lang="en-US" altLang="ko-KR" sz="2000" b="1" dirty="0"/>
              <a:t>~</a:t>
            </a:r>
            <a:r>
              <a:rPr lang="en-US" altLang="ko-KR" sz="2000" dirty="0" smtClean="0"/>
              <a:t>c(0,dim(</a:t>
            </a:r>
            <a:r>
              <a:rPr lang="en-US" altLang="ko-KR" sz="2000" dirty="0" err="1" smtClean="0"/>
              <a:t>toyota.corolla.df</a:t>
            </a:r>
            <a:r>
              <a:rPr lang="en-US" altLang="ko-KR" sz="2000" dirty="0" smtClean="0"/>
              <a:t>[validation</a:t>
            </a:r>
            <a:r>
              <a:rPr lang="en-US" altLang="ko-KR" sz="2000" dirty="0"/>
              <a:t>,])[1]),col="RED", </a:t>
            </a:r>
            <a:r>
              <a:rPr lang="en-US" altLang="ko-KR" sz="2000" dirty="0" err="1"/>
              <a:t>lty</a:t>
            </a:r>
            <a:r>
              <a:rPr lang="en-US" altLang="ko-KR" sz="2000" dirty="0"/>
              <a:t>=2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</a:t>
            </a:r>
            <a:r>
              <a:rPr lang="ko-KR" altLang="en-US" sz="2000" dirty="0" err="1"/>
              <a:t>십분위향상차트</a:t>
            </a:r>
            <a:endParaRPr lang="ko-KR" altLang="en-US" sz="2000" dirty="0"/>
          </a:p>
          <a:p>
            <a:r>
              <a:rPr lang="en-US" altLang="ko-KR" sz="2000" dirty="0" err="1"/>
              <a:t>barplot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gain$mean.resp</a:t>
            </a:r>
            <a:r>
              <a:rPr lang="en-US" altLang="ko-KR" sz="2000" dirty="0"/>
              <a:t>/mean(price), </a:t>
            </a:r>
            <a:r>
              <a:rPr lang="en-US" altLang="ko-KR" sz="2000" dirty="0" err="1"/>
              <a:t>names.arg</a:t>
            </a:r>
            <a:r>
              <a:rPr lang="en-US" altLang="ko-KR" sz="2000" dirty="0"/>
              <a:t>=</a:t>
            </a:r>
            <a:r>
              <a:rPr lang="en-US" altLang="ko-KR" sz="2000" dirty="0" err="1"/>
              <a:t>gain$depth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="Percentile",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="Mean </a:t>
            </a:r>
            <a:r>
              <a:rPr lang="en-US" altLang="ko-KR" sz="2000" dirty="0" smtClean="0"/>
              <a:t>	Response</a:t>
            </a:r>
            <a:r>
              <a:rPr lang="en-US" altLang="ko-KR" sz="2000" dirty="0"/>
              <a:t>", </a:t>
            </a:r>
            <a:r>
              <a:rPr lang="en-US" altLang="ko-KR" sz="2000" dirty="0" err="1" smtClean="0"/>
              <a:t>ylim</a:t>
            </a:r>
            <a:r>
              <a:rPr lang="en-US" altLang="ko-KR" sz="2000" dirty="0" smtClean="0"/>
              <a:t>=c(0</a:t>
            </a:r>
            <a:r>
              <a:rPr lang="en-US" altLang="ko-KR" sz="2000" dirty="0"/>
              <a:t>, 2), main="Decile lift chart")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09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8954" y="119743"/>
            <a:ext cx="8534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Install.packages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(“gains”)     l</a:t>
            </a:r>
            <a:r>
              <a:rPr lang="en-US" altLang="ko-KR" sz="1600" b="1" dirty="0" smtClean="0">
                <a:solidFill>
                  <a:srgbClr val="000000"/>
                </a:solidFill>
                <a:latin typeface="Arial Unicode MS"/>
              </a:rPr>
              <a:t>ibrary (gains)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ains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(actual, predicted, groups=10,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ties.method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=c("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first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average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random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"),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=c("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normal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","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boot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boot.reps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=1000,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conf.level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=0.95,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optimal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=FALSE,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percents=FALSE)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59532"/>
              </p:ext>
            </p:extLst>
          </p:nvPr>
        </p:nvGraphicFramePr>
        <p:xfrm>
          <a:off x="457200" y="1475839"/>
          <a:ext cx="8377040" cy="5299544"/>
        </p:xfrm>
        <a:graphic>
          <a:graphicData uri="http://schemas.openxmlformats.org/drawingml/2006/table">
            <a:tbl>
              <a:tblPr/>
              <a:tblGrid>
                <a:gridCol w="1532339">
                  <a:extLst>
                    <a:ext uri="{9D8B030D-6E8A-4147-A177-3AD203B41FA5}">
                      <a16:colId xmlns:a16="http://schemas.microsoft.com/office/drawing/2014/main" xmlns="" val="389519465"/>
                    </a:ext>
                  </a:extLst>
                </a:gridCol>
                <a:gridCol w="6844701">
                  <a:extLst>
                    <a:ext uri="{9D8B030D-6E8A-4147-A177-3AD203B41FA5}">
                      <a16:colId xmlns:a16="http://schemas.microsoft.com/office/drawing/2014/main" xmlns="" val="3903463464"/>
                    </a:ext>
                  </a:extLst>
                </a:gridCol>
              </a:tblGrid>
              <a:tr h="28393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depth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cumulative percentage of file covered by each row of the gains table (e.g. 10,20,30,...,100).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9409729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obs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number of observations in each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5984617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cume.obs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cumulative number of observations in each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1836179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mean.resp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mean response in each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0095968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cume.mean.resp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cumulative mean response in each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793727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cume.pct.of.total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cumulative percent of total response.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0495887"/>
                  </a:ext>
                </a:extLst>
              </a:tr>
              <a:tr h="28393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lift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lift index. The lift index is 100 times the 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mean.resp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for the row divided by the 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cume.mean.resp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for the last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1201612"/>
                  </a:ext>
                </a:extLst>
              </a:tr>
              <a:tr h="38054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cume.lift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cumulative lift index. It is 100 times the 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cume.mean.resp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for the row divided by 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thecume.mean.resp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for the last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3688240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mean.prediction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mean predicted response in each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6654159"/>
                  </a:ext>
                </a:extLst>
              </a:tr>
              <a:tr h="393135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min.prediction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minimum predicted response in each row. 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min.prediction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and 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max.prediction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can be used to construct decision rules for applying the model.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6970793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max.prediction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maximum predicted response in each row.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132538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conf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the argument given for conf.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7623332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optimal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the argument given for optimal.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5432560"/>
                  </a:ext>
                </a:extLst>
              </a:tr>
              <a:tr h="39313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num.groups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the number of rows in the gains table. This will equal groups unless there are fewer distinct predicted values than groups.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5492333"/>
                  </a:ext>
                </a:extLst>
              </a:tr>
              <a:tr h="2235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percents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the argument given for 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percents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5555513"/>
                  </a:ext>
                </a:extLst>
              </a:tr>
              <a:tr h="28393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conf.lower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lower confidence limit for each row. Only included if confidence intervals are requested in the gains table.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0836882"/>
                  </a:ext>
                </a:extLst>
              </a:tr>
              <a:tr h="28393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conf.upper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upper confidence limit for each row. Only included if confidence intervals are requested in the gains table.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0871461"/>
                  </a:ext>
                </a:extLst>
              </a:tr>
              <a:tr h="380548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opt.lift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optimal lift index. The lift index achieved by an optimal ranking of subjects in the file. Only included if optimal lift is requested in the gains table.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9838042"/>
                  </a:ext>
                </a:extLst>
              </a:tr>
              <a:tr h="380548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</a:rPr>
                        <a:t>opt.cume.lift</a:t>
                      </a:r>
                      <a:endParaRPr lang="en-US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optimal cumulative lift index. The cumulative lift by an optimal ranking. Only included if optimal lift is requested in the gains table.</a:t>
                      </a:r>
                    </a:p>
                  </a:txBody>
                  <a:tcPr marL="64698" marR="64698" marT="32349" marB="323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99600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54074"/>
              </p:ext>
            </p:extLst>
          </p:nvPr>
        </p:nvGraphicFramePr>
        <p:xfrm>
          <a:off x="838200" y="1080449"/>
          <a:ext cx="7696200" cy="3170159"/>
        </p:xfrm>
        <a:graphic>
          <a:graphicData uri="http://schemas.openxmlformats.org/drawingml/2006/table">
            <a:tbl>
              <a:tblPr/>
              <a:tblGrid>
                <a:gridCol w="1056341">
                  <a:extLst>
                    <a:ext uri="{9D8B030D-6E8A-4147-A177-3AD203B41FA5}">
                      <a16:colId xmlns:a16="http://schemas.microsoft.com/office/drawing/2014/main" xmlns="" val="3681888368"/>
                    </a:ext>
                  </a:extLst>
                </a:gridCol>
                <a:gridCol w="6639859">
                  <a:extLst>
                    <a:ext uri="{9D8B030D-6E8A-4147-A177-3AD203B41FA5}">
                      <a16:colId xmlns:a16="http://schemas.microsoft.com/office/drawing/2014/main" xmlns="" val="2771583670"/>
                    </a:ext>
                  </a:extLst>
                </a:gridCol>
              </a:tblGrid>
              <a:tr h="67215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85725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the coordinates of points in the plot. Alternatively, a single plotting structure, function or </a:t>
                      </a:r>
                      <a:r>
                        <a:rPr lang="en-US" sz="1600" i="1" dirty="0">
                          <a:effectLst/>
                          <a:latin typeface="Arial" panose="020B0604020202020204" pitchFamily="34" charset="0"/>
                        </a:rPr>
                        <a:t>any </a:t>
                      </a:r>
                      <a:r>
                        <a:rPr lang="en-US" sz="1600" b="1" i="1" dirty="0">
                          <a:solidFill>
                            <a:srgbClr val="666666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  <a:r>
                        <a:rPr lang="en-US" sz="1600" i="1" dirty="0">
                          <a:effectLst/>
                          <a:latin typeface="Arial" panose="020B0604020202020204" pitchFamily="34" charset="0"/>
                        </a:rPr>
                        <a:t> object with a plot </a:t>
                      </a:r>
                      <a:r>
                        <a:rPr lang="en-US" sz="1600" i="1" dirty="0" smtClean="0">
                          <a:effectLst/>
                          <a:latin typeface="Arial" panose="020B0604020202020204" pitchFamily="34" charset="0"/>
                        </a:rPr>
                        <a:t>method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</a:rPr>
                        <a:t>can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be provided.</a:t>
                      </a: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0937176"/>
                  </a:ext>
                </a:extLst>
              </a:tr>
              <a:tr h="41880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68580" marR="85725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the y coordinates of points in the plot, </a:t>
                      </a:r>
                      <a:r>
                        <a:rPr lang="en-US" sz="1600" i="1" dirty="0">
                          <a:effectLst/>
                          <a:latin typeface="Arial" panose="020B0604020202020204" pitchFamily="34" charset="0"/>
                        </a:rPr>
                        <a:t>optional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 if x is an appropriate structure.</a:t>
                      </a: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4027739"/>
                  </a:ext>
                </a:extLst>
              </a:tr>
              <a:tr h="1941748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68580" marR="85725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Arguments to be passed to methods, such as 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graphical parameters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 (see </a:t>
                      </a:r>
                      <a:r>
                        <a:rPr lang="en-US" sz="1600" dirty="0"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par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). Many methods will accept the following arguments:</a:t>
                      </a:r>
                    </a:p>
                    <a:p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</a:rPr>
                        <a:t>Type: what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type of plot should be drawn. Possible types are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"p" for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oints,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"l" for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</a:rPr>
                        <a:t>l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ines,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"b" for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oth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</a:rPr>
                        <a:t>, “o” for both(</a:t>
                      </a:r>
                      <a:r>
                        <a:rPr lang="ko-KR" altLang="en-US" sz="1600" dirty="0" smtClean="0">
                          <a:effectLst/>
                          <a:latin typeface="Arial" panose="020B0604020202020204" pitchFamily="34" charset="0"/>
                        </a:rPr>
                        <a:t>점과 선을 중첩</a:t>
                      </a:r>
                      <a:r>
                        <a:rPr lang="en-US" altLang="ko-KR" sz="1600" dirty="0" smtClean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931814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28600"/>
            <a:ext cx="6931776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00000"/>
                </a:solidFill>
                <a:latin typeface="Arial Unicode MS"/>
              </a:rPr>
              <a:t>plot</a:t>
            </a:r>
            <a:r>
              <a:rPr lang="ko-KR" altLang="ko-KR" b="1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ko-KR" altLang="ko-KR" b="1" dirty="0" err="1">
                <a:solidFill>
                  <a:srgbClr val="000000"/>
                </a:solidFill>
                <a:latin typeface="Arial Unicode MS"/>
              </a:rPr>
              <a:t>x</a:t>
            </a:r>
            <a:r>
              <a:rPr lang="ko-KR" altLang="ko-KR" b="1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b="1" dirty="0" err="1">
                <a:solidFill>
                  <a:srgbClr val="000000"/>
                </a:solidFill>
                <a:latin typeface="Arial Unicode MS"/>
              </a:rPr>
              <a:t>y</a:t>
            </a:r>
            <a:r>
              <a:rPr lang="ko-KR" altLang="ko-KR" b="1" dirty="0" smtClean="0">
                <a:solidFill>
                  <a:srgbClr val="000000"/>
                </a:solidFill>
                <a:latin typeface="Arial Unicode MS"/>
              </a:rPr>
              <a:t>,</a:t>
            </a:r>
            <a:r>
              <a:rPr lang="en-US" altLang="ko-KR" b="1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lang="en-US" altLang="ko-KR" b="1" dirty="0" err="1" smtClean="0">
                <a:solidFill>
                  <a:srgbClr val="000000"/>
                </a:solidFill>
                <a:latin typeface="Arial Unicode MS"/>
              </a:rPr>
              <a:t>xlab</a:t>
            </a:r>
            <a:r>
              <a:rPr lang="en-US" altLang="ko-KR" b="1" dirty="0" smtClean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en-US" altLang="ko-KR" b="1" dirty="0" err="1" smtClean="0">
                <a:solidFill>
                  <a:srgbClr val="000000"/>
                </a:solidFill>
                <a:latin typeface="Arial Unicode MS"/>
              </a:rPr>
              <a:t>ylab</a:t>
            </a:r>
            <a:r>
              <a:rPr lang="en-US" altLang="ko-KR" b="1" dirty="0" smtClean="0">
                <a:solidFill>
                  <a:srgbClr val="000000"/>
                </a:solidFill>
                <a:latin typeface="Arial Unicode MS"/>
              </a:rPr>
              <a:t>, main, col, </a:t>
            </a:r>
            <a:r>
              <a:rPr lang="en-US" altLang="ko-KR" b="1" dirty="0" err="1" smtClean="0">
                <a:solidFill>
                  <a:srgbClr val="000000"/>
                </a:solidFill>
                <a:latin typeface="Arial Unicode MS"/>
              </a:rPr>
              <a:t>xlim</a:t>
            </a:r>
            <a:r>
              <a:rPr lang="en-US" altLang="ko-KR" b="1" dirty="0" smtClean="0">
                <a:solidFill>
                  <a:srgbClr val="000000"/>
                </a:solidFill>
                <a:latin typeface="Arial Unicode MS"/>
              </a:rPr>
              <a:t>, type, </a:t>
            </a:r>
            <a:r>
              <a:rPr lang="en-US" altLang="ko-KR" b="1" dirty="0" err="1" smtClean="0">
                <a:solidFill>
                  <a:srgbClr val="000000"/>
                </a:solidFill>
                <a:latin typeface="Arial Unicode MS"/>
              </a:rPr>
              <a:t>pch</a:t>
            </a:r>
            <a:r>
              <a:rPr lang="en-US" altLang="ko-KR" b="1" dirty="0" smtClean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en-US" altLang="ko-KR" b="1" smtClean="0">
                <a:solidFill>
                  <a:srgbClr val="000000"/>
                </a:solidFill>
                <a:latin typeface="Arial Unicode MS"/>
              </a:rPr>
              <a:t>cex, lty</a:t>
            </a:r>
            <a:r>
              <a:rPr lang="en-US" altLang="ko-KR" b="1" dirty="0" smtClean="0">
                <a:solidFill>
                  <a:srgbClr val="000000"/>
                </a:solidFill>
                <a:latin typeface="Arial Unicode MS"/>
              </a:rPr>
              <a:t>,  </a:t>
            </a:r>
            <a:r>
              <a:rPr lang="ko-KR" altLang="ko-KR" b="1" smtClean="0">
                <a:solidFill>
                  <a:srgbClr val="000000"/>
                </a:solidFill>
                <a:latin typeface="Arial Unicode MS"/>
              </a:rPr>
              <a:t>...)</a:t>
            </a:r>
            <a:r>
              <a:rPr lang="en-US" altLang="ko-KR" b="1" dirty="0" smtClean="0">
                <a:solidFill>
                  <a:srgbClr val="000000"/>
                </a:solidFill>
                <a:latin typeface="Arial Unicode MS"/>
              </a:rPr>
              <a:t>, line(</a:t>
            </a:r>
            <a:r>
              <a:rPr lang="en-US" altLang="ko-KR" b="1" dirty="0" err="1" smtClean="0">
                <a:solidFill>
                  <a:srgbClr val="000000"/>
                </a:solidFill>
                <a:latin typeface="Arial Unicode MS"/>
              </a:rPr>
              <a:t>x,y</a:t>
            </a:r>
            <a:r>
              <a:rPr lang="en-US" altLang="ko-KR" b="1" smtClean="0">
                <a:solidFill>
                  <a:srgbClr val="000000"/>
                </a:solidFill>
                <a:latin typeface="Arial Unicode MS"/>
              </a:rPr>
              <a:t>, …)</a:t>
            </a:r>
            <a:r>
              <a:rPr lang="ko-KR" altLang="ko-KR" b="1" smtClean="0">
                <a:solidFill>
                  <a:srgbClr val="000000"/>
                </a:solidFill>
                <a:latin typeface="Arial Unicode MS"/>
              </a:rPr>
              <a:t> 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4997" y="4404651"/>
            <a:ext cx="7421641" cy="145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Arial Unicode MS"/>
              </a:rPr>
              <a:t>b</a:t>
            </a:r>
            <a:r>
              <a:rPr lang="ko-KR" altLang="ko-KR" b="1" dirty="0" err="1">
                <a:solidFill>
                  <a:srgbClr val="000000"/>
                </a:solidFill>
                <a:latin typeface="Arial Unicode MS"/>
              </a:rPr>
              <a:t>arplot</a:t>
            </a:r>
            <a:r>
              <a:rPr lang="en-US" altLang="ko-KR" b="1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height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width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1,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space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names.arg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legend.text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beside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FALSE,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horiz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FALSE,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density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angle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45,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col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border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par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("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fg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"),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main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sub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xlab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ylab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xlim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ylim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NULL, 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xpd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TRUE,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log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= "",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분류기 성능의 판정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(classification)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95325" y="3276600"/>
            <a:ext cx="7772400" cy="2438400"/>
          </a:xfrm>
        </p:spPr>
        <p:txBody>
          <a:bodyPr/>
          <a:lstStyle/>
          <a:p>
            <a:pPr marL="457200" indent="-457200" eaLnBrk="1" hangingPunct="1"/>
            <a:r>
              <a:rPr lang="ko-KR" altLang="en-US" dirty="0" smtClean="0">
                <a:ea typeface="굴림" charset="-127"/>
              </a:rPr>
              <a:t>때때로 벤치마크로 사용됨</a:t>
            </a:r>
            <a:r>
              <a:rPr lang="en-US" altLang="ko-KR" dirty="0" smtClean="0">
                <a:ea typeface="굴림" charset="-127"/>
              </a:rPr>
              <a:t>:  </a:t>
            </a:r>
            <a:r>
              <a:rPr lang="ko-KR" altLang="en-US" dirty="0" smtClean="0">
                <a:ea typeface="굴림" charset="-127"/>
              </a:rPr>
              <a:t>분류기</a:t>
            </a:r>
            <a:r>
              <a:rPr lang="ko-KR" altLang="en-US" dirty="0">
                <a:ea typeface="굴림" charset="-127"/>
              </a:rPr>
              <a:t>의 </a:t>
            </a:r>
            <a:r>
              <a:rPr lang="ko-KR" altLang="en-US" dirty="0" smtClean="0">
                <a:ea typeface="굴림" charset="-127"/>
              </a:rPr>
              <a:t>성능이 </a:t>
            </a:r>
            <a:r>
              <a:rPr lang="ko-KR" altLang="en-US" dirty="0" err="1" smtClean="0">
                <a:ea typeface="굴림" charset="-127"/>
              </a:rPr>
              <a:t>나이브</a:t>
            </a:r>
            <a:r>
              <a:rPr lang="ko-KR" altLang="en-US" dirty="0" smtClean="0">
                <a:ea typeface="굴림" charset="-127"/>
              </a:rPr>
              <a:t> 규칙을 적용한 결과보다 우수하기를 희망</a:t>
            </a:r>
            <a:endParaRPr lang="en-US" altLang="ko-KR" dirty="0" smtClean="0">
              <a:ea typeface="굴림" charset="-127"/>
            </a:endParaRPr>
          </a:p>
          <a:p>
            <a:pPr marL="731838" lvl="1" indent="-457200" eaLnBrk="1" hangingPunct="1"/>
            <a:r>
              <a:rPr lang="ko-KR" altLang="en-US" dirty="0">
                <a:ea typeface="굴림" charset="-127"/>
              </a:rPr>
              <a:t>예</a:t>
            </a:r>
            <a:r>
              <a:rPr lang="en-US" altLang="ko-KR" dirty="0">
                <a:ea typeface="굴림" charset="-127"/>
              </a:rPr>
              <a:t>: (</a:t>
            </a:r>
            <a:r>
              <a:rPr lang="ko-KR" altLang="en-US" dirty="0" err="1">
                <a:ea typeface="굴림" charset="-127"/>
              </a:rPr>
              <a:t>수치형</a:t>
            </a:r>
            <a:r>
              <a:rPr lang="en-US" altLang="ko-KR" dirty="0">
                <a:ea typeface="굴림" charset="-127"/>
              </a:rPr>
              <a:t>)</a:t>
            </a:r>
            <a:r>
              <a:rPr lang="ko-KR" altLang="en-US" dirty="0">
                <a:ea typeface="굴림" charset="-127"/>
              </a:rPr>
              <a:t>예측변수는 무시하고 결과변수의 평균값을 </a:t>
            </a:r>
            <a:r>
              <a:rPr lang="ko-KR" altLang="en-US" dirty="0" smtClean="0">
                <a:ea typeface="굴림" charset="-127"/>
              </a:rPr>
              <a:t>사용</a:t>
            </a:r>
            <a:r>
              <a:rPr lang="en-US" altLang="ko-KR" dirty="0" smtClean="0">
                <a:ea typeface="굴림" charset="-127"/>
              </a:rPr>
              <a:t>, R-square</a:t>
            </a:r>
          </a:p>
          <a:p>
            <a:pPr marL="457200" indent="-457200" eaLnBrk="1" hangingPunct="1"/>
            <a:r>
              <a:rPr lang="ko-KR" altLang="en-US" dirty="0" smtClean="0">
                <a:ea typeface="굴림" charset="-127"/>
              </a:rPr>
              <a:t>예외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가치가 높지만 희귀한 결과를 내는 것을 찾는 것이 목표일 때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err="1" smtClean="0">
                <a:ea typeface="굴림" charset="-127"/>
              </a:rPr>
              <a:t>나이브</a:t>
            </a:r>
            <a:r>
              <a:rPr lang="ko-KR" altLang="en-US" dirty="0" smtClean="0">
                <a:ea typeface="굴림" charset="-127"/>
              </a:rPr>
              <a:t> 규칙보다 더 나쁘게 함으로써 성능이 더 좋을 수 있다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뒤의 </a:t>
            </a:r>
            <a:r>
              <a:rPr lang="en-US" altLang="ko-KR" dirty="0" smtClean="0">
                <a:ea typeface="굴림" charset="-127"/>
              </a:rPr>
              <a:t>“Lift” </a:t>
            </a:r>
            <a:r>
              <a:rPr lang="ko-KR" altLang="en-US" dirty="0" smtClean="0">
                <a:ea typeface="굴림" charset="-127"/>
              </a:rPr>
              <a:t>참조</a:t>
            </a:r>
            <a:r>
              <a:rPr lang="en-US" altLang="ko-KR" dirty="0" smtClean="0">
                <a:ea typeface="굴림" charset="-127"/>
              </a:rPr>
              <a:t>).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14400" y="1179999"/>
            <a:ext cx="7553325" cy="17235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ko-KR" altLang="en-US" sz="2800" dirty="0" err="1">
                <a:ea typeface="굴림" charset="-127"/>
              </a:rPr>
              <a:t>나이브</a:t>
            </a:r>
            <a:r>
              <a:rPr lang="ko-KR" altLang="en-US" sz="2800" dirty="0">
                <a:ea typeface="굴림" charset="-127"/>
              </a:rPr>
              <a:t> 규칙</a:t>
            </a:r>
            <a:r>
              <a:rPr lang="en-US" altLang="ko-KR" sz="2800" dirty="0">
                <a:ea typeface="굴림" charset="-127"/>
              </a:rPr>
              <a:t>(Naïve Rule ) </a:t>
            </a:r>
            <a:r>
              <a:rPr lang="en-US" altLang="ko-KR" sz="2600" b="1" dirty="0" smtClean="0">
                <a:latin typeface="Franklin Gothic Book" pitchFamily="34" charset="0"/>
                <a:ea typeface="굴림" charset="-127"/>
              </a:rPr>
              <a:t>: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  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예측 변수의 정보를 무시하고 모든 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레코드를 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빈도가 자주 발생하는 우세한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(prevalent)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 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클래스의 일원으로 </a:t>
            </a:r>
            <a:r>
              <a:rPr lang="ko-KR" altLang="en-US" sz="2600" b="1" dirty="0" smtClean="0">
                <a:latin typeface="Franklin Gothic Book" pitchFamily="34" charset="0"/>
                <a:ea typeface="굴림" charset="-127"/>
              </a:rPr>
              <a:t>분류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 혹은 평균값으로 </a:t>
            </a:r>
            <a:r>
              <a:rPr lang="ko-KR" altLang="en-US" sz="2600" b="1" dirty="0" smtClean="0">
                <a:latin typeface="Franklin Gothic Book" pitchFamily="34" charset="0"/>
                <a:ea typeface="굴림" charset="-127"/>
              </a:rPr>
              <a:t>예측</a:t>
            </a:r>
            <a:endParaRPr lang="en-US" altLang="ko-KR" sz="2600" b="1" dirty="0">
              <a:latin typeface="Franklin Gothic Book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39762"/>
          </a:xfrm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예측변수의 유용성</a:t>
            </a:r>
            <a:endParaRPr lang="ko-KR" altLang="en-US" sz="3600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1000"/>
            <a:ext cx="4431019" cy="6183246"/>
          </a:xfrm>
        </p:spPr>
      </p:pic>
      <p:sp>
        <p:nvSpPr>
          <p:cNvPr id="5" name="TextBox 4"/>
          <p:cNvSpPr txBox="1"/>
          <p:nvPr/>
        </p:nvSpPr>
        <p:spPr>
          <a:xfrm>
            <a:off x="304800" y="1447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 그림에서는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예측변수가 소유자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비소유자 분리에 유용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아래에는 두 예측변수의 높은 값에서 수용자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비수용자가 분리되지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9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534400" cy="11430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분류정오행렬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(Classification Confusion Matrix): </a:t>
            </a:r>
            <a:r>
              <a:rPr lang="ko-KR" altLang="en-US" sz="3200" u="sng" dirty="0" smtClean="0">
                <a:solidFill>
                  <a:schemeClr val="tx1"/>
                </a:solidFill>
                <a:ea typeface="굴림" charset="-127"/>
              </a:rPr>
              <a:t>검증 데이터</a:t>
            </a:r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로 부터 계산</a:t>
            </a:r>
            <a:endParaRPr lang="en-US" altLang="ko-KR" sz="32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2"/>
          </p:nvPr>
        </p:nvSpPr>
        <p:spPr>
          <a:xfrm>
            <a:off x="838200" y="3200400"/>
            <a:ext cx="7367648" cy="2209800"/>
          </a:xfrm>
        </p:spPr>
        <p:txBody>
          <a:bodyPr/>
          <a:lstStyle/>
          <a:p>
            <a:pPr eaLnBrk="1" hangingPunct="1"/>
            <a:r>
              <a:rPr lang="ko-KR" altLang="en-US" u="sng" dirty="0" smtClean="0">
                <a:ea typeface="굴림" charset="-127"/>
              </a:rPr>
              <a:t>분류기는 학습 데이터</a:t>
            </a:r>
            <a:r>
              <a:rPr lang="ko-KR" altLang="en-US" dirty="0" smtClean="0">
                <a:ea typeface="굴림" charset="-127"/>
              </a:rPr>
              <a:t>로 </a:t>
            </a:r>
            <a:r>
              <a:rPr lang="ko-KR" altLang="en-US" dirty="0" err="1" smtClean="0">
                <a:ea typeface="굴림" charset="-127"/>
              </a:rPr>
              <a:t>부터</a:t>
            </a:r>
            <a:r>
              <a:rPr lang="ko-KR" altLang="en-US" dirty="0" smtClean="0">
                <a:ea typeface="굴림" charset="-127"/>
              </a:rPr>
              <a:t> 구축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학습</a:t>
            </a:r>
            <a:r>
              <a:rPr lang="ko-KR" altLang="en-US" dirty="0">
                <a:ea typeface="굴림" charset="-127"/>
              </a:rPr>
              <a:t>과 </a:t>
            </a:r>
            <a:r>
              <a:rPr lang="ko-KR" altLang="en-US" dirty="0" smtClean="0">
                <a:ea typeface="굴림" charset="-127"/>
              </a:rPr>
              <a:t>검증의 성능상 큰 차이는 </a:t>
            </a:r>
            <a:r>
              <a:rPr lang="ko-KR" altLang="en-US" dirty="0" err="1" smtClean="0">
                <a:ea typeface="굴림" charset="-127"/>
              </a:rPr>
              <a:t>과적합을</a:t>
            </a:r>
            <a:r>
              <a:rPr lang="ko-KR" altLang="en-US" dirty="0" smtClean="0">
                <a:ea typeface="굴림" charset="-127"/>
              </a:rPr>
              <a:t> 암시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b="1" dirty="0" smtClean="0">
                <a:ea typeface="굴림" charset="-127"/>
              </a:rPr>
              <a:t>201</a:t>
            </a:r>
            <a:r>
              <a:rPr lang="en-US" altLang="ko-KR" dirty="0" smtClean="0">
                <a:ea typeface="굴림" charset="-127"/>
              </a:rPr>
              <a:t>     1</a:t>
            </a:r>
            <a:r>
              <a:rPr lang="ko-KR" altLang="en-US" dirty="0" smtClean="0">
                <a:ea typeface="굴림" charset="-127"/>
              </a:rPr>
              <a:t>이 정확하게 </a:t>
            </a:r>
            <a:r>
              <a:rPr lang="en-US" altLang="ko-KR" dirty="0" smtClean="0">
                <a:ea typeface="굴림" charset="-127"/>
              </a:rPr>
              <a:t>“1”</a:t>
            </a:r>
            <a:r>
              <a:rPr lang="ko-KR" altLang="en-US" dirty="0" smtClean="0">
                <a:ea typeface="굴림" charset="-127"/>
              </a:rPr>
              <a:t>로 분류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b="1" dirty="0" smtClean="0">
                <a:ea typeface="굴림" charset="-127"/>
              </a:rPr>
              <a:t>85</a:t>
            </a:r>
            <a:r>
              <a:rPr lang="en-US" altLang="ko-KR" dirty="0" smtClean="0">
                <a:ea typeface="굴림" charset="-127"/>
              </a:rPr>
              <a:t>       1</a:t>
            </a:r>
            <a:r>
              <a:rPr lang="ko-KR" altLang="en-US" dirty="0" smtClean="0">
                <a:ea typeface="굴림" charset="-127"/>
              </a:rPr>
              <a:t>이 부정확하게 </a:t>
            </a:r>
            <a:r>
              <a:rPr lang="en-US" altLang="ko-KR" dirty="0" smtClean="0">
                <a:ea typeface="굴림" charset="-127"/>
              </a:rPr>
              <a:t>“0”</a:t>
            </a:r>
            <a:r>
              <a:rPr lang="ko-KR" altLang="en-US" dirty="0" smtClean="0">
                <a:ea typeface="굴림" charset="-127"/>
              </a:rPr>
              <a:t>으로 분류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b="1" dirty="0" smtClean="0">
                <a:ea typeface="굴림" charset="-127"/>
              </a:rPr>
              <a:t>25</a:t>
            </a:r>
            <a:r>
              <a:rPr lang="en-US" altLang="ko-KR" dirty="0" smtClean="0">
                <a:ea typeface="굴림" charset="-127"/>
              </a:rPr>
              <a:t>       0</a:t>
            </a:r>
            <a:r>
              <a:rPr lang="ko-KR" altLang="en-US" dirty="0" smtClean="0">
                <a:ea typeface="굴림" charset="-127"/>
              </a:rPr>
              <a:t>이 부정확하게 </a:t>
            </a:r>
            <a:r>
              <a:rPr lang="en-US" altLang="ko-KR" dirty="0" smtClean="0">
                <a:ea typeface="굴림" charset="-127"/>
              </a:rPr>
              <a:t>“1”</a:t>
            </a:r>
            <a:r>
              <a:rPr lang="ko-KR" altLang="en-US" dirty="0" smtClean="0">
                <a:ea typeface="굴림" charset="-127"/>
              </a:rPr>
              <a:t>로 분류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b="1" dirty="0" smtClean="0">
                <a:ea typeface="굴림" charset="-127"/>
              </a:rPr>
              <a:t>2689</a:t>
            </a:r>
            <a:r>
              <a:rPr lang="en-US" altLang="ko-KR" dirty="0" smtClean="0">
                <a:ea typeface="굴림" charset="-127"/>
              </a:rPr>
              <a:t>  0</a:t>
            </a:r>
            <a:r>
              <a:rPr lang="ko-KR" altLang="en-US" dirty="0" smtClean="0">
                <a:ea typeface="굴림" charset="-127"/>
              </a:rPr>
              <a:t>이 정확하게</a:t>
            </a:r>
            <a:r>
              <a:rPr lang="en-US" altLang="ko-KR" dirty="0" smtClean="0">
                <a:ea typeface="굴림" charset="-127"/>
              </a:rPr>
              <a:t> “0”</a:t>
            </a:r>
            <a:r>
              <a:rPr lang="ko-KR" altLang="en-US" dirty="0" smtClean="0">
                <a:ea typeface="굴림" charset="-127"/>
              </a:rPr>
              <a:t>으로 분류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1229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4892675" cy="1687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chemeClr val="tx1"/>
                </a:solidFill>
                <a:ea typeface="굴림" charset="-127"/>
              </a:rPr>
              <a:t>오분류율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(Error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Rate)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2"/>
          </p:nvPr>
        </p:nvSpPr>
        <p:spPr>
          <a:xfrm>
            <a:off x="914400" y="2819399"/>
            <a:ext cx="7924800" cy="19812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오분류율</a:t>
            </a:r>
            <a:r>
              <a:rPr lang="en-US" altLang="ko-KR" dirty="0" smtClean="0">
                <a:ea typeface="굴림" charset="-127"/>
              </a:rPr>
              <a:t>= err = (25+85)/3000 = 3.67%</a:t>
            </a:r>
          </a:p>
          <a:p>
            <a:pPr eaLnBrk="1" hangingPunct="1"/>
            <a:r>
              <a:rPr lang="ko-KR" altLang="en-US" b="1" dirty="0" smtClean="0">
                <a:ea typeface="굴림" charset="-127"/>
              </a:rPr>
              <a:t>정확도</a:t>
            </a:r>
            <a:r>
              <a:rPr lang="en-US" altLang="ko-KR" b="1" dirty="0" smtClean="0">
                <a:ea typeface="굴림" charset="-127"/>
              </a:rPr>
              <a:t>(Accuracy) </a:t>
            </a:r>
            <a:r>
              <a:rPr lang="en-US" altLang="ko-KR" dirty="0" smtClean="0">
                <a:ea typeface="굴림" charset="-127"/>
              </a:rPr>
              <a:t> = 1 – err = (201+2689) = 96.33%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클래스가 많다면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err="1" smtClean="0">
                <a:ea typeface="굴림" charset="-127"/>
              </a:rPr>
              <a:t>오분류율은</a:t>
            </a:r>
            <a:r>
              <a:rPr lang="ko-KR" altLang="en-US" dirty="0" smtClean="0">
                <a:ea typeface="굴림" charset="-127"/>
              </a:rPr>
              <a:t> 다음과 같다</a:t>
            </a:r>
            <a:r>
              <a:rPr lang="en-US" altLang="ko-KR" dirty="0" smtClean="0">
                <a:ea typeface="굴림" charset="-127"/>
              </a:rPr>
              <a:t>: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잘못 분류된 레코드의 총합</a:t>
            </a:r>
            <a:r>
              <a:rPr lang="en-US" altLang="ko-KR" dirty="0" smtClean="0">
                <a:ea typeface="굴림" charset="-127"/>
              </a:rPr>
              <a:t>)/(</a:t>
            </a:r>
            <a:r>
              <a:rPr lang="ko-KR" altLang="en-US" dirty="0" smtClean="0">
                <a:ea typeface="굴림" charset="-127"/>
              </a:rPr>
              <a:t>전체 레코드</a:t>
            </a:r>
            <a:r>
              <a:rPr lang="en-US" altLang="ko-KR" dirty="0" smtClean="0">
                <a:ea typeface="굴림" charset="-127"/>
              </a:rPr>
              <a:t>)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990600"/>
            <a:ext cx="5029200" cy="1744663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00599"/>
            <a:ext cx="6245350" cy="169710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758357"/>
                  </p:ext>
                </p:extLst>
              </p:nvPr>
            </p:nvGraphicFramePr>
            <p:xfrm>
              <a:off x="-4752975" y="-381000"/>
              <a:ext cx="6096000" cy="2239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</a:t>
                          </a:r>
                          <a:r>
                            <a:rPr lang="ko-KR" altLang="en-US" dirty="0" smtClean="0"/>
                            <a:t>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 (</a:t>
                          </a:r>
                          <a:r>
                            <a:rPr lang="ko-KR" altLang="en-US" dirty="0" smtClean="0"/>
                            <a:t>비사기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</a:t>
                          </a:r>
                          <a:r>
                            <a:rPr lang="ko-KR" altLang="en-US" dirty="0" smtClean="0"/>
                            <a:t>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62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 (</a:t>
                          </a:r>
                          <a:r>
                            <a:rPr lang="ko-KR" altLang="en-US" dirty="0" smtClean="0"/>
                            <a:t>비사기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978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978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1,040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1,040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758357"/>
                  </p:ext>
                </p:extLst>
              </p:nvPr>
            </p:nvGraphicFramePr>
            <p:xfrm>
              <a:off x="-4752975" y="-381000"/>
              <a:ext cx="6096000" cy="2239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</a:t>
                          </a:r>
                          <a:r>
                            <a:rPr lang="ko-KR" altLang="en-US" dirty="0" smtClean="0"/>
                            <a:t>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 (</a:t>
                          </a:r>
                          <a:r>
                            <a:rPr lang="ko-KR" altLang="en-US" dirty="0" smtClean="0"/>
                            <a:t>비사기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</a:t>
                          </a:r>
                          <a:r>
                            <a:rPr lang="ko-KR" altLang="en-US" dirty="0" smtClean="0"/>
                            <a:t>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301613" r="-2004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301613" r="-1004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62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 (</a:t>
                          </a:r>
                          <a:r>
                            <a:rPr lang="ko-KR" altLang="en-US" dirty="0" smtClean="0"/>
                            <a:t>비사기</a:t>
                          </a:r>
                          <a:r>
                            <a:rPr lang="en-US" altLang="ko-KR" dirty="0" smtClean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t="-401613" r="-2004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t="-401613" r="-1004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978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1,040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1,040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265148"/>
                  </p:ext>
                </p:extLst>
              </p:nvPr>
            </p:nvGraphicFramePr>
            <p:xfrm>
              <a:off x="7391400" y="-457200"/>
              <a:ext cx="609600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tx1"/>
                              </a:solidFill>
                              <a:ea typeface="굴림" charset="-127"/>
                            </a:rPr>
                            <a:t>Cutoff (0.25)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146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8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265148"/>
                  </p:ext>
                </p:extLst>
              </p:nvPr>
            </p:nvGraphicFramePr>
            <p:xfrm>
              <a:off x="7391400" y="-457200"/>
              <a:ext cx="609600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tx1"/>
                              </a:solidFill>
                              <a:ea typeface="굴림" charset="-127"/>
                            </a:rPr>
                            <a:t>Cutoff (0.25)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400" t="-301613" r="-200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400" t="-301613" r="-100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146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400" t="-366176" r="-20000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400" t="-366176" r="-100000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101077"/>
                  </p:ext>
                </p:extLst>
              </p:nvPr>
            </p:nvGraphicFramePr>
            <p:xfrm>
              <a:off x="7391400" y="1905000"/>
              <a:ext cx="6096000" cy="2239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tx1"/>
                              </a:solidFill>
                              <a:ea typeface="굴림" charset="-127"/>
                            </a:rPr>
                            <a:t>Cutoff (0.5)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 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16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101077"/>
                  </p:ext>
                </p:extLst>
              </p:nvPr>
            </p:nvGraphicFramePr>
            <p:xfrm>
              <a:off x="7391400" y="1905000"/>
              <a:ext cx="6096000" cy="2239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tx1"/>
                              </a:solidFill>
                              <a:ea typeface="굴림" charset="-127"/>
                            </a:rPr>
                            <a:t>Cutoff (0.5)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400" t="-301613" r="-2000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400" t="-301613" r="-1000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400" t="-401613" r="-2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400" t="-401613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681760"/>
                  </p:ext>
                </p:extLst>
              </p:nvPr>
            </p:nvGraphicFramePr>
            <p:xfrm>
              <a:off x="7467600" y="4272666"/>
              <a:ext cx="6096000" cy="2239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tx1"/>
                              </a:solidFill>
                              <a:ea typeface="굴림" charset="-127"/>
                            </a:rPr>
                            <a:t>Cutoff (0.75)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 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1,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17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굴림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굴림" charset="-127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굴림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681760"/>
                  </p:ext>
                </p:extLst>
              </p:nvPr>
            </p:nvGraphicFramePr>
            <p:xfrm>
              <a:off x="7467600" y="4272666"/>
              <a:ext cx="6096000" cy="2239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Classification</a:t>
                          </a:r>
                          <a:r>
                            <a:rPr lang="en-US" altLang="ko-KR" b="1" baseline="0" dirty="0" smtClean="0"/>
                            <a:t> Confusion Matrix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solidFill>
                                <a:schemeClr val="tx1"/>
                              </a:solidFill>
                              <a:ea typeface="굴림" charset="-127"/>
                            </a:rPr>
                            <a:t>Cutoff (0.75)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Predicted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Actual</a:t>
                          </a:r>
                          <a:r>
                            <a:rPr lang="en-US" altLang="ko-KR" b="1" baseline="0" dirty="0" smtClean="0"/>
                            <a:t> 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r>
                            <a:rPr lang="en-US" altLang="ko-KR" baseline="0" dirty="0" smtClean="0"/>
                            <a:t>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 (C1)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301613" r="-2000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301613" r="-1000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(C2)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401613" r="-2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401613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분류의 경향과 </a:t>
            </a:r>
            <a:r>
              <a:rPr lang="ko-KR" altLang="en-US" sz="3600" dirty="0" err="1" smtClean="0">
                <a:solidFill>
                  <a:schemeClr val="tx1"/>
                </a:solidFill>
                <a:ea typeface="굴림" charset="-127"/>
              </a:rPr>
              <a:t>기준값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(cutoff)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8057408" cy="4572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대부분의 </a:t>
            </a:r>
            <a:r>
              <a:rPr lang="ko-KR" altLang="en-US" dirty="0" err="1" smtClean="0">
                <a:ea typeface="굴림" charset="-127"/>
              </a:rPr>
              <a:t>데이터마이닝</a:t>
            </a:r>
            <a:r>
              <a:rPr lang="ko-KR" altLang="en-US" dirty="0" smtClean="0">
                <a:ea typeface="굴림" charset="-127"/>
              </a:rPr>
              <a:t> 알고리즘은 </a:t>
            </a:r>
            <a:r>
              <a:rPr lang="en-US" altLang="ko-KR" dirty="0" smtClean="0">
                <a:ea typeface="굴림" charset="-127"/>
              </a:rPr>
              <a:t>2</a:t>
            </a:r>
            <a:r>
              <a:rPr lang="ko-KR" altLang="en-US" dirty="0" smtClean="0">
                <a:ea typeface="굴림" charset="-127"/>
              </a:rPr>
              <a:t>단계 과정을 거쳐 분류</a:t>
            </a:r>
            <a:r>
              <a:rPr lang="en-US" altLang="ko-KR" dirty="0" smtClean="0">
                <a:ea typeface="굴림" charset="-127"/>
              </a:rPr>
              <a:t>:</a:t>
            </a:r>
          </a:p>
          <a:p>
            <a:pPr marL="381000" indent="-381000" eaLnBrk="1" hangingPunct="1">
              <a:buFont typeface="Wingdings 2" pitchFamily="18" charset="2"/>
              <a:buNone/>
            </a:pPr>
            <a:r>
              <a:rPr lang="ko-KR" altLang="en-US" dirty="0" smtClean="0">
                <a:ea typeface="굴림" charset="-127"/>
              </a:rPr>
              <a:t>각각의 레코드에서</a:t>
            </a:r>
            <a:r>
              <a:rPr lang="en-US" altLang="ko-KR" dirty="0" smtClean="0">
                <a:ea typeface="굴림" charset="-127"/>
              </a:rPr>
              <a:t>,</a:t>
            </a:r>
          </a:p>
          <a:p>
            <a:pPr marL="661988" lvl="1" indent="-342900" eaLnBrk="1" hangingPunct="1">
              <a:buFont typeface="Wingdings 2" pitchFamily="18" charset="2"/>
              <a:buAutoNum type="arabicPeriod"/>
            </a:pPr>
            <a:r>
              <a:rPr lang="ko-KR" altLang="en-US" b="1" dirty="0" smtClean="0">
                <a:ea typeface="굴림" charset="-127"/>
              </a:rPr>
              <a:t>클래스 </a:t>
            </a:r>
            <a:r>
              <a:rPr lang="en-US" altLang="ko-KR" b="1" dirty="0" smtClean="0">
                <a:ea typeface="굴림" charset="-127"/>
              </a:rPr>
              <a:t>“1”</a:t>
            </a:r>
            <a:r>
              <a:rPr lang="ko-KR" altLang="en-US" b="1" dirty="0" smtClean="0">
                <a:ea typeface="굴림" charset="-127"/>
              </a:rPr>
              <a:t>에 속할 확률</a:t>
            </a:r>
            <a:r>
              <a:rPr lang="en-US" altLang="ko-KR" b="1" dirty="0" smtClean="0">
                <a:ea typeface="굴림" charset="-127"/>
              </a:rPr>
              <a:t>(propensity:</a:t>
            </a:r>
            <a:r>
              <a:rPr lang="ko-KR" altLang="en-US" b="1" dirty="0" smtClean="0">
                <a:ea typeface="굴림" charset="-127"/>
              </a:rPr>
              <a:t>경향</a:t>
            </a:r>
            <a:r>
              <a:rPr lang="en-US" altLang="ko-KR" b="1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을</a:t>
            </a:r>
            <a:r>
              <a:rPr lang="ko-KR" altLang="en-US" b="1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계산</a:t>
            </a:r>
            <a:endParaRPr lang="en-US" altLang="ko-KR" b="1" dirty="0" smtClean="0">
              <a:ea typeface="굴림" charset="-127"/>
            </a:endParaRPr>
          </a:p>
          <a:p>
            <a:pPr marL="661988" lvl="1" indent="-342900" eaLnBrk="1" hangingPunct="1">
              <a:buFont typeface="Wingdings 2" pitchFamily="18" charset="2"/>
              <a:buAutoNum type="arabicPeriod"/>
            </a:pPr>
            <a:r>
              <a:rPr lang="ko-KR" altLang="en-US" dirty="0" smtClean="0">
                <a:ea typeface="굴림" charset="-127"/>
              </a:rPr>
              <a:t>그 확률이 </a:t>
            </a:r>
            <a:r>
              <a:rPr lang="ko-KR" altLang="en-US" dirty="0" err="1" smtClean="0">
                <a:ea typeface="굴림" charset="-127"/>
              </a:rPr>
              <a:t>기준값</a:t>
            </a:r>
            <a:r>
              <a:rPr lang="ko-KR" altLang="en-US" dirty="0" smtClean="0">
                <a:ea typeface="굴림" charset="-127"/>
              </a:rPr>
              <a:t> 보다 크면  </a:t>
            </a:r>
            <a:r>
              <a:rPr lang="en-US" altLang="ko-KR" dirty="0" smtClean="0">
                <a:ea typeface="굴림" charset="-127"/>
              </a:rPr>
              <a:t>“1” </a:t>
            </a:r>
            <a:r>
              <a:rPr lang="ko-KR" altLang="en-US" dirty="0" smtClean="0">
                <a:ea typeface="굴림" charset="-127"/>
              </a:rPr>
              <a:t>에 분류</a:t>
            </a:r>
            <a:endParaRPr lang="en-US" altLang="ko-KR" dirty="0" smtClean="0">
              <a:ea typeface="굴림" charset="-127"/>
            </a:endParaRPr>
          </a:p>
          <a:p>
            <a:pPr marL="661988" lvl="1" indent="-342900" eaLnBrk="1" hangingPunct="1">
              <a:buFont typeface="Wingdings 2" pitchFamily="18" charset="2"/>
              <a:buAutoNum type="arabicPeriod"/>
            </a:pPr>
            <a:r>
              <a:rPr lang="ko-KR" altLang="en-US" dirty="0" smtClean="0">
                <a:ea typeface="굴림" charset="-127"/>
              </a:rPr>
              <a:t>여</a:t>
            </a:r>
            <a:r>
              <a:rPr lang="ko-KR" altLang="en-US" dirty="0">
                <a:ea typeface="굴림" charset="-127"/>
              </a:rPr>
              <a:t>러 </a:t>
            </a:r>
            <a:r>
              <a:rPr lang="ko-KR" altLang="en-US" dirty="0" smtClean="0">
                <a:ea typeface="굴림" charset="-127"/>
              </a:rPr>
              <a:t>클래스이면 가장 큰 확률을 갖는 클래스에 분류</a:t>
            </a:r>
            <a:endParaRPr lang="en-US" altLang="ko-KR" dirty="0" smtClean="0">
              <a:ea typeface="굴림" charset="-127"/>
            </a:endParaRPr>
          </a:p>
          <a:p>
            <a:pPr marL="381000" indent="-381000" eaLnBrk="1" hangingPunct="1"/>
            <a:r>
              <a:rPr lang="ko-KR" altLang="en-US" dirty="0" smtClean="0">
                <a:ea typeface="굴림" charset="-127"/>
              </a:rPr>
              <a:t>기본 </a:t>
            </a:r>
            <a:r>
              <a:rPr lang="ko-KR" altLang="en-US" dirty="0" err="1" smtClean="0">
                <a:ea typeface="굴림" charset="-127"/>
              </a:rPr>
              <a:t>기준값은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0.50 (class</a:t>
            </a:r>
            <a:r>
              <a:rPr lang="ko-KR" altLang="en-US" dirty="0" smtClean="0">
                <a:ea typeface="굴림" charset="-127"/>
              </a:rPr>
              <a:t>가 </a:t>
            </a:r>
            <a:r>
              <a:rPr lang="en-US" altLang="ko-KR" dirty="0" smtClean="0">
                <a:ea typeface="굴림" charset="-127"/>
              </a:rPr>
              <a:t>0/1 </a:t>
            </a:r>
            <a:r>
              <a:rPr lang="ko-KR" altLang="en-US" dirty="0" smtClean="0">
                <a:ea typeface="굴림" charset="-127"/>
              </a:rPr>
              <a:t>인 경우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marL="936625" lvl="2" indent="-34290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If </a:t>
            </a:r>
            <a:r>
              <a:rPr lang="ko-KR" altLang="en-US" dirty="0" smtClean="0">
                <a:ea typeface="굴림" charset="-127"/>
              </a:rPr>
              <a:t>경향</a:t>
            </a:r>
            <a:r>
              <a:rPr lang="en-US" altLang="ko-KR" dirty="0" smtClean="0">
                <a:ea typeface="굴림" charset="-127"/>
              </a:rPr>
              <a:t>&gt; 0.50, “1”</a:t>
            </a:r>
            <a:r>
              <a:rPr lang="ko-KR" altLang="en-US" dirty="0" smtClean="0">
                <a:ea typeface="굴림" charset="-127"/>
              </a:rPr>
              <a:t>로 분류</a:t>
            </a:r>
            <a:endParaRPr lang="en-US" altLang="ko-KR" dirty="0" smtClean="0">
              <a:ea typeface="굴림" charset="-127"/>
            </a:endParaRPr>
          </a:p>
          <a:p>
            <a:pPr marL="936625" lvl="2" indent="-34290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If </a:t>
            </a:r>
            <a:r>
              <a:rPr lang="ko-KR" altLang="en-US" dirty="0" smtClean="0">
                <a:ea typeface="굴림" charset="-127"/>
              </a:rPr>
              <a:t>경향</a:t>
            </a:r>
            <a:r>
              <a:rPr lang="en-US" altLang="ko-KR" dirty="0" smtClean="0">
                <a:ea typeface="굴림" charset="-127"/>
              </a:rPr>
              <a:t>&lt;= 0.50, “0”</a:t>
            </a:r>
            <a:r>
              <a:rPr lang="ko-KR" altLang="en-US" dirty="0" smtClean="0">
                <a:ea typeface="굴림" charset="-127"/>
              </a:rPr>
              <a:t>으로 분류</a:t>
            </a:r>
            <a:endParaRPr lang="en-US" altLang="ko-KR" dirty="0" smtClean="0">
              <a:ea typeface="굴림" charset="-127"/>
            </a:endParaRPr>
          </a:p>
          <a:p>
            <a:pPr marL="381000" indent="-381000" eaLnBrk="1" hangingPunct="1"/>
            <a:r>
              <a:rPr lang="ko-KR" altLang="en-US" dirty="0" smtClean="0">
                <a:ea typeface="굴림" charset="-127"/>
              </a:rPr>
              <a:t>다양한 </a:t>
            </a:r>
            <a:r>
              <a:rPr lang="ko-KR" altLang="en-US" dirty="0" err="1" smtClean="0">
                <a:ea typeface="굴림" charset="-127"/>
              </a:rPr>
              <a:t>기준값을</a:t>
            </a:r>
            <a:r>
              <a:rPr lang="ko-KR" altLang="en-US" dirty="0" smtClean="0">
                <a:ea typeface="굴림" charset="-127"/>
              </a:rPr>
              <a:t> 사용할 수 있음</a:t>
            </a:r>
            <a:endParaRPr lang="en-US" altLang="ko-KR" dirty="0" smtClean="0">
              <a:ea typeface="굴림" charset="-127"/>
            </a:endParaRPr>
          </a:p>
          <a:p>
            <a:pPr marL="381000" indent="-381000" eaLnBrk="1" hangingPunct="1"/>
            <a:r>
              <a:rPr lang="ko-KR" altLang="en-US" dirty="0" smtClean="0">
                <a:ea typeface="굴림" charset="-127"/>
              </a:rPr>
              <a:t>보통 </a:t>
            </a:r>
            <a:r>
              <a:rPr lang="ko-KR" altLang="en-US" dirty="0" err="1" smtClean="0">
                <a:ea typeface="굴림" charset="-127"/>
              </a:rPr>
              <a:t>오분류율은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기준값</a:t>
            </a:r>
            <a:r>
              <a:rPr lang="en-US" altLang="ko-KR" dirty="0" smtClean="0">
                <a:ea typeface="굴림" charset="-127"/>
              </a:rPr>
              <a:t>= 0.50</a:t>
            </a:r>
            <a:r>
              <a:rPr lang="ko-KR" altLang="en-US" dirty="0" smtClean="0">
                <a:ea typeface="굴림" charset="-127"/>
              </a:rPr>
              <a:t>에서 가장 낮다</a:t>
            </a:r>
            <a:r>
              <a:rPr lang="en-US" altLang="ko-KR" dirty="0">
                <a:ea typeface="굴림" charset="-127"/>
              </a:rPr>
              <a:t> (class</a:t>
            </a:r>
            <a:r>
              <a:rPr lang="ko-KR" altLang="en-US" dirty="0">
                <a:ea typeface="굴림" charset="-127"/>
              </a:rPr>
              <a:t>가 </a:t>
            </a:r>
            <a:r>
              <a:rPr lang="en-US" altLang="ko-KR" dirty="0">
                <a:ea typeface="굴림" charset="-127"/>
              </a:rPr>
              <a:t>0/1 </a:t>
            </a:r>
            <a:r>
              <a:rPr lang="ko-KR" altLang="en-US" dirty="0">
                <a:ea typeface="굴림" charset="-127"/>
              </a:rPr>
              <a:t>인 경우</a:t>
            </a:r>
            <a:r>
              <a:rPr lang="en-US" altLang="ko-KR" dirty="0">
                <a:ea typeface="굴림" charset="-127"/>
              </a:rPr>
              <a:t>).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분류와 예측 성능 평가</a:t>
            </a: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772400" cy="39624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굴림" charset="-127"/>
              </a:rPr>
              <a:t>왜 평가하는가</a:t>
            </a:r>
            <a:r>
              <a:rPr lang="en-US" altLang="ko-KR" dirty="0" smtClean="0">
                <a:ea typeface="굴림" charset="-127"/>
              </a:rPr>
              <a:t>?</a:t>
            </a: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분류 혹은 예측 방법이 다양함</a:t>
            </a:r>
            <a:r>
              <a:rPr lang="en-US" altLang="ko-KR" dirty="0" smtClean="0">
                <a:ea typeface="굴림" charset="-127"/>
              </a:rPr>
              <a:t>=&gt; </a:t>
            </a:r>
            <a:r>
              <a:rPr lang="ko-KR" altLang="en-US" dirty="0" smtClean="0">
                <a:ea typeface="굴림" charset="-127"/>
              </a:rPr>
              <a:t>그 중에서 선택해야 함</a:t>
            </a:r>
            <a:r>
              <a:rPr lang="en-US" altLang="ko-KR" dirty="0" smtClean="0">
                <a:ea typeface="굴림" charset="-127"/>
              </a:rPr>
              <a:t>=&gt; </a:t>
            </a:r>
            <a:r>
              <a:rPr lang="ko-KR" altLang="en-US" dirty="0" smtClean="0">
                <a:ea typeface="굴림" charset="-127"/>
              </a:rPr>
              <a:t>평가 필요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선택된 방법도 다양한 선택사항 존재 </a:t>
            </a:r>
            <a:r>
              <a:rPr lang="en-US" altLang="ko-KR" dirty="0" smtClean="0">
                <a:ea typeface="굴림" charset="-127"/>
              </a:rPr>
              <a:t>=&gt;</a:t>
            </a:r>
            <a:r>
              <a:rPr lang="ko-KR" altLang="en-US" dirty="0" smtClean="0">
                <a:ea typeface="굴림" charset="-127"/>
              </a:rPr>
              <a:t>가장 좋은 모델을 고르기 위해 모델의 </a:t>
            </a:r>
            <a:r>
              <a:rPr lang="en-US" altLang="ko-KR" dirty="0" smtClean="0">
                <a:ea typeface="굴림" charset="-127"/>
              </a:rPr>
              <a:t>performance(</a:t>
            </a:r>
            <a:r>
              <a:rPr lang="ko-KR" altLang="en-US" dirty="0" smtClean="0">
                <a:ea typeface="굴림" charset="-127"/>
              </a:rPr>
              <a:t>성능</a:t>
            </a:r>
            <a:r>
              <a:rPr lang="en-US" altLang="ko-KR" dirty="0" smtClean="0">
                <a:ea typeface="굴림" charset="-127"/>
              </a:rPr>
              <a:t>) </a:t>
            </a:r>
            <a:r>
              <a:rPr lang="ko-KR" altLang="en-US" dirty="0" smtClean="0">
                <a:ea typeface="굴림" charset="-127"/>
              </a:rPr>
              <a:t> 평가 필요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분류기 성능 평가</a:t>
            </a:r>
            <a:r>
              <a:rPr lang="en-US" altLang="ko-KR" dirty="0" smtClean="0">
                <a:ea typeface="굴림" charset="-127"/>
              </a:rPr>
              <a:t>(Accuracy measure): Classification</a:t>
            </a: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훈련데이터에서의 적합도보다 </a:t>
            </a:r>
            <a:r>
              <a:rPr lang="ko-KR" altLang="en-US" b="1" u="sng" dirty="0" smtClean="0">
                <a:ea typeface="굴림" charset="-127"/>
              </a:rPr>
              <a:t>새로운 데이터</a:t>
            </a:r>
            <a:r>
              <a:rPr lang="ko-KR" altLang="en-US" dirty="0" smtClean="0">
                <a:ea typeface="굴림" charset="-127"/>
              </a:rPr>
              <a:t>에서 얼마나 잘 예측하는가에 관심</a:t>
            </a:r>
            <a:endParaRPr lang="en-US" altLang="ko-KR" dirty="0">
              <a:ea typeface="굴림" charset="-127"/>
            </a:endParaRPr>
          </a:p>
          <a:p>
            <a:pPr lvl="1" eaLnBrk="1" hangingPunct="1"/>
            <a:r>
              <a:rPr lang="ko-KR" altLang="en-US" dirty="0">
                <a:ea typeface="굴림" charset="-127"/>
              </a:rPr>
              <a:t>오류</a:t>
            </a:r>
            <a:r>
              <a:rPr lang="en-US" altLang="ko-KR" dirty="0">
                <a:ea typeface="굴림" charset="-127"/>
              </a:rPr>
              <a:t> = </a:t>
            </a:r>
            <a:r>
              <a:rPr lang="ko-KR" altLang="en-US" dirty="0">
                <a:ea typeface="굴림" charset="-127"/>
              </a:rPr>
              <a:t>레코드가 어떤 클래스에 속했을 때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이를 다른 클래스의 일원으로 분류</a:t>
            </a:r>
            <a:endParaRPr lang="en-US" altLang="ko-KR" dirty="0">
              <a:ea typeface="굴림" charset="-127"/>
            </a:endParaRPr>
          </a:p>
          <a:p>
            <a:pPr lvl="1" eaLnBrk="1" hangingPunct="1"/>
            <a:r>
              <a:rPr lang="ko-KR" altLang="en-US" dirty="0" err="1">
                <a:ea typeface="굴림" charset="-127"/>
              </a:rPr>
              <a:t>오분류율</a:t>
            </a:r>
            <a:r>
              <a:rPr lang="en-US" altLang="ko-KR" dirty="0">
                <a:ea typeface="굴림" charset="-127"/>
              </a:rPr>
              <a:t> = </a:t>
            </a:r>
            <a:r>
              <a:rPr lang="ko-KR" altLang="en-US" dirty="0">
                <a:ea typeface="굴림" charset="-127"/>
              </a:rPr>
              <a:t>검증 데이터에서 전체 레코드로부터 잘못 분류된 레코드의 퍼센트</a:t>
            </a:r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ko-KR" altLang="en-US" sz="3200" dirty="0" err="1" smtClean="0">
                <a:solidFill>
                  <a:schemeClr val="tx1"/>
                </a:solidFill>
                <a:ea typeface="굴림" charset="-127"/>
              </a:rPr>
              <a:t>기준값</a:t>
            </a:r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 표(</a:t>
            </a:r>
            <a:r>
              <a:rPr lang="en-US" altLang="ko-KR" sz="3200" dirty="0" smtClean="0">
                <a:solidFill>
                  <a:schemeClr val="tx1"/>
                </a:solidFill>
                <a:ea typeface="굴림" charset="-127"/>
              </a:rPr>
              <a:t>12</a:t>
            </a:r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개 </a:t>
            </a:r>
            <a:r>
              <a:rPr lang="en-US" altLang="ko-KR" sz="3200" dirty="0" smtClean="0">
                <a:solidFill>
                  <a:schemeClr val="tx1"/>
                </a:solidFill>
                <a:ea typeface="굴림" charset="-127"/>
              </a:rPr>
              <a:t>“1”, 12</a:t>
            </a:r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개 </a:t>
            </a:r>
            <a:r>
              <a:rPr lang="en-US" altLang="ko-KR" sz="3200" dirty="0" smtClean="0">
                <a:solidFill>
                  <a:schemeClr val="tx1"/>
                </a:solidFill>
                <a:ea typeface="굴림" charset="-127"/>
              </a:rPr>
              <a:t>“0”)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838200"/>
            <a:ext cx="5486400" cy="3860800"/>
          </a:xfrm>
        </p:spPr>
      </p:pic>
      <p:sp>
        <p:nvSpPr>
          <p:cNvPr id="15364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4953000"/>
            <a:ext cx="8378825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charset="-127"/>
              </a:rPr>
              <a:t>만약 </a:t>
            </a:r>
            <a:r>
              <a:rPr lang="ko-KR" altLang="en-US" dirty="0" err="1" smtClean="0">
                <a:ea typeface="굴림" charset="-127"/>
              </a:rPr>
              <a:t>기준값이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0.50</a:t>
            </a:r>
            <a:r>
              <a:rPr lang="ko-KR" altLang="en-US" dirty="0" smtClean="0">
                <a:ea typeface="굴림" charset="-127"/>
              </a:rPr>
              <a:t>이라면</a:t>
            </a:r>
            <a:r>
              <a:rPr lang="en-US" altLang="ko-KR" smtClean="0">
                <a:ea typeface="굴림" charset="-127"/>
              </a:rPr>
              <a:t>: 13</a:t>
            </a:r>
            <a:r>
              <a:rPr lang="ko-KR" altLang="en-US" smtClean="0">
                <a:ea typeface="굴림" charset="-127"/>
              </a:rPr>
              <a:t>개 </a:t>
            </a:r>
            <a:r>
              <a:rPr lang="ko-KR" altLang="en-US" dirty="0" smtClean="0">
                <a:ea typeface="굴림" charset="-127"/>
              </a:rPr>
              <a:t>레코드가</a:t>
            </a:r>
            <a:r>
              <a:rPr lang="en-US" altLang="ko-KR" dirty="0" smtClean="0">
                <a:ea typeface="굴림" charset="-127"/>
              </a:rPr>
              <a:t> “1”</a:t>
            </a:r>
            <a:r>
              <a:rPr lang="ko-KR" altLang="en-US" dirty="0" smtClean="0">
                <a:ea typeface="굴림" charset="-127"/>
              </a:rPr>
              <a:t>로 분류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charset="-127"/>
              </a:rPr>
              <a:t>만약 </a:t>
            </a:r>
            <a:r>
              <a:rPr lang="ko-KR" altLang="en-US" dirty="0" err="1" smtClean="0">
                <a:ea typeface="굴림" charset="-127"/>
              </a:rPr>
              <a:t>기준값이</a:t>
            </a:r>
            <a:r>
              <a:rPr lang="en-US" altLang="ko-KR" dirty="0" smtClean="0">
                <a:ea typeface="굴림" charset="-127"/>
              </a:rPr>
              <a:t> 0.80</a:t>
            </a:r>
            <a:r>
              <a:rPr lang="ko-KR" altLang="en-US" dirty="0" smtClean="0">
                <a:ea typeface="굴림" charset="-127"/>
              </a:rPr>
              <a:t>이라면</a:t>
            </a:r>
            <a:r>
              <a:rPr lang="en-US" altLang="ko-KR" dirty="0" smtClean="0">
                <a:ea typeface="굴림" charset="-127"/>
              </a:rPr>
              <a:t>: 7</a:t>
            </a:r>
            <a:r>
              <a:rPr lang="ko-KR" altLang="en-US" dirty="0" smtClean="0">
                <a:ea typeface="굴림" charset="-127"/>
              </a:rPr>
              <a:t>개 레코드가</a:t>
            </a:r>
            <a:r>
              <a:rPr lang="en-US" altLang="ko-KR" dirty="0" smtClean="0">
                <a:ea typeface="굴림" charset="-127"/>
              </a:rPr>
              <a:t> “1”</a:t>
            </a:r>
            <a:r>
              <a:rPr lang="ko-KR" altLang="en-US" dirty="0" smtClean="0">
                <a:ea typeface="굴림" charset="-127"/>
              </a:rPr>
              <a:t>로 분류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다양한 </a:t>
            </a:r>
            <a:r>
              <a:rPr lang="ko-KR" altLang="en-US" sz="3600" dirty="0" err="1" smtClean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기준값의</a:t>
            </a:r>
            <a:r>
              <a:rPr lang="ko-KR" altLang="en-US" sz="3600" dirty="0" smtClean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정오행렬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604" y="990600"/>
            <a:ext cx="5010150" cy="4953000"/>
          </a:xfrm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84" y="914400"/>
            <a:ext cx="3654041" cy="251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173792" y="3657600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dirty="0">
                <a:ea typeface="돋움" pitchFamily="50" charset="-127"/>
              </a:rPr>
              <a:t>&lt;</a:t>
            </a:r>
            <a:r>
              <a:rPr lang="ko-KR" altLang="en-US" sz="1400" dirty="0">
                <a:ea typeface="돋움" pitchFamily="50" charset="-127"/>
              </a:rPr>
              <a:t>그림 </a:t>
            </a:r>
            <a:r>
              <a:rPr lang="en-US" altLang="ko-KR" sz="1400" dirty="0">
                <a:ea typeface="돋움" pitchFamily="50" charset="-127"/>
              </a:rPr>
              <a:t>5</a:t>
            </a:r>
            <a:r>
              <a:rPr lang="en-US" altLang="ko-KR" sz="1400" dirty="0" smtClean="0">
                <a:ea typeface="돋움" pitchFamily="50" charset="-127"/>
              </a:rPr>
              <a:t>.4</a:t>
            </a:r>
            <a:r>
              <a:rPr lang="en-US" altLang="ko-KR" sz="1400" dirty="0">
                <a:ea typeface="돋움" pitchFamily="50" charset="-127"/>
              </a:rPr>
              <a:t>&gt; 1</a:t>
            </a:r>
            <a:r>
              <a:rPr lang="ko-KR" altLang="en-US" sz="1400" dirty="0">
                <a:ea typeface="돋움" pitchFamily="50" charset="-127"/>
              </a:rPr>
              <a:t>차원 테이블을 도표화 시킨 결과</a:t>
            </a:r>
            <a:r>
              <a:rPr lang="en-US" altLang="ko-KR" sz="1400" dirty="0">
                <a:ea typeface="돋움" pitchFamily="50" charset="-127"/>
              </a:rPr>
              <a:t>: </a:t>
            </a:r>
            <a:r>
              <a:rPr lang="ko-KR" altLang="en-US" sz="1400" dirty="0" err="1">
                <a:ea typeface="돋움" pitchFamily="50" charset="-127"/>
              </a:rPr>
              <a:t>분류기준값의</a:t>
            </a:r>
            <a:r>
              <a:rPr lang="ko-KR" altLang="en-US" sz="1400" dirty="0">
                <a:ea typeface="돋움" pitchFamily="50" charset="-127"/>
              </a:rPr>
              <a:t> 함수로서 정확도와 </a:t>
            </a:r>
            <a:r>
              <a:rPr lang="ko-KR" altLang="en-US" sz="1400" dirty="0" smtClean="0">
                <a:ea typeface="돋움" pitchFamily="50" charset="-127"/>
              </a:rPr>
              <a:t>전</a:t>
            </a:r>
            <a:r>
              <a:rPr lang="ko-KR" altLang="en-US" sz="1400" dirty="0">
                <a:ea typeface="돋움" pitchFamily="50" charset="-127"/>
              </a:rPr>
              <a:t>체</a:t>
            </a:r>
            <a:r>
              <a:rPr lang="ko-KR" altLang="en-US" sz="1400" dirty="0" smtClean="0">
                <a:ea typeface="돋움" pitchFamily="50" charset="-127"/>
              </a:rPr>
              <a:t>오차 </a:t>
            </a:r>
            <a:endParaRPr lang="ko-KR" altLang="en-US" sz="1400" dirty="0"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25" y="4572000"/>
            <a:ext cx="4514609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Confusion Matrix for Different Cutoffs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226" y="4464096"/>
            <a:ext cx="36528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1412" y="4552456"/>
            <a:ext cx="37353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914400" y="4453247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02823" y="4545882"/>
            <a:ext cx="1143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73" y="120008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Function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confusionMatrix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/>
              <a:t>requires library </a:t>
            </a:r>
            <a:r>
              <a:rPr lang="en-US" sz="12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caret</a:t>
            </a:r>
            <a:endParaRPr lang="en-US" sz="1200" b="1" u="sng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04773" y="1600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77047"/>
            <a:ext cx="6671847" cy="2952910"/>
          </a:xfrm>
          <a:prstGeom prst="rect">
            <a:avLst/>
          </a:prstGeom>
        </p:spPr>
      </p:pic>
      <p:sp>
        <p:nvSpPr>
          <p:cNvPr id="13" name="Oval 8"/>
          <p:cNvSpPr/>
          <p:nvPr/>
        </p:nvSpPr>
        <p:spPr>
          <a:xfrm>
            <a:off x="2667000" y="2133600"/>
            <a:ext cx="990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0200" y="2920695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as.factor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ifelse</a:t>
            </a:r>
            <a:r>
              <a:rPr lang="en-US" altLang="ko-KR" sz="1600" dirty="0" smtClean="0"/>
              <a:t>(….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810000" y="2438400"/>
            <a:ext cx="1676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3505200"/>
          <a:ext cx="8229600" cy="2103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1886076887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xmlns="" val="1772265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data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a factor of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predicted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 classes (for the default method) or an object of class </a:t>
                      </a:r>
                      <a:r>
                        <a:rPr lang="en-US" sz="2000" dirty="0"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table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1558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options to be passed to table. NOTE: do not include 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</a:rPr>
                        <a:t>dnn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 here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762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reference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a factor of classes to be used as the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</a:rPr>
                        <a:t>results</a:t>
                      </a:r>
                    </a:p>
                    <a:p>
                      <a:endParaRPr lang="en-US" sz="2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76042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251193"/>
            <a:ext cx="771878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ko-KR" altLang="ko-KR" sz="2400" b="1" dirty="0" err="1">
                <a:solidFill>
                  <a:srgbClr val="000000"/>
                </a:solidFill>
                <a:latin typeface="Arial Unicode MS"/>
              </a:rPr>
              <a:t>confusionMatrix</a:t>
            </a:r>
            <a:r>
              <a:rPr lang="ko-KR" altLang="ko-KR" sz="2400" b="1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ko-KR" altLang="ko-KR" sz="2400" b="1" dirty="0" err="1">
                <a:solidFill>
                  <a:srgbClr val="000000"/>
                </a:solidFill>
                <a:latin typeface="Arial Unicode MS"/>
              </a:rPr>
              <a:t>data</a:t>
            </a:r>
            <a:r>
              <a:rPr lang="ko-KR" altLang="ko-KR" sz="2400" b="1" dirty="0">
                <a:solidFill>
                  <a:srgbClr val="000000"/>
                </a:solidFill>
                <a:latin typeface="Arial Unicode MS"/>
              </a:rPr>
              <a:t>, ...) </a:t>
            </a:r>
            <a:endParaRPr lang="en-US" altLang="ko-KR" sz="2400" b="1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Calculates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cross-tabulation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smtClean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confusionMatrix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data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reference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positive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NULL,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dnn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 c("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Prediction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Reference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"),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prevalence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NULL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mode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 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sens_spec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...) NULL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mode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sens_spec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",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...) 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57200" y="5486400"/>
          <a:ext cx="7772400" cy="701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3895470958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xmlns="" val="1961995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positive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Arial" panose="020B0604020202020204" pitchFamily="34" charset="0"/>
                        </a:rPr>
                        <a:t>an optional character string for the factor level that corresponds to a "positive" result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130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702623" y="3048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  <a:ea typeface="굴림" charset="-127"/>
              </a:rPr>
              <a:t>어떤 클래스가 더 중요할 때</a:t>
            </a: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18435" name="Content Placeholder 3"/>
          <p:cNvSpPr>
            <a:spLocks noGrp="1"/>
          </p:cNvSpPr>
          <p:nvPr>
            <p:ph sz="quarter" idx="1"/>
          </p:nvPr>
        </p:nvSpPr>
        <p:spPr>
          <a:xfrm>
            <a:off x="936087" y="2345375"/>
            <a:ext cx="7772400" cy="2302825"/>
          </a:xfrm>
        </p:spPr>
        <p:txBody>
          <a:bodyPr/>
          <a:lstStyle/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세금 사기</a:t>
            </a:r>
            <a:endParaRPr lang="en-US" altLang="ko-KR" dirty="0" smtClean="0">
              <a:ea typeface="굴림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신용 부도</a:t>
            </a:r>
            <a:endParaRPr lang="en-US" altLang="ko-KR" dirty="0" smtClean="0">
              <a:ea typeface="굴림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판촉 </a:t>
            </a:r>
            <a:r>
              <a:rPr lang="ko-KR" altLang="en-US" dirty="0" err="1" smtClean="0">
                <a:ea typeface="굴림" charset="-127"/>
              </a:rPr>
              <a:t>행사물에</a:t>
            </a:r>
            <a:r>
              <a:rPr lang="ko-KR" altLang="en-US" dirty="0" smtClean="0">
                <a:ea typeface="굴림" charset="-127"/>
              </a:rPr>
              <a:t> 대한 응답</a:t>
            </a:r>
            <a:endParaRPr lang="en-US" altLang="ko-KR" dirty="0" smtClean="0">
              <a:ea typeface="굴림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전자네트워크 침입 감지</a:t>
            </a:r>
            <a:endParaRPr lang="en-US" altLang="ko-KR" dirty="0" smtClean="0">
              <a:ea typeface="굴림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비행지연 예측</a:t>
            </a:r>
            <a:endParaRPr lang="en-US" altLang="ko-KR" sz="2200" dirty="0" smtClean="0">
              <a:ea typeface="굴림" charset="-127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02623" y="990600"/>
            <a:ext cx="8001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ko-KR" altLang="en-US" sz="2600" dirty="0">
                <a:latin typeface="Franklin Gothic Book" pitchFamily="34" charset="0"/>
                <a:ea typeface="굴림" charset="-127"/>
              </a:rPr>
              <a:t>많은 경우에 하나의 클래스 멤버들을 찾는 게 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더 중요할 수 있다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. (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집단의 중요도가 </a:t>
            </a:r>
            <a:r>
              <a:rPr lang="ko-KR" altLang="en-US" sz="2600" dirty="0" smtClean="0">
                <a:solidFill>
                  <a:srgbClr val="FF0000"/>
                </a:solidFill>
                <a:latin typeface="Franklin Gothic Book" pitchFamily="34" charset="0"/>
                <a:ea typeface="굴림" charset="-127"/>
              </a:rPr>
              <a:t>불균등한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 경우 성과평가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)</a:t>
            </a:r>
            <a:endParaRPr lang="en-US" altLang="ko-KR" sz="2600" dirty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27065" y="4648200"/>
            <a:ext cx="75438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ko-KR" altLang="en-US" sz="2600" dirty="0">
                <a:latin typeface="Franklin Gothic Book" pitchFamily="34" charset="0"/>
                <a:ea typeface="굴림" charset="-127"/>
              </a:rPr>
              <a:t>이러한 경우에</a:t>
            </a:r>
            <a:r>
              <a:rPr lang="en-US" altLang="ko-KR" sz="2600" dirty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2600" u="sng" dirty="0" smtClean="0">
                <a:latin typeface="Franklin Gothic Book" pitchFamily="34" charset="0"/>
                <a:ea typeface="굴림" charset="-127"/>
              </a:rPr>
              <a:t>전체 정확도가 낮아지더라도 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좀더 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관심을 갖는 중요한 클래스를 더 잘 찾도록 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해주는 평가 척도가 필요하고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, 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그러한 척도들의 균형을 맞추는 </a:t>
            </a:r>
            <a:r>
              <a:rPr lang="ko-KR" altLang="en-US" sz="2600" dirty="0" err="1" smtClean="0">
                <a:latin typeface="Franklin Gothic Book" pitchFamily="34" charset="0"/>
                <a:ea typeface="굴림" charset="-127"/>
              </a:rPr>
              <a:t>기준값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 설정이 중요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. </a:t>
            </a:r>
            <a:endParaRPr lang="en-US" altLang="ko-KR" sz="2600" dirty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대안적 정확성 척도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990600"/>
                <a:ext cx="8582891" cy="5029200"/>
              </a:xfrm>
            </p:spPr>
            <p:txBody>
              <a:bodyPr/>
              <a:lstStyle/>
              <a:p>
                <a:pPr eaLnBrk="1" hangingPunct="1"/>
                <a:r>
                  <a:rPr lang="ko-KR" altLang="en-US" sz="3200" dirty="0" smtClean="0">
                    <a:ea typeface="굴림" charset="-127"/>
                  </a:rPr>
                  <a:t>만약</a:t>
                </a:r>
                <a:r>
                  <a:rPr lang="en-US" altLang="ko-KR" sz="3200" dirty="0" smtClean="0">
                    <a:ea typeface="굴림" charset="-127"/>
                  </a:rPr>
                  <a:t> “C</a:t>
                </a:r>
                <a:r>
                  <a:rPr lang="en-US" altLang="ko-KR" sz="3200" baseline="-25000" dirty="0" smtClean="0">
                    <a:ea typeface="굴림" charset="-127"/>
                  </a:rPr>
                  <a:t>1</a:t>
                </a:r>
                <a:r>
                  <a:rPr lang="en-US" altLang="ko-KR" sz="3200" dirty="0" smtClean="0">
                    <a:ea typeface="굴림" charset="-127"/>
                  </a:rPr>
                  <a:t>”</a:t>
                </a:r>
                <a:r>
                  <a:rPr lang="ko-KR" altLang="en-US" sz="3200" dirty="0" smtClean="0">
                    <a:ea typeface="굴림" charset="-127"/>
                  </a:rPr>
                  <a:t>이 중요한 클래스라면 </a:t>
                </a:r>
                <a:r>
                  <a:rPr lang="en-US" altLang="ko-KR" sz="3200" dirty="0" smtClean="0">
                    <a:ea typeface="굴림" charset="-127"/>
                  </a:rPr>
                  <a:t>(</a:t>
                </a:r>
                <a:r>
                  <a:rPr lang="en-US" altLang="ko-KR" sz="3200" dirty="0">
                    <a:ea typeface="굴림" charset="-127"/>
                  </a:rPr>
                  <a:t>C</a:t>
                </a:r>
                <a:r>
                  <a:rPr lang="en-US" altLang="ko-KR" sz="3200" baseline="-25000" dirty="0">
                    <a:ea typeface="굴림" charset="-127"/>
                  </a:rPr>
                  <a:t>1</a:t>
                </a:r>
                <a:r>
                  <a:rPr lang="en-US" altLang="ko-KR" sz="3200" dirty="0">
                    <a:ea typeface="굴림" charset="-127"/>
                  </a:rPr>
                  <a:t>, </a:t>
                </a:r>
                <a:r>
                  <a:rPr lang="en-US" altLang="ko-KR" sz="3200" dirty="0" smtClean="0">
                    <a:ea typeface="굴림" charset="-127"/>
                  </a:rPr>
                  <a:t>C</a:t>
                </a:r>
                <a:r>
                  <a:rPr lang="en-US" altLang="ko-KR" sz="3200" baseline="-25000" dirty="0" smtClean="0">
                    <a:ea typeface="굴림" charset="-127"/>
                  </a:rPr>
                  <a:t>2</a:t>
                </a:r>
                <a:r>
                  <a:rPr lang="en-US" altLang="ko-KR" sz="3200" dirty="0" smtClean="0">
                    <a:ea typeface="굴림" charset="-127"/>
                  </a:rPr>
                  <a:t>)</a:t>
                </a:r>
              </a:p>
              <a:p>
                <a:pPr lvl="1" eaLnBrk="1" hangingPunct="1"/>
                <a:r>
                  <a:rPr lang="ko-KR" altLang="en-US" sz="2800" b="1" dirty="0" smtClean="0">
                    <a:ea typeface="굴림" charset="-127"/>
                  </a:rPr>
                  <a:t>민감도</a:t>
                </a:r>
                <a:r>
                  <a:rPr lang="en-US" altLang="ko-KR" sz="2800" b="1" dirty="0" smtClean="0">
                    <a:ea typeface="굴림" charset="-127"/>
                  </a:rPr>
                  <a:t>(Sensitivity )</a:t>
                </a:r>
                <a:r>
                  <a:rPr lang="en-US" altLang="ko-KR" sz="2800" dirty="0" smtClean="0">
                    <a:ea typeface="굴림" charset="-127"/>
                  </a:rPr>
                  <a:t>= “C</a:t>
                </a:r>
                <a:r>
                  <a:rPr lang="en-US" altLang="ko-KR" sz="2800" baseline="-25000" dirty="0" smtClean="0">
                    <a:ea typeface="굴림" charset="-127"/>
                  </a:rPr>
                  <a:t>1</a:t>
                </a:r>
                <a:r>
                  <a:rPr lang="en-US" altLang="ko-KR" sz="2800" dirty="0" smtClean="0">
                    <a:ea typeface="굴림" charset="-127"/>
                  </a:rPr>
                  <a:t>” </a:t>
                </a:r>
                <a:r>
                  <a:rPr lang="ko-KR" altLang="en-US" sz="2800" dirty="0" smtClean="0">
                    <a:ea typeface="굴림" charset="-127"/>
                  </a:rPr>
                  <a:t>클래스가 정확하게 분류될</a:t>
                </a:r>
                <a:r>
                  <a:rPr lang="en-US" altLang="ko-KR" sz="2800" dirty="0" smtClean="0">
                    <a:ea typeface="굴림" charset="-127"/>
                  </a:rPr>
                  <a:t> </a:t>
                </a:r>
                <a:r>
                  <a:rPr lang="ko-KR" altLang="en-US" sz="2800" dirty="0" smtClean="0">
                    <a:ea typeface="굴림" charset="-127"/>
                  </a:rPr>
                  <a:t>확률</a:t>
                </a:r>
                <a:r>
                  <a:rPr lang="en-US" altLang="ko-KR" sz="2800" dirty="0" smtClean="0">
                    <a:ea typeface="굴림" charset="-127"/>
                  </a:rPr>
                  <a:t>, </a:t>
                </a:r>
                <a:r>
                  <a:rPr lang="ko-KR" altLang="en-US" sz="2800" dirty="0" smtClean="0">
                    <a:ea typeface="굴림" charset="-127"/>
                  </a:rPr>
                  <a:t>즉 중요 집단의 소속 레코드를 정확하게 판별하는 능력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/>
                        <a:ea typeface="굴림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800" b="0" i="1" smtClean="0">
                            <a:latin typeface="Cambria Math"/>
                            <a:ea typeface="굴림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1,1</m:t>
                            </m:r>
                          </m:sub>
                        </m:sSub>
                      </m:num>
                      <m:den>
                        <m:r>
                          <a:rPr lang="en-US" altLang="ko-KR" sz="2800" b="0" i="1" smtClean="0">
                            <a:latin typeface="Cambria Math"/>
                            <a:ea typeface="굴림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  <a:ea typeface="굴림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1,2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  <a:ea typeface="굴림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 smtClean="0">
                  <a:ea typeface="굴림" charset="-127"/>
                </a:endParaRPr>
              </a:p>
              <a:p>
                <a:pPr lvl="1" eaLnBrk="1" hangingPunct="1"/>
                <a:r>
                  <a:rPr lang="ko-KR" altLang="en-US" sz="2800" b="1" dirty="0" smtClean="0">
                    <a:ea typeface="굴림" charset="-127"/>
                  </a:rPr>
                  <a:t>특이도</a:t>
                </a:r>
                <a:r>
                  <a:rPr lang="en-US" altLang="ko-KR" sz="2800" b="1" dirty="0" smtClean="0">
                    <a:ea typeface="굴림" charset="-127"/>
                  </a:rPr>
                  <a:t>(</a:t>
                </a:r>
                <a:r>
                  <a:rPr lang="en-US" altLang="ko-KR" sz="2800" b="1" dirty="0">
                    <a:ea typeface="굴림" charset="-127"/>
                  </a:rPr>
                  <a:t>Specificity </a:t>
                </a:r>
                <a:r>
                  <a:rPr lang="en-US" altLang="ko-KR" sz="2800" b="1" dirty="0" smtClean="0">
                    <a:ea typeface="굴림" charset="-127"/>
                  </a:rPr>
                  <a:t>)</a:t>
                </a:r>
                <a:r>
                  <a:rPr lang="en-US" altLang="ko-KR" sz="2800" dirty="0" smtClean="0">
                    <a:ea typeface="굴림" charset="-127"/>
                  </a:rPr>
                  <a:t>= “C</a:t>
                </a:r>
                <a:r>
                  <a:rPr lang="en-US" altLang="ko-KR" sz="2800" baseline="-25000" dirty="0" smtClean="0">
                    <a:ea typeface="굴림" charset="-127"/>
                  </a:rPr>
                  <a:t>2</a:t>
                </a:r>
                <a:r>
                  <a:rPr lang="en-US" altLang="ko-KR" sz="2800" dirty="0" smtClean="0">
                    <a:ea typeface="굴림" charset="-127"/>
                  </a:rPr>
                  <a:t>” </a:t>
                </a:r>
                <a:r>
                  <a:rPr lang="ko-KR" altLang="en-US" sz="2800" dirty="0" smtClean="0">
                    <a:ea typeface="굴림" charset="-127"/>
                  </a:rPr>
                  <a:t>클래스가 정확하게 분류될 확률</a:t>
                </a:r>
                <a:r>
                  <a:rPr lang="en-US" altLang="ko-KR" sz="2800" dirty="0"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/>
                        <a:ea typeface="굴림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800" i="1" smtClean="0">
                            <a:latin typeface="Cambria Math"/>
                            <a:ea typeface="굴림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 smtClean="0">
                  <a:ea typeface="굴림" charset="-127"/>
                </a:endParaRPr>
              </a:p>
              <a:p>
                <a:pPr lvl="1" eaLnBrk="1" hangingPunct="1"/>
                <a:r>
                  <a:rPr lang="ko-KR" altLang="en-US" sz="2800" b="1" dirty="0" smtClean="0">
                    <a:ea typeface="굴림" charset="-127"/>
                  </a:rPr>
                  <a:t>가짜 양성율</a:t>
                </a:r>
                <a:r>
                  <a:rPr lang="en-US" altLang="ko-KR" sz="2800" dirty="0" smtClean="0">
                    <a:ea typeface="굴림" charset="-127"/>
                  </a:rPr>
                  <a:t> (</a:t>
                </a:r>
                <a:r>
                  <a:rPr lang="en-US" altLang="ko-KR" sz="2800" b="1" dirty="0">
                    <a:ea typeface="굴림" charset="-127"/>
                  </a:rPr>
                  <a:t>False positive </a:t>
                </a:r>
                <a:r>
                  <a:rPr lang="en-US" altLang="ko-KR" sz="2800" b="1" dirty="0" smtClean="0">
                    <a:ea typeface="굴림" charset="-127"/>
                  </a:rPr>
                  <a:t>rate </a:t>
                </a:r>
                <a:r>
                  <a:rPr lang="ko-KR" altLang="en-US" sz="2800" b="1" dirty="0" smtClean="0">
                    <a:ea typeface="굴림" charset="-127"/>
                  </a:rPr>
                  <a:t>혹은 </a:t>
                </a:r>
                <a:r>
                  <a:rPr lang="en-US" altLang="ko-KR" sz="2800" b="1" dirty="0" smtClean="0">
                    <a:ea typeface="굴림" charset="-127"/>
                  </a:rPr>
                  <a:t>FDR</a:t>
                </a:r>
                <a:r>
                  <a:rPr lang="en-US" altLang="ko-KR" sz="2800" dirty="0" smtClean="0">
                    <a:ea typeface="굴림" charset="-127"/>
                  </a:rPr>
                  <a:t> )= “C</a:t>
                </a:r>
                <a:r>
                  <a:rPr lang="en-US" altLang="ko-KR" sz="2800" baseline="-25000" dirty="0" smtClean="0">
                    <a:ea typeface="굴림" charset="-127"/>
                  </a:rPr>
                  <a:t>1</a:t>
                </a:r>
                <a:r>
                  <a:rPr lang="en-US" altLang="ko-KR" sz="2800" dirty="0" smtClean="0">
                    <a:ea typeface="굴림" charset="-127"/>
                  </a:rPr>
                  <a:t>” </a:t>
                </a:r>
                <a:r>
                  <a:rPr lang="ko-KR" altLang="en-US" sz="2800" dirty="0" smtClean="0">
                    <a:ea typeface="굴림" charset="-127"/>
                  </a:rPr>
                  <a:t>예측 중</a:t>
                </a:r>
                <a:r>
                  <a:rPr lang="en-US" altLang="ko-KR" sz="2800" dirty="0" smtClean="0">
                    <a:ea typeface="굴림" charset="-127"/>
                  </a:rPr>
                  <a:t> “C</a:t>
                </a:r>
                <a:r>
                  <a:rPr lang="en-US" altLang="ko-KR" sz="2800" baseline="-25000" dirty="0" smtClean="0">
                    <a:ea typeface="굴림" charset="-127"/>
                  </a:rPr>
                  <a:t>1</a:t>
                </a:r>
                <a:r>
                  <a:rPr lang="en-US" altLang="ko-KR" sz="2800" dirty="0" smtClean="0">
                    <a:ea typeface="굴림" charset="-127"/>
                  </a:rPr>
                  <a:t>”</a:t>
                </a:r>
                <a:r>
                  <a:rPr lang="ko-KR" altLang="en-US" sz="2800" dirty="0" smtClean="0">
                    <a:ea typeface="굴림" charset="-127"/>
                  </a:rPr>
                  <a:t>이 아닐 확률</a:t>
                </a:r>
                <a:r>
                  <a:rPr lang="en-US" altLang="ko-KR" sz="2800" dirty="0"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/>
                        <a:ea typeface="굴림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/>
                            <a:ea typeface="굴림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,1</m:t>
                            </m:r>
                          </m:sub>
                        </m:sSub>
                      </m:num>
                      <m:den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 smtClean="0">
                  <a:ea typeface="굴림" charset="-127"/>
                </a:endParaRPr>
              </a:p>
              <a:p>
                <a:pPr lvl="1" eaLnBrk="1" hangingPunct="1"/>
                <a:r>
                  <a:rPr lang="ko-KR" altLang="en-US" sz="2800" b="1" dirty="0" smtClean="0">
                    <a:ea typeface="굴림" charset="-127"/>
                  </a:rPr>
                  <a:t>가짜 </a:t>
                </a:r>
                <a:r>
                  <a:rPr lang="ko-KR" altLang="en-US" sz="2800" b="1" dirty="0" err="1" smtClean="0">
                    <a:ea typeface="굴림" charset="-127"/>
                  </a:rPr>
                  <a:t>음성율</a:t>
                </a:r>
                <a:r>
                  <a:rPr lang="en-US" altLang="ko-KR" sz="2800" b="1" dirty="0">
                    <a:ea typeface="굴림" charset="-127"/>
                  </a:rPr>
                  <a:t>(False negative </a:t>
                </a:r>
                <a:r>
                  <a:rPr lang="en-US" altLang="ko-KR" sz="2800" b="1" dirty="0" smtClean="0">
                    <a:ea typeface="굴림" charset="-127"/>
                  </a:rPr>
                  <a:t>rate </a:t>
                </a:r>
                <a:r>
                  <a:rPr lang="ko-KR" altLang="en-US" sz="2800" b="1" dirty="0" smtClean="0">
                    <a:ea typeface="굴림" charset="-127"/>
                  </a:rPr>
                  <a:t>혹은 </a:t>
                </a:r>
                <a:r>
                  <a:rPr lang="en-US" altLang="ko-KR" sz="2800" b="1" dirty="0" smtClean="0">
                    <a:ea typeface="굴림" charset="-127"/>
                  </a:rPr>
                  <a:t>FOR)</a:t>
                </a:r>
                <a:r>
                  <a:rPr lang="en-US" altLang="ko-KR" sz="2800" dirty="0" smtClean="0">
                    <a:ea typeface="굴림" charset="-127"/>
                  </a:rPr>
                  <a:t> = “C</a:t>
                </a:r>
                <a:r>
                  <a:rPr lang="en-US" altLang="ko-KR" sz="2800" baseline="-25000" dirty="0">
                    <a:ea typeface="굴림" charset="-127"/>
                  </a:rPr>
                  <a:t>2</a:t>
                </a:r>
                <a:r>
                  <a:rPr lang="en-US" altLang="ko-KR" sz="2800" dirty="0" smtClean="0">
                    <a:ea typeface="굴림" charset="-127"/>
                  </a:rPr>
                  <a:t>”  </a:t>
                </a:r>
                <a:r>
                  <a:rPr lang="ko-KR" altLang="en-US" sz="2800" dirty="0" smtClean="0">
                    <a:ea typeface="굴림" charset="-127"/>
                  </a:rPr>
                  <a:t>예측 중</a:t>
                </a:r>
                <a:r>
                  <a:rPr lang="en-US" altLang="ko-KR" sz="2800" dirty="0" smtClean="0">
                    <a:ea typeface="굴림" charset="-127"/>
                  </a:rPr>
                  <a:t> “C</a:t>
                </a:r>
                <a:r>
                  <a:rPr lang="en-US" altLang="ko-KR" sz="2800" baseline="-25000" dirty="0" smtClean="0">
                    <a:ea typeface="굴림" charset="-127"/>
                  </a:rPr>
                  <a:t>2</a:t>
                </a:r>
                <a:r>
                  <a:rPr lang="en-US" altLang="ko-KR" sz="2800" dirty="0" smtClean="0">
                    <a:ea typeface="굴림" charset="-127"/>
                  </a:rPr>
                  <a:t>”</a:t>
                </a:r>
                <a:r>
                  <a:rPr lang="ko-KR" altLang="en-US" sz="2800" dirty="0" smtClean="0">
                    <a:ea typeface="굴림" charset="-127"/>
                  </a:rPr>
                  <a:t>가 아닐 확률</a:t>
                </a:r>
                <a:r>
                  <a:rPr lang="en-US" altLang="ko-KR" sz="2800" dirty="0" smtClean="0">
                    <a:ea typeface="굴림" charset="-127"/>
                  </a:rPr>
                  <a:t>=</a:t>
                </a:r>
                <a:r>
                  <a:rPr lang="en-US" altLang="ko-KR" sz="2800" dirty="0"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/>
                        <a:ea typeface="굴림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/>
                            <a:ea typeface="굴림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1,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1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  <m:r>
                              <a:rPr lang="en-US" altLang="ko-KR" sz="2800" i="1">
                                <a:latin typeface="Cambria Math"/>
                                <a:ea typeface="굴림" charset="-127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/>
                                <a:ea typeface="굴림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  <a:ea typeface="굴림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800" dirty="0" smtClean="0">
                  <a:ea typeface="굴림" charset="-127"/>
                </a:endParaRPr>
              </a:p>
              <a:p>
                <a:pPr eaLnBrk="1" hangingPunct="1">
                  <a:buFont typeface="Wingdings 2" pitchFamily="18" charset="2"/>
                  <a:buNone/>
                </a:pPr>
                <a:endParaRPr lang="en-US" altLang="ko-KR" sz="2800" dirty="0" smtClean="0">
                  <a:ea typeface="굴림" charset="-127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990600"/>
                <a:ext cx="8582891" cy="5029200"/>
              </a:xfrm>
              <a:blipFill rotWithShape="0">
                <a:blip r:embed="rId3"/>
                <a:stretch>
                  <a:fillRect l="-1137" t="-2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686800" cy="5638800"/>
          </a:xfrm>
        </p:spPr>
      </p:pic>
    </p:spTree>
    <p:extLst>
      <p:ext uri="{BB962C8B-B14F-4D97-AF65-F5344CB8AC3E}">
        <p14:creationId xmlns:p14="http://schemas.microsoft.com/office/powerpoint/2010/main" val="14756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715962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ROC 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곡선</a:t>
            </a:r>
            <a:r>
              <a:rPr lang="en-US" altLang="ko-KR" sz="3200" dirty="0" smtClean="0">
                <a:solidFill>
                  <a:schemeClr val="tx1"/>
                </a:solidFill>
                <a:ea typeface="굴림" charset="-127"/>
              </a:rPr>
              <a:t>(Receiver Operating Characteristic)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43200"/>
            <a:ext cx="6062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1000" y="6858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곡선의 </a:t>
            </a:r>
            <a:r>
              <a:rPr lang="en-US" altLang="ko-KR" dirty="0"/>
              <a:t>y</a:t>
            </a:r>
            <a:r>
              <a:rPr lang="ko-KR" altLang="en-US" dirty="0" smtClean="0"/>
              <a:t>축의 변수는 </a:t>
            </a:r>
            <a:r>
              <a:rPr lang="ko-KR" altLang="en-US" dirty="0"/>
              <a:t>분류 </a:t>
            </a:r>
            <a:r>
              <a:rPr lang="ko-KR" altLang="en-US" dirty="0" err="1"/>
              <a:t>기준값</a:t>
            </a:r>
            <a:r>
              <a:rPr lang="en-US" altLang="ko-KR" dirty="0"/>
              <a:t>(cutoff)</a:t>
            </a:r>
            <a:r>
              <a:rPr lang="ko-KR" altLang="en-US" dirty="0"/>
              <a:t>에 따라서 계산된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CC3300"/>
                </a:solidFill>
              </a:rPr>
              <a:t>민감도</a:t>
            </a:r>
            <a:r>
              <a:rPr lang="en-US" altLang="ko-KR" dirty="0">
                <a:solidFill>
                  <a:srgbClr val="CC3300"/>
                </a:solidFill>
              </a:rPr>
              <a:t>(Sensitivity)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나타내며</a:t>
            </a:r>
            <a:r>
              <a:rPr lang="en-US" altLang="ko-KR" dirty="0"/>
              <a:t>, x</a:t>
            </a:r>
            <a:r>
              <a:rPr lang="ko-KR" altLang="en-US" dirty="0"/>
              <a:t>축의 변수는 </a:t>
            </a:r>
            <a:r>
              <a:rPr lang="ko-KR" altLang="en-US" dirty="0" smtClean="0"/>
              <a:t>분류 </a:t>
            </a:r>
            <a:r>
              <a:rPr lang="ko-KR" altLang="en-US" dirty="0" err="1" smtClean="0"/>
              <a:t>기준값</a:t>
            </a:r>
            <a:r>
              <a:rPr lang="en-US" altLang="ko-KR" dirty="0" smtClean="0"/>
              <a:t>(cutoff)</a:t>
            </a:r>
            <a:r>
              <a:rPr lang="ko-KR" altLang="en-US" dirty="0" smtClean="0"/>
              <a:t>에 </a:t>
            </a:r>
            <a:r>
              <a:rPr lang="ko-KR" altLang="en-US" dirty="0"/>
              <a:t>따라서 계산된 </a:t>
            </a:r>
            <a:r>
              <a:rPr lang="ko-KR" altLang="en-US" dirty="0">
                <a:solidFill>
                  <a:srgbClr val="CC3300"/>
                </a:solidFill>
              </a:rPr>
              <a:t>특이도</a:t>
            </a:r>
            <a:r>
              <a:rPr lang="en-US" altLang="ko-KR" dirty="0">
                <a:solidFill>
                  <a:srgbClr val="CC3300"/>
                </a:solidFill>
              </a:rPr>
              <a:t>(Specificity)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이용하여 계산된 </a:t>
            </a:r>
            <a:r>
              <a:rPr lang="en-US" altLang="ko-KR" dirty="0">
                <a:solidFill>
                  <a:srgbClr val="FF0000"/>
                </a:solidFill>
              </a:rPr>
              <a:t>(1 – </a:t>
            </a:r>
            <a:r>
              <a:rPr lang="ko-KR" altLang="en-US" dirty="0">
                <a:solidFill>
                  <a:srgbClr val="FF0000"/>
                </a:solidFill>
              </a:rPr>
              <a:t>특이도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의 값으로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곡선 아래 면적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AUC:area</a:t>
            </a:r>
            <a:r>
              <a:rPr lang="en-US" altLang="ko-KR" dirty="0" smtClean="0"/>
              <a:t> under curve)</a:t>
            </a:r>
            <a:r>
              <a:rPr lang="ko-KR" altLang="en-US" dirty="0" smtClean="0"/>
              <a:t>이 클 수록 좋은 모형이다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대각선은 랜덤인 경우 </a:t>
            </a:r>
            <a:r>
              <a:rPr lang="ko-KR" altLang="en-US" dirty="0" err="1" smtClean="0"/>
              <a:t>기준값에</a:t>
            </a:r>
            <a:r>
              <a:rPr lang="ko-KR" altLang="en-US" dirty="0" smtClean="0"/>
              <a:t> 따른 결과로 민감도</a:t>
            </a:r>
            <a:r>
              <a:rPr lang="en-US" altLang="ko-KR" dirty="0" smtClean="0"/>
              <a:t>=1-</a:t>
            </a:r>
            <a:r>
              <a:rPr lang="ko-KR" altLang="en-US" dirty="0" err="1" smtClean="0"/>
              <a:t>특이도이다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b="1" dirty="0" smtClean="0"/>
              <a:t>민감도</a:t>
            </a:r>
            <a:r>
              <a:rPr lang="en-US" altLang="ko-KR" sz="1400" b="1" dirty="0" smtClean="0"/>
              <a:t>=1-</a:t>
            </a:r>
            <a:r>
              <a:rPr lang="ko-KR" altLang="en-US" sz="1400" b="1" dirty="0" err="1" smtClean="0"/>
              <a:t>기준값</a:t>
            </a:r>
            <a:r>
              <a:rPr lang="en-US" altLang="ko-KR" sz="1400" b="1" dirty="0" smtClean="0"/>
              <a:t>, </a:t>
            </a:r>
            <a:r>
              <a:rPr lang="ko-KR" altLang="en-US" sz="1400" dirty="0" smtClean="0"/>
              <a:t>민감도</a:t>
            </a:r>
            <a:r>
              <a:rPr lang="en-US" altLang="ko-KR" sz="1400" dirty="0" smtClean="0"/>
              <a:t>=P(</a:t>
            </a:r>
            <a:r>
              <a:rPr lang="en-US" altLang="ko-KR" sz="1400" dirty="0" err="1" smtClean="0"/>
              <a:t>pred</a:t>
            </a:r>
            <a:r>
              <a:rPr lang="en-US" altLang="ko-KR" sz="1400" dirty="0" smtClean="0"/>
              <a:t>=1|actual=1)=1-</a:t>
            </a:r>
            <a:r>
              <a:rPr lang="ko-KR" altLang="en-US" sz="1400" dirty="0" err="1" smtClean="0"/>
              <a:t>기준값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특이도</a:t>
            </a:r>
            <a:r>
              <a:rPr lang="en-US" altLang="ko-KR" sz="1400" dirty="0" smtClean="0"/>
              <a:t>=P(</a:t>
            </a:r>
            <a:r>
              <a:rPr lang="en-US" altLang="ko-KR" sz="1400" dirty="0" err="1" smtClean="0"/>
              <a:t>pred</a:t>
            </a:r>
            <a:r>
              <a:rPr lang="en-US" altLang="ko-KR" sz="1400" dirty="0" smtClean="0"/>
              <a:t>=0|actual=0)=</a:t>
            </a:r>
            <a:r>
              <a:rPr lang="ko-KR" altLang="en-US" sz="1400" dirty="0" err="1" smtClean="0"/>
              <a:t>기준값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85063"/>
            <a:ext cx="2741623" cy="319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12053"/>
              </p:ext>
            </p:extLst>
          </p:nvPr>
        </p:nvGraphicFramePr>
        <p:xfrm>
          <a:off x="1485900" y="632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Receiver</a:t>
                      </a:r>
                      <a:r>
                        <a:rPr lang="en-US" altLang="ko-KR" b="1" baseline="0" dirty="0" smtClean="0"/>
                        <a:t> Operating Characteristic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+mn-lt"/>
                          <a:ea typeface="굴림" charset="-127"/>
                        </a:rPr>
                        <a:t>Cutoff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</a:t>
                      </a:r>
                      <a:r>
                        <a:rPr lang="en-US" altLang="ko-KR" b="1" baseline="0" dirty="0" smtClean="0">
                          <a:latin typeface="+mn-lt"/>
                        </a:rPr>
                        <a:t> – Specificity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Sensitivity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0.25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0.47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0.5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0.06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+mn-lt"/>
                        </a:rPr>
                        <a:t>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0.75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+mn-lt"/>
                        </a:rPr>
                        <a:t>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+mn-lt"/>
                        </a:rPr>
                        <a:t>0.67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6705600" cy="735012"/>
          </a:xfrm>
        </p:spPr>
        <p:txBody>
          <a:bodyPr/>
          <a:lstStyle/>
          <a:p>
            <a:pPr algn="ctr"/>
            <a:r>
              <a:rPr lang="en-US" altLang="en-US" dirty="0" smtClean="0"/>
              <a:t>ROC Curve </a:t>
            </a:r>
            <a:r>
              <a:rPr lang="en-US" altLang="en-US" sz="2400" dirty="0" smtClean="0"/>
              <a:t>(library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&lt;=install</a:t>
            </a:r>
            <a:r>
              <a:rPr lang="en-US" altLang="en-US" sz="2400" dirty="0" smtClean="0"/>
              <a:t>) </a:t>
            </a:r>
            <a:r>
              <a:rPr lang="en-US" altLang="en-US" dirty="0" smtClean="0"/>
              <a:t>	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212" y="1599827"/>
            <a:ext cx="541178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012832" y="5237735"/>
            <a:ext cx="190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Note that x-axis is in reverse order; alternative is to plot  “1-specificity” in ascending order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631832" y="5245334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7239000" y="770206"/>
            <a:ext cx="1752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Area under the ROC curve (“AUC”) is a useful metric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22232" y="1441094"/>
            <a:ext cx="1981200" cy="1214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1094"/>
            <a:ext cx="3657600" cy="30547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8225" y="2133600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install.packages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pROC</a:t>
            </a:r>
            <a:r>
              <a:rPr lang="en-US" altLang="ko-KR" sz="1200" dirty="0"/>
              <a:t>")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78340" y="47285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r</a:t>
            </a:r>
            <a:r>
              <a:rPr lang="en-US" altLang="ko-KR" sz="1200" dirty="0" smtClean="0"/>
              <a:t> &lt; -</a:t>
            </a:r>
            <a:r>
              <a:rPr lang="en-US" altLang="ko-KR" sz="1200" dirty="0"/>
              <a:t>roc(</a:t>
            </a:r>
            <a:r>
              <a:rPr lang="en-US" altLang="ko-KR" sz="1200" dirty="0" err="1"/>
              <a:t>owner.df$Class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owner.df$Probability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84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4324" y="152400"/>
            <a:ext cx="8362950" cy="725488"/>
          </a:xfrm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ROC(Receiver operating characteristic) </a:t>
            </a:r>
            <a:r>
              <a:rPr lang="ko-KR" altLang="en-US" sz="2800" dirty="0" smtClean="0">
                <a:solidFill>
                  <a:schemeClr val="tx1"/>
                </a:solidFill>
              </a:rPr>
              <a:t>곡선</a:t>
            </a: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계속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542716A-7B47-4BEA-936D-9D08DFDCFC5E}" type="slidenum">
              <a:rPr kumimoji="0" lang="en-US" altLang="ko-KR" smtClean="0"/>
              <a:pPr eaLnBrk="1" hangingPunct="1"/>
              <a:t>29</a:t>
            </a:fld>
            <a:endParaRPr kumimoji="0" lang="en-US" altLang="ko-KR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199"/>
            <a:ext cx="6553199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4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r>
              <a:rPr lang="ko-KR" altLang="en-US" sz="3600" dirty="0" err="1" smtClean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예측기</a:t>
            </a:r>
            <a:r>
              <a:rPr lang="ko-KR" altLang="en-US" sz="3600" dirty="0" smtClean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성능의 평가</a:t>
            </a:r>
            <a:r>
              <a:rPr lang="en-US" altLang="ko-KR" sz="3600" dirty="0" smtClean="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(prediction)</a:t>
            </a:r>
            <a:endParaRPr lang="ko-KR" altLang="en-US" sz="3600" dirty="0">
              <a:solidFill>
                <a:schemeClr val="tx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990600"/>
                <a:ext cx="7772400" cy="4953000"/>
              </a:xfrm>
            </p:spPr>
            <p:txBody>
              <a:bodyPr/>
              <a:lstStyle/>
              <a:p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출력변수가 </a:t>
                </a:r>
                <a:r>
                  <a:rPr lang="ko-KR" altLang="en-US" dirty="0" err="1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수치값일</a:t>
                </a:r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때</a:t>
                </a:r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ko-KR" altLang="en-US" u="sng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검증데이터</a:t>
                </a:r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에 대한 예측오차 사용</a:t>
                </a:r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예측오차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 사용</a:t>
                </a:r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𝑀𝐴𝐷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평균오차 </a:t>
                </a:r>
                <a:r>
                  <a:rPr lang="en-US" altLang="ko-KR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en-US" altLang="ko-KR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MAPE(</a:t>
                </a:r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평균절대 백분율오차</a:t>
                </a:r>
                <a:r>
                  <a:rPr lang="en-US" altLang="ko-KR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=100%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type m:val="skw"/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en-US" altLang="ko-KR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RMSE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b/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en-US" altLang="ko-KR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SSE(</a:t>
                </a:r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제곱오차 총합</a:t>
                </a:r>
                <a:r>
                  <a:rPr lang="en-US" altLang="ko-KR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)</a:t>
                </a:r>
                <a:r>
                  <a:rPr lang="en-US" altLang="ko-KR" dirty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예측오차의 히스토그램 혹은 박스플롯</a:t>
                </a:r>
                <a:endParaRPr lang="en-US" altLang="ko-KR" dirty="0" smtClean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  <a:p>
                <a:pPr lvl="1"/>
                <a:r>
                  <a:rPr lang="ko-KR" altLang="en-US" u="sng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학습데이터</a:t>
                </a:r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로 </a:t>
                </a:r>
                <a:r>
                  <a:rPr lang="ko-KR" altLang="en-US" dirty="0" err="1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부터</a:t>
                </a:r>
                <a:r>
                  <a:rPr lang="ko-KR" altLang="en-US" dirty="0" smtClean="0">
                    <a:latin typeface="새굴림" panose="02030600000101010101" pitchFamily="18" charset="-127"/>
                    <a:ea typeface="새굴림" panose="02030600000101010101" pitchFamily="18" charset="-127"/>
                  </a:rPr>
                  <a:t> 얻은 예측오차 결과와 비교</a:t>
                </a:r>
                <a:endParaRPr lang="ko-KR" altLang="en-US" dirty="0">
                  <a:latin typeface="새굴림" panose="02030600000101010101" pitchFamily="18" charset="-127"/>
                  <a:ea typeface="새굴림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990600"/>
                <a:ext cx="7772400" cy="4953000"/>
              </a:xfrm>
              <a:blipFill>
                <a:blip r:embed="rId2"/>
                <a:stretch>
                  <a:fillRect l="-784" t="-1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8348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분류에서 </a:t>
            </a:r>
            <a:r>
              <a:rPr lang="en-US" altLang="ko-KR" sz="3600" smtClean="0">
                <a:solidFill>
                  <a:schemeClr val="tx1"/>
                </a:solidFill>
                <a:ea typeface="굴림" charset="-127"/>
              </a:rPr>
              <a:t>Lift Chart</a:t>
            </a:r>
            <a:r>
              <a:rPr lang="ko-KR" altLang="en-US" sz="3600" smtClean="0">
                <a:solidFill>
                  <a:schemeClr val="tx1"/>
                </a:solidFill>
                <a:ea typeface="굴림" charset="-127"/>
              </a:rPr>
              <a:t>와 </a:t>
            </a:r>
            <a:r>
              <a:rPr lang="en-US" altLang="ko-KR" sz="3600" smtClean="0">
                <a:solidFill>
                  <a:schemeClr val="tx1"/>
                </a:solidFill>
                <a:ea typeface="굴림" charset="-127"/>
              </a:rPr>
              <a:t>Decile</a:t>
            </a:r>
            <a:r>
              <a:rPr lang="ko-KR" altLang="en-US" sz="360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Chart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075221" cy="4114800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관찰치가 목표집단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관심 있는 중요한 클래스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속하는지를 판별하는 </a:t>
            </a:r>
            <a:r>
              <a:rPr lang="ko-KR" altLang="en-US" sz="2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분류모형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의 성능을 평가하기 위해서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사용되는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그래프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분석방법</a:t>
            </a:r>
            <a:endParaRPr lang="en-US" altLang="ko-KR" sz="2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예측변수를 이용하여 구한 클래스에 속할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확률값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데이터마이닝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알고리즘에 의해 추정된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따라서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새로운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레코드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들이 관심 있는 클래스에 속할 가능성의 순위를 얻는 것이 목적인 분류모형을 선호하는 경우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Lift Chart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8348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Lift(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향상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)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과 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Decile(</a:t>
            </a:r>
            <a:r>
              <a:rPr lang="ko-KR" altLang="en-US" sz="3600" dirty="0" err="1" smtClean="0">
                <a:solidFill>
                  <a:schemeClr val="tx1"/>
                </a:solidFill>
                <a:ea typeface="굴림" charset="-127"/>
              </a:rPr>
              <a:t>십분위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)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Chart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5221" cy="41148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예를 들어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다음과 같은 문제의 분류모형의 평가</a:t>
            </a:r>
            <a:r>
              <a:rPr lang="en-US" altLang="ko-KR" dirty="0" smtClean="0">
                <a:ea typeface="굴림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ea typeface="굴림" charset="-127"/>
                <a:sym typeface="Wingdings" panose="05000000000000000000" pitchFamily="2" charset="2"/>
              </a:rPr>
              <a:t>관심 있는 클래스에 속할 확률이 제공됨</a:t>
            </a:r>
            <a:r>
              <a:rPr lang="en-US" altLang="ko-KR" dirty="0" smtClean="0">
                <a:ea typeface="굴림" charset="-127"/>
                <a:sym typeface="Wingdings" panose="05000000000000000000" pitchFamily="2" charset="2"/>
              </a:rPr>
              <a:t>)</a:t>
            </a:r>
            <a:endParaRPr lang="en-US" altLang="ko-KR" dirty="0" smtClean="0">
              <a:ea typeface="굴림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세금 사기를 찾기 위해 </a:t>
            </a:r>
            <a:r>
              <a:rPr lang="ko-KR" altLang="en-US" u="sng" dirty="0" smtClean="0">
                <a:ea typeface="굴림" charset="-127"/>
              </a:rPr>
              <a:t>조사할 소득신고서 레코드가 어떤 신고서를 얼마나 많이 조사해야 하는가를 결정</a:t>
            </a:r>
            <a:r>
              <a:rPr lang="en-US" altLang="ko-KR" u="sng" dirty="0" smtClean="0">
                <a:ea typeface="굴림" charset="-127"/>
              </a:rPr>
              <a:t>.</a:t>
            </a:r>
            <a:r>
              <a:rPr lang="en-US" altLang="ko-KR" dirty="0" smtClean="0">
                <a:ea typeface="굴림" charset="-127"/>
              </a:rPr>
              <a:t> </a:t>
            </a: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채무 불이행을 하지 않을 고객을 대상으로 </a:t>
            </a:r>
            <a:r>
              <a:rPr lang="ko-KR" altLang="en-US" u="sng" dirty="0" smtClean="0">
                <a:ea typeface="굴림" charset="-127"/>
              </a:rPr>
              <a:t>얼마나 많은 대출이 승인될 것인가</a:t>
            </a:r>
            <a:r>
              <a:rPr lang="en-US" altLang="ko-KR" dirty="0" smtClean="0">
                <a:ea typeface="굴림" charset="-127"/>
              </a:rPr>
              <a:t>?</a:t>
            </a: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제한된 예산으로 우편물을 보내야 하는 경우 </a:t>
            </a:r>
            <a:r>
              <a:rPr lang="ko-KR" altLang="en-US" u="sng" dirty="0" smtClean="0">
                <a:ea typeface="굴림" charset="-127"/>
              </a:rPr>
              <a:t>어떤 잠재고객을  얼마나 많이 결정해서</a:t>
            </a:r>
            <a:r>
              <a:rPr lang="ko-KR" altLang="en-US" dirty="0" smtClean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메일 </a:t>
            </a:r>
            <a:r>
              <a:rPr lang="ko-KR" altLang="en-US" dirty="0" err="1" smtClean="0">
                <a:ea typeface="굴림" charset="-127"/>
              </a:rPr>
              <a:t>판촉물을</a:t>
            </a:r>
            <a:r>
              <a:rPr lang="ko-KR" altLang="en-US" dirty="0" smtClean="0">
                <a:ea typeface="굴림" charset="-127"/>
              </a:rPr>
              <a:t> 보낼 것인가</a:t>
            </a:r>
            <a:r>
              <a:rPr lang="en-US" altLang="ko-KR" dirty="0" smtClean="0">
                <a:ea typeface="굴림" charset="-127"/>
              </a:rPr>
              <a:t>?</a:t>
            </a:r>
          </a:p>
          <a:p>
            <a:pPr marL="296862" eaLnBrk="1" hangingPunct="1"/>
            <a:r>
              <a:rPr lang="ko-KR" altLang="en-US" dirty="0" smtClean="0">
                <a:ea typeface="굴림" charset="-127"/>
              </a:rPr>
              <a:t>위 문제들은 </a:t>
            </a:r>
            <a:r>
              <a:rPr lang="ko-KR" altLang="en-US" u="sng" dirty="0" smtClean="0">
                <a:ea typeface="굴림" charset="-127"/>
              </a:rPr>
              <a:t>관심 있는 클래스에 </a:t>
            </a:r>
            <a:r>
              <a:rPr lang="ko-KR" altLang="en-US" dirty="0" smtClean="0">
                <a:ea typeface="굴림" charset="-127"/>
              </a:rPr>
              <a:t>속할 가능성이 높은 레코드 순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랭크 순위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으로 그 대상을 선택</a:t>
            </a:r>
            <a:endParaRPr lang="en-US" altLang="ko-KR" dirty="0" smtClean="0">
              <a:ea typeface="굴림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charset="-127"/>
              </a:rPr>
              <a:t>적은 수의 데이터를 선택하여 상대적으로</a:t>
            </a:r>
            <a:r>
              <a:rPr lang="en-US" altLang="ko-KR" dirty="0" smtClean="0">
                <a:ea typeface="굴림" charset="-127"/>
              </a:rPr>
              <a:t>…</a:t>
            </a:r>
            <a:r>
              <a:rPr lang="ko-KR" altLang="en-US" dirty="0" smtClean="0">
                <a:ea typeface="굴림" charset="-127"/>
              </a:rPr>
              <a:t> </a:t>
            </a: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0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Lift(</a:t>
            </a:r>
            <a:r>
              <a:rPr lang="ko-KR" altLang="en-US" sz="3600" dirty="0">
                <a:solidFill>
                  <a:schemeClr val="tx1"/>
                </a:solidFill>
                <a:ea typeface="굴림" charset="-127"/>
              </a:rPr>
              <a:t>향상</a:t>
            </a: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)</a:t>
            </a:r>
            <a:r>
              <a:rPr lang="ko-KR" altLang="en-US" sz="3600" dirty="0">
                <a:solidFill>
                  <a:schemeClr val="tx1"/>
                </a:solidFill>
                <a:ea typeface="굴림" charset="-127"/>
              </a:rPr>
              <a:t>과 </a:t>
            </a: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Decile(</a:t>
            </a:r>
            <a:r>
              <a:rPr lang="ko-KR" altLang="en-US" sz="3600" dirty="0">
                <a:solidFill>
                  <a:schemeClr val="tx1"/>
                </a:solidFill>
                <a:ea typeface="굴림" charset="-127"/>
              </a:rPr>
              <a:t>십분위</a:t>
            </a: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)</a:t>
            </a:r>
            <a:r>
              <a:rPr lang="ko-KR" altLang="en-US" sz="3600" dirty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Chart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57200" y="914400"/>
                <a:ext cx="7772400" cy="4114800"/>
              </a:xfrm>
            </p:spPr>
            <p:txBody>
              <a:bodyPr/>
              <a:lstStyle/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레코드들의 집합을 경향</a:t>
                </a:r>
                <a:r>
                  <a:rPr lang="en-US" altLang="ko-KR" dirty="0" smtClean="0">
                    <a:ea typeface="굴림" charset="-127"/>
                  </a:rPr>
                  <a:t>(</a:t>
                </a:r>
                <a:r>
                  <a:rPr lang="ko-KR" altLang="en-US" dirty="0" smtClean="0">
                    <a:ea typeface="굴림" charset="-127"/>
                  </a:rPr>
                  <a:t>관심 있는 클래스 </a:t>
                </a:r>
                <a:r>
                  <a:rPr lang="en-US" altLang="ko-KR" dirty="0" smtClean="0">
                    <a:ea typeface="굴림" charset="-127"/>
                  </a:rPr>
                  <a:t>1)</a:t>
                </a:r>
                <a:r>
                  <a:rPr lang="ko-KR" altLang="en-US" dirty="0" smtClean="0">
                    <a:ea typeface="굴림" charset="-127"/>
                  </a:rPr>
                  <a:t>에 속할 확률</a:t>
                </a:r>
                <a:r>
                  <a:rPr lang="en-US" altLang="ko-KR" dirty="0" smtClean="0">
                    <a:ea typeface="굴림" charset="-127"/>
                  </a:rPr>
                  <a:t>)</a:t>
                </a:r>
                <a:r>
                  <a:rPr lang="ko-KR" altLang="en-US" dirty="0" smtClean="0">
                    <a:ea typeface="굴림" charset="-127"/>
                  </a:rPr>
                  <a:t>에 따라 내림차순 정렬</a:t>
                </a:r>
                <a:endParaRPr lang="en-US" altLang="ko-KR" dirty="0" smtClean="0">
                  <a:ea typeface="굴림" charset="-127"/>
                </a:endParaRPr>
              </a:p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분류기의 성능 평가는 </a:t>
                </a:r>
                <a:r>
                  <a:rPr lang="en-US" altLang="ko-KR" dirty="0" smtClean="0">
                    <a:ea typeface="굴림" charset="-127"/>
                  </a:rPr>
                  <a:t>“</a:t>
                </a:r>
                <a:r>
                  <a:rPr lang="ko-KR" altLang="en-US" dirty="0" smtClean="0">
                    <a:ea typeface="굴림" charset="-127"/>
                  </a:rPr>
                  <a:t>분류기 없이 임의로 선택해서 클래스 </a:t>
                </a:r>
                <a:r>
                  <a:rPr lang="en-US" altLang="ko-KR" dirty="0" smtClean="0">
                    <a:ea typeface="굴림" charset="-127"/>
                  </a:rPr>
                  <a:t>1</a:t>
                </a:r>
                <a:r>
                  <a:rPr lang="ko-KR" altLang="en-US" dirty="0" smtClean="0">
                    <a:ea typeface="굴림" charset="-127"/>
                  </a:rPr>
                  <a:t>로 분류</a:t>
                </a:r>
                <a:r>
                  <a:rPr lang="en-US" altLang="ko-KR" dirty="0" smtClean="0">
                    <a:ea typeface="굴림" charset="-127"/>
                  </a:rPr>
                  <a:t>”</a:t>
                </a:r>
                <a:r>
                  <a:rPr lang="ko-KR" altLang="en-US" dirty="0" smtClean="0">
                    <a:ea typeface="굴림" charset="-127"/>
                  </a:rPr>
                  <a:t>하는 것과 성능 비교</a:t>
                </a:r>
                <a:endParaRPr lang="en-US" altLang="ko-KR" dirty="0" smtClean="0">
                  <a:ea typeface="굴림" charset="-127"/>
                </a:endParaRPr>
              </a:p>
              <a:p>
                <a:pPr lvl="1" eaLnBrk="1" hangingPunct="1"/>
                <a:r>
                  <a:rPr lang="en-US" altLang="ko-KR" dirty="0" smtClean="0">
                    <a:ea typeface="굴림" charset="-127"/>
                  </a:rPr>
                  <a:t>x</a:t>
                </a:r>
                <a:r>
                  <a:rPr lang="ko-KR" altLang="en-US" dirty="0" smtClean="0">
                    <a:ea typeface="굴림" charset="-127"/>
                  </a:rPr>
                  <a:t>축에는 </a:t>
                </a:r>
                <a:r>
                  <a:rPr lang="en-US" altLang="ko-KR" dirty="0" smtClean="0">
                    <a:ea typeface="굴림" charset="-127"/>
                  </a:rPr>
                  <a:t>(</a:t>
                </a:r>
                <a:r>
                  <a:rPr lang="ko-KR" altLang="en-US" dirty="0" smtClean="0">
                    <a:ea typeface="굴림" charset="-127"/>
                  </a:rPr>
                  <a:t>확률의 내림차순으로</a:t>
                </a:r>
                <a:r>
                  <a:rPr lang="en-US" altLang="ko-KR" dirty="0" smtClean="0">
                    <a:ea typeface="굴림" charset="-127"/>
                  </a:rPr>
                  <a:t>)</a:t>
                </a:r>
                <a:r>
                  <a:rPr lang="ko-KR" altLang="en-US" dirty="0" smtClean="0">
                    <a:ea typeface="굴림" charset="-127"/>
                  </a:rPr>
                  <a:t>누적된 데이터의 수를 </a:t>
                </a:r>
                <a:r>
                  <a:rPr lang="en-US" altLang="ko-KR" dirty="0" smtClean="0">
                    <a:ea typeface="굴림" charset="-127"/>
                  </a:rPr>
                  <a:t>y</a:t>
                </a:r>
                <a:r>
                  <a:rPr lang="ko-KR" altLang="en-US" dirty="0" smtClean="0">
                    <a:ea typeface="굴림" charset="-127"/>
                  </a:rPr>
                  <a:t>축에는 진짜 양성</a:t>
                </a:r>
                <a:r>
                  <a:rPr lang="en-US" altLang="ko-KR" dirty="0" smtClean="0">
                    <a:ea typeface="굴림" charset="-127"/>
                  </a:rPr>
                  <a:t>(true positive)</a:t>
                </a:r>
                <a:r>
                  <a:rPr lang="ko-KR" altLang="en-US" dirty="0" smtClean="0">
                    <a:ea typeface="굴림" charset="-127"/>
                  </a:rPr>
                  <a:t>의 누적 도수를 표시</a:t>
                </a:r>
                <a:endParaRPr lang="en-US" altLang="ko-KR" dirty="0" smtClean="0">
                  <a:ea typeface="굴림" charset="-127"/>
                </a:endParaRPr>
              </a:p>
              <a:p>
                <a:pPr lvl="1" eaLnBrk="1" hangingPunct="1"/>
                <a:r>
                  <a:rPr lang="en-US" altLang="ko-KR" dirty="0" smtClean="0">
                    <a:ea typeface="굴림" charset="-127"/>
                  </a:rPr>
                  <a:t>lift(</a:t>
                </a:r>
                <a:r>
                  <a:rPr lang="ko-KR" altLang="en-US" dirty="0" smtClean="0">
                    <a:ea typeface="굴림" charset="-127"/>
                  </a:rPr>
                  <a:t>향상</a:t>
                </a:r>
                <a:r>
                  <a:rPr lang="en-US" altLang="ko-KR" dirty="0" smtClean="0">
                    <a:ea typeface="굴림" charset="-127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/>
                            <a:ea typeface="굴림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굴림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굴림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굴림" charset="-127"/>
                              </a:rPr>
                              <m:t>1,1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charset="-127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굴림" charset="-127"/>
                      </a:rPr>
                      <m:t> </m:t>
                    </m:r>
                  </m:oMath>
                </a14:m>
                <a:endParaRPr lang="en-US" altLang="ko-KR" dirty="0" smtClean="0">
                  <a:ea typeface="굴림" charset="-127"/>
                </a:endParaRPr>
              </a:p>
              <a:p>
                <a:pPr marL="593725" lvl="2" indent="0" eaLnBrk="1" hangingPunct="1">
                  <a:buNone/>
                </a:pPr>
                <a:r>
                  <a:rPr lang="en-US" altLang="ko-KR" dirty="0" smtClean="0">
                    <a:ea typeface="굴림" charset="-127"/>
                  </a:rPr>
                  <a:t>n: # of</a:t>
                </a:r>
                <a:r>
                  <a:rPr lang="ko-KR" altLang="en-US" dirty="0" smtClean="0">
                    <a:ea typeface="굴림" charset="-127"/>
                  </a:rPr>
                  <a:t> </a:t>
                </a:r>
                <a:r>
                  <a:rPr lang="en-US" altLang="ko-KR" dirty="0" smtClean="0">
                    <a:ea typeface="굴림" charset="-127"/>
                  </a:rPr>
                  <a:t>cases, p=probability for class 1 in random model</a:t>
                </a:r>
              </a:p>
              <a:p>
                <a:pPr eaLnBrk="1" hangingPunct="1"/>
                <a:r>
                  <a:rPr lang="ko-KR" altLang="en-US" dirty="0" smtClean="0">
                    <a:ea typeface="굴림" charset="-127"/>
                  </a:rPr>
                  <a:t>비교</a:t>
                </a:r>
                <a:endParaRPr lang="en-US" altLang="ko-KR" dirty="0" smtClean="0">
                  <a:ea typeface="굴림" charset="-127"/>
                </a:endParaRPr>
              </a:p>
              <a:p>
                <a:pPr lvl="1" eaLnBrk="1" hangingPunct="1"/>
                <a:r>
                  <a:rPr lang="en-US" altLang="ko-KR" dirty="0" smtClean="0">
                    <a:ea typeface="굴림" charset="-127"/>
                  </a:rPr>
                  <a:t>Lift chart</a:t>
                </a:r>
                <a:r>
                  <a:rPr lang="ko-KR" altLang="en-US" dirty="0" smtClean="0">
                    <a:ea typeface="굴림" charset="-127"/>
                  </a:rPr>
                  <a:t>에서는 </a:t>
                </a:r>
                <a:r>
                  <a:rPr lang="ko-KR" altLang="en-US" dirty="0" err="1" smtClean="0">
                    <a:ea typeface="굴림" charset="-127"/>
                  </a:rPr>
                  <a:t>계단함수와</a:t>
                </a:r>
                <a:r>
                  <a:rPr lang="ko-KR" altLang="en-US" dirty="0" smtClean="0">
                    <a:ea typeface="굴림" charset="-127"/>
                  </a:rPr>
                  <a:t> 대각선 비교</a:t>
                </a:r>
                <a:endParaRPr lang="en-US" altLang="ko-KR" dirty="0" smtClean="0">
                  <a:ea typeface="굴림" charset="-127"/>
                </a:endParaRPr>
              </a:p>
              <a:p>
                <a:pPr lvl="1" eaLnBrk="1" hangingPunct="1"/>
                <a:r>
                  <a:rPr lang="en-US" altLang="ko-KR" dirty="0" smtClean="0">
                    <a:ea typeface="굴림" charset="-127"/>
                  </a:rPr>
                  <a:t>Decile chart</a:t>
                </a:r>
                <a:r>
                  <a:rPr lang="ko-KR" altLang="en-US" dirty="0" smtClean="0">
                    <a:ea typeface="굴림" charset="-127"/>
                  </a:rPr>
                  <a:t>에서는 </a:t>
                </a:r>
                <a:r>
                  <a:rPr lang="en-US" altLang="ko-KR" dirty="0" smtClean="0">
                    <a:ea typeface="굴림" charset="-127"/>
                  </a:rPr>
                  <a:t>10%</a:t>
                </a:r>
                <a:r>
                  <a:rPr lang="ko-KR" altLang="en-US" dirty="0" smtClean="0">
                    <a:ea typeface="굴림" charset="-127"/>
                  </a:rPr>
                  <a:t>마다 클래스 </a:t>
                </a:r>
                <a:r>
                  <a:rPr lang="en-US" altLang="ko-KR" dirty="0" smtClean="0">
                    <a:ea typeface="굴림" charset="-127"/>
                  </a:rPr>
                  <a:t>1</a:t>
                </a:r>
                <a:r>
                  <a:rPr lang="ko-KR" altLang="en-US" dirty="0" smtClean="0">
                    <a:ea typeface="굴림" charset="-127"/>
                  </a:rPr>
                  <a:t>의 비율을 비교</a:t>
                </a:r>
                <a:endParaRPr lang="en-US" altLang="ko-KR" dirty="0" smtClean="0">
                  <a:ea typeface="굴림" charset="-127"/>
                </a:endParaRPr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57200" y="914400"/>
                <a:ext cx="7772400" cy="4114800"/>
              </a:xfrm>
              <a:blipFill rotWithShape="0">
                <a:blip r:embed="rId3"/>
                <a:stretch>
                  <a:fillRect l="-784" t="-1630" r="-784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81911"/>
            <a:ext cx="4800600" cy="770455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향상차트 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누적 수행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419600"/>
            <a:ext cx="8458200" cy="1371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예를 들어</a:t>
            </a:r>
            <a:r>
              <a:rPr lang="en-US" altLang="ko-KR" dirty="0" smtClean="0">
                <a:ea typeface="굴림" charset="-127"/>
              </a:rPr>
              <a:t>) 10</a:t>
            </a:r>
            <a:r>
              <a:rPr lang="ko-KR" altLang="en-US" dirty="0" smtClean="0">
                <a:ea typeface="굴림" charset="-127"/>
              </a:rPr>
              <a:t>개의 사례</a:t>
            </a:r>
            <a:r>
              <a:rPr lang="en-US" altLang="ko-KR" dirty="0" smtClean="0">
                <a:ea typeface="굴림" charset="-127"/>
              </a:rPr>
              <a:t>(x</a:t>
            </a:r>
            <a:r>
              <a:rPr lang="ko-KR" altLang="en-US" dirty="0" smtClean="0">
                <a:ea typeface="굴림" charset="-127"/>
              </a:rPr>
              <a:t>축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를 조사한 후에는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9</a:t>
            </a:r>
            <a:r>
              <a:rPr lang="ko-KR" altLang="en-US" dirty="0" smtClean="0">
                <a:ea typeface="굴림" charset="-127"/>
              </a:rPr>
              <a:t>명의 소유자</a:t>
            </a:r>
            <a:r>
              <a:rPr lang="en-US" altLang="ko-KR" dirty="0" smtClean="0">
                <a:ea typeface="굴림" charset="-127"/>
              </a:rPr>
              <a:t>(y</a:t>
            </a:r>
            <a:r>
              <a:rPr lang="ko-KR" altLang="en-US" dirty="0" smtClean="0">
                <a:ea typeface="굴림" charset="-127"/>
              </a:rPr>
              <a:t>축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가 정확하게 찾아진다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True Positive</a:t>
            </a:r>
            <a:r>
              <a:rPr lang="en-US" altLang="ko-KR" dirty="0" smtClean="0">
                <a:ea typeface="굴림" charset="-127"/>
              </a:rPr>
              <a:t>). </a:t>
            </a:r>
            <a:r>
              <a:rPr lang="ko-KR" altLang="en-US" dirty="0" smtClean="0">
                <a:ea typeface="굴림" charset="-127"/>
              </a:rPr>
              <a:t>랜덤 분류인 경우 </a:t>
            </a:r>
            <a:r>
              <a:rPr lang="en-US" altLang="ko-KR" dirty="0" smtClean="0">
                <a:ea typeface="굴림" charset="-127"/>
              </a:rPr>
              <a:t>10x(12/24) =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5</a:t>
            </a:r>
            <a:r>
              <a:rPr lang="ko-KR" altLang="en-US" dirty="0" smtClean="0">
                <a:ea typeface="굴림" charset="-127"/>
              </a:rPr>
              <a:t>명이 올바로 </a:t>
            </a:r>
            <a:r>
              <a:rPr lang="en-US" altLang="ko-KR" dirty="0" smtClean="0">
                <a:ea typeface="굴림" charset="-127"/>
              </a:rPr>
              <a:t>1 </a:t>
            </a:r>
            <a:r>
              <a:rPr lang="ko-KR" altLang="en-US" dirty="0" smtClean="0">
                <a:ea typeface="굴림" charset="-127"/>
              </a:rPr>
              <a:t>로 분류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solidFill>
                  <a:srgbClr val="FF0000"/>
                </a:solidFill>
                <a:ea typeface="굴림" charset="-127"/>
              </a:rPr>
              <a:t>향상</a:t>
            </a:r>
            <a:r>
              <a:rPr lang="en-US" altLang="ko-KR" dirty="0" smtClean="0">
                <a:ea typeface="굴림" charset="-127"/>
              </a:rPr>
              <a:t>(Lift) = 9/5 = 1.8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#cases</a:t>
            </a:r>
            <a:r>
              <a:rPr lang="ko-KR" altLang="en-US" dirty="0" smtClean="0">
                <a:ea typeface="굴림" charset="-127"/>
              </a:rPr>
              <a:t>가 </a:t>
            </a:r>
            <a:r>
              <a:rPr lang="en-US" altLang="ko-KR" dirty="0" smtClean="0">
                <a:ea typeface="굴림" charset="-127"/>
              </a:rPr>
              <a:t>1 </a:t>
            </a:r>
            <a:r>
              <a:rPr lang="ko-KR" altLang="en-US" dirty="0" smtClean="0">
                <a:ea typeface="굴림" charset="-127"/>
              </a:rPr>
              <a:t>증가할 때 마다 </a:t>
            </a:r>
            <a:r>
              <a:rPr lang="en-US" altLang="ko-KR" dirty="0" smtClean="0">
                <a:ea typeface="굴림" charset="-127"/>
              </a:rPr>
              <a:t>1</a:t>
            </a:r>
            <a:r>
              <a:rPr lang="ko-KR" altLang="en-US" dirty="0" smtClean="0">
                <a:ea typeface="굴림" charset="-127"/>
              </a:rPr>
              <a:t>의 평균값은 </a:t>
            </a:r>
            <a:r>
              <a:rPr lang="en-US" altLang="ko-KR" dirty="0" smtClean="0">
                <a:ea typeface="굴림" charset="-127"/>
              </a:rPr>
              <a:t>12/24</a:t>
            </a:r>
            <a:r>
              <a:rPr lang="ko-KR" altLang="en-US" dirty="0" smtClean="0">
                <a:ea typeface="굴림" charset="-127"/>
              </a:rPr>
              <a:t>씩 증가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436" y="838200"/>
            <a:ext cx="5372643" cy="359886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57" y="228600"/>
            <a:ext cx="356004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3962400" cy="762000"/>
          </a:xfrm>
        </p:spPr>
        <p:txBody>
          <a:bodyPr/>
          <a:lstStyle/>
          <a:p>
            <a:pPr eaLnBrk="1" hangingPunct="1"/>
            <a:r>
              <a:rPr lang="ko-KR" altLang="en-US" sz="3600" dirty="0" err="1" smtClean="0">
                <a:solidFill>
                  <a:schemeClr val="tx1"/>
                </a:solidFill>
                <a:ea typeface="굴림" charset="-127"/>
              </a:rPr>
              <a:t>십분위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 차트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192" y="762000"/>
            <a:ext cx="5345290" cy="3581400"/>
          </a:xfrm>
        </p:spPr>
      </p:pic>
      <p:sp>
        <p:nvSpPr>
          <p:cNvPr id="25604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4400550"/>
            <a:ext cx="8302625" cy="914400"/>
          </a:xfrm>
        </p:spPr>
        <p:txBody>
          <a:bodyPr/>
          <a:lstStyle/>
          <a:p>
            <a:pPr eaLnBrk="1" hangingPunct="1"/>
            <a:r>
              <a:rPr lang="ko-KR" altLang="en-US" sz="2400" dirty="0" smtClean="0">
                <a:ea typeface="굴림" charset="-127"/>
              </a:rPr>
              <a:t>왼쪽 </a:t>
            </a:r>
            <a:r>
              <a:rPr lang="ko-KR" altLang="en-US" sz="2400" dirty="0" err="1" smtClean="0">
                <a:ea typeface="굴림" charset="-127"/>
              </a:rPr>
              <a:t>첫번째</a:t>
            </a:r>
            <a:r>
              <a:rPr lang="ko-KR" altLang="en-US" sz="2400" dirty="0" smtClean="0">
                <a:ea typeface="굴림" charset="-127"/>
              </a:rPr>
              <a:t> 막대기는</a:t>
            </a:r>
            <a:r>
              <a:rPr lang="en-US" altLang="ko-KR" sz="2400" dirty="0" smtClean="0">
                <a:ea typeface="굴림" charset="-127"/>
              </a:rPr>
              <a:t> “</a:t>
            </a:r>
            <a:r>
              <a:rPr lang="ko-KR" altLang="en-US" sz="2400" dirty="0" smtClean="0">
                <a:ea typeface="굴림" charset="-127"/>
              </a:rPr>
              <a:t>가장 가능성 있는 클래스 </a:t>
            </a:r>
            <a:r>
              <a:rPr lang="en-US" altLang="ko-KR" sz="2400" dirty="0" smtClean="0">
                <a:ea typeface="굴림" charset="-127"/>
              </a:rPr>
              <a:t>1” </a:t>
            </a:r>
            <a:r>
              <a:rPr lang="ko-KR" altLang="en-US" sz="2400" dirty="0" smtClean="0">
                <a:ea typeface="굴림" charset="-127"/>
              </a:rPr>
              <a:t>으로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ko-KR" altLang="en-US" sz="2400" dirty="0" smtClean="0">
                <a:ea typeface="굴림" charset="-127"/>
              </a:rPr>
              <a:t>모형이 순위 매긴 레코드들의 </a:t>
            </a:r>
            <a:r>
              <a:rPr lang="en-US" altLang="ko-KR" sz="2400" dirty="0" smtClean="0">
                <a:ea typeface="굴림" charset="-127"/>
              </a:rPr>
              <a:t>10%</a:t>
            </a:r>
            <a:r>
              <a:rPr lang="ko-KR" altLang="en-US" sz="2400" dirty="0" smtClean="0">
                <a:ea typeface="굴림" charset="-127"/>
              </a:rPr>
              <a:t>를 취함으로 </a:t>
            </a:r>
            <a:r>
              <a:rPr lang="en-US" altLang="ko-KR" sz="2400" dirty="0" smtClean="0">
                <a:ea typeface="굴림" charset="-127"/>
              </a:rPr>
              <a:t>10% </a:t>
            </a:r>
            <a:r>
              <a:rPr lang="ko-KR" altLang="en-US" sz="2400" dirty="0" smtClean="0">
                <a:ea typeface="굴림" charset="-127"/>
              </a:rPr>
              <a:t>레코드들의 랜덤선택중의 </a:t>
            </a:r>
            <a:r>
              <a:rPr lang="en-US" altLang="ko-KR" sz="2400" dirty="0" smtClean="0">
                <a:ea typeface="굴림" charset="-127"/>
              </a:rPr>
              <a:t>1</a:t>
            </a:r>
            <a:r>
              <a:rPr lang="ko-KR" altLang="en-US" sz="2400" dirty="0" smtClean="0">
                <a:ea typeface="굴림" charset="-127"/>
              </a:rPr>
              <a:t>의 개수 보다 클래스</a:t>
            </a:r>
            <a:r>
              <a:rPr lang="en-US" altLang="ko-KR" sz="2400" dirty="0" smtClean="0">
                <a:ea typeface="굴림" charset="-127"/>
              </a:rPr>
              <a:t>1</a:t>
            </a:r>
            <a:r>
              <a:rPr lang="ko-KR" altLang="en-US" sz="2400" dirty="0" smtClean="0">
                <a:ea typeface="굴림" charset="-127"/>
              </a:rPr>
              <a:t>에 속하는 레코드를 </a:t>
            </a:r>
            <a:r>
              <a:rPr lang="en-US" altLang="ko-KR" sz="2400" dirty="0" smtClean="0">
                <a:ea typeface="굴림" charset="-127"/>
              </a:rPr>
              <a:t>2</a:t>
            </a:r>
            <a:r>
              <a:rPr lang="ko-KR" altLang="en-US" sz="2400" dirty="0" smtClean="0">
                <a:ea typeface="굴림" charset="-127"/>
              </a:rPr>
              <a:t>배 더 얻을 수 있다</a:t>
            </a:r>
            <a:r>
              <a:rPr lang="en-US" altLang="ko-KR" sz="2400" dirty="0" smtClean="0">
                <a:ea typeface="굴림" charset="-127"/>
              </a:rPr>
              <a:t>(</a:t>
            </a:r>
            <a:r>
              <a:rPr lang="ko-KR" altLang="en-US" sz="2400" dirty="0" smtClean="0">
                <a:ea typeface="굴림" charset="-127"/>
              </a:rPr>
              <a:t>평균 </a:t>
            </a:r>
            <a:r>
              <a:rPr lang="ko-KR" altLang="en-US" sz="2400" dirty="0" err="1" smtClean="0">
                <a:ea typeface="굴림" charset="-127"/>
              </a:rPr>
              <a:t>출현율에</a:t>
            </a:r>
            <a:r>
              <a:rPr lang="ko-KR" altLang="en-US" sz="2400" dirty="0" smtClean="0">
                <a:ea typeface="굴림" charset="-127"/>
              </a:rPr>
              <a:t> 비교</a:t>
            </a:r>
            <a:r>
              <a:rPr lang="en-US" altLang="ko-KR" sz="2400" dirty="0" smtClean="0">
                <a:ea typeface="굴림" charset="-127"/>
              </a:rPr>
              <a:t>).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30%</a:t>
            </a:r>
            <a:r>
              <a:rPr lang="ko-KR" altLang="en-US" sz="2400" dirty="0" smtClean="0">
                <a:ea typeface="굴림" charset="-127"/>
              </a:rPr>
              <a:t>까지 </a:t>
            </a:r>
            <a:r>
              <a:rPr lang="en-US" altLang="ko-KR" sz="2400" dirty="0" smtClean="0">
                <a:ea typeface="굴림" charset="-127"/>
              </a:rPr>
              <a:t>2</a:t>
            </a:r>
            <a:r>
              <a:rPr lang="ko-KR" altLang="en-US" sz="2400" dirty="0" smtClean="0">
                <a:ea typeface="굴림" charset="-127"/>
              </a:rPr>
              <a:t>배 높다</a:t>
            </a:r>
            <a:endParaRPr lang="en-US" altLang="ko-KR" sz="2400" dirty="0" smtClean="0">
              <a:ea typeface="굴림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82" y="304800"/>
            <a:ext cx="356004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" y="1872591"/>
            <a:ext cx="9056202" cy="215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198"/>
            <a:ext cx="9144000" cy="19640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" y="4191000"/>
            <a:ext cx="9020534" cy="21438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7075" y="5252432"/>
            <a:ext cx="20193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cume.percentage</a:t>
            </a:r>
            <a:endParaRPr lang="ko-KR" altLang="en-US" sz="16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570594" y="5544588"/>
            <a:ext cx="384687" cy="2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6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향상 차트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: 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계산법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772400" cy="4572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모델의 분류를 이용해 레코드를 중요한 클래스의 멤버일 확률이 가장 큰 것에서 가장 작은 것으로 내림차순으로 정리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향상 계산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올바르게 분류된 </a:t>
            </a:r>
            <a:r>
              <a:rPr lang="en-US" altLang="ko-KR" dirty="0" smtClean="0">
                <a:ea typeface="굴림" charset="-127"/>
              </a:rPr>
              <a:t>“</a:t>
            </a:r>
            <a:r>
              <a:rPr lang="ko-KR" altLang="en-US" dirty="0" smtClean="0">
                <a:ea typeface="굴림" charset="-127"/>
              </a:rPr>
              <a:t>중요한 클래스</a:t>
            </a:r>
            <a:r>
              <a:rPr lang="en-US" altLang="ko-KR" dirty="0" smtClean="0">
                <a:ea typeface="굴림" charset="-127"/>
              </a:rPr>
              <a:t>” </a:t>
            </a:r>
            <a:r>
              <a:rPr lang="ko-KR" altLang="en-US" dirty="0" smtClean="0">
                <a:ea typeface="굴림" charset="-127"/>
              </a:rPr>
              <a:t>레코드</a:t>
            </a:r>
            <a:r>
              <a:rPr lang="en-US" altLang="ko-KR" dirty="0" smtClean="0">
                <a:ea typeface="굴림" charset="-127"/>
              </a:rPr>
              <a:t>(y</a:t>
            </a:r>
            <a:r>
              <a:rPr lang="ko-KR" altLang="en-US" dirty="0" smtClean="0">
                <a:ea typeface="굴림" charset="-127"/>
              </a:rPr>
              <a:t>축</a:t>
            </a:r>
            <a:r>
              <a:rPr lang="en-US" altLang="ko-KR" dirty="0" smtClean="0">
                <a:ea typeface="굴림" charset="-127"/>
              </a:rPr>
              <a:t>) </a:t>
            </a:r>
            <a:r>
              <a:rPr lang="ko-KR" altLang="en-US" dirty="0" err="1" smtClean="0">
                <a:ea typeface="굴림" charset="-127"/>
              </a:rPr>
              <a:t>갯수를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누적해서 현재까지 분류한 레코드</a:t>
            </a:r>
            <a:r>
              <a:rPr lang="en-US" altLang="ko-KR" dirty="0" smtClean="0">
                <a:ea typeface="굴림" charset="-127"/>
              </a:rPr>
              <a:t>(x</a:t>
            </a:r>
            <a:r>
              <a:rPr lang="ko-KR" altLang="en-US" dirty="0" smtClean="0">
                <a:ea typeface="굴림" charset="-127"/>
              </a:rPr>
              <a:t>축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의 수와 비교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sz="2000" dirty="0" smtClean="0">
                <a:ea typeface="굴림" charset="-127"/>
              </a:rPr>
              <a:t>랜덤인 경우는 </a:t>
            </a:r>
            <a:r>
              <a:rPr lang="en-US" altLang="ko-KR" sz="2000" dirty="0" smtClean="0">
                <a:ea typeface="굴림" charset="-127"/>
              </a:rPr>
              <a:t>case </a:t>
            </a:r>
            <a:r>
              <a:rPr lang="ko-KR" altLang="en-US" sz="2000" dirty="0" smtClean="0">
                <a:ea typeface="굴림" charset="-127"/>
              </a:rPr>
              <a:t>한 개 증가할 때 마다 </a:t>
            </a:r>
            <a:r>
              <a:rPr lang="en-US" altLang="ko-KR" sz="2000" dirty="0" smtClean="0">
                <a:ea typeface="굴림" charset="-127"/>
              </a:rPr>
              <a:t>#1’s/n</a:t>
            </a:r>
            <a:r>
              <a:rPr lang="ko-KR" altLang="en-US" sz="2000" dirty="0" smtClean="0">
                <a:ea typeface="굴림" charset="-127"/>
              </a:rPr>
              <a:t>씩 증가</a:t>
            </a:r>
            <a:endParaRPr lang="en-US" altLang="ko-KR" sz="2000" dirty="0" smtClean="0">
              <a:ea typeface="굴림" charset="-127"/>
            </a:endParaRPr>
          </a:p>
          <a:p>
            <a:pPr eaLnBrk="1" hangingPunct="1"/>
            <a:r>
              <a:rPr lang="ko-KR" altLang="en-US" dirty="0" err="1">
                <a:ea typeface="굴림" charset="-127"/>
              </a:rPr>
              <a:t>십분위</a:t>
            </a:r>
            <a:r>
              <a:rPr lang="ko-KR" altLang="en-US" dirty="0">
                <a:ea typeface="굴림" charset="-127"/>
              </a:rPr>
              <a:t> 차트는 </a:t>
            </a:r>
            <a:r>
              <a:rPr lang="ko-KR" altLang="en-US" dirty="0" smtClean="0">
                <a:ea typeface="굴림" charset="-127"/>
              </a:rPr>
              <a:t>데이터의 </a:t>
            </a:r>
            <a:r>
              <a:rPr lang="ko-KR" altLang="en-US" dirty="0" err="1">
                <a:ea typeface="굴림" charset="-127"/>
              </a:rPr>
              <a:t>십분위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단위에서 </a:t>
            </a:r>
            <a:r>
              <a:rPr lang="ko-KR" altLang="en-US" dirty="0">
                <a:ea typeface="굴림" charset="-127"/>
              </a:rPr>
              <a:t>실행</a:t>
            </a:r>
            <a:endParaRPr lang="en-US" altLang="ko-KR" dirty="0">
              <a:ea typeface="굴림" charset="-127"/>
            </a:endParaRPr>
          </a:p>
          <a:p>
            <a:pPr marL="684213" lvl="1" indent="-342900" eaLnBrk="1" hangingPunct="1"/>
            <a:r>
              <a:rPr lang="en-US" altLang="ko-KR" sz="2200" dirty="0">
                <a:ea typeface="굴림" charset="-127"/>
              </a:rPr>
              <a:t>Y</a:t>
            </a:r>
            <a:r>
              <a:rPr lang="ko-KR" altLang="en-US" sz="2200" dirty="0">
                <a:ea typeface="굴림" charset="-127"/>
              </a:rPr>
              <a:t>축은 </a:t>
            </a:r>
            <a:r>
              <a:rPr lang="ko-KR" altLang="en-US" sz="2200" dirty="0" err="1" smtClean="0">
                <a:ea typeface="굴림" charset="-127"/>
              </a:rPr>
              <a:t>십분위</a:t>
            </a:r>
            <a:r>
              <a:rPr lang="ko-KR" altLang="en-US" sz="2200" dirty="0" smtClean="0">
                <a:ea typeface="굴림" charset="-127"/>
              </a:rPr>
              <a:t> 단위 내에서 모델에 의한 중요 클래스로 분류된 레코드 </a:t>
            </a:r>
            <a:r>
              <a:rPr lang="ko-KR" altLang="en-US" sz="2200" dirty="0" err="1" smtClean="0">
                <a:ea typeface="굴림" charset="-127"/>
              </a:rPr>
              <a:t>갯수에</a:t>
            </a:r>
            <a:r>
              <a:rPr lang="ko-KR" altLang="en-US" sz="2200" dirty="0" smtClean="0">
                <a:ea typeface="굴림" charset="-127"/>
              </a:rPr>
              <a:t> </a:t>
            </a:r>
            <a:r>
              <a:rPr lang="ko-KR" altLang="en-US" sz="2200" dirty="0">
                <a:ea typeface="굴림" charset="-127"/>
              </a:rPr>
              <a:t>대한 </a:t>
            </a:r>
            <a:r>
              <a:rPr lang="ko-KR" altLang="en-US" sz="2200" dirty="0" smtClean="0">
                <a:ea typeface="굴림" charset="-127"/>
              </a:rPr>
              <a:t>모델이 없이</a:t>
            </a:r>
            <a:r>
              <a:rPr lang="en-US" altLang="ko-KR" sz="2200" dirty="0" smtClean="0">
                <a:ea typeface="굴림" charset="-127"/>
              </a:rPr>
              <a:t>(</a:t>
            </a:r>
            <a:r>
              <a:rPr lang="ko-KR" altLang="en-US" sz="2200" dirty="0" smtClean="0">
                <a:ea typeface="굴림" charset="-127"/>
              </a:rPr>
              <a:t>랜덤</a:t>
            </a:r>
            <a:r>
              <a:rPr lang="en-US" altLang="ko-KR" sz="2200" dirty="0" smtClean="0">
                <a:ea typeface="굴림" charset="-127"/>
              </a:rPr>
              <a:t>)</a:t>
            </a:r>
            <a:r>
              <a:rPr lang="ko-KR" altLang="en-US" sz="2200" dirty="0" smtClean="0">
                <a:ea typeface="굴림" charset="-127"/>
              </a:rPr>
              <a:t> 분류했을 때의 </a:t>
            </a:r>
            <a:r>
              <a:rPr lang="ko-KR" altLang="en-US" sz="2200" dirty="0" err="1" smtClean="0">
                <a:ea typeface="굴림" charset="-127"/>
              </a:rPr>
              <a:t>십분위</a:t>
            </a:r>
            <a:r>
              <a:rPr lang="ko-KR" altLang="en-US" sz="2200" dirty="0" smtClean="0">
                <a:ea typeface="굴림" charset="-127"/>
              </a:rPr>
              <a:t> </a:t>
            </a:r>
            <a:r>
              <a:rPr lang="ko-KR" altLang="en-US" sz="2200" dirty="0">
                <a:ea typeface="굴림" charset="-127"/>
              </a:rPr>
              <a:t>평균의 </a:t>
            </a:r>
            <a:r>
              <a:rPr lang="ko-KR" altLang="en-US" sz="2200" dirty="0" smtClean="0">
                <a:ea typeface="굴림" charset="-127"/>
              </a:rPr>
              <a:t>비율</a:t>
            </a:r>
            <a:endParaRPr lang="en-US" altLang="ko-KR" sz="2200" dirty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향상 </a:t>
            </a:r>
            <a:r>
              <a:rPr lang="ko-KR" altLang="en-US" dirty="0">
                <a:ea typeface="굴림" charset="-127"/>
              </a:rPr>
              <a:t>차트는 연속적 누적 결과를 보여줌</a:t>
            </a:r>
            <a:endParaRPr lang="en-US" altLang="ko-KR" dirty="0">
              <a:ea typeface="굴림" charset="-127"/>
            </a:endParaRPr>
          </a:p>
          <a:p>
            <a:pPr marL="684213" lvl="1" indent="-342900" eaLnBrk="1" hangingPunct="1"/>
            <a:r>
              <a:rPr lang="en-US" altLang="ko-KR" sz="2200" dirty="0">
                <a:ea typeface="굴림" charset="-127"/>
              </a:rPr>
              <a:t>Y</a:t>
            </a:r>
            <a:r>
              <a:rPr lang="ko-KR" altLang="en-US" sz="2200" dirty="0">
                <a:ea typeface="굴림" charset="-127"/>
              </a:rPr>
              <a:t>축은 </a:t>
            </a:r>
            <a:r>
              <a:rPr lang="ko-KR" altLang="en-US" sz="2200" dirty="0" smtClean="0">
                <a:ea typeface="굴림" charset="-127"/>
              </a:rPr>
              <a:t>분류된 </a:t>
            </a:r>
            <a:r>
              <a:rPr lang="ko-KR" altLang="en-US" sz="2200" dirty="0">
                <a:ea typeface="굴림" charset="-127"/>
              </a:rPr>
              <a:t>중요 클래스 레코드의 수를 보여준다</a:t>
            </a:r>
            <a:r>
              <a:rPr lang="en-US" altLang="ko-KR" sz="2200" dirty="0" smtClean="0">
                <a:ea typeface="굴림" charset="-127"/>
              </a:rPr>
              <a:t>.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ea typeface="굴림" charset="-127"/>
              </a:rPr>
              <a:t>비대칭적 </a:t>
            </a:r>
            <a:r>
              <a:rPr lang="ko-KR" altLang="en-US" dirty="0" err="1" smtClean="0">
                <a:solidFill>
                  <a:schemeClr val="tx1"/>
                </a:solidFill>
                <a:ea typeface="굴림" charset="-127"/>
              </a:rPr>
              <a:t>오분류비용</a:t>
            </a:r>
            <a:r>
              <a:rPr lang="en-US" altLang="ko-KR" sz="3200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sz="3200" dirty="0" smtClean="0">
                <a:ea typeface="굴림" charset="-127"/>
              </a:rPr>
              <a:t>(misclassification cost)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7772400" cy="37338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어떤 클래스는 다른 클래스들보다 </a:t>
            </a:r>
            <a:r>
              <a:rPr lang="ko-KR" altLang="en-US" dirty="0" err="1">
                <a:ea typeface="굴림" charset="-127"/>
              </a:rPr>
              <a:t>오분류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비용</a:t>
            </a:r>
            <a:r>
              <a:rPr lang="ko-KR" altLang="en-US" dirty="0">
                <a:ea typeface="굴림" charset="-127"/>
              </a:rPr>
              <a:t>이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>
                <a:ea typeface="굴림" charset="-127"/>
              </a:rPr>
              <a:t>더 </a:t>
            </a:r>
            <a:r>
              <a:rPr lang="ko-KR" altLang="en-US" dirty="0" smtClean="0">
                <a:ea typeface="굴림" charset="-127"/>
              </a:rPr>
              <a:t>높은 경우가 있다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다른 방식으로 말하면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어떤 클래스는 올바른  분류를 통해 발생하는 이득이 다른 클래스들보다 높은 경우가 있다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분류기를 평가할 때 </a:t>
            </a:r>
            <a:r>
              <a:rPr lang="ko-KR" altLang="en-US" dirty="0" err="1" smtClean="0">
                <a:ea typeface="굴림" charset="-127"/>
              </a:rPr>
              <a:t>오분류율을</a:t>
            </a:r>
            <a:r>
              <a:rPr lang="ko-KR" altLang="en-US" dirty="0" smtClean="0">
                <a:ea typeface="굴림" charset="-127"/>
              </a:rPr>
              <a:t> 모델 평가 기준으로 사용하는 것은 잘못될 수 있다</a:t>
            </a:r>
            <a:r>
              <a:rPr lang="en-US" altLang="ko-KR" dirty="0" smtClean="0">
                <a:ea typeface="굴림" charset="-127"/>
              </a:rPr>
              <a:t>=&gt; </a:t>
            </a:r>
            <a:r>
              <a:rPr lang="ko-KR" altLang="en-US" dirty="0" smtClean="0">
                <a:ea typeface="굴림" charset="-127"/>
              </a:rPr>
              <a:t>비용 효과를 고려하는 것이 적절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563562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예</a:t>
            </a:r>
            <a:r>
              <a:rPr lang="en-US" altLang="ko-KR" sz="3200" dirty="0" smtClean="0">
                <a:solidFill>
                  <a:schemeClr val="tx1"/>
                </a:solidFill>
                <a:ea typeface="굴림" charset="-127"/>
              </a:rPr>
              <a:t> – </a:t>
            </a:r>
            <a:r>
              <a:rPr lang="ko-KR" altLang="en-US" sz="3200" dirty="0" err="1" smtClean="0">
                <a:solidFill>
                  <a:schemeClr val="tx1"/>
                </a:solidFill>
                <a:ea typeface="굴림" charset="-127"/>
              </a:rPr>
              <a:t>판촉행사물에</a:t>
            </a:r>
            <a:r>
              <a:rPr lang="ko-KR" altLang="en-US" sz="3200" dirty="0" smtClean="0">
                <a:solidFill>
                  <a:schemeClr val="tx1"/>
                </a:solidFill>
                <a:ea typeface="굴림" charset="-127"/>
              </a:rPr>
              <a:t> 대한 응답</a:t>
            </a:r>
            <a:endParaRPr lang="en-US" altLang="ko-KR" sz="32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282825"/>
            <a:ext cx="7772400" cy="2286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“</a:t>
            </a:r>
            <a:r>
              <a:rPr lang="ko-KR" altLang="en-US" dirty="0" err="1" smtClean="0">
                <a:ea typeface="굴림" charset="-127"/>
              </a:rPr>
              <a:t>나이브</a:t>
            </a:r>
            <a:r>
              <a:rPr lang="ko-KR" altLang="en-US" dirty="0" smtClean="0">
                <a:ea typeface="굴림" charset="-127"/>
              </a:rPr>
              <a:t> 규칙</a:t>
            </a:r>
            <a:r>
              <a:rPr lang="en-US" altLang="ko-KR" dirty="0" smtClean="0">
                <a:ea typeface="굴림" charset="-127"/>
              </a:rPr>
              <a:t>” (</a:t>
            </a:r>
            <a:r>
              <a:rPr lang="ko-KR" altLang="en-US" dirty="0" smtClean="0">
                <a:ea typeface="굴림" charset="-127"/>
              </a:rPr>
              <a:t>모든 사람을 </a:t>
            </a:r>
            <a:r>
              <a:rPr lang="en-US" altLang="ko-KR" dirty="0" smtClean="0">
                <a:ea typeface="굴림" charset="-127"/>
              </a:rPr>
              <a:t>“0”</a:t>
            </a:r>
            <a:r>
              <a:rPr lang="ko-KR" altLang="en-US" dirty="0" smtClean="0">
                <a:ea typeface="굴림" charset="-127"/>
              </a:rPr>
              <a:t>으로 분류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은</a:t>
            </a:r>
            <a:r>
              <a:rPr lang="en-US" altLang="ko-KR" dirty="0" smtClean="0">
                <a:ea typeface="굴림" charset="-127"/>
              </a:rPr>
              <a:t> 1%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ko-KR" altLang="en-US" dirty="0" err="1" smtClean="0">
                <a:ea typeface="굴림" charset="-127"/>
              </a:rPr>
              <a:t>오류율을</a:t>
            </a:r>
            <a:r>
              <a:rPr lang="ko-KR" altLang="en-US" dirty="0" smtClean="0">
                <a:ea typeface="굴림" charset="-127"/>
              </a:rPr>
              <a:t> 갖는다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괜찮아 보임</a:t>
            </a:r>
            <a:r>
              <a:rPr lang="en-US" altLang="ko-KR" dirty="0" smtClean="0">
                <a:ea typeface="굴림" charset="-127"/>
              </a:rPr>
              <a:t>).</a:t>
            </a:r>
          </a:p>
          <a:p>
            <a:pPr eaLnBrk="1" hangingPunct="1"/>
            <a:r>
              <a:rPr lang="ko-KR" altLang="en-US" dirty="0" err="1" smtClean="0">
                <a:ea typeface="굴림" charset="-127"/>
              </a:rPr>
              <a:t>데이터마이닝을</a:t>
            </a:r>
            <a:r>
              <a:rPr lang="ko-KR" altLang="en-US" dirty="0" smtClean="0">
                <a:ea typeface="굴림" charset="-127"/>
              </a:rPr>
              <a:t> 이용했을 경우 아래와 같다고 가정하자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다음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슬라이드 표 참조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marL="636588" lvl="1" indent="-342900" eaLnBrk="1" hangingPunct="1"/>
            <a:r>
              <a:rPr lang="en-US" altLang="ko-KR" dirty="0" smtClean="0">
                <a:ea typeface="굴림" charset="-127"/>
              </a:rPr>
              <a:t>1</a:t>
            </a:r>
            <a:r>
              <a:rPr lang="ko-KR" altLang="en-US" dirty="0" smtClean="0">
                <a:ea typeface="굴림" charset="-127"/>
              </a:rPr>
              <a:t>인 경우 </a:t>
            </a:r>
            <a:r>
              <a:rPr lang="en-US" altLang="ko-KR" dirty="0" smtClean="0">
                <a:ea typeface="굴림" charset="-127"/>
              </a:rPr>
              <a:t>0.2%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en-US" altLang="ko-KR" dirty="0" smtClean="0">
                <a:ea typeface="굴림" charset="-127"/>
              </a:rPr>
              <a:t>(2</a:t>
            </a:r>
            <a:r>
              <a:rPr lang="ko-KR" altLang="en-US" dirty="0" smtClean="0">
                <a:ea typeface="굴림" charset="-127"/>
              </a:rPr>
              <a:t>개의 </a:t>
            </a:r>
            <a:r>
              <a:rPr lang="en-US" altLang="ko-KR" dirty="0" smtClean="0">
                <a:ea typeface="굴림" charset="-127"/>
              </a:rPr>
              <a:t>1</a:t>
            </a:r>
            <a:r>
              <a:rPr lang="ko-KR" altLang="en-US" dirty="0" smtClean="0">
                <a:ea typeface="굴림" charset="-127"/>
              </a:rPr>
              <a:t>을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en-US" altLang="ko-KR" dirty="0" smtClean="0">
                <a:ea typeface="굴림" charset="-127"/>
              </a:rPr>
              <a:t>): 10</a:t>
            </a:r>
            <a:r>
              <a:rPr lang="ko-KR" altLang="en-US" dirty="0" smtClean="0">
                <a:ea typeface="굴림" charset="-127"/>
              </a:rPr>
              <a:t>개의 </a:t>
            </a:r>
            <a:r>
              <a:rPr lang="en-US" altLang="ko-KR" dirty="0" smtClean="0">
                <a:ea typeface="굴림" charset="-127"/>
              </a:rPr>
              <a:t>1</a:t>
            </a:r>
            <a:r>
              <a:rPr lang="ko-KR" altLang="en-US" dirty="0" smtClean="0">
                <a:ea typeface="굴림" charset="-127"/>
              </a:rPr>
              <a:t>중에서 </a:t>
            </a:r>
            <a:r>
              <a:rPr lang="en-US" altLang="ko-KR" dirty="0">
                <a:ea typeface="굴림" charset="-127"/>
              </a:rPr>
              <a:t>8</a:t>
            </a:r>
            <a:r>
              <a:rPr lang="ko-KR" altLang="en-US" dirty="0">
                <a:ea typeface="굴림" charset="-127"/>
              </a:rPr>
              <a:t>개는 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로 </a:t>
            </a:r>
            <a:r>
              <a:rPr lang="ko-KR" altLang="en-US" dirty="0" smtClean="0">
                <a:ea typeface="굴림" charset="-127"/>
              </a:rPr>
              <a:t>제대로 분류</a:t>
            </a:r>
            <a:r>
              <a:rPr lang="en-US" altLang="ko-KR" dirty="0" smtClean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개는 </a:t>
            </a:r>
            <a:r>
              <a:rPr lang="en-US" altLang="ko-KR" dirty="0">
                <a:ea typeface="굴림" charset="-127"/>
              </a:rPr>
              <a:t>0</a:t>
            </a:r>
            <a:r>
              <a:rPr lang="ko-KR" altLang="en-US" dirty="0">
                <a:ea typeface="굴림" charset="-127"/>
              </a:rPr>
              <a:t>으로 </a:t>
            </a:r>
            <a:r>
              <a:rPr lang="ko-KR" altLang="en-US" dirty="0" err="1" smtClean="0">
                <a:ea typeface="굴림" charset="-127"/>
              </a:rPr>
              <a:t>오분류</a:t>
            </a:r>
            <a:endParaRPr lang="en-US" altLang="ko-KR" dirty="0">
              <a:ea typeface="굴림" charset="-127"/>
            </a:endParaRPr>
          </a:p>
          <a:p>
            <a:pPr marL="636588" lvl="1" indent="-342900" eaLnBrk="1" hangingPunct="1"/>
            <a:r>
              <a:rPr lang="en-US" altLang="ko-KR" dirty="0" smtClean="0">
                <a:ea typeface="굴림" charset="-127"/>
              </a:rPr>
              <a:t>0</a:t>
            </a:r>
            <a:r>
              <a:rPr lang="ko-KR" altLang="en-US" dirty="0" smtClean="0">
                <a:ea typeface="굴림" charset="-127"/>
              </a:rPr>
              <a:t>인 경우 </a:t>
            </a:r>
            <a:r>
              <a:rPr lang="en-US" altLang="ko-KR" dirty="0" smtClean="0">
                <a:ea typeface="굴림" charset="-127"/>
              </a:rPr>
              <a:t>2%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en-US" altLang="ko-KR" dirty="0" smtClean="0">
                <a:ea typeface="굴림" charset="-127"/>
              </a:rPr>
              <a:t>(20</a:t>
            </a:r>
            <a:r>
              <a:rPr lang="ko-KR" altLang="en-US" dirty="0" smtClean="0">
                <a:ea typeface="굴림" charset="-127"/>
              </a:rPr>
              <a:t>개 </a:t>
            </a:r>
            <a:r>
              <a:rPr lang="en-US" altLang="ko-KR" dirty="0" smtClean="0">
                <a:ea typeface="굴림" charset="-127"/>
              </a:rPr>
              <a:t>0</a:t>
            </a:r>
            <a:r>
              <a:rPr lang="ko-KR" altLang="en-US" dirty="0" smtClean="0">
                <a:ea typeface="굴림" charset="-127"/>
              </a:rPr>
              <a:t>을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en-US" altLang="ko-KR" dirty="0" smtClean="0">
                <a:ea typeface="굴림" charset="-127"/>
              </a:rPr>
              <a:t>): 990</a:t>
            </a:r>
            <a:r>
              <a:rPr lang="ko-KR" altLang="en-US" dirty="0" smtClean="0">
                <a:ea typeface="굴림" charset="-127"/>
              </a:rPr>
              <a:t>개의 </a:t>
            </a:r>
            <a:r>
              <a:rPr lang="en-US" altLang="ko-KR" dirty="0" smtClean="0">
                <a:ea typeface="굴림" charset="-127"/>
              </a:rPr>
              <a:t>0 </a:t>
            </a:r>
            <a:r>
              <a:rPr lang="ko-KR" altLang="en-US" dirty="0" smtClean="0">
                <a:ea typeface="굴림" charset="-127"/>
              </a:rPr>
              <a:t>중에서 </a:t>
            </a:r>
            <a:r>
              <a:rPr lang="en-US" altLang="ko-KR" dirty="0" smtClean="0">
                <a:ea typeface="굴림" charset="-127"/>
              </a:rPr>
              <a:t>20</a:t>
            </a:r>
            <a:r>
              <a:rPr lang="ko-KR" altLang="en-US" dirty="0" smtClean="0">
                <a:ea typeface="굴림" charset="-127"/>
              </a:rPr>
              <a:t>개를 </a:t>
            </a:r>
            <a:r>
              <a:rPr lang="en-US" altLang="ko-KR" dirty="0" smtClean="0">
                <a:ea typeface="굴림" charset="-127"/>
              </a:rPr>
              <a:t>1</a:t>
            </a:r>
            <a:r>
              <a:rPr lang="ko-KR" altLang="en-US" dirty="0" smtClean="0">
                <a:ea typeface="굴림" charset="-127"/>
              </a:rPr>
              <a:t>로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en-US" altLang="ko-KR" dirty="0" smtClean="0">
                <a:ea typeface="굴림" charset="-127"/>
              </a:rPr>
              <a:t>, 970</a:t>
            </a:r>
            <a:r>
              <a:rPr lang="ko-KR" altLang="en-US" dirty="0" smtClean="0">
                <a:ea typeface="굴림" charset="-127"/>
              </a:rPr>
              <a:t>개는 </a:t>
            </a:r>
            <a:r>
              <a:rPr lang="en-US" altLang="ko-KR" dirty="0" smtClean="0">
                <a:ea typeface="굴림" charset="-127"/>
              </a:rPr>
              <a:t>0</a:t>
            </a:r>
            <a:r>
              <a:rPr lang="ko-KR" altLang="en-US" dirty="0" smtClean="0">
                <a:ea typeface="굴림" charset="-127"/>
              </a:rPr>
              <a:t>으로 제대로 분류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45704" y="990600"/>
            <a:ext cx="65532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ko-KR" altLang="en-US" sz="2600" dirty="0">
                <a:latin typeface="Franklin Gothic Book" pitchFamily="34" charset="0"/>
                <a:ea typeface="굴림" charset="-127"/>
              </a:rPr>
              <a:t>평균 </a:t>
            </a:r>
            <a:r>
              <a:rPr lang="en-US" altLang="ko-KR" sz="2600" dirty="0">
                <a:latin typeface="Franklin Gothic Book" pitchFamily="34" charset="0"/>
                <a:ea typeface="굴림" charset="-127"/>
              </a:rPr>
              <a:t>1%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의 </a:t>
            </a:r>
            <a:r>
              <a:rPr lang="ko-KR" altLang="en-US" sz="2600" dirty="0" err="1">
                <a:latin typeface="Franklin Gothic Book" pitchFamily="34" charset="0"/>
                <a:ea typeface="굴림" charset="-127"/>
              </a:rPr>
              <a:t>응답율로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 </a:t>
            </a:r>
            <a:r>
              <a:rPr lang="en-US" altLang="ko-KR" sz="2600" dirty="0">
                <a:latin typeface="Franklin Gothic Book" pitchFamily="34" charset="0"/>
                <a:ea typeface="굴림" charset="-127"/>
              </a:rPr>
              <a:t>1,000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명의 사람에게 </a:t>
            </a:r>
            <a:r>
              <a:rPr lang="ko-KR" altLang="en-US" sz="2600" dirty="0" err="1">
                <a:latin typeface="Franklin Gothic Book" pitchFamily="34" charset="0"/>
                <a:ea typeface="굴림" charset="-127"/>
              </a:rPr>
              <a:t>행사물을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 보낸다고 가정해보자</a:t>
            </a:r>
            <a:r>
              <a:rPr lang="en-US" altLang="ko-KR" sz="2600" dirty="0">
                <a:latin typeface="Franklin Gothic Book" pitchFamily="34" charset="0"/>
                <a:ea typeface="굴림" charset="-127"/>
              </a:rPr>
              <a:t>(“1” = 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응답</a:t>
            </a:r>
            <a:r>
              <a:rPr lang="en-US" altLang="ko-KR" sz="2600" dirty="0">
                <a:latin typeface="Franklin Gothic Book" pitchFamily="34" charset="0"/>
                <a:ea typeface="굴림" charset="-127"/>
              </a:rPr>
              <a:t>, “0” = 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무응답</a:t>
            </a:r>
            <a:r>
              <a:rPr lang="en-US" altLang="ko-KR" sz="2600" dirty="0">
                <a:latin typeface="Franklin Gothic Book" pitchFamily="34" charset="0"/>
                <a:ea typeface="굴림" charset="-127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분류혼동행렬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185025" cy="1600200"/>
          </a:xfrm>
        </p:spPr>
      </p:pic>
      <p:sp>
        <p:nvSpPr>
          <p:cNvPr id="31748" name="Content Placeholder 4"/>
          <p:cNvSpPr>
            <a:spLocks noGrp="1"/>
          </p:cNvSpPr>
          <p:nvPr>
            <p:ph sz="quarter" idx="2"/>
          </p:nvPr>
        </p:nvSpPr>
        <p:spPr>
          <a:xfrm>
            <a:off x="762000" y="3352800"/>
            <a:ext cx="7997825" cy="12192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charset="-127"/>
              </a:rPr>
              <a:t>오류율</a:t>
            </a:r>
            <a:r>
              <a:rPr lang="en-US" altLang="ko-KR" dirty="0" smtClean="0">
                <a:ea typeface="굴림" charset="-127"/>
              </a:rPr>
              <a:t>= (2+20)/1000 = 2.2%  </a:t>
            </a:r>
          </a:p>
          <a:p>
            <a:pPr eaLnBrk="1" hangingPunct="1"/>
            <a:r>
              <a:rPr lang="ko-KR" altLang="en-US" dirty="0" err="1" smtClean="0">
                <a:ea typeface="굴림" charset="-127"/>
              </a:rPr>
              <a:t>나이브</a:t>
            </a:r>
            <a:r>
              <a:rPr lang="ko-KR" altLang="en-US" dirty="0" smtClean="0">
                <a:ea typeface="굴림" charset="-127"/>
              </a:rPr>
              <a:t> 규칙 </a:t>
            </a:r>
            <a:r>
              <a:rPr lang="en-US" altLang="ko-KR" dirty="0" smtClean="0">
                <a:ea typeface="굴림" charset="-127"/>
              </a:rPr>
              <a:t>1%</a:t>
            </a:r>
            <a:r>
              <a:rPr lang="ko-KR" altLang="en-US" dirty="0" smtClean="0">
                <a:ea typeface="굴림" charset="-127"/>
              </a:rPr>
              <a:t>보다 높음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비용이 고려되지 않았음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잠재손실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기회비용</a:t>
            </a:r>
            <a:r>
              <a:rPr lang="en-US" altLang="ko-KR" dirty="0" smtClean="0"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"/>
            <a:ext cx="7536521" cy="6098392"/>
          </a:xfrm>
        </p:spPr>
      </p:pic>
    </p:spTree>
    <p:extLst>
      <p:ext uri="{BB962C8B-B14F-4D97-AF65-F5344CB8AC3E}">
        <p14:creationId xmlns:p14="http://schemas.microsoft.com/office/powerpoint/2010/main" val="5668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비용과 이득 고려한 경우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90600"/>
            <a:ext cx="77724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 b="1" dirty="0" smtClean="0">
                <a:ea typeface="굴림" charset="-127"/>
              </a:rPr>
              <a:t>가정</a:t>
            </a:r>
            <a:r>
              <a:rPr lang="en-US" altLang="ko-KR" b="1" dirty="0" smtClean="0">
                <a:ea typeface="굴림" charset="-127"/>
              </a:rPr>
              <a:t>: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 “1”</a:t>
            </a:r>
            <a:r>
              <a:rPr lang="ko-KR" altLang="en-US" dirty="0" smtClean="0">
                <a:ea typeface="굴림" charset="-127"/>
              </a:rPr>
              <a:t>의 이득이</a:t>
            </a:r>
            <a:r>
              <a:rPr lang="en-US" altLang="ko-KR" dirty="0" smtClean="0">
                <a:ea typeface="굴림" charset="-127"/>
              </a:rPr>
              <a:t> $10</a:t>
            </a:r>
          </a:p>
          <a:p>
            <a:pPr eaLnBrk="1" hangingPunct="1"/>
            <a:r>
              <a:rPr lang="ko-KR" altLang="en-US" dirty="0" err="1" smtClean="0">
                <a:ea typeface="굴림" charset="-127"/>
              </a:rPr>
              <a:t>판촉물을</a:t>
            </a:r>
            <a:r>
              <a:rPr lang="ko-KR" altLang="en-US" dirty="0" smtClean="0">
                <a:ea typeface="굴림" charset="-127"/>
              </a:rPr>
              <a:t> 보내는 비용이</a:t>
            </a:r>
            <a:r>
              <a:rPr lang="en-US" altLang="ko-KR" dirty="0" smtClean="0">
                <a:ea typeface="굴림" charset="-127"/>
              </a:rPr>
              <a:t> $1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 b="1" dirty="0" err="1" smtClean="0">
                <a:ea typeface="굴림" charset="-127"/>
                <a:sym typeface="Wingdings" panose="05000000000000000000" pitchFamily="2" charset="2"/>
              </a:rPr>
              <a:t>데이터마이닝</a:t>
            </a:r>
            <a:r>
              <a:rPr lang="ko-KR" altLang="en-US" b="1" dirty="0" smtClean="0">
                <a:ea typeface="굴림" charset="-127"/>
                <a:sym typeface="Wingdings" panose="05000000000000000000" pitchFamily="2" charset="2"/>
              </a:rPr>
              <a:t> 적용 결과</a:t>
            </a:r>
            <a:r>
              <a:rPr lang="en-US" altLang="ko-KR" b="1" dirty="0" smtClean="0">
                <a:ea typeface="굴림" charset="-127"/>
                <a:sym typeface="Wingdings" panose="05000000000000000000" pitchFamily="2" charset="2"/>
              </a:rPr>
              <a:t>(predicted as “1” = 28 </a:t>
            </a:r>
            <a:r>
              <a:rPr lang="ko-KR" altLang="en-US" b="1" dirty="0" smtClean="0">
                <a:ea typeface="굴림" charset="-127"/>
                <a:sym typeface="Wingdings" panose="05000000000000000000" pitchFamily="2" charset="2"/>
              </a:rPr>
              <a:t>레코드</a:t>
            </a:r>
            <a:r>
              <a:rPr lang="en-US" altLang="ko-KR" b="1" dirty="0" smtClean="0">
                <a:ea typeface="굴림" charset="-127"/>
                <a:sym typeface="Wingdings" panose="05000000000000000000" pitchFamily="2" charset="2"/>
              </a:rPr>
              <a:t>)</a:t>
            </a:r>
            <a:endParaRPr lang="en-US" altLang="ko-KR" b="1" dirty="0" smtClean="0">
              <a:ea typeface="굴림" charset="-127"/>
            </a:endParaRPr>
          </a:p>
          <a:p>
            <a:pPr eaLnBrk="1" hangingPunct="1"/>
            <a:r>
              <a:rPr lang="ko-KR" altLang="en-US" dirty="0" err="1" smtClean="0">
                <a:ea typeface="굴림" charset="-127"/>
              </a:rPr>
              <a:t>나이브</a:t>
            </a:r>
            <a:r>
              <a:rPr lang="ko-KR" altLang="en-US" dirty="0" smtClean="0">
                <a:ea typeface="굴림" charset="-127"/>
              </a:rPr>
              <a:t> 규칙하에서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모두</a:t>
            </a:r>
            <a:r>
              <a:rPr lang="en-US" altLang="ko-KR" dirty="0" smtClean="0">
                <a:ea typeface="굴림" charset="-127"/>
              </a:rPr>
              <a:t> “0”</a:t>
            </a:r>
            <a:r>
              <a:rPr lang="ko-KR" altLang="en-US" dirty="0" smtClean="0">
                <a:ea typeface="굴림" charset="-127"/>
              </a:rPr>
              <a:t>으로 분류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따라서 </a:t>
            </a:r>
            <a:r>
              <a:rPr lang="ko-KR" altLang="en-US" dirty="0" err="1" smtClean="0">
                <a:ea typeface="굴림" charset="-127"/>
              </a:rPr>
              <a:t>판촉물을</a:t>
            </a:r>
            <a:r>
              <a:rPr lang="ko-KR" altLang="en-US" dirty="0" smtClean="0">
                <a:ea typeface="굴림" charset="-127"/>
              </a:rPr>
              <a:t> 하나도 보내지 않음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비용 없이 이득 없다</a:t>
            </a:r>
            <a:r>
              <a:rPr lang="en-US" altLang="ko-KR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dirty="0" err="1" smtClean="0">
                <a:ea typeface="굴림" charset="-127"/>
              </a:rPr>
              <a:t>데이터마이닝</a:t>
            </a:r>
            <a:r>
              <a:rPr lang="ko-KR" altLang="en-US" dirty="0" smtClean="0">
                <a:ea typeface="굴림" charset="-127"/>
              </a:rPr>
              <a:t> 가정하에서</a:t>
            </a:r>
            <a:r>
              <a:rPr lang="en-US" altLang="ko-KR" dirty="0" smtClean="0">
                <a:ea typeface="굴림" charset="-127"/>
              </a:rPr>
              <a:t>, 28</a:t>
            </a:r>
            <a:r>
              <a:rPr lang="ko-KR" altLang="en-US" dirty="0" smtClean="0">
                <a:ea typeface="굴림" charset="-127"/>
              </a:rPr>
              <a:t>개의 </a:t>
            </a:r>
            <a:r>
              <a:rPr lang="ko-KR" altLang="en-US" dirty="0" err="1" smtClean="0">
                <a:ea typeface="굴림" charset="-127"/>
              </a:rPr>
              <a:t>판촉물을</a:t>
            </a:r>
            <a:r>
              <a:rPr lang="ko-KR" altLang="en-US" dirty="0" smtClean="0">
                <a:ea typeface="굴림" charset="-127"/>
              </a:rPr>
              <a:t> 보냄</a:t>
            </a:r>
            <a:endParaRPr lang="en-US" altLang="ko-KR" dirty="0" smtClean="0">
              <a:ea typeface="굴림" charset="-127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ko-KR" altLang="en-US" dirty="0" smtClean="0">
                <a:ea typeface="굴림" charset="-127"/>
              </a:rPr>
              <a:t>각각 </a:t>
            </a:r>
            <a:r>
              <a:rPr lang="en-US" altLang="ko-KR" dirty="0" smtClean="0">
                <a:ea typeface="굴림" charset="-127"/>
              </a:rPr>
              <a:t>$10</a:t>
            </a:r>
            <a:r>
              <a:rPr lang="ko-KR" altLang="en-US" dirty="0" smtClean="0">
                <a:ea typeface="굴림" charset="-127"/>
              </a:rPr>
              <a:t>의 이득으로 </a:t>
            </a:r>
            <a:r>
              <a:rPr lang="en-US" altLang="ko-KR" dirty="0" smtClean="0">
                <a:ea typeface="굴림" charset="-127"/>
              </a:rPr>
              <a:t>8</a:t>
            </a:r>
            <a:r>
              <a:rPr lang="ko-KR" altLang="en-US" dirty="0" smtClean="0">
                <a:ea typeface="굴림" charset="-127"/>
              </a:rPr>
              <a:t>개 응답 </a:t>
            </a:r>
            <a:r>
              <a:rPr lang="en-US" altLang="ko-KR" dirty="0" smtClean="0">
                <a:ea typeface="굴림" charset="-127"/>
              </a:rPr>
              <a:t>= </a:t>
            </a:r>
            <a:r>
              <a:rPr lang="ko-KR" altLang="en-US" dirty="0" smtClean="0">
                <a:ea typeface="굴림" charset="-127"/>
              </a:rPr>
              <a:t>이득은  </a:t>
            </a:r>
            <a:r>
              <a:rPr lang="en-US" altLang="ko-KR" dirty="0" smtClean="0">
                <a:ea typeface="굴림" charset="-127"/>
              </a:rPr>
              <a:t>$80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20</a:t>
            </a:r>
            <a:r>
              <a:rPr lang="ko-KR" altLang="en-US" dirty="0" smtClean="0">
                <a:ea typeface="굴림" charset="-127"/>
              </a:rPr>
              <a:t>개 응답 실패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각각 비용</a:t>
            </a:r>
            <a:r>
              <a:rPr lang="en-US" altLang="ko-KR" dirty="0" smtClean="0">
                <a:ea typeface="굴림" charset="-127"/>
              </a:rPr>
              <a:t> $1 = </a:t>
            </a:r>
            <a:r>
              <a:rPr lang="ko-KR" altLang="en-US" dirty="0" smtClean="0">
                <a:ea typeface="굴림" charset="-127"/>
              </a:rPr>
              <a:t>비용은 </a:t>
            </a:r>
            <a:r>
              <a:rPr lang="en-US" altLang="ko-KR" dirty="0" smtClean="0">
                <a:ea typeface="굴림" charset="-127"/>
              </a:rPr>
              <a:t> $20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972</a:t>
            </a:r>
            <a:r>
              <a:rPr lang="ko-KR" altLang="en-US" dirty="0" smtClean="0">
                <a:ea typeface="굴림" charset="-127"/>
              </a:rPr>
              <a:t>개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아무런 응답 없음</a:t>
            </a:r>
            <a:r>
              <a:rPr lang="en-US" altLang="ko-KR" dirty="0" smtClean="0">
                <a:ea typeface="굴림" charset="-127"/>
              </a:rPr>
              <a:t> (</a:t>
            </a:r>
            <a:r>
              <a:rPr lang="ko-KR" altLang="en-US" dirty="0" smtClean="0">
                <a:ea typeface="굴림" charset="-127"/>
              </a:rPr>
              <a:t>비용 없이 이득 없다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eaLnBrk="1" hangingPunct="1"/>
            <a:r>
              <a:rPr lang="ko-KR" altLang="en-US" b="1" dirty="0" smtClean="0">
                <a:ea typeface="굴림" charset="-127"/>
              </a:rPr>
              <a:t>순이익</a:t>
            </a:r>
            <a:r>
              <a:rPr lang="en-US" altLang="ko-KR" dirty="0" smtClean="0">
                <a:ea typeface="굴림" charset="-127"/>
              </a:rPr>
              <a:t> = $60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ea typeface="굴림" charset="-127"/>
              </a:rPr>
              <a:t>이득행렬</a:t>
            </a:r>
            <a:endParaRPr lang="en-US" altLang="ko-KR" sz="3600" dirty="0" smtClean="0">
              <a:ea typeface="굴림" charset="-127"/>
            </a:endParaRP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909" y="1219200"/>
            <a:ext cx="7239000" cy="1611313"/>
          </a:xfrm>
        </p:spPr>
      </p:pic>
      <p:sp>
        <p:nvSpPr>
          <p:cNvPr id="2" name="직사각형 1"/>
          <p:cNvSpPr/>
          <p:nvPr/>
        </p:nvSpPr>
        <p:spPr>
          <a:xfrm>
            <a:off x="745434" y="3276600"/>
            <a:ext cx="7636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ea typeface="굴림" charset="-127"/>
              </a:rPr>
              <a:t>위와 같은 경우</a:t>
            </a:r>
            <a:r>
              <a:rPr lang="en-US" altLang="ko-KR" sz="2800" dirty="0">
                <a:ea typeface="굴림" charset="-127"/>
              </a:rPr>
              <a:t>, </a:t>
            </a:r>
            <a:r>
              <a:rPr lang="ko-KR" altLang="en-US" sz="2800" u="sng" dirty="0">
                <a:ea typeface="굴림" charset="-127"/>
              </a:rPr>
              <a:t>실제 </a:t>
            </a:r>
            <a:r>
              <a:rPr lang="ko-KR" altLang="en-US" sz="2800" u="sng" dirty="0" err="1" smtClean="0">
                <a:ea typeface="굴림" charset="-127"/>
              </a:rPr>
              <a:t>분류율</a:t>
            </a:r>
            <a:r>
              <a:rPr lang="en-US" altLang="ko-KR" sz="2800" u="sng" dirty="0" smtClean="0">
                <a:ea typeface="굴림" charset="-127"/>
              </a:rPr>
              <a:t>(</a:t>
            </a:r>
            <a:r>
              <a:rPr lang="ko-KR" altLang="en-US" sz="2800" u="sng" dirty="0" err="1" smtClean="0">
                <a:ea typeface="굴림" charset="-127"/>
              </a:rPr>
              <a:t>오분류율</a:t>
            </a:r>
            <a:r>
              <a:rPr lang="en-US" altLang="ko-KR" sz="2800" u="sng" dirty="0" smtClean="0">
                <a:ea typeface="굴림" charset="-127"/>
              </a:rPr>
              <a:t>)</a:t>
            </a:r>
            <a:r>
              <a:rPr lang="ko-KR" altLang="en-US" sz="2800" dirty="0" smtClean="0">
                <a:ea typeface="굴림" charset="-127"/>
              </a:rPr>
              <a:t>을 </a:t>
            </a:r>
            <a:r>
              <a:rPr lang="ko-KR" altLang="en-US" sz="2800" dirty="0">
                <a:ea typeface="굴림" charset="-127"/>
              </a:rPr>
              <a:t>개선하지는 않는다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Note: 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기회비용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“</a:t>
            </a:r>
            <a:r>
              <a:rPr lang="ko-KR" altLang="en-US" dirty="0" smtClean="0">
                <a:ea typeface="굴림" charset="-127"/>
              </a:rPr>
              <a:t>비용과 이득</a:t>
            </a:r>
            <a:r>
              <a:rPr lang="en-US" altLang="ko-KR" dirty="0" smtClean="0">
                <a:ea typeface="굴림" charset="-127"/>
              </a:rPr>
              <a:t>”</a:t>
            </a:r>
            <a:r>
              <a:rPr lang="ko-KR" altLang="en-US" dirty="0" smtClean="0">
                <a:ea typeface="굴림" charset="-127"/>
              </a:rPr>
              <a:t>의 경우와는 반대로</a:t>
            </a:r>
            <a:r>
              <a:rPr lang="en-US" altLang="ko-KR" dirty="0" smtClean="0">
                <a:ea typeface="굴림" charset="-127"/>
              </a:rPr>
              <a:t>,</a:t>
            </a:r>
            <a:r>
              <a:rPr lang="ko-KR" altLang="en-US" dirty="0" smtClean="0">
                <a:ea typeface="굴림" charset="-127"/>
              </a:rPr>
              <a:t> 모든 것을 비용으로 전환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오직 </a:t>
            </a:r>
            <a:r>
              <a:rPr lang="ko-KR" altLang="en-US" b="1" dirty="0" smtClean="0">
                <a:ea typeface="굴림" charset="-127"/>
              </a:rPr>
              <a:t>비용</a:t>
            </a:r>
            <a:r>
              <a:rPr lang="ko-KR" altLang="en-US" dirty="0" smtClean="0">
                <a:ea typeface="굴림" charset="-127"/>
              </a:rPr>
              <a:t>만을 고려하므로 더 큰 적용 가능성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sz="2800" dirty="0">
                <a:ea typeface="굴림" charset="-127"/>
              </a:rPr>
              <a:t>예</a:t>
            </a:r>
            <a:r>
              <a:rPr lang="en-US" altLang="ko-KR" sz="2800" dirty="0">
                <a:ea typeface="굴림" charset="-127"/>
              </a:rPr>
              <a:t> – </a:t>
            </a:r>
            <a:r>
              <a:rPr lang="ko-KR" altLang="en-US" sz="2800" dirty="0" err="1">
                <a:ea typeface="굴림" charset="-127"/>
              </a:rPr>
              <a:t>판촉행사물에</a:t>
            </a:r>
            <a:r>
              <a:rPr lang="ko-KR" altLang="en-US" sz="2800" dirty="0">
                <a:ea typeface="굴림" charset="-127"/>
              </a:rPr>
              <a:t> 대한 </a:t>
            </a:r>
            <a:r>
              <a:rPr lang="ko-KR" altLang="en-US" sz="2800" dirty="0" smtClean="0">
                <a:ea typeface="굴림" charset="-127"/>
              </a:rPr>
              <a:t>응답에서 기회비용을 고려한 비용행렬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641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비용행렬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기회비용 포함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152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57200" y="2895600"/>
            <a:ext cx="8001000" cy="1143000"/>
          </a:xfrm>
        </p:spPr>
        <p:txBody>
          <a:bodyPr/>
          <a:lstStyle/>
          <a:p>
            <a:pPr marL="342900" indent="-342900" eaLnBrk="1" fontAlgn="auto" hangingPunct="1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원래의 혼동행렬을 상기하라</a:t>
            </a:r>
            <a:r>
              <a:rPr 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(“1”</a:t>
            </a:r>
            <a:r>
              <a:rPr lang="ko-KR" alt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로부터의 이득</a:t>
            </a:r>
            <a:r>
              <a:rPr 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$10, </a:t>
            </a:r>
            <a:r>
              <a:rPr lang="ko-KR" altLang="en-US" b="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판촉물을</a:t>
            </a:r>
            <a:r>
              <a:rPr lang="ko-KR" alt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보내는 비용</a:t>
            </a:r>
            <a:r>
              <a:rPr 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$1): </a:t>
            </a:r>
            <a:r>
              <a:rPr lang="ko-KR" alt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비용 </a:t>
            </a:r>
            <a:r>
              <a:rPr lang="en-US" altLang="ko-KR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$48(=8+20+20)</a:t>
            </a:r>
          </a:p>
          <a:p>
            <a:pPr marL="342900" indent="-342900" eaLnBrk="1" fontAlgn="auto" hangingPunct="1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b="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나이</a:t>
            </a:r>
            <a:r>
              <a:rPr lang="ko-KR" altLang="en-US" b="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브</a:t>
            </a:r>
            <a:r>
              <a:rPr lang="ko-KR" altLang="en-US" b="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규칙</a:t>
            </a:r>
            <a:r>
              <a:rPr lang="en-US" altLang="ko-KR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10</a:t>
            </a:r>
            <a:r>
              <a:rPr lang="ko-KR" alt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en-US" altLang="ko-KR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“1” = $100(</a:t>
            </a:r>
            <a:r>
              <a:rPr lang="ko-KR" altLang="en-US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기회비용</a:t>
            </a:r>
            <a:r>
              <a:rPr lang="en-US" altLang="ko-KR" b="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891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6842125" cy="1524000"/>
          </a:xfrm>
        </p:spPr>
      </p:pic>
      <p:pic>
        <p:nvPicPr>
          <p:cNvPr id="38918" name="Picture 3"/>
          <p:cNvPicPr>
            <a:picLocks noGrp="1" noChangeAspect="1" noChangeArrowheads="1"/>
          </p:cNvPicPr>
          <p:nvPr>
            <p:ph sz="half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4343400"/>
            <a:ext cx="6108700" cy="13716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sz="3600" dirty="0" err="1" smtClean="0">
                <a:solidFill>
                  <a:schemeClr val="tx1"/>
                </a:solidFill>
                <a:ea typeface="굴림" charset="-127"/>
              </a:rPr>
              <a:t>오분류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 비용최소화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219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q</a:t>
            </a:r>
            <a:r>
              <a:rPr lang="en-US" altLang="ko-KR" baseline="-25000" dirty="0" smtClean="0">
                <a:ea typeface="굴림" charset="-127"/>
              </a:rPr>
              <a:t>1</a:t>
            </a:r>
            <a:r>
              <a:rPr lang="en-US" altLang="ko-KR" dirty="0" smtClean="0">
                <a:ea typeface="굴림" charset="-127"/>
              </a:rPr>
              <a:t> = </a:t>
            </a:r>
            <a:r>
              <a:rPr lang="ko-KR" altLang="en-US" dirty="0" smtClean="0">
                <a:ea typeface="굴림" charset="-127"/>
              </a:rPr>
              <a:t>실제</a:t>
            </a:r>
            <a:r>
              <a:rPr lang="en-US" altLang="ko-KR" dirty="0" smtClean="0">
                <a:ea typeface="굴림" charset="-127"/>
              </a:rPr>
              <a:t> “1”</a:t>
            </a:r>
            <a:r>
              <a:rPr lang="ko-KR" altLang="en-US" dirty="0" smtClean="0">
                <a:ea typeface="굴림" charset="-127"/>
              </a:rPr>
              <a:t>을 클래스 </a:t>
            </a:r>
            <a:r>
              <a:rPr lang="en-US" altLang="ko-KR" dirty="0" smtClean="0">
                <a:ea typeface="굴림" charset="-127"/>
              </a:rPr>
              <a:t>0</a:t>
            </a:r>
            <a:r>
              <a:rPr lang="ko-KR" altLang="en-US" dirty="0" smtClean="0">
                <a:ea typeface="굴림" charset="-127"/>
              </a:rPr>
              <a:t>으로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하는 비용</a:t>
            </a:r>
            <a:r>
              <a:rPr lang="en-US" altLang="ko-KR" dirty="0" smtClean="0">
                <a:ea typeface="굴림" charset="-127"/>
              </a:rPr>
              <a:t>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q</a:t>
            </a:r>
            <a:r>
              <a:rPr lang="en-US" altLang="ko-KR" baseline="-25000" dirty="0" smtClean="0">
                <a:ea typeface="굴림" charset="-127"/>
              </a:rPr>
              <a:t>0</a:t>
            </a:r>
            <a:r>
              <a:rPr lang="en-US" altLang="ko-KR" dirty="0" smtClean="0">
                <a:ea typeface="굴림" charset="-127"/>
              </a:rPr>
              <a:t> = </a:t>
            </a:r>
            <a:r>
              <a:rPr lang="ko-KR" altLang="en-US" dirty="0" smtClean="0">
                <a:ea typeface="굴림" charset="-127"/>
              </a:rPr>
              <a:t>실제</a:t>
            </a:r>
            <a:r>
              <a:rPr lang="en-US" altLang="ko-KR" dirty="0" smtClean="0">
                <a:ea typeface="굴림" charset="-127"/>
              </a:rPr>
              <a:t> “0”</a:t>
            </a:r>
            <a:r>
              <a:rPr lang="ko-KR" altLang="en-US" dirty="0" smtClean="0">
                <a:ea typeface="굴림" charset="-127"/>
              </a:rPr>
              <a:t>을 클래스 </a:t>
            </a:r>
            <a:r>
              <a:rPr lang="en-US" altLang="ko-KR" dirty="0" smtClean="0">
                <a:ea typeface="굴림" charset="-127"/>
              </a:rPr>
              <a:t>1</a:t>
            </a:r>
            <a:r>
              <a:rPr lang="ko-KR" altLang="en-US" dirty="0" smtClean="0">
                <a:ea typeface="굴림" charset="-127"/>
              </a:rPr>
              <a:t>으로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하는 비용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b="1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b="1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b="1" dirty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분류기를 선택할 때 평균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비용을 최소화하는 분류기 선택</a:t>
            </a:r>
            <a:r>
              <a:rPr lang="en-US" altLang="ko-KR" dirty="0" smtClean="0">
                <a:ea typeface="굴림" charset="-127"/>
              </a:rPr>
              <a:t>=&gt;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비용은 </a:t>
            </a:r>
            <a:r>
              <a:rPr lang="ko-KR" altLang="en-US" b="1" dirty="0" err="1" smtClean="0">
                <a:ea typeface="굴림" charset="-127"/>
              </a:rPr>
              <a:t>비용률</a:t>
            </a:r>
            <a:r>
              <a:rPr lang="en-US" altLang="ko-KR" dirty="0" smtClean="0">
                <a:ea typeface="굴림" charset="-127"/>
              </a:rPr>
              <a:t> q</a:t>
            </a:r>
            <a:r>
              <a:rPr lang="en-US" altLang="ko-KR" baseline="-25000" dirty="0" smtClean="0">
                <a:ea typeface="굴림" charset="-127"/>
              </a:rPr>
              <a:t>1</a:t>
            </a:r>
            <a:r>
              <a:rPr lang="en-US" altLang="ko-KR" dirty="0" smtClean="0">
                <a:ea typeface="굴림" charset="-127"/>
              </a:rPr>
              <a:t>/q</a:t>
            </a:r>
            <a:r>
              <a:rPr lang="en-US" altLang="ko-KR" baseline="-25000" dirty="0" smtClean="0">
                <a:ea typeface="굴림" charset="-127"/>
              </a:rPr>
              <a:t>0</a:t>
            </a:r>
            <a:r>
              <a:rPr lang="ko-KR" altLang="en-US" dirty="0" smtClean="0">
                <a:ea typeface="굴림" charset="-127"/>
              </a:rPr>
              <a:t>에 의존</a:t>
            </a:r>
            <a:r>
              <a:rPr lang="en-US" altLang="ko-KR" dirty="0" smtClean="0">
                <a:ea typeface="굴림" charset="-127"/>
              </a:rPr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18212"/>
              </p:ext>
            </p:extLst>
          </p:nvPr>
        </p:nvGraphicFramePr>
        <p:xfrm>
          <a:off x="3886200" y="2220179"/>
          <a:ext cx="15843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Equation" r:id="rId4" imgW="825142" imgH="406224" progId="Equation.DSMT4">
                  <p:embed/>
                </p:oleObj>
              </mc:Choice>
              <mc:Fallback>
                <p:oleObj name="Equation" r:id="rId4" imgW="825142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20179"/>
                        <a:ext cx="15843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009716"/>
              </p:ext>
            </p:extLst>
          </p:nvPr>
        </p:nvGraphicFramePr>
        <p:xfrm>
          <a:off x="1295400" y="3200400"/>
          <a:ext cx="70580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Equation" r:id="rId6" imgW="3797300" imgH="457200" progId="Equation.DSMT4">
                  <p:embed/>
                </p:oleObj>
              </mc:Choice>
              <mc:Fallback>
                <p:oleObj name="Equation" r:id="rId6" imgW="37973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70580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240985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굴림" charset="-127"/>
              </a:rPr>
              <a:t>평균 </a:t>
            </a:r>
            <a:r>
              <a:rPr lang="ko-KR" altLang="en-US" sz="2000" b="1" dirty="0" err="1" smtClean="0">
                <a:ea typeface="굴림" charset="-127"/>
              </a:rPr>
              <a:t>오분류</a:t>
            </a:r>
            <a:r>
              <a:rPr lang="ko-KR" altLang="en-US" sz="2000" b="1" dirty="0" smtClean="0">
                <a:ea typeface="굴림" charset="-127"/>
              </a:rPr>
              <a:t> 비용 </a:t>
            </a:r>
            <a:r>
              <a:rPr lang="en-US" altLang="ko-KR" dirty="0" smtClean="0">
                <a:ea typeface="굴림" charset="-127"/>
              </a:rPr>
              <a:t>= 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ko-KR" altLang="en-US" sz="3600" dirty="0" err="1" smtClean="0">
                <a:solidFill>
                  <a:schemeClr val="tx1"/>
                </a:solidFill>
                <a:ea typeface="굴림" charset="-127"/>
              </a:rPr>
              <a:t>비용률로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 일반화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229600" cy="48768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실제 비용이나 이득을 측정하기 어려운 경우가 많다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이득행렬이나 비용행렬 작성이 어렵다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비용을 포함하고 있는 </a:t>
            </a:r>
            <a:r>
              <a:rPr lang="ko-KR" altLang="en-US" b="1" dirty="0" smtClean="0">
                <a:ea typeface="굴림" charset="-127"/>
              </a:rPr>
              <a:t>일반적인</a:t>
            </a:r>
            <a:r>
              <a:rPr lang="ko-KR" altLang="en-US" dirty="0" smtClean="0">
                <a:ea typeface="굴림" charset="-127"/>
              </a:rPr>
              <a:t> 성능척도는 레코드의      평균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비용</a:t>
            </a:r>
            <a:r>
              <a:rPr lang="en-US" altLang="ko-KR" dirty="0" smtClean="0">
                <a:ea typeface="굴림" charset="-127"/>
              </a:rPr>
              <a:t>(average misclassification cost)</a:t>
            </a:r>
            <a:r>
              <a:rPr lang="ko-KR" altLang="en-US" dirty="0" smtClean="0">
                <a:ea typeface="굴림" charset="-127"/>
              </a:rPr>
              <a:t> 사용</a:t>
            </a:r>
            <a:endParaRPr lang="en-US" altLang="ko-KR" dirty="0">
              <a:ea typeface="굴림" charset="-127"/>
            </a:endParaRPr>
          </a:p>
          <a:p>
            <a:pPr lvl="1" eaLnBrk="1" hangingPunct="1"/>
            <a:r>
              <a:rPr lang="ko-KR" altLang="en-US" sz="2200" dirty="0" smtClean="0">
                <a:ea typeface="굴림" charset="-127"/>
              </a:rPr>
              <a:t>레코드의 </a:t>
            </a:r>
            <a:r>
              <a:rPr lang="ko-KR" altLang="en-US" sz="2200" dirty="0" err="1" smtClean="0">
                <a:ea typeface="굴림" charset="-127"/>
              </a:rPr>
              <a:t>오분류의</a:t>
            </a:r>
            <a:r>
              <a:rPr lang="ko-KR" altLang="en-US" sz="2200" dirty="0" smtClean="0">
                <a:ea typeface="굴림" charset="-127"/>
              </a:rPr>
              <a:t> 평균비용을 측정</a:t>
            </a:r>
            <a:endParaRPr lang="en-US" altLang="ko-KR" sz="2200" dirty="0">
              <a:ea typeface="굴림" charset="-127"/>
            </a:endParaRPr>
          </a:p>
          <a:p>
            <a:pPr marL="617538" lvl="1" indent="-342900" eaLnBrk="1" hangingPunct="1"/>
            <a:r>
              <a:rPr lang="ko-KR" altLang="en-US" sz="2200" dirty="0" smtClean="0">
                <a:ea typeface="굴림" charset="-127"/>
              </a:rPr>
              <a:t>목표는 레코드의 평균 </a:t>
            </a:r>
            <a:r>
              <a:rPr lang="ko-KR" altLang="en-US" sz="2200" dirty="0" err="1" smtClean="0">
                <a:ea typeface="굴림" charset="-127"/>
              </a:rPr>
              <a:t>오분류</a:t>
            </a:r>
            <a:r>
              <a:rPr lang="ko-KR" altLang="en-US" sz="2200" dirty="0" smtClean="0">
                <a:ea typeface="굴림" charset="-127"/>
              </a:rPr>
              <a:t> 비용을 최소화하는 분류기</a:t>
            </a:r>
            <a:endParaRPr lang="en-US" altLang="ko-KR" sz="2200" dirty="0" smtClean="0">
              <a:ea typeface="굴림" charset="-127"/>
            </a:endParaRPr>
          </a:p>
          <a:p>
            <a:pPr marL="892175" lvl="2" indent="-342900" eaLnBrk="1" hangingPunct="1"/>
            <a:r>
              <a:rPr lang="ko-KR" altLang="en-US" sz="1800" dirty="0" smtClean="0">
                <a:ea typeface="굴림" charset="-127"/>
              </a:rPr>
              <a:t>비대칭 비용</a:t>
            </a:r>
            <a:r>
              <a:rPr lang="ko-KR" altLang="en-US" sz="1800" dirty="0">
                <a:ea typeface="굴림" charset="-127"/>
              </a:rPr>
              <a:t>을 </a:t>
            </a:r>
            <a:r>
              <a:rPr lang="ko-KR" altLang="en-US" sz="1800" dirty="0" smtClean="0">
                <a:ea typeface="굴림" charset="-127"/>
              </a:rPr>
              <a:t>반영하여 분류규칙 변경</a:t>
            </a:r>
            <a:endParaRPr lang="en-US" altLang="ko-KR" sz="1800" dirty="0" smtClean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레코드 각각의 비용 대신에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비용의 비율을 사용하는 것이 실용적</a:t>
            </a:r>
            <a:r>
              <a:rPr lang="en-US" altLang="ko-KR" dirty="0" smtClean="0">
                <a:ea typeface="굴림" charset="-127"/>
              </a:rPr>
              <a:t>.</a:t>
            </a:r>
            <a:endParaRPr lang="en-US" altLang="ko-KR" dirty="0">
              <a:ea typeface="굴림" charset="-127"/>
            </a:endParaRPr>
          </a:p>
          <a:p>
            <a:pPr lvl="1" eaLnBrk="1" hangingPunct="1"/>
            <a:r>
              <a:rPr lang="ko-KR" altLang="en-US" sz="2200" dirty="0" smtClean="0">
                <a:ea typeface="굴림" charset="-127"/>
              </a:rPr>
              <a:t>예</a:t>
            </a:r>
            <a:r>
              <a:rPr lang="en-US" altLang="ko-KR" sz="2200" dirty="0" smtClean="0">
                <a:ea typeface="굴림" charset="-127"/>
              </a:rPr>
              <a:t>) </a:t>
            </a:r>
            <a:r>
              <a:rPr lang="en-US" altLang="ko-KR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사기를 치려는 회사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오분류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하는 것은 지불 능력이 있는 회사를 </a:t>
            </a:r>
            <a:r>
              <a:rPr lang="ko-KR" altLang="en-US" sz="2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오분류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하는 것보다 </a:t>
            </a:r>
            <a:r>
              <a:rPr lang="en-US" altLang="ko-KR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2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 더 나쁘다</a:t>
            </a:r>
            <a:r>
              <a:rPr lang="en-US" altLang="ko-KR" sz="2200" dirty="0" smtClean="0"/>
              <a:t>”</a:t>
            </a:r>
            <a:endParaRPr lang="en-US" altLang="ko-KR" sz="2200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다중 클래스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362200"/>
            <a:ext cx="8077200" cy="24384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이론적으로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i="1" dirty="0" smtClean="0">
                <a:ea typeface="굴림" charset="-127"/>
              </a:rPr>
              <a:t>m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en-US" altLang="ko-KR" i="1" dirty="0" smtClean="0">
                <a:ea typeface="굴림" charset="-127"/>
              </a:rPr>
              <a:t>m</a:t>
            </a:r>
            <a:r>
              <a:rPr lang="en-US" altLang="ko-KR" dirty="0" smtClean="0">
                <a:ea typeface="굴림" charset="-127"/>
              </a:rPr>
              <a:t>-1)</a:t>
            </a:r>
            <a:r>
              <a:rPr lang="ko-KR" altLang="en-US" dirty="0" smtClean="0">
                <a:ea typeface="굴림" charset="-127"/>
              </a:rPr>
              <a:t>개의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비용이 존재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어떠한 케이스도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i="1" dirty="0" smtClean="0">
                <a:ea typeface="굴림" charset="-127"/>
              </a:rPr>
              <a:t>m</a:t>
            </a:r>
            <a:r>
              <a:rPr lang="en-US" altLang="ko-KR" dirty="0" smtClean="0">
                <a:ea typeface="굴림" charset="-127"/>
              </a:rPr>
              <a:t>-1</a:t>
            </a:r>
            <a:r>
              <a:rPr lang="ko-KR" altLang="en-US" dirty="0" smtClean="0">
                <a:ea typeface="굴림" charset="-127"/>
              </a:rPr>
              <a:t>개 방식으로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될 수 있음으로 실제 작업하기에는 매우 복잡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비록 의사결정 맥락에서 그러한 복잡성이 드물다고 하더라도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보통 하나의 클래스가 주요 관심사 </a:t>
            </a:r>
            <a:r>
              <a:rPr lang="en-US" altLang="ko-KR" dirty="0" smtClean="0">
                <a:ea typeface="굴림" charset="-127"/>
              </a:rPr>
              <a:t>=&gt; </a:t>
            </a:r>
            <a:r>
              <a:rPr lang="ko-KR" altLang="en-US" dirty="0" smtClean="0">
                <a:ea typeface="굴림" charset="-127"/>
              </a:rPr>
              <a:t>이진분류로 문제를 변환 가능</a:t>
            </a:r>
            <a:r>
              <a:rPr lang="en-US" altLang="ko-KR" dirty="0" smtClean="0">
                <a:ea typeface="굴림" charset="-127"/>
              </a:rPr>
              <a:t>.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14400" y="1230124"/>
            <a:ext cx="7086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altLang="ko-KR" sz="2600" i="1" dirty="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  <a:r>
              <a:rPr lang="ko-KR" altLang="en-US" sz="2600" dirty="0"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ko-KR" altLang="en-US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클래스를 </a:t>
            </a:r>
            <a:r>
              <a:rPr lang="en-US" altLang="ko-KR" sz="2600" dirty="0">
                <a:latin typeface="굴림" panose="020B0600000101010101" pitchFamily="50" charset="-127"/>
                <a:ea typeface="굴림" panose="020B0600000101010101" pitchFamily="50" charset="-127"/>
              </a:rPr>
              <a:t>C0, C1, C2, …, Cm-1</a:t>
            </a:r>
            <a:r>
              <a:rPr lang="ko-KR" altLang="en-US" sz="2600" dirty="0">
                <a:latin typeface="굴림" panose="020B0600000101010101" pitchFamily="50" charset="-127"/>
                <a:ea typeface="굴림" panose="020B0600000101010101" pitchFamily="50" charset="-127"/>
              </a:rPr>
              <a:t>으로 가정할 경우 </a:t>
            </a:r>
            <a:r>
              <a:rPr lang="ko-KR" altLang="en-US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혼동행렬은 </a:t>
            </a:r>
            <a:r>
              <a:rPr lang="en-US" altLang="ko-KR" sz="2600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 x</a:t>
            </a:r>
            <a:r>
              <a:rPr lang="en-US" altLang="ko-KR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600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 </a:t>
            </a:r>
            <a:r>
              <a:rPr lang="ko-KR" altLang="en-US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행렬이다</a:t>
            </a:r>
            <a:r>
              <a:rPr lang="en-US" altLang="ko-KR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비용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/</a:t>
            </a:r>
            <a:r>
              <a:rPr lang="ko-KR" altLang="en-US" sz="3600" dirty="0">
                <a:solidFill>
                  <a:schemeClr val="tx1"/>
                </a:solidFill>
                <a:ea typeface="굴림" charset="-127"/>
              </a:rPr>
              <a:t>이득이 포함된 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향상곡선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34400" cy="4111487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비용과 이득이 알려져 있거나 추정될 수 있을 때 사용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분류기</a:t>
            </a:r>
            <a:r>
              <a:rPr lang="ko-KR" altLang="en-US" dirty="0">
                <a:ea typeface="굴림" charset="-127"/>
              </a:rPr>
              <a:t>는 </a:t>
            </a:r>
            <a:r>
              <a:rPr lang="ko-KR" altLang="en-US" dirty="0" smtClean="0">
                <a:ea typeface="굴림" charset="-127"/>
              </a:rPr>
              <a:t>각 레코드에 특정 클래스에 속할 확률 배정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절차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레코드를 성공의 확률 순으로 정렬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성공</a:t>
            </a:r>
            <a:r>
              <a:rPr lang="en-US" altLang="ko-KR" dirty="0" smtClean="0">
                <a:ea typeface="굴림" charset="-127"/>
              </a:rPr>
              <a:t>=</a:t>
            </a:r>
            <a:r>
              <a:rPr lang="ko-KR" altLang="en-US" dirty="0" smtClean="0">
                <a:ea typeface="굴림" charset="-127"/>
              </a:rPr>
              <a:t>관심 있는 클래스에 속함</a:t>
            </a:r>
            <a:r>
              <a:rPr lang="en-US" altLang="ko-KR" dirty="0" smtClean="0">
                <a:ea typeface="굴림" charset="-127"/>
              </a:rPr>
              <a:t>): </a:t>
            </a:r>
            <a:r>
              <a:rPr lang="ko-KR" altLang="en-US" dirty="0" smtClean="0">
                <a:ea typeface="굴림" charset="-127"/>
              </a:rPr>
              <a:t>이 중에는 </a:t>
            </a:r>
            <a:r>
              <a:rPr lang="en-US" altLang="ko-KR" dirty="0" smtClean="0">
                <a:ea typeface="굴림" charset="-127"/>
              </a:rPr>
              <a:t>0</a:t>
            </a:r>
            <a:r>
              <a:rPr lang="ko-KR" altLang="en-US" dirty="0" smtClean="0">
                <a:ea typeface="굴림" charset="-127"/>
              </a:rPr>
              <a:t>에 속하는 레코드도 섞여있음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각각의 케이스에서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실제 결과의 비용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ko-KR" altLang="en-US" dirty="0" smtClean="0">
                <a:ea typeface="굴림" charset="-127"/>
              </a:rPr>
              <a:t>이득을 기록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또한 누적 비용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ko-KR" altLang="en-US" dirty="0" smtClean="0">
                <a:ea typeface="굴림" charset="-127"/>
              </a:rPr>
              <a:t>이득을 기록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모든 레코드를 그래프에 표시</a:t>
            </a:r>
            <a:endParaRPr lang="en-US" altLang="ko-KR" dirty="0" smtClean="0"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ea typeface="굴림" charset="-127"/>
              </a:rPr>
              <a:t>X</a:t>
            </a:r>
            <a:r>
              <a:rPr lang="ko-KR" altLang="en-US" dirty="0" smtClean="0">
                <a:ea typeface="굴림" charset="-127"/>
              </a:rPr>
              <a:t>축은 인덱스 넘버</a:t>
            </a:r>
            <a:r>
              <a:rPr lang="en-US" altLang="ko-KR" dirty="0" smtClean="0">
                <a:ea typeface="굴림" charset="-127"/>
              </a:rPr>
              <a:t>(1</a:t>
            </a:r>
            <a:r>
              <a:rPr lang="ko-KR" altLang="en-US" dirty="0" smtClean="0">
                <a:ea typeface="굴림" charset="-127"/>
              </a:rPr>
              <a:t>번째 케이스에 </a:t>
            </a:r>
            <a:r>
              <a:rPr lang="en-US" altLang="ko-KR" dirty="0" smtClean="0">
                <a:ea typeface="굴림" charset="-127"/>
              </a:rPr>
              <a:t>1, n</a:t>
            </a:r>
            <a:r>
              <a:rPr lang="ko-KR" altLang="en-US" dirty="0" smtClean="0">
                <a:ea typeface="굴림" charset="-127"/>
              </a:rPr>
              <a:t>번째 케이스에 </a:t>
            </a:r>
            <a:r>
              <a:rPr lang="en-US" altLang="ko-KR" dirty="0" smtClean="0">
                <a:ea typeface="굴림" charset="-127"/>
              </a:rPr>
              <a:t>n)</a:t>
            </a:r>
          </a:p>
          <a:p>
            <a:pPr lvl="2" eaLnBrk="1" hangingPunct="1"/>
            <a:r>
              <a:rPr lang="en-US" altLang="ko-KR" dirty="0" smtClean="0">
                <a:ea typeface="굴림" charset="-127"/>
              </a:rPr>
              <a:t>Y</a:t>
            </a:r>
            <a:r>
              <a:rPr lang="ko-KR" altLang="en-US" dirty="0" smtClean="0">
                <a:ea typeface="굴림" charset="-127"/>
              </a:rPr>
              <a:t>축은 누적 비용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ko-KR" altLang="en-US" dirty="0" smtClean="0">
                <a:ea typeface="굴림" charset="-127"/>
              </a:rPr>
              <a:t>혜택</a:t>
            </a:r>
            <a:endParaRPr lang="en-US" altLang="ko-KR" dirty="0" smtClean="0"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ea typeface="굴림" charset="-127"/>
              </a:rPr>
              <a:t>원</a:t>
            </a:r>
            <a:r>
              <a:rPr lang="ko-KR" altLang="en-US" dirty="0">
                <a:ea typeface="굴림" charset="-127"/>
              </a:rPr>
              <a:t>점</a:t>
            </a:r>
            <a:r>
              <a:rPr lang="ko-KR" altLang="en-US" dirty="0" smtClean="0">
                <a:ea typeface="굴림" charset="-127"/>
              </a:rPr>
              <a:t>에서 </a:t>
            </a:r>
            <a:r>
              <a:rPr lang="en-US" altLang="ko-KR" dirty="0" smtClean="0">
                <a:ea typeface="굴림" charset="-127"/>
              </a:rPr>
              <a:t>(n, </a:t>
            </a:r>
            <a:r>
              <a:rPr lang="en-US" altLang="ko-KR" dirty="0" err="1" smtClean="0">
                <a:ea typeface="굴림" charset="-127"/>
              </a:rPr>
              <a:t>y</a:t>
            </a:r>
            <a:r>
              <a:rPr lang="en-US" altLang="ko-KR" baseline="-25000" dirty="0" err="1" smtClean="0">
                <a:ea typeface="굴림" charset="-127"/>
              </a:rPr>
              <a:t>n</a:t>
            </a:r>
            <a:r>
              <a:rPr lang="en-US" altLang="ko-KR" baseline="-25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)</a:t>
            </a:r>
            <a:r>
              <a:rPr lang="ko-KR" altLang="en-US" dirty="0" smtClean="0">
                <a:ea typeface="굴림" charset="-127"/>
              </a:rPr>
              <a:t>로 </a:t>
            </a:r>
            <a:r>
              <a:rPr lang="ko-KR" altLang="en-US" b="1" dirty="0" smtClean="0">
                <a:ea typeface="굴림" charset="-127"/>
              </a:rPr>
              <a:t>참조선</a:t>
            </a:r>
            <a:r>
              <a:rPr lang="en-US" altLang="ko-KR" baseline="-25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en-US" altLang="ko-KR" baseline="-25000" dirty="0" smtClean="0">
                <a:ea typeface="굴림" charset="-127"/>
              </a:rPr>
              <a:t> </a:t>
            </a:r>
            <a:r>
              <a:rPr lang="en-US" altLang="ko-KR" dirty="0" err="1" smtClean="0">
                <a:ea typeface="굴림" charset="-127"/>
              </a:rPr>
              <a:t>y</a:t>
            </a:r>
            <a:r>
              <a:rPr lang="en-US" altLang="ko-KR" baseline="-25000" dirty="0" err="1" smtClean="0">
                <a:ea typeface="굴림" charset="-127"/>
              </a:rPr>
              <a:t>n</a:t>
            </a:r>
            <a:r>
              <a:rPr lang="en-US" altLang="ko-KR" baseline="-25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= </a:t>
            </a:r>
            <a:r>
              <a:rPr lang="ko-KR" altLang="en-US" dirty="0" smtClean="0">
                <a:ea typeface="굴림" charset="-127"/>
              </a:rPr>
              <a:t>전체 </a:t>
            </a:r>
            <a:r>
              <a:rPr lang="ko-KR" altLang="en-US" dirty="0" err="1" smtClean="0">
                <a:ea typeface="굴림" charset="-127"/>
              </a:rPr>
              <a:t>순이득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lvl="1" eaLnBrk="1" hangingPunct="1"/>
            <a:r>
              <a:rPr lang="ko-KR" altLang="en-US" dirty="0" err="1" smtClean="0">
                <a:ea typeface="굴림" charset="-127"/>
              </a:rPr>
              <a:t>순이득이</a:t>
            </a:r>
            <a:r>
              <a:rPr lang="ko-KR" altLang="en-US" dirty="0" smtClean="0">
                <a:ea typeface="굴림" charset="-127"/>
              </a:rPr>
              <a:t> 최대인 점이 </a:t>
            </a:r>
            <a:r>
              <a:rPr lang="ko-KR" altLang="en-US" dirty="0" err="1" smtClean="0">
                <a:ea typeface="굴림" charset="-127"/>
              </a:rPr>
              <a:t>최적점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향상 곡선이 음의 기울기</a:t>
            </a:r>
            <a:r>
              <a:rPr lang="en-US" altLang="ko-KR" sz="3600" dirty="0" smtClean="0">
                <a:ea typeface="굴림" charset="-127"/>
              </a:rPr>
              <a:t>	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621475" y="707571"/>
            <a:ext cx="7854488" cy="2819400"/>
          </a:xfrm>
        </p:spPr>
        <p:txBody>
          <a:bodyPr/>
          <a:lstStyle/>
          <a:p>
            <a:pPr eaLnBrk="1" hangingPunct="1"/>
            <a:r>
              <a:rPr lang="ko-KR" altLang="en-US" sz="2400" dirty="0" smtClean="0">
                <a:ea typeface="굴림" charset="-127"/>
              </a:rPr>
              <a:t>만약 모든 케이스의 전체 </a:t>
            </a:r>
            <a:r>
              <a:rPr lang="ko-KR" altLang="en-US" sz="2400" dirty="0" err="1" smtClean="0">
                <a:ea typeface="굴림" charset="-127"/>
              </a:rPr>
              <a:t>순혜택이</a:t>
            </a:r>
            <a:r>
              <a:rPr lang="ko-KR" altLang="en-US" sz="2400" dirty="0" smtClean="0">
                <a:ea typeface="굴림" charset="-127"/>
              </a:rPr>
              <a:t> 음이라면</a:t>
            </a:r>
            <a:r>
              <a:rPr lang="en-US" altLang="ko-KR" sz="2400" dirty="0" smtClean="0">
                <a:ea typeface="굴림" charset="-127"/>
              </a:rPr>
              <a:t>, </a:t>
            </a:r>
            <a:r>
              <a:rPr lang="ko-KR" altLang="en-US" sz="2400" dirty="0" err="1" smtClean="0">
                <a:ea typeface="굴림" charset="-127"/>
              </a:rPr>
              <a:t>참조선은</a:t>
            </a:r>
            <a:r>
              <a:rPr lang="ko-KR" altLang="en-US" sz="2400" dirty="0" smtClean="0">
                <a:ea typeface="굴림" charset="-127"/>
              </a:rPr>
              <a:t> </a:t>
            </a:r>
            <a:r>
              <a:rPr lang="ko-KR" altLang="en-US" sz="2400" b="1" dirty="0" smtClean="0">
                <a:ea typeface="굴림" charset="-127"/>
              </a:rPr>
              <a:t>음의 기울기</a:t>
            </a:r>
            <a:r>
              <a:rPr lang="ko-KR" altLang="en-US" sz="2400" dirty="0" smtClean="0">
                <a:ea typeface="굴림" charset="-127"/>
              </a:rPr>
              <a:t>를</a:t>
            </a:r>
            <a:r>
              <a:rPr lang="ko-KR" altLang="en-US" sz="2400" b="1" dirty="0" smtClean="0">
                <a:ea typeface="굴림" charset="-127"/>
              </a:rPr>
              <a:t> </a:t>
            </a:r>
            <a:r>
              <a:rPr lang="ko-KR" altLang="en-US" sz="2400" dirty="0" smtClean="0">
                <a:ea typeface="굴림" charset="-127"/>
              </a:rPr>
              <a:t>가진다</a:t>
            </a:r>
            <a:r>
              <a:rPr lang="en-US" altLang="ko-KR" sz="2400" dirty="0" smtClean="0">
                <a:ea typeface="굴림" charset="-127"/>
              </a:rPr>
              <a:t>.</a:t>
            </a:r>
          </a:p>
          <a:p>
            <a:pPr eaLnBrk="1" hangingPunct="1"/>
            <a:r>
              <a:rPr lang="ko-KR" altLang="en-US" sz="2600" dirty="0">
                <a:ea typeface="굴림" charset="-127"/>
              </a:rPr>
              <a:t>예</a:t>
            </a:r>
            <a:r>
              <a:rPr lang="en-US" altLang="ko-KR" sz="2600" dirty="0" smtClean="0">
                <a:ea typeface="굴림" charset="-127"/>
              </a:rPr>
              <a:t>) </a:t>
            </a:r>
            <a:r>
              <a:rPr lang="ko-KR" altLang="en-US" sz="2600" dirty="0" err="1">
                <a:ea typeface="굴림" charset="-127"/>
              </a:rPr>
              <a:t>판촉행사물에</a:t>
            </a:r>
            <a:r>
              <a:rPr lang="ko-KR" altLang="en-US" sz="2600" dirty="0">
                <a:ea typeface="굴림" charset="-127"/>
              </a:rPr>
              <a:t> 대한 </a:t>
            </a:r>
            <a:r>
              <a:rPr lang="ko-KR" altLang="en-US" sz="2600" dirty="0" smtClean="0">
                <a:ea typeface="굴림" charset="-127"/>
              </a:rPr>
              <a:t>응답</a:t>
            </a:r>
            <a:endParaRPr lang="en-US" altLang="ko-KR" sz="2600" dirty="0" smtClean="0">
              <a:ea typeface="굴림" charset="-127"/>
            </a:endParaRPr>
          </a:p>
          <a:p>
            <a:pPr lvl="1" eaLnBrk="1" hangingPunct="1"/>
            <a:r>
              <a:rPr lang="en-US" altLang="ko-KR" sz="2000" dirty="0" smtClean="0">
                <a:ea typeface="굴림" charset="-127"/>
              </a:rPr>
              <a:t>10,000</a:t>
            </a:r>
            <a:r>
              <a:rPr lang="ko-KR" altLang="en-US" sz="2000" dirty="0">
                <a:ea typeface="굴림" charset="-127"/>
              </a:rPr>
              <a:t>명 에게 우편물 송부</a:t>
            </a:r>
            <a:endParaRPr lang="en-US" altLang="ko-KR" sz="2000" dirty="0">
              <a:ea typeface="굴림" charset="-127"/>
            </a:endParaRPr>
          </a:p>
          <a:p>
            <a:pPr lvl="1" eaLnBrk="1" hangingPunct="1"/>
            <a:r>
              <a:rPr lang="ko-KR" altLang="en-US" sz="2000" dirty="0" smtClean="0">
                <a:ea typeface="굴림" charset="-127"/>
              </a:rPr>
              <a:t>한 사람에게 우편물을 보내는 비용 </a:t>
            </a:r>
            <a:r>
              <a:rPr lang="en-US" altLang="ko-KR" sz="2000" dirty="0" smtClean="0">
                <a:ea typeface="굴림" charset="-127"/>
              </a:rPr>
              <a:t>$0.65</a:t>
            </a:r>
          </a:p>
          <a:p>
            <a:pPr lvl="1" eaLnBrk="1" hangingPunct="1"/>
            <a:r>
              <a:rPr lang="ko-KR" altLang="en-US" sz="2000" dirty="0" smtClean="0">
                <a:ea typeface="굴림" charset="-127"/>
              </a:rPr>
              <a:t>응답자</a:t>
            </a:r>
            <a:r>
              <a:rPr lang="ko-KR" altLang="en-US" sz="2000" dirty="0">
                <a:ea typeface="굴림" charset="-127"/>
              </a:rPr>
              <a:t>의 </a:t>
            </a:r>
            <a:r>
              <a:rPr lang="ko-KR" altLang="en-US" sz="2000" dirty="0" smtClean="0">
                <a:ea typeface="굴림" charset="-127"/>
              </a:rPr>
              <a:t>가치 </a:t>
            </a:r>
            <a:r>
              <a:rPr lang="en-US" altLang="ko-KR" sz="2000" dirty="0" smtClean="0">
                <a:ea typeface="굴림" charset="-127"/>
              </a:rPr>
              <a:t>$25, </a:t>
            </a:r>
            <a:r>
              <a:rPr lang="ko-KR" altLang="en-US" sz="2000" dirty="0" smtClean="0">
                <a:ea typeface="굴림" charset="-127"/>
              </a:rPr>
              <a:t>전체 응답률 </a:t>
            </a:r>
            <a:r>
              <a:rPr lang="en-US" altLang="ko-KR" sz="2000" dirty="0" smtClean="0">
                <a:ea typeface="굴림" charset="-127"/>
              </a:rPr>
              <a:t>2%</a:t>
            </a:r>
          </a:p>
          <a:p>
            <a:pPr lvl="1" eaLnBrk="1" hangingPunct="1"/>
            <a:r>
              <a:rPr lang="ko-KR" altLang="en-US" sz="2000" dirty="0" err="1" smtClean="0">
                <a:ea typeface="굴림" charset="-127"/>
              </a:rPr>
              <a:t>순가치의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 err="1" smtClean="0">
                <a:ea typeface="굴림" charset="-127"/>
              </a:rPr>
              <a:t>기대값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= 0.02 x $25 x 10,000 - $0.65 x 10,000 = $-1,500 (</a:t>
            </a:r>
            <a:r>
              <a:rPr lang="ko-KR" altLang="en-US" sz="2000" dirty="0" err="1" smtClean="0">
                <a:ea typeface="굴림" charset="-127"/>
              </a:rPr>
              <a:t>참조선이</a:t>
            </a:r>
            <a:r>
              <a:rPr lang="ko-KR" altLang="en-US" sz="2000" dirty="0" smtClean="0">
                <a:ea typeface="굴림" charset="-127"/>
              </a:rPr>
              <a:t> 음의 기울기</a:t>
            </a:r>
            <a:r>
              <a:rPr lang="en-US" altLang="ko-KR" sz="2000" dirty="0" smtClean="0">
                <a:ea typeface="굴림" charset="-127"/>
              </a:rPr>
              <a:t>) =&gt; </a:t>
            </a:r>
            <a:r>
              <a:rPr lang="ko-KR" altLang="en-US" sz="2000" dirty="0" err="1" smtClean="0">
                <a:solidFill>
                  <a:srgbClr val="FF0000"/>
                </a:solidFill>
                <a:ea typeface="굴림" charset="-127"/>
              </a:rPr>
              <a:t>최적점</a:t>
            </a:r>
            <a:r>
              <a:rPr lang="ko-KR" altLang="en-US" sz="2000" dirty="0" smtClean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= 3,000</a:t>
            </a:r>
            <a:r>
              <a:rPr lang="ko-KR" altLang="en-US" sz="2000" dirty="0" smtClean="0">
                <a:solidFill>
                  <a:srgbClr val="FF0000"/>
                </a:solidFill>
                <a:ea typeface="굴림" charset="-127"/>
              </a:rPr>
              <a:t>명</a:t>
            </a:r>
            <a:endParaRPr lang="en-US" altLang="ko-KR" sz="2000" dirty="0" smtClean="0">
              <a:solidFill>
                <a:srgbClr val="FF0000"/>
              </a:solidFill>
              <a:ea typeface="굴림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19426"/>
            <a:ext cx="6567154" cy="309107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</a:t>
            </a:r>
            <a:r>
              <a:rPr lang="ko-KR" altLang="en-US" sz="3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샘플링과 </a:t>
            </a:r>
            <a:r>
              <a:rPr lang="ko-KR" altLang="en-US" sz="3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비대칭 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비용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36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/>
              <a:t>(</a:t>
            </a:r>
            <a:r>
              <a:rPr lang="en-US" altLang="ko-KR" sz="3200" dirty="0" smtClean="0"/>
              <a:t>oversampling and asymmetric cost)</a:t>
            </a:r>
            <a:endParaRPr lang="en-US" altLang="ko-KR" sz="3200" dirty="0" smtClean="0">
              <a:ea typeface="굴림" charset="-127"/>
            </a:endParaRPr>
          </a:p>
        </p:txBody>
      </p:sp>
      <p:sp>
        <p:nvSpPr>
          <p:cNvPr id="45059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2435602"/>
            <a:ext cx="7772400" cy="3048000"/>
          </a:xfrm>
        </p:spPr>
        <p:txBody>
          <a:bodyPr/>
          <a:lstStyle/>
          <a:p>
            <a:pPr lvl="1" eaLnBrk="1" hangingPunct="1"/>
            <a:r>
              <a:rPr lang="ko-KR" altLang="en-US" dirty="0" smtClean="0">
                <a:ea typeface="굴림" charset="-127"/>
              </a:rPr>
              <a:t>판촉 메일에 대한응답자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사기를 저지른 자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채무 </a:t>
            </a:r>
            <a:r>
              <a:rPr lang="ko-KR" altLang="en-US" dirty="0" err="1" smtClean="0">
                <a:ea typeface="굴림" charset="-127"/>
              </a:rPr>
              <a:t>불이행자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ko-KR" altLang="en-US" dirty="0" smtClean="0">
                <a:ea typeface="굴림" charset="-127"/>
              </a:rPr>
              <a:t>때로 모델에 작업할 정보를 더 많이 주기 위해 희귀 케이스</a:t>
            </a:r>
            <a:r>
              <a:rPr lang="en-US" altLang="ko-KR" dirty="0" smtClean="0">
                <a:ea typeface="굴림" charset="-127"/>
              </a:rPr>
              <a:t>(rare cases)</a:t>
            </a:r>
            <a:r>
              <a:rPr lang="ko-KR" altLang="en-US" dirty="0" smtClean="0">
                <a:ea typeface="굴림" charset="-127"/>
              </a:rPr>
              <a:t>를 </a:t>
            </a:r>
            <a:r>
              <a:rPr lang="ko-KR" altLang="en-US" dirty="0" err="1" smtClean="0">
                <a:ea typeface="굴림" charset="-127"/>
              </a:rPr>
              <a:t>확</a:t>
            </a:r>
            <a:r>
              <a:rPr lang="ko-KR" altLang="en-US" dirty="0" err="1">
                <a:ea typeface="굴림" charset="-127"/>
              </a:rPr>
              <a:t>대</a:t>
            </a:r>
            <a:r>
              <a:rPr lang="ko-KR" altLang="en-US" dirty="0" err="1" smtClean="0">
                <a:ea typeface="굴림" charset="-127"/>
              </a:rPr>
              <a:t>샘플링한다</a:t>
            </a:r>
            <a:r>
              <a:rPr lang="en-US" altLang="ko-KR" dirty="0" smtClean="0">
                <a:ea typeface="굴림" charset="-127"/>
              </a:rPr>
              <a:t>.(</a:t>
            </a:r>
            <a:r>
              <a:rPr lang="ko-KR" altLang="en-US" dirty="0" smtClean="0">
                <a:ea typeface="굴림" charset="-127"/>
              </a:rPr>
              <a:t>비용을 학습 과정에 반영하는 방법임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전형적으로 학습데이터에서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50%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“1”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50%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“0”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사용</a:t>
            </a:r>
            <a:endParaRPr lang="ko-KR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62000" y="1524000"/>
            <a:ext cx="7696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ko-KR" altLang="en-US" sz="2600" dirty="0">
                <a:latin typeface="Franklin Gothic Book" pitchFamily="34" charset="0"/>
                <a:ea typeface="굴림" charset="-127"/>
              </a:rPr>
              <a:t>비대칭 비용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/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이득은 희귀한</a:t>
            </a:r>
            <a:r>
              <a:rPr lang="en-US" altLang="ko-KR" sz="2600" dirty="0" smtClean="0">
                <a:latin typeface="Franklin Gothic Book" pitchFamily="34" charset="0"/>
                <a:ea typeface="굴림" charset="-127"/>
              </a:rPr>
              <a:t>(rare)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 그러나 </a:t>
            </a:r>
            <a:r>
              <a:rPr lang="ko-KR" altLang="en-US" sz="2600" dirty="0">
                <a:latin typeface="Franklin Gothic Book" pitchFamily="34" charset="0"/>
                <a:ea typeface="굴림" charset="-127"/>
              </a:rPr>
              <a:t>중요한 </a:t>
            </a:r>
            <a:r>
              <a:rPr lang="ko-KR" altLang="en-US" sz="2600" dirty="0" smtClean="0">
                <a:latin typeface="Franklin Gothic Book" pitchFamily="34" charset="0"/>
                <a:ea typeface="굴림" charset="-127"/>
              </a:rPr>
              <a:t>클래스가 있을 때 사용한다</a:t>
            </a:r>
            <a:endParaRPr lang="en-US" altLang="ko-KR" sz="2600" dirty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391400" cy="5758995"/>
          </a:xfrm>
        </p:spPr>
      </p:pic>
      <p:sp>
        <p:nvSpPr>
          <p:cNvPr id="2" name="TextBox 1"/>
          <p:cNvSpPr txBox="1"/>
          <p:nvPr/>
        </p:nvSpPr>
        <p:spPr>
          <a:xfrm>
            <a:off x="685800" y="2590800"/>
            <a:ext cx="80772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hist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reg$residuals</a:t>
            </a:r>
            <a:r>
              <a:rPr lang="en-US" altLang="ko-KR" sz="1400" dirty="0" smtClean="0"/>
              <a:t>, breaks=50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reg_1.residuals&lt;-</a:t>
            </a:r>
            <a:r>
              <a:rPr lang="en-US" altLang="ko-KR" sz="1400" dirty="0" err="1"/>
              <a:t>toyota.corolla.df</a:t>
            </a:r>
            <a:r>
              <a:rPr lang="en-US" altLang="ko-KR" sz="1400" dirty="0"/>
              <a:t>[validation,]$Price[!is.na(</a:t>
            </a:r>
            <a:r>
              <a:rPr lang="en-US" altLang="ko-KR" sz="1400" dirty="0" err="1"/>
              <a:t>pred_v</a:t>
            </a:r>
            <a:r>
              <a:rPr lang="en-US" altLang="ko-KR" sz="1400" dirty="0"/>
              <a:t>)]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pred_v</a:t>
            </a:r>
            <a:r>
              <a:rPr lang="en-US" altLang="ko-KR" sz="1400" dirty="0"/>
              <a:t>[!is.na(</a:t>
            </a:r>
            <a:r>
              <a:rPr lang="en-US" altLang="ko-KR" sz="1400" dirty="0" err="1"/>
              <a:t>pred_v</a:t>
            </a:r>
            <a:r>
              <a:rPr lang="en-US" altLang="ko-KR" sz="1400" dirty="0" smtClean="0"/>
              <a:t>)]</a:t>
            </a:r>
          </a:p>
          <a:p>
            <a:r>
              <a:rPr lang="en-US" altLang="ko-KR" sz="1400" dirty="0" smtClean="0"/>
              <a:t>boxplot(</a:t>
            </a:r>
            <a:r>
              <a:rPr lang="en-US" altLang="ko-KR" sz="1400" dirty="0" err="1" smtClean="0"/>
              <a:t>reg$residuals</a:t>
            </a:r>
            <a:r>
              <a:rPr lang="en-US" altLang="ko-KR" sz="1400" dirty="0" smtClean="0"/>
              <a:t>, reg_1.residuals</a:t>
            </a:r>
            <a:r>
              <a:rPr lang="en-US" altLang="ko-KR" sz="1400" dirty="0"/>
              <a:t>, names=c("training", "validation"))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63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예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) o 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는 응답자</a:t>
            </a:r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, x 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는 </a:t>
            </a:r>
            <a:r>
              <a:rPr lang="ko-KR" altLang="en-US" sz="3600" dirty="0" err="1" smtClean="0">
                <a:solidFill>
                  <a:schemeClr val="tx1"/>
                </a:solidFill>
                <a:ea typeface="굴림" charset="-127"/>
              </a:rPr>
              <a:t>비응답자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ko-KR" altLang="en-US" sz="2800" dirty="0" smtClean="0">
                <a:ea typeface="굴림" charset="-127"/>
              </a:rPr>
              <a:t>아래 </a:t>
            </a:r>
            <a:r>
              <a:rPr lang="en-US" altLang="ko-KR" sz="2800" dirty="0" smtClean="0">
                <a:ea typeface="굴림" charset="-127"/>
              </a:rPr>
              <a:t>3</a:t>
            </a:r>
            <a:r>
              <a:rPr lang="ko-KR" altLang="en-US" sz="2800" dirty="0" smtClean="0">
                <a:ea typeface="굴림" charset="-127"/>
              </a:rPr>
              <a:t>개의 </a:t>
            </a:r>
            <a:r>
              <a:rPr lang="ko-KR" altLang="en-US" sz="2800" dirty="0" err="1" smtClean="0">
                <a:ea typeface="굴림" charset="-127"/>
              </a:rPr>
              <a:t>시나리오하에서</a:t>
            </a:r>
            <a:r>
              <a:rPr lang="ko-KR" altLang="en-US" sz="2800" dirty="0" smtClean="0">
                <a:ea typeface="굴림" charset="-127"/>
              </a:rPr>
              <a:t> 최상의 분류</a:t>
            </a:r>
            <a:endParaRPr lang="en-US" altLang="ko-KR" sz="28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ea typeface="굴림" charset="-127"/>
              </a:rPr>
              <a:t>1. </a:t>
            </a:r>
            <a:r>
              <a:rPr lang="ko-KR" altLang="en-US" dirty="0" err="1" smtClean="0">
                <a:solidFill>
                  <a:srgbClr val="FF0000"/>
                </a:solidFill>
                <a:ea typeface="굴림" charset="-127"/>
              </a:rPr>
              <a:t>오분류</a:t>
            </a:r>
            <a:r>
              <a:rPr lang="ko-KR" altLang="en-US" dirty="0" smtClean="0">
                <a:solidFill>
                  <a:srgbClr val="FF0000"/>
                </a:solidFill>
                <a:ea typeface="굴림" charset="-127"/>
              </a:rPr>
              <a:t> 비용이 같다고 가정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ea typeface="굴림" charset="-127"/>
              </a:rPr>
              <a:t>2. “o”</a:t>
            </a:r>
            <a:r>
              <a:rPr lang="ko-KR" altLang="en-US" dirty="0" smtClean="0">
                <a:ea typeface="굴림" charset="-127"/>
              </a:rPr>
              <a:t>를 </a:t>
            </a:r>
            <a:r>
              <a:rPr lang="ko-KR" altLang="en-US" dirty="0" err="1" smtClean="0">
                <a:ea typeface="굴림" charset="-127"/>
              </a:rPr>
              <a:t>오분류하는</a:t>
            </a:r>
            <a:r>
              <a:rPr lang="ko-KR" altLang="en-US" dirty="0" smtClean="0">
                <a:ea typeface="굴림" charset="-127"/>
              </a:rPr>
              <a:t> 것이 </a:t>
            </a:r>
            <a:r>
              <a:rPr lang="en-US" altLang="ko-KR" dirty="0" smtClean="0">
                <a:ea typeface="굴림" charset="-127"/>
              </a:rPr>
              <a:t>“x”</a:t>
            </a:r>
            <a:r>
              <a:rPr lang="ko-KR" altLang="en-US" dirty="0" smtClean="0">
                <a:ea typeface="굴림" charset="-127"/>
              </a:rPr>
              <a:t>를 </a:t>
            </a:r>
            <a:r>
              <a:rPr lang="ko-KR" altLang="en-US" dirty="0" err="1" smtClean="0">
                <a:ea typeface="굴림" charset="-127"/>
              </a:rPr>
              <a:t>오분류하는</a:t>
            </a:r>
            <a:r>
              <a:rPr lang="ko-KR" altLang="en-US" dirty="0" smtClean="0">
                <a:ea typeface="굴림" charset="-127"/>
              </a:rPr>
              <a:t> 비용의 </a:t>
            </a:r>
            <a:r>
              <a:rPr lang="en-US" altLang="ko-KR" dirty="0" smtClean="0">
                <a:ea typeface="굴림" charset="-127"/>
              </a:rPr>
              <a:t>5</a:t>
            </a:r>
            <a:r>
              <a:rPr lang="ko-KR" altLang="en-US" dirty="0" smtClean="0">
                <a:ea typeface="굴림" charset="-127"/>
              </a:rPr>
              <a:t>배라고 가정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ea typeface="굴림" charset="-127"/>
              </a:rPr>
              <a:t>3. </a:t>
            </a:r>
            <a:r>
              <a:rPr lang="ko-KR" altLang="en-US" dirty="0" smtClean="0">
                <a:ea typeface="굴림" charset="-127"/>
              </a:rPr>
              <a:t>확대샘플링 </a:t>
            </a:r>
            <a:endParaRPr lang="en-US" altLang="ko-KR" dirty="0" smtClean="0">
              <a:ea typeface="굴림" charset="-127"/>
            </a:endParaRPr>
          </a:p>
          <a:p>
            <a:pPr lvl="2" eaLnBrk="1" hangingPunct="1"/>
            <a:r>
              <a:rPr lang="ko-KR" altLang="en-US" dirty="0" err="1" smtClean="0">
                <a:ea typeface="굴림" charset="-127"/>
              </a:rPr>
              <a:t>데이터마이닝</a:t>
            </a:r>
            <a:r>
              <a:rPr lang="ko-KR" altLang="en-US" dirty="0" smtClean="0">
                <a:ea typeface="굴림" charset="-127"/>
              </a:rPr>
              <a:t> 방법의 학습과정에 비대칭 비용을 고려하게 함</a:t>
            </a:r>
            <a:r>
              <a:rPr lang="en-US" altLang="ko-KR" dirty="0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449983" y="1114204"/>
            <a:ext cx="4191000" cy="1125721"/>
          </a:xfrm>
        </p:spPr>
        <p:txBody>
          <a:bodyPr/>
          <a:lstStyle/>
          <a:p>
            <a:pPr eaLnBrk="1" hangingPunct="1"/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동일한 </a:t>
            </a:r>
            <a:r>
              <a:rPr lang="ko-KR" altLang="en-US" sz="2400" dirty="0" err="1" smtClean="0">
                <a:solidFill>
                  <a:schemeClr val="tx1"/>
                </a:solidFill>
                <a:ea typeface="굴림" charset="-127"/>
              </a:rPr>
              <a:t>오분</a:t>
            </a:r>
            <a:r>
              <a:rPr lang="ko-KR" altLang="en-US" sz="2400" dirty="0" err="1">
                <a:solidFill>
                  <a:schemeClr val="tx1"/>
                </a:solidFill>
                <a:ea typeface="굴림" charset="-127"/>
              </a:rPr>
              <a:t>류</a:t>
            </a:r>
            <a:r>
              <a:rPr lang="ko-KR" altLang="en-US" sz="2400" dirty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비용을 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가정한 분류</a:t>
            </a:r>
            <a:r>
              <a:rPr lang="en-US" altLang="ko-KR" sz="2400" dirty="0">
                <a:ea typeface="굴림" charset="-127"/>
              </a:rPr>
              <a:t> (</a:t>
            </a:r>
            <a:r>
              <a:rPr lang="ko-KR" altLang="en-US" sz="2400" dirty="0">
                <a:ea typeface="굴림" charset="-127"/>
              </a:rPr>
              <a:t>각 </a:t>
            </a:r>
            <a:r>
              <a:rPr lang="en-US" altLang="ko-KR" sz="2400" dirty="0" smtClean="0">
                <a:ea typeface="굴림" charset="-127"/>
              </a:rPr>
              <a:t>x, y</a:t>
            </a:r>
            <a:r>
              <a:rPr lang="ko-KR" altLang="en-US" sz="2400" dirty="0" smtClean="0">
                <a:ea typeface="굴림" charset="-127"/>
              </a:rPr>
              <a:t>축은 </a:t>
            </a:r>
            <a:r>
              <a:rPr lang="ko-KR" altLang="en-US" sz="2400" dirty="0">
                <a:ea typeface="굴림" charset="-127"/>
              </a:rPr>
              <a:t>예측변수</a:t>
            </a:r>
            <a:r>
              <a:rPr lang="en-US" altLang="ko-KR" sz="2400" dirty="0">
                <a:ea typeface="굴림" charset="-127"/>
              </a:rPr>
              <a:t>)</a:t>
            </a:r>
            <a:endParaRPr lang="en-US" altLang="ko-KR" sz="2400" dirty="0" smtClean="0">
              <a:solidFill>
                <a:schemeClr val="tx1"/>
              </a:solidFill>
              <a:ea typeface="굴림" charset="-127"/>
            </a:endParaRPr>
          </a:p>
        </p:txBody>
      </p:sp>
      <p:pic>
        <p:nvPicPr>
          <p:cNvPr id="47107" name="Content Placeholder 5" descr="misclassify_equal.tif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920" y="2057400"/>
            <a:ext cx="5023399" cy="3429000"/>
          </a:xfrm>
        </p:spPr>
      </p:pic>
      <p:pic>
        <p:nvPicPr>
          <p:cNvPr id="6" name="Content Placeholder 3" descr="misclassify_unequal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08" y="2143125"/>
            <a:ext cx="502076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4545419" y="872492"/>
            <a:ext cx="4419600" cy="103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동일하지 않은 </a:t>
            </a:r>
            <a:r>
              <a:rPr lang="ko-KR" altLang="en-US" sz="2400" dirty="0" err="1" smtClean="0">
                <a:solidFill>
                  <a:schemeClr val="tx1"/>
                </a:solidFill>
                <a:ea typeface="굴림" charset="-127"/>
              </a:rPr>
              <a:t>오분류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en-US" altLang="ko-KR" sz="2400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비용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(5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배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  <a:ea typeface="굴림" charset="-127"/>
              </a:rPr>
              <a:t>을 가정한 분류</a:t>
            </a:r>
            <a:endParaRPr lang="en-US" altLang="ko-KR" sz="24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3912" y="22859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ea typeface="굴림" charset="-127"/>
              </a:rPr>
              <a:t>계속</a:t>
            </a:r>
            <a:r>
              <a:rPr lang="en-US" altLang="ko-KR" sz="3600" dirty="0" smtClean="0">
                <a:ea typeface="굴림" charset="-127"/>
              </a:rPr>
              <a:t>) </a:t>
            </a:r>
            <a:r>
              <a:rPr lang="en-US" altLang="ko-KR" sz="3600" dirty="0">
                <a:ea typeface="굴림" charset="-127"/>
              </a:rPr>
              <a:t>o </a:t>
            </a:r>
            <a:r>
              <a:rPr lang="ko-KR" altLang="en-US" sz="3600" dirty="0">
                <a:ea typeface="굴림" charset="-127"/>
              </a:rPr>
              <a:t>는 응답자</a:t>
            </a:r>
            <a:r>
              <a:rPr lang="en-US" altLang="ko-KR" sz="3600" dirty="0">
                <a:ea typeface="굴림" charset="-127"/>
              </a:rPr>
              <a:t>, x </a:t>
            </a:r>
            <a:r>
              <a:rPr lang="ko-KR" altLang="en-US" sz="3600" dirty="0">
                <a:ea typeface="굴림" charset="-127"/>
              </a:rPr>
              <a:t>는 </a:t>
            </a:r>
            <a:r>
              <a:rPr lang="ko-KR" altLang="en-US" sz="3600" dirty="0" err="1">
                <a:ea typeface="굴림" charset="-127"/>
              </a:rPr>
              <a:t>비응답자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확</a:t>
            </a:r>
            <a:r>
              <a:rPr lang="ko-KR" altLang="en-US" sz="3600" dirty="0">
                <a:solidFill>
                  <a:schemeClr val="tx1"/>
                </a:solidFill>
                <a:ea typeface="굴림" charset="-127"/>
              </a:rPr>
              <a:t>대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샘플링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pic>
        <p:nvPicPr>
          <p:cNvPr id="49155" name="Content Placeholder 3" descr="misclassify_oversample.ti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838200"/>
            <a:ext cx="8915400" cy="5430837"/>
          </a:xfrm>
        </p:spPr>
      </p:pic>
      <p:sp>
        <p:nvSpPr>
          <p:cNvPr id="49156" name="Content Placeholder 4"/>
          <p:cNvSpPr>
            <a:spLocks noGrp="1"/>
          </p:cNvSpPr>
          <p:nvPr>
            <p:ph sz="quarter" idx="2"/>
          </p:nvPr>
        </p:nvSpPr>
        <p:spPr>
          <a:xfrm>
            <a:off x="1295400" y="990600"/>
            <a:ext cx="6513512" cy="1066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ko-KR" altLang="en-US" dirty="0" smtClean="0">
                <a:ea typeface="굴림" charset="-127"/>
              </a:rPr>
              <a:t>적절한 가중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비용을 위해 </a:t>
            </a:r>
            <a:r>
              <a:rPr lang="en-US" altLang="ko-KR" dirty="0" smtClean="0">
                <a:ea typeface="굴림" charset="-127"/>
              </a:rPr>
              <a:t>“o”</a:t>
            </a:r>
            <a:r>
              <a:rPr lang="ko-KR" altLang="en-US" dirty="0" smtClean="0">
                <a:ea typeface="굴림" charset="-127"/>
              </a:rPr>
              <a:t>를 </a:t>
            </a:r>
            <a:r>
              <a:rPr lang="ko-KR" altLang="en-US" dirty="0" err="1" smtClean="0">
                <a:ea typeface="굴림" charset="-127"/>
              </a:rPr>
              <a:t>오분류</a:t>
            </a:r>
            <a:r>
              <a:rPr lang="ko-KR" altLang="en-US" dirty="0" smtClean="0">
                <a:ea typeface="굴림" charset="-127"/>
              </a:rPr>
              <a:t> 비용과 동일한 비율로 확대샘플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sz="3600" smtClean="0">
                <a:solidFill>
                  <a:schemeClr val="tx1"/>
                </a:solidFill>
                <a:ea typeface="굴림" charset="-127"/>
              </a:rPr>
              <a:t>확</a:t>
            </a:r>
            <a:r>
              <a:rPr lang="ko-KR" altLang="en-US" sz="3600" dirty="0" err="1">
                <a:solidFill>
                  <a:schemeClr val="tx1"/>
                </a:solidFill>
                <a:ea typeface="굴림" charset="-127"/>
              </a:rPr>
              <a:t>대</a:t>
            </a:r>
            <a:r>
              <a:rPr lang="ko-KR" altLang="en-US" sz="3600" smtClean="0">
                <a:solidFill>
                  <a:schemeClr val="tx1"/>
                </a:solidFill>
                <a:ea typeface="굴림" charset="-127"/>
              </a:rPr>
              <a:t>샘플링 </a:t>
            </a:r>
            <a:r>
              <a:rPr lang="ko-KR" altLang="en-US" sz="3600" dirty="0" smtClean="0">
                <a:solidFill>
                  <a:schemeClr val="tx1"/>
                </a:solidFill>
                <a:ea typeface="굴림" charset="-127"/>
              </a:rPr>
              <a:t>절차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50179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7772400" cy="36576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드문</a:t>
            </a:r>
            <a:r>
              <a:rPr lang="en-US" altLang="ko-KR" dirty="0" smtClean="0">
                <a:ea typeface="굴림" charset="-127"/>
              </a:rPr>
              <a:t>) </a:t>
            </a:r>
            <a:r>
              <a:rPr lang="ko-KR" altLang="en-US" dirty="0" smtClean="0">
                <a:ea typeface="굴림" charset="-127"/>
              </a:rPr>
              <a:t>응답자를 </a:t>
            </a:r>
            <a:r>
              <a:rPr lang="ko-KR" altLang="en-US" dirty="0" err="1" smtClean="0">
                <a:ea typeface="굴림" charset="-127"/>
              </a:rPr>
              <a:t>비응답자와</a:t>
            </a:r>
            <a:r>
              <a:rPr lang="ko-KR" altLang="en-US" dirty="0" smtClean="0">
                <a:ea typeface="굴림" charset="-127"/>
              </a:rPr>
              <a:t> 분리</a:t>
            </a:r>
            <a:endParaRPr lang="en-US" altLang="ko-KR" dirty="0" smtClean="0">
              <a:ea typeface="굴림" charset="-127"/>
            </a:endParaRP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ko-KR" altLang="en-US" dirty="0" smtClean="0">
                <a:ea typeface="굴림" charset="-127"/>
              </a:rPr>
              <a:t>응답자의 반을 학습 데이터에 </a:t>
            </a:r>
            <a:r>
              <a:rPr lang="ko-KR" altLang="en-US" dirty="0" err="1" smtClean="0">
                <a:ea typeface="굴림" charset="-127"/>
              </a:rPr>
              <a:t>랜덤하게</a:t>
            </a:r>
            <a:r>
              <a:rPr lang="ko-KR" altLang="en-US" dirty="0" smtClean="0">
                <a:ea typeface="굴림" charset="-127"/>
              </a:rPr>
              <a:t> 배정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그러고 나서 같은 수의 </a:t>
            </a:r>
            <a:r>
              <a:rPr lang="ko-KR" altLang="en-US" dirty="0" err="1" smtClean="0">
                <a:ea typeface="굴림" charset="-127"/>
              </a:rPr>
              <a:t>비응답자를</a:t>
            </a:r>
            <a:r>
              <a:rPr lang="ko-KR" altLang="en-US" dirty="0" smtClean="0">
                <a:ea typeface="굴림" charset="-127"/>
              </a:rPr>
              <a:t> 배정</a:t>
            </a:r>
            <a:endParaRPr lang="en-US" altLang="ko-KR" dirty="0" smtClean="0">
              <a:ea typeface="굴림" charset="-127"/>
            </a:endParaRP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ko-KR" altLang="en-US" dirty="0" smtClean="0">
                <a:ea typeface="굴림" charset="-127"/>
              </a:rPr>
              <a:t>나머지 응답자를 검증 데이터에 넣음</a:t>
            </a:r>
            <a:endParaRPr lang="en-US" altLang="ko-KR" dirty="0" smtClean="0">
              <a:ea typeface="굴림" charset="-127"/>
            </a:endParaRP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ko-KR" altLang="en-US" dirty="0" smtClean="0">
                <a:ea typeface="굴림" charset="-127"/>
              </a:rPr>
              <a:t>원래 응답자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ko-KR" altLang="en-US" dirty="0" err="1" smtClean="0">
                <a:ea typeface="굴림" charset="-127"/>
              </a:rPr>
              <a:t>비응답자</a:t>
            </a:r>
            <a:r>
              <a:rPr lang="ko-KR" altLang="en-US" dirty="0" smtClean="0">
                <a:ea typeface="굴림" charset="-127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ea typeface="굴림" charset="-127"/>
              </a:rPr>
              <a:t>원래</a:t>
            </a:r>
            <a:r>
              <a:rPr lang="ko-KR" altLang="en-US" dirty="0" smtClean="0">
                <a:ea typeface="굴림" charset="-127"/>
              </a:rPr>
              <a:t> 비율을 유지하도록 </a:t>
            </a:r>
            <a:r>
              <a:rPr lang="ko-KR" altLang="en-US" dirty="0" err="1" smtClean="0">
                <a:ea typeface="굴림" charset="-127"/>
              </a:rPr>
              <a:t>비응답자를</a:t>
            </a:r>
            <a:r>
              <a:rPr lang="ko-KR" altLang="en-US" dirty="0" smtClean="0">
                <a:ea typeface="굴림" charset="-127"/>
              </a:rPr>
              <a:t> 검증 데이터에 더함</a:t>
            </a:r>
            <a:endParaRPr lang="en-US" altLang="ko-KR" dirty="0" smtClean="0">
              <a:ea typeface="굴림" charset="-127"/>
            </a:endParaRPr>
          </a:p>
          <a:p>
            <a:pPr marL="617538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ea typeface="굴림" charset="-127"/>
              </a:rPr>
              <a:t>검증데이터가 </a:t>
            </a:r>
            <a:r>
              <a:rPr lang="ko-KR" altLang="en-US" sz="2200" dirty="0" err="1" smtClean="0">
                <a:ea typeface="굴림" charset="-127"/>
              </a:rPr>
              <a:t>확대샘링</a:t>
            </a:r>
            <a:r>
              <a:rPr lang="ko-KR" altLang="en-US" sz="2200" dirty="0" smtClean="0">
                <a:ea typeface="굴림" charset="-127"/>
              </a:rPr>
              <a:t> 없이 만들어 졌다면</a:t>
            </a:r>
            <a:r>
              <a:rPr lang="en-US" altLang="ko-KR" sz="2200" dirty="0" smtClean="0">
                <a:ea typeface="굴림" charset="-127"/>
              </a:rPr>
              <a:t>, </a:t>
            </a:r>
            <a:r>
              <a:rPr lang="ko-KR" altLang="en-US" sz="2200" dirty="0" smtClean="0">
                <a:ea typeface="굴림" charset="-127"/>
              </a:rPr>
              <a:t>분류혼동행렬 조정이 필요 없음</a:t>
            </a:r>
            <a:r>
              <a:rPr lang="en-US" altLang="ko-KR" sz="2200" dirty="0" smtClean="0">
                <a:ea typeface="굴림" charset="-127"/>
              </a:rPr>
              <a:t>. </a:t>
            </a:r>
          </a:p>
          <a:p>
            <a:pPr marL="617538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ea typeface="굴림" charset="-127"/>
              </a:rPr>
              <a:t>그렇지 않으면 조정 필요</a:t>
            </a:r>
            <a:r>
              <a:rPr lang="en-US" altLang="ko-KR" sz="2200" dirty="0" smtClean="0">
                <a:ea typeface="굴림" charset="-127"/>
              </a:rPr>
              <a:t>(</a:t>
            </a:r>
            <a:r>
              <a:rPr lang="ko-KR" altLang="en-US" sz="2200" dirty="0" smtClean="0">
                <a:ea typeface="굴림" charset="-127"/>
              </a:rPr>
              <a:t>슬라이드 </a:t>
            </a:r>
            <a:r>
              <a:rPr lang="en-US" altLang="ko-KR" sz="2200" dirty="0" smtClean="0">
                <a:ea typeface="굴림" charset="-127"/>
              </a:rPr>
              <a:t>54 </a:t>
            </a:r>
            <a:r>
              <a:rPr lang="ko-KR" altLang="en-US" sz="2200" dirty="0" smtClean="0">
                <a:ea typeface="굴림" charset="-127"/>
              </a:rPr>
              <a:t>참조</a:t>
            </a:r>
            <a:r>
              <a:rPr lang="en-US" altLang="ko-KR" sz="2200" dirty="0" smtClean="0">
                <a:ea typeface="굴림" charset="-127"/>
              </a:rPr>
              <a:t>)</a:t>
            </a: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r>
              <a:rPr lang="ko-KR" altLang="en-US" dirty="0" smtClean="0">
                <a:ea typeface="굴림" charset="-127"/>
              </a:rPr>
              <a:t>평가 데이터가 필요하면 검증 데이터에서 </a:t>
            </a:r>
            <a:r>
              <a:rPr lang="ko-KR" altLang="en-US" dirty="0" err="1" smtClean="0">
                <a:ea typeface="굴림" charset="-127"/>
              </a:rPr>
              <a:t>랜덤하게</a:t>
            </a:r>
            <a:r>
              <a:rPr lang="ko-KR" altLang="en-US" dirty="0" smtClean="0">
                <a:ea typeface="굴림" charset="-127"/>
              </a:rPr>
              <a:t> 선택</a:t>
            </a:r>
            <a:endParaRPr lang="en-US" altLang="ko-KR" dirty="0" smtClean="0">
              <a:ea typeface="굴림" charset="-127"/>
            </a:endParaRP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endParaRPr lang="en-US" altLang="ko-KR" dirty="0" smtClean="0">
              <a:ea typeface="굴림" charset="-127"/>
            </a:endParaRP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endParaRPr lang="en-US" altLang="ko-KR" dirty="0" smtClean="0">
              <a:ea typeface="굴림" charset="-127"/>
            </a:endParaRPr>
          </a:p>
          <a:p>
            <a:pPr marL="514350" indent="-514350" eaLnBrk="1" hangingPunct="1">
              <a:lnSpc>
                <a:spcPct val="90000"/>
              </a:lnSpc>
              <a:buFont typeface="Franklin Gothic Book" pitchFamily="34" charset="0"/>
              <a:buAutoNum type="arabicPeriod"/>
            </a:pPr>
            <a:endParaRPr lang="en-US" altLang="ko-KR" dirty="0" smtClean="0">
              <a:ea typeface="굴림" charset="-127"/>
            </a:endParaRPr>
          </a:p>
          <a:p>
            <a:pPr marL="514350" indent="-514350" eaLnBrk="1" hangingPunct="1"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8150" y="-26987"/>
            <a:ext cx="82296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</a:t>
            </a:r>
            <a:r>
              <a:rPr lang="ko-KR" altLang="en-US" sz="3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샘플링과 비대칭 비용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계속</a:t>
            </a:r>
            <a:r>
              <a:rPr lang="en-US" altLang="ko-KR" sz="3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3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7218" name="Group 1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336438"/>
              </p:ext>
            </p:extLst>
          </p:nvPr>
        </p:nvGraphicFramePr>
        <p:xfrm>
          <a:off x="581897" y="1600200"/>
          <a:ext cx="4038600" cy="1468439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　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예측집단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예측집단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2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총계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실제집단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420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80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500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실제집단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110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390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500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총계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530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470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1,000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7219" name="Text Box 115"/>
          <p:cNvSpPr txBox="1">
            <a:spLocks noChangeArrowheads="1"/>
          </p:cNvSpPr>
          <p:nvPr/>
        </p:nvSpPr>
        <p:spPr bwMode="auto">
          <a:xfrm>
            <a:off x="636714" y="3194221"/>
            <a:ext cx="41889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확</a:t>
            </a:r>
            <a:r>
              <a:rPr lang="ko-KR" altLang="en-US" sz="1600" dirty="0"/>
              <a:t>대</a:t>
            </a:r>
            <a:r>
              <a:rPr lang="ko-KR" altLang="en-US" sz="1600" dirty="0" smtClean="0"/>
              <a:t>샘플링의 분류혼동행렬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검증용 데이터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aphicFrame>
        <p:nvGraphicFramePr>
          <p:cNvPr id="47298" name="Group 19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32161591"/>
              </p:ext>
            </p:extLst>
          </p:nvPr>
        </p:nvGraphicFramePr>
        <p:xfrm>
          <a:off x="606425" y="3734391"/>
          <a:ext cx="4038600" cy="1617664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　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예측집단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예측집단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총계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8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실제집단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420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80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500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실제집단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5,390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19,110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24,500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8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총계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5,810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19,190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Times New Roman" pitchFamily="18" charset="0"/>
                        </a:rPr>
                        <a:t>25,000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7300" name="Text Box 196"/>
          <p:cNvSpPr txBox="1">
            <a:spLocks noChangeArrowheads="1"/>
          </p:cNvSpPr>
          <p:nvPr/>
        </p:nvSpPr>
        <p:spPr bwMode="auto">
          <a:xfrm>
            <a:off x="1116013" y="5481221"/>
            <a:ext cx="30251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dirty="0"/>
              <a:t>가중치가 조정된 </a:t>
            </a:r>
            <a:r>
              <a:rPr lang="ko-KR" altLang="en-US" sz="1600" dirty="0" smtClean="0"/>
              <a:t>분류혼동행렬 </a:t>
            </a:r>
            <a:endParaRPr lang="ko-KR" altLang="en-US" sz="1600" dirty="0"/>
          </a:p>
        </p:txBody>
      </p:sp>
      <p:sp>
        <p:nvSpPr>
          <p:cNvPr id="47301" name="Text Box 197"/>
          <p:cNvSpPr txBox="1">
            <a:spLocks noChangeArrowheads="1"/>
          </p:cNvSpPr>
          <p:nvPr/>
        </p:nvSpPr>
        <p:spPr bwMode="auto">
          <a:xfrm>
            <a:off x="290146" y="901678"/>
            <a:ext cx="8315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확대샘플링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검증데이터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대한 </a:t>
            </a:r>
            <a:r>
              <a:rPr lang="ko-KR" altLang="en-US" sz="2000" dirty="0" smtClean="0"/>
              <a:t>분류혼동행렬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confusion matrix)</a:t>
            </a:r>
            <a:r>
              <a:rPr lang="ko-KR" altLang="en-US" sz="2000" dirty="0"/>
              <a:t>의 수정</a:t>
            </a:r>
          </a:p>
        </p:txBody>
      </p:sp>
      <p:sp>
        <p:nvSpPr>
          <p:cNvPr id="47302" name="Text Box 198"/>
          <p:cNvSpPr txBox="1">
            <a:spLocks noChangeArrowheads="1"/>
          </p:cNvSpPr>
          <p:nvPr/>
        </p:nvSpPr>
        <p:spPr bwMode="auto">
          <a:xfrm>
            <a:off x="5130141" y="1828800"/>
            <a:ext cx="34435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dirty="0"/>
              <a:t>실제응답률 </a:t>
            </a:r>
            <a:r>
              <a:rPr lang="en-US" altLang="ko-KR" sz="1600" dirty="0"/>
              <a:t>2% -&gt; 50</a:t>
            </a:r>
            <a:r>
              <a:rPr lang="en-US" altLang="ko-KR" sz="1600" dirty="0" smtClean="0"/>
              <a:t>%(</a:t>
            </a:r>
            <a:r>
              <a:rPr lang="ko-KR" altLang="en-US" sz="1600" dirty="0" smtClean="0"/>
              <a:t>확</a:t>
            </a:r>
            <a:r>
              <a:rPr lang="ko-KR" altLang="en-US" sz="1600" dirty="0"/>
              <a:t>대</a:t>
            </a:r>
            <a:r>
              <a:rPr lang="ko-KR" altLang="en-US" sz="1600" dirty="0" smtClean="0"/>
              <a:t>샘플링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err="1" smtClean="0"/>
              <a:t>오분류</a:t>
            </a:r>
            <a:r>
              <a:rPr lang="ko-KR" altLang="en-US" sz="1600" dirty="0" err="1"/>
              <a:t>율</a:t>
            </a:r>
            <a:r>
              <a:rPr lang="en-US" altLang="ko-KR" sz="1600" dirty="0" smtClean="0"/>
              <a:t>=(80+110)/1000=19%</a:t>
            </a:r>
          </a:p>
          <a:p>
            <a:r>
              <a:rPr lang="en-US" altLang="ko-KR" sz="1600" dirty="0" smtClean="0"/>
              <a:t>53%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분류</a:t>
            </a:r>
            <a:endParaRPr lang="en-US" altLang="ko-KR" sz="1600" dirty="0"/>
          </a:p>
        </p:txBody>
      </p:sp>
      <p:sp>
        <p:nvSpPr>
          <p:cNvPr id="47303" name="Text Box 199"/>
          <p:cNvSpPr txBox="1">
            <a:spLocks noChangeArrowheads="1"/>
          </p:cNvSpPr>
          <p:nvPr/>
        </p:nvSpPr>
        <p:spPr bwMode="auto">
          <a:xfrm>
            <a:off x="5214340" y="3528079"/>
            <a:ext cx="39296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50%(</a:t>
            </a:r>
            <a:r>
              <a:rPr lang="ko-KR" altLang="en-US" sz="1600" dirty="0" err="1" smtClean="0"/>
              <a:t>과샘플링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-&gt; </a:t>
            </a:r>
            <a:r>
              <a:rPr lang="ko-KR" altLang="en-US" sz="1600" dirty="0"/>
              <a:t>실제응답률 </a:t>
            </a:r>
            <a:r>
              <a:rPr lang="en-US" altLang="ko-KR" sz="1600" dirty="0"/>
              <a:t>2%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집단 </a:t>
            </a:r>
            <a:r>
              <a:rPr lang="en-US" altLang="ko-KR" sz="1600" dirty="0"/>
              <a:t>0</a:t>
            </a:r>
            <a:r>
              <a:rPr lang="ko-KR" altLang="en-US" sz="1600" dirty="0"/>
              <a:t>을 늘이거나</a:t>
            </a:r>
            <a:r>
              <a:rPr lang="en-US" altLang="ko-KR" sz="1600" dirty="0"/>
              <a:t>, </a:t>
            </a:r>
            <a:r>
              <a:rPr lang="ko-KR" altLang="en-US" sz="1600" dirty="0"/>
              <a:t>집단</a:t>
            </a:r>
            <a:r>
              <a:rPr lang="en-US" altLang="ko-KR" sz="1600" dirty="0"/>
              <a:t>1</a:t>
            </a:r>
            <a:r>
              <a:rPr lang="ko-KR" altLang="en-US" sz="1600" dirty="0"/>
              <a:t>을 줄이는 방법으로 </a:t>
            </a:r>
            <a:r>
              <a:rPr lang="ko-KR" altLang="en-US" sz="1600" dirty="0" smtClean="0"/>
              <a:t>조정</a:t>
            </a:r>
            <a:endParaRPr lang="en-US" altLang="ko-KR" sz="1600" dirty="0" smtClean="0"/>
          </a:p>
          <a:p>
            <a:r>
              <a:rPr lang="ko-KR" altLang="en-US" sz="1600" dirty="0" smtClean="0"/>
              <a:t>조정</a:t>
            </a:r>
            <a:r>
              <a:rPr lang="ko-KR" altLang="en-US" sz="1600" dirty="0"/>
              <a:t>된 </a:t>
            </a:r>
            <a:r>
              <a:rPr lang="ko-KR" altLang="en-US" sz="1600" dirty="0" err="1" smtClean="0"/>
              <a:t>오분류율</a:t>
            </a:r>
            <a:r>
              <a:rPr lang="en-US" altLang="ko-KR" sz="1600" dirty="0" smtClean="0"/>
              <a:t>=(80+5390)/25000=21.9</a:t>
            </a:r>
          </a:p>
          <a:p>
            <a:r>
              <a:rPr lang="en-US" altLang="ko-KR" sz="1600" dirty="0" smtClean="0"/>
              <a:t>21.4%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분류</a:t>
            </a:r>
            <a:endParaRPr lang="ko-KR" altLang="en-US" sz="1600" dirty="0"/>
          </a:p>
        </p:txBody>
      </p:sp>
      <p:sp>
        <p:nvSpPr>
          <p:cNvPr id="47304" name="Text Box 200"/>
          <p:cNvSpPr txBox="1">
            <a:spLocks noChangeArrowheads="1"/>
          </p:cNvSpPr>
          <p:nvPr/>
        </p:nvSpPr>
        <p:spPr bwMode="auto">
          <a:xfrm>
            <a:off x="5609374" y="5003567"/>
            <a:ext cx="2459038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0</a:t>
            </a:r>
            <a:r>
              <a:rPr lang="ko-KR" altLang="en-US" dirty="0"/>
              <a:t>을 늘이는 방법</a:t>
            </a:r>
            <a:r>
              <a:rPr lang="en-US" altLang="ko-KR" dirty="0"/>
              <a:t>:</a:t>
            </a:r>
          </a:p>
          <a:p>
            <a:pPr algn="ctr"/>
            <a:r>
              <a:rPr lang="en-US" altLang="ko-KR" dirty="0"/>
              <a:t>500 + 0.98X = X</a:t>
            </a:r>
            <a:endParaRPr lang="ko-KR" altLang="en-US" dirty="0"/>
          </a:p>
        </p:txBody>
      </p:sp>
      <p:sp>
        <p:nvSpPr>
          <p:cNvPr id="47305" name="Freeform 201"/>
          <p:cNvSpPr>
            <a:spLocks/>
          </p:cNvSpPr>
          <p:nvPr/>
        </p:nvSpPr>
        <p:spPr bwMode="auto">
          <a:xfrm>
            <a:off x="4645025" y="2492375"/>
            <a:ext cx="358775" cy="2232025"/>
          </a:xfrm>
          <a:custGeom>
            <a:avLst/>
            <a:gdLst>
              <a:gd name="T0" fmla="*/ 0 w 498"/>
              <a:gd name="T1" fmla="*/ 0 h 1406"/>
              <a:gd name="T2" fmla="*/ 498 w 498"/>
              <a:gd name="T3" fmla="*/ 0 h 1406"/>
              <a:gd name="T4" fmla="*/ 498 w 498"/>
              <a:gd name="T5" fmla="*/ 1406 h 1406"/>
              <a:gd name="T6" fmla="*/ 45 w 498"/>
              <a:gd name="T7" fmla="*/ 1406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8" h="1406">
                <a:moveTo>
                  <a:pt x="0" y="0"/>
                </a:moveTo>
                <a:lnTo>
                  <a:pt x="498" y="0"/>
                </a:lnTo>
                <a:lnTo>
                  <a:pt x="498" y="1406"/>
                </a:lnTo>
                <a:lnTo>
                  <a:pt x="45" y="140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ea typeface="굴림" charset="-127"/>
              </a:rPr>
              <a:t>선별전략</a:t>
            </a:r>
            <a:r>
              <a:rPr lang="en-US" altLang="ko-KR" sz="3600" dirty="0" smtClean="0">
                <a:ea typeface="굴림" charset="-127"/>
              </a:rPr>
              <a:t>(Triage)</a:t>
            </a:r>
            <a:r>
              <a:rPr lang="ko-KR" altLang="en-US" sz="3600" dirty="0" smtClean="0">
                <a:ea typeface="굴림" charset="-127"/>
              </a:rPr>
              <a:t>을 이용한 분류</a:t>
            </a:r>
            <a:endParaRPr lang="en-US" altLang="ko-KR" sz="3600" dirty="0" smtClean="0">
              <a:ea typeface="굴림" charset="-127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885825" y="1905000"/>
            <a:ext cx="7848600" cy="3276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C</a:t>
            </a:r>
            <a:r>
              <a:rPr lang="en-US" altLang="ko-KR" baseline="-25000" dirty="0" smtClean="0">
                <a:ea typeface="굴림" charset="-127"/>
              </a:rPr>
              <a:t>1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또는</a:t>
            </a:r>
            <a:r>
              <a:rPr lang="en-US" altLang="ko-KR" dirty="0" smtClean="0">
                <a:ea typeface="굴림" charset="-127"/>
              </a:rPr>
              <a:t> C</a:t>
            </a:r>
            <a:r>
              <a:rPr lang="en-US" altLang="ko-KR" baseline="-25000" dirty="0" smtClean="0">
                <a:ea typeface="굴림" charset="-127"/>
              </a:rPr>
              <a:t>0</a:t>
            </a:r>
            <a:r>
              <a:rPr lang="ko-KR" altLang="en-US" dirty="0" smtClean="0">
                <a:ea typeface="굴림" charset="-127"/>
              </a:rPr>
              <a:t>으로 분류하는 대신 다음과 같이 분류</a:t>
            </a:r>
            <a:endParaRPr lang="en-US" altLang="ko-KR" dirty="0" smtClean="0"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ea typeface="굴림" charset="-127"/>
              </a:rPr>
              <a:t>C</a:t>
            </a:r>
            <a:r>
              <a:rPr lang="en-US" altLang="ko-KR" baseline="-25000" dirty="0" smtClean="0">
                <a:ea typeface="굴림" charset="-127"/>
              </a:rPr>
              <a:t>1</a:t>
            </a:r>
          </a:p>
          <a:p>
            <a:pPr lvl="2" eaLnBrk="1" hangingPunct="1"/>
            <a:r>
              <a:rPr lang="en-US" altLang="ko-KR" dirty="0" smtClean="0">
                <a:ea typeface="굴림" charset="-127"/>
              </a:rPr>
              <a:t>C</a:t>
            </a:r>
            <a:r>
              <a:rPr lang="en-US" altLang="ko-KR" baseline="-25000" dirty="0" smtClean="0">
                <a:ea typeface="굴림" charset="-127"/>
              </a:rPr>
              <a:t>0</a:t>
            </a:r>
          </a:p>
          <a:p>
            <a:pPr lvl="2" eaLnBrk="1" hangingPunct="1"/>
            <a:r>
              <a:rPr lang="ko-KR" altLang="en-US" dirty="0" smtClean="0">
                <a:ea typeface="굴림" charset="-127"/>
              </a:rPr>
              <a:t>말할 수 없음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충분한 정보 부족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eaLnBrk="1" hangingPunct="1"/>
            <a:r>
              <a:rPr lang="ko-KR" altLang="en-US" dirty="0" smtClean="0">
                <a:ea typeface="굴림" charset="-127"/>
              </a:rPr>
              <a:t>세 번째 범주는 전문가가 의사결정</a:t>
            </a:r>
            <a:endParaRPr lang="en-US" altLang="ko-KR" dirty="0">
              <a:ea typeface="굴림" charset="-127"/>
            </a:endParaRPr>
          </a:p>
          <a:p>
            <a:pPr eaLnBrk="1" hangingPunct="1"/>
            <a:r>
              <a:rPr lang="ko-KR" altLang="en-US" dirty="0">
                <a:ea typeface="굴림" charset="-127"/>
              </a:rPr>
              <a:t>예</a:t>
            </a:r>
            <a:r>
              <a:rPr lang="en-US" altLang="ko-KR" dirty="0" smtClean="0">
                <a:ea typeface="굴림" charset="-127"/>
              </a:rPr>
              <a:t>) </a:t>
            </a:r>
            <a:r>
              <a:rPr lang="ko-KR" altLang="en-US" dirty="0" smtClean="0">
                <a:ea typeface="굴림" charset="-127"/>
              </a:rPr>
              <a:t>신용카드 거래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합법</a:t>
            </a:r>
            <a:r>
              <a:rPr lang="ko-KR" altLang="en-US" dirty="0">
                <a:ea typeface="굴림" charset="-127"/>
              </a:rPr>
              <a:t>적 </a:t>
            </a:r>
            <a:r>
              <a:rPr lang="ko-KR" altLang="en-US" dirty="0" smtClean="0">
                <a:ea typeface="굴림" charset="-127"/>
              </a:rPr>
              <a:t>거래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사기 거래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나머</a:t>
            </a:r>
            <a:r>
              <a:rPr lang="ko-KR" altLang="en-US" dirty="0">
                <a:ea typeface="굴림" charset="-127"/>
              </a:rPr>
              <a:t>지 </a:t>
            </a:r>
            <a:r>
              <a:rPr lang="ko-KR" altLang="en-US" dirty="0" smtClean="0">
                <a:ea typeface="굴림" charset="-127"/>
              </a:rPr>
              <a:t>경우는 전문가에게 넘긴다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14400" y="1219200"/>
            <a:ext cx="7239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ko-KR" altLang="en-US" sz="2600" dirty="0">
                <a:latin typeface="Franklin Gothic Book" pitchFamily="34" charset="0"/>
                <a:ea typeface="굴림" charset="-127"/>
              </a:rPr>
              <a:t>분류 결정을 내리기 위해 회색지대를 설정</a:t>
            </a:r>
            <a:endParaRPr lang="en-US" altLang="ko-KR" sz="2600" dirty="0">
              <a:latin typeface="Franklin Gothic Book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z="3600" dirty="0">
                <a:solidFill>
                  <a:schemeClr val="tx1"/>
                </a:solidFill>
                <a:ea typeface="굴림" charset="-127"/>
              </a:rPr>
              <a:t>예측성능 평가</a:t>
            </a:r>
            <a:endParaRPr lang="en-US" altLang="ko-KR" sz="3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53251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772400" cy="4495800"/>
          </a:xfrm>
        </p:spPr>
        <p:txBody>
          <a:bodyPr/>
          <a:lstStyle/>
          <a:p>
            <a:pPr eaLnBrk="1" hangingPunct="1"/>
            <a:r>
              <a:rPr lang="ko-KR" altLang="en-US" b="1" dirty="0">
                <a:ea typeface="굴림" charset="-127"/>
              </a:rPr>
              <a:t>예측 오류 측정</a:t>
            </a:r>
            <a:endParaRPr lang="en-US" altLang="ko-KR" b="1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응답 </a:t>
            </a:r>
            <a:r>
              <a:rPr lang="ko-KR" altLang="en-US" dirty="0">
                <a:ea typeface="굴림" charset="-127"/>
              </a:rPr>
              <a:t>변수가 </a:t>
            </a:r>
            <a:r>
              <a:rPr lang="ko-KR" altLang="en-US" dirty="0" err="1" smtClean="0">
                <a:ea typeface="굴림" charset="-127"/>
              </a:rPr>
              <a:t>연속형인</a:t>
            </a:r>
            <a:r>
              <a:rPr lang="ko-KR" altLang="en-US" dirty="0" smtClean="0">
                <a:ea typeface="굴림" charset="-127"/>
              </a:rPr>
              <a:t> 경우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ea typeface="굴림" charset="-127"/>
              </a:rPr>
              <a:t>“</a:t>
            </a:r>
            <a:r>
              <a:rPr lang="ko-KR" altLang="en-US" dirty="0" smtClean="0">
                <a:ea typeface="굴림" charset="-127"/>
              </a:rPr>
              <a:t>적합도 검증</a:t>
            </a:r>
            <a:r>
              <a:rPr lang="en-US" altLang="ko-KR" dirty="0" smtClean="0">
                <a:ea typeface="굴림" charset="-127"/>
              </a:rPr>
              <a:t>”</a:t>
            </a:r>
            <a:r>
              <a:rPr lang="ko-KR" altLang="en-US" dirty="0" smtClean="0">
                <a:ea typeface="굴림" charset="-127"/>
              </a:rPr>
              <a:t>과 같지 않음</a:t>
            </a:r>
            <a:endParaRPr lang="en-US" altLang="ko-KR" dirty="0" smtClean="0"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ea typeface="굴림" charset="-127"/>
              </a:rPr>
              <a:t>학습데이터와의 적합도보다는 높은 예측 정확도를 갖는 모형에 관심</a:t>
            </a:r>
            <a:r>
              <a:rPr lang="en-US" altLang="ko-KR" dirty="0" smtClean="0">
                <a:ea typeface="굴림" charset="-127"/>
              </a:rPr>
              <a:t> </a:t>
            </a: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모델이 얼마나 잘 </a:t>
            </a:r>
            <a:r>
              <a:rPr lang="ko-KR" altLang="en-US" b="1" dirty="0" smtClean="0">
                <a:ea typeface="굴림" charset="-127"/>
              </a:rPr>
              <a:t>새로운 데이터</a:t>
            </a:r>
            <a:r>
              <a:rPr lang="ko-KR" altLang="en-US" dirty="0" smtClean="0">
                <a:ea typeface="굴림" charset="-127"/>
              </a:rPr>
              <a:t>를</a:t>
            </a:r>
            <a:r>
              <a:rPr lang="ko-KR" altLang="en-US" b="1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예측하는가를 알고자 함</a:t>
            </a:r>
            <a:r>
              <a:rPr lang="en-US" altLang="ko-KR" dirty="0" smtClean="0">
                <a:ea typeface="굴림" charset="-127"/>
              </a:rPr>
              <a:t>. </a:t>
            </a:r>
            <a:r>
              <a:rPr lang="ko-KR" altLang="en-US" dirty="0" smtClean="0">
                <a:ea typeface="굴림" charset="-127"/>
              </a:rPr>
              <a:t>그것이 학습 데이터에 얼마나 잘 맞는가를 알고자 함이 아님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대부분 척도의 핵심 성분은 실제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i="1" dirty="0" smtClean="0">
                <a:ea typeface="굴림" charset="-127"/>
              </a:rPr>
              <a:t>y</a:t>
            </a:r>
            <a:r>
              <a:rPr lang="ko-KR" altLang="en-US" dirty="0" smtClean="0">
                <a:ea typeface="굴림" charset="-127"/>
              </a:rPr>
              <a:t>와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예측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i="1" dirty="0" smtClean="0">
                <a:ea typeface="굴림" charset="-127"/>
              </a:rPr>
              <a:t>y</a:t>
            </a:r>
            <a:r>
              <a:rPr lang="en-US" altLang="ko-KR" dirty="0" smtClean="0">
                <a:ea typeface="굴림" charset="-127"/>
              </a:rPr>
              <a:t> (“</a:t>
            </a:r>
            <a:r>
              <a:rPr lang="ko-KR" altLang="en-US" dirty="0" smtClean="0">
                <a:ea typeface="굴림" charset="-127"/>
              </a:rPr>
              <a:t>오류</a:t>
            </a:r>
            <a:r>
              <a:rPr lang="en-US" altLang="ko-KR" dirty="0" smtClean="0">
                <a:ea typeface="굴림" charset="-127"/>
              </a:rPr>
              <a:t>”) </a:t>
            </a:r>
            <a:r>
              <a:rPr lang="ko-KR" altLang="en-US" dirty="0" smtClean="0">
                <a:ea typeface="굴림" charset="-127"/>
              </a:rPr>
              <a:t>간의 차이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err="1" smtClean="0">
                <a:ea typeface="굴림" charset="-127"/>
              </a:rPr>
              <a:t>아웃라이어</a:t>
            </a:r>
            <a:r>
              <a:rPr lang="ko-KR" altLang="en-US" dirty="0" err="1">
                <a:ea typeface="굴림" charset="-127"/>
              </a:rPr>
              <a:t>에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영향 받음</a:t>
            </a:r>
            <a:endParaRPr lang="en-US" altLang="ko-KR" dirty="0" smtClean="0"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ea typeface="굴림" charset="-127"/>
              </a:rPr>
              <a:t>오류들</a:t>
            </a:r>
            <a:r>
              <a:rPr lang="ko-KR" altLang="en-US" dirty="0">
                <a:ea typeface="굴림" charset="-127"/>
              </a:rPr>
              <a:t>의 </a:t>
            </a:r>
            <a:r>
              <a:rPr lang="ko-KR" altLang="en-US" dirty="0" smtClean="0">
                <a:ea typeface="굴림" charset="-127"/>
              </a:rPr>
              <a:t>히스토그램이나 막대그래프를 그려본다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charset="-127"/>
              </a:rPr>
              <a:t>요약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charset="-127"/>
              </a:rPr>
              <a:t>지표평가는</a:t>
            </a:r>
            <a:r>
              <a:rPr lang="en-US" altLang="ko-KR" dirty="0" smtClean="0">
                <a:ea typeface="굴림" charset="-127"/>
              </a:rPr>
              <a:t>,</a:t>
            </a:r>
            <a:r>
              <a:rPr lang="ko-KR" altLang="en-US" dirty="0" smtClean="0">
                <a:ea typeface="굴림" charset="-127"/>
              </a:rPr>
              <a:t> 특정한 </a:t>
            </a:r>
            <a:r>
              <a:rPr lang="ko-KR" altLang="en-US" dirty="0" err="1" smtClean="0">
                <a:ea typeface="굴림" charset="-127"/>
              </a:rPr>
              <a:t>데이터마이닝</a:t>
            </a:r>
            <a:r>
              <a:rPr lang="ko-KR" altLang="en-US" dirty="0" smtClean="0">
                <a:ea typeface="굴림" charset="-127"/>
              </a:rPr>
              <a:t> 모델의 올바른 배치를 선택하고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기준선을 비교할 때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데이터마이닝</a:t>
            </a:r>
            <a:r>
              <a:rPr lang="ko-KR" altLang="en-US" dirty="0" smtClean="0">
                <a:ea typeface="굴림" charset="-127"/>
              </a:rPr>
              <a:t> 모델을 비교하는 데 중요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charset="-127"/>
              </a:rPr>
              <a:t>주요 지표들</a:t>
            </a:r>
            <a:r>
              <a:rPr lang="en-US" altLang="ko-KR" dirty="0" smtClean="0">
                <a:ea typeface="굴림" charset="-127"/>
              </a:rPr>
              <a:t>: </a:t>
            </a:r>
            <a:r>
              <a:rPr lang="ko-KR" altLang="en-US" dirty="0" smtClean="0">
                <a:ea typeface="굴림" charset="-127"/>
              </a:rPr>
              <a:t>혼동행렬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err="1" smtClean="0">
                <a:ea typeface="굴림" charset="-127"/>
              </a:rPr>
              <a:t>오분류율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예측오류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charset="-127"/>
              </a:rPr>
              <a:t>다른 지표들</a:t>
            </a:r>
            <a:endParaRPr lang="en-US" altLang="ko-KR" dirty="0" smtClean="0">
              <a:ea typeface="굴림" charset="-127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dirty="0" smtClean="0">
                <a:ea typeface="굴림" charset="-127"/>
              </a:rPr>
              <a:t>하나의 클래스가 더 중요한 비대칭 비용일 때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charset="-127"/>
              </a:rPr>
              <a:t>중요한 클래스가 희귀할 때는 </a:t>
            </a:r>
            <a:r>
              <a:rPr lang="ko-KR" altLang="en-US" dirty="0" err="1" smtClean="0">
                <a:ea typeface="굴림" charset="-127"/>
              </a:rPr>
              <a:t>과샘플링</a:t>
            </a:r>
            <a:r>
              <a:rPr lang="ko-KR" altLang="en-US" dirty="0" smtClean="0">
                <a:ea typeface="굴림" charset="-127"/>
              </a:rPr>
              <a:t> 사용</a:t>
            </a:r>
            <a:endParaRPr lang="en-US" altLang="ko-KR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굴림" charset="-127"/>
              </a:rPr>
              <a:t>모든 경우에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지표는 검증 데이터에서 계산</a:t>
            </a:r>
            <a:endParaRPr lang="en-US" altLang="ko-KR" dirty="0" smtClean="0"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P163~4 #5.1, #5.4 a, b, c(#5.1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정오분류표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p165 #5.7 a, b((a)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기준갑에서</a:t>
            </a:r>
            <a:r>
              <a:rPr lang="ko-KR" altLang="en-US" dirty="0" smtClean="0"/>
              <a:t> 구한 민감도와 </a:t>
            </a:r>
            <a:r>
              <a:rPr lang="ko-KR" altLang="en-US" dirty="0" err="1" smtClean="0"/>
              <a:t>특이도를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ROC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작성할 것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17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6959"/>
            <a:ext cx="44005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69904" y="3024230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upper whisker</a:t>
            </a:r>
          </a:p>
          <a:p>
            <a:r>
              <a:rPr lang="en-US" altLang="ko-KR" sz="1400" dirty="0" smtClean="0"/>
              <a:t>Q3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+ 1.5 * IQR </a:t>
            </a:r>
            <a:r>
              <a:rPr lang="ko-KR" altLang="en-US" sz="1400" dirty="0" smtClean="0"/>
              <a:t>보다 작은 </a:t>
            </a:r>
            <a:r>
              <a:rPr lang="ko-KR" altLang="en-US" sz="1400" dirty="0"/>
              <a:t>데이터 중 가장 큰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(IQR = </a:t>
            </a:r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사분위수 </a:t>
            </a:r>
            <a:r>
              <a:rPr lang="en-US" altLang="ko-KR" sz="1400" dirty="0"/>
              <a:t>- </a:t>
            </a:r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사분위수</a:t>
            </a:r>
            <a:r>
              <a:rPr lang="en-US" altLang="ko-KR" sz="1400" dirty="0" smtClean="0"/>
              <a:t>)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97896" y="5633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lower whisker</a:t>
            </a:r>
          </a:p>
          <a:p>
            <a:r>
              <a:rPr lang="en-US" altLang="ko-KR" sz="1400" dirty="0" smtClean="0"/>
              <a:t>Q1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1.5 * IQR </a:t>
            </a:r>
            <a:r>
              <a:rPr lang="ko-KR" altLang="en-US" sz="1400" dirty="0" smtClean="0"/>
              <a:t>보다 작은 </a:t>
            </a:r>
            <a:r>
              <a:rPr lang="ko-KR" altLang="en-US" sz="1400" dirty="0"/>
              <a:t>데이터 중 가장 큰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(IQR = </a:t>
            </a:r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사분위수 </a:t>
            </a:r>
            <a:r>
              <a:rPr lang="en-US" altLang="ko-KR" sz="1400" dirty="0"/>
              <a:t>- </a:t>
            </a:r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사분위수</a:t>
            </a:r>
            <a:r>
              <a:rPr lang="en-US" altLang="ko-KR" sz="1400" dirty="0" smtClean="0"/>
              <a:t>)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69904" y="46251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중앙</a:t>
            </a:r>
            <a:r>
              <a:rPr lang="ko-KR" altLang="en-US" sz="1400" b="1"/>
              <a:t>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1912" y="3905031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사분위수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41912" y="505715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제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사분위수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41712" y="3184951"/>
            <a:ext cx="172819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1"/>
          </p:cNvCxnSpPr>
          <p:nvPr/>
        </p:nvCxnSpPr>
        <p:spPr>
          <a:xfrm flipH="1">
            <a:off x="3629744" y="4058920"/>
            <a:ext cx="1512168" cy="566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1"/>
          </p:cNvCxnSpPr>
          <p:nvPr/>
        </p:nvCxnSpPr>
        <p:spPr>
          <a:xfrm flipH="1">
            <a:off x="3557736" y="4779000"/>
            <a:ext cx="1512168" cy="13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 flipV="1">
            <a:off x="3485728" y="5129167"/>
            <a:ext cx="1656184" cy="81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197696" y="5777239"/>
            <a:ext cx="180020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981672" y="5993263"/>
            <a:ext cx="20162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69904" y="6507192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Outlier(</a:t>
            </a:r>
            <a:r>
              <a:rPr lang="ko-KR" altLang="en-US" sz="1400" b="1" dirty="0" smtClean="0"/>
              <a:t>이상치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47700" y="1802547"/>
            <a:ext cx="268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boxplot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...,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86699"/>
              </p:ext>
            </p:extLst>
          </p:nvPr>
        </p:nvGraphicFramePr>
        <p:xfrm>
          <a:off x="647700" y="2131229"/>
          <a:ext cx="7772400" cy="8229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3572390242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xmlns="" val="1320580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</a:rPr>
                        <a:t>for specifying data from which the boxplots are to be produced. Either a numeric vector, or a single list containing such vectors. Additional unnamed arguments specify further data as separate vectors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624168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70482" y="132117"/>
            <a:ext cx="72866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hist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x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               	   #</a:t>
            </a:r>
            <a:r>
              <a:rPr lang="ko-KR" altLang="en-US" sz="1600" dirty="0" smtClean="0"/>
              <a:t> 벡터 데이터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breaks</a:t>
            </a:r>
            <a:r>
              <a:rPr lang="en-US" altLang="ko-KR" sz="1600" dirty="0"/>
              <a:t>=“</a:t>
            </a:r>
            <a:r>
              <a:rPr lang="en-US" altLang="ko-KR" sz="1600" dirty="0" err="1"/>
              <a:t>Struge</a:t>
            </a:r>
            <a:r>
              <a:rPr lang="en-US" altLang="ko-KR" sz="1600" dirty="0" smtClean="0"/>
              <a:t>”,   #</a:t>
            </a:r>
            <a:r>
              <a:rPr lang="ko-KR" altLang="en-US" sz="1600" smtClean="0"/>
              <a:t>계급 수</a:t>
            </a:r>
            <a:r>
              <a:rPr lang="en-US" altLang="ko-KR" sz="1600" dirty="0" smtClean="0"/>
              <a:t>.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기본값은 </a:t>
            </a:r>
            <a:r>
              <a:rPr lang="en-US" altLang="ko-KR" sz="1600" dirty="0" err="1" smtClean="0"/>
              <a:t>Struge</a:t>
            </a:r>
            <a:r>
              <a:rPr lang="ko-KR" altLang="en-US" sz="1600" dirty="0" smtClean="0"/>
              <a:t>로 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개일 때 </a:t>
            </a:r>
            <a:r>
              <a:rPr lang="en-US" altLang="ko-KR" sz="1600" dirty="0" smtClean="0"/>
              <a:t>⌈</a:t>
            </a:r>
            <a:r>
              <a:rPr lang="en-US" altLang="ko-KR" sz="1600" dirty="0"/>
              <a:t>log2(n) + 1⌉</a:t>
            </a:r>
            <a:endParaRPr lang="ko-KR" altLang="en-US" sz="1600" dirty="0"/>
          </a:p>
          <a:p>
            <a:r>
              <a:rPr lang="en-US" altLang="ko-KR" sz="1600" dirty="0" smtClean="0"/>
              <a:t>		   #</a:t>
            </a:r>
            <a:r>
              <a:rPr lang="ko-KR" altLang="en-US" sz="1600" dirty="0" smtClean="0"/>
              <a:t>또는 데이터를 나눌 구분 값이 저장된 벡터 또는 함수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freq</a:t>
            </a:r>
            <a:r>
              <a:rPr lang="en-US" altLang="ko-KR" sz="1600" dirty="0" smtClean="0"/>
              <a:t>=NULL,	   # </a:t>
            </a:r>
            <a:r>
              <a:rPr lang="ko-KR" altLang="en-US" sz="1600" dirty="0" smtClean="0"/>
              <a:t>기본은 빈도수</a:t>
            </a:r>
            <a:r>
              <a:rPr lang="en-US" altLang="ko-KR" sz="1600" dirty="0" smtClean="0"/>
              <a:t>, FALSE</a:t>
            </a:r>
            <a:r>
              <a:rPr lang="ko-KR" altLang="en-US" sz="1600" dirty="0" smtClean="0"/>
              <a:t>면 확률밀도</a:t>
            </a:r>
            <a:endParaRPr lang="en-US" altLang="ko-KR" sz="1600" dirty="0" smtClean="0"/>
          </a:p>
          <a:p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88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15962"/>
          </a:xfrm>
        </p:spPr>
        <p:txBody>
          <a:bodyPr/>
          <a:lstStyle/>
          <a:p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향상차트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(Lift Chart)</a:t>
            </a:r>
            <a:b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목표변수가 </a:t>
            </a:r>
            <a:r>
              <a:rPr lang="ko-KR" altLang="en-US" sz="2800" u="sng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수치형일때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7772400" cy="5486400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sz="2200" u="sng" dirty="0" smtClean="0">
                <a:solidFill>
                  <a:srgbClr val="FF0000"/>
                </a:solidFill>
              </a:rPr>
              <a:t>누적 </a:t>
            </a:r>
            <a:r>
              <a:rPr lang="ko-KR" altLang="en-US" sz="2200" u="sng" dirty="0" err="1" smtClean="0">
                <a:solidFill>
                  <a:srgbClr val="FF0000"/>
                </a:solidFill>
              </a:rPr>
              <a:t>예측값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이</a:t>
            </a:r>
            <a:r>
              <a:rPr lang="ko-KR" altLang="en-US" sz="2200" dirty="0" smtClean="0">
                <a:solidFill>
                  <a:srgbClr val="FF0000"/>
                </a:solidFill>
              </a:rPr>
              <a:t> 가장 높은 </a:t>
            </a:r>
            <a:r>
              <a:rPr lang="ko-KR" altLang="en-US" sz="2200" dirty="0" smtClean="0"/>
              <a:t>레코드들의 부분집합을 찾을 때 </a:t>
            </a:r>
            <a:r>
              <a:rPr lang="ko-KR" altLang="en-US" sz="2200" dirty="0" smtClean="0">
                <a:solidFill>
                  <a:srgbClr val="FF0000"/>
                </a:solidFill>
              </a:rPr>
              <a:t>예측성능을 측정</a:t>
            </a:r>
            <a:r>
              <a:rPr lang="ko-KR" altLang="en-US" sz="2200" dirty="0" smtClean="0"/>
              <a:t>하는 시각적 방법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랭킹</a:t>
            </a:r>
            <a:r>
              <a:rPr lang="en-US" altLang="ko-KR" sz="2200" dirty="0" smtClean="0"/>
              <a:t>)</a:t>
            </a:r>
          </a:p>
          <a:p>
            <a:r>
              <a:rPr lang="ko-KR" altLang="en-US" dirty="0" smtClean="0"/>
              <a:t>모델의 </a:t>
            </a:r>
            <a:r>
              <a:rPr lang="ko-KR" altLang="en-US" dirty="0" err="1" smtClean="0"/>
              <a:t>예측성능</a:t>
            </a:r>
            <a:endParaRPr lang="en-US" altLang="ko-KR" dirty="0" smtClean="0"/>
          </a:p>
          <a:p>
            <a:pPr lvl="1"/>
            <a:r>
              <a:rPr lang="ko-KR" altLang="en-US" sz="2200" dirty="0" err="1" smtClean="0"/>
              <a:t>예측변수를</a:t>
            </a:r>
            <a:r>
              <a:rPr lang="ko-KR" altLang="en-US" sz="2200" dirty="0" smtClean="0"/>
              <a:t> 사용하지 않은 기준 모델</a:t>
            </a:r>
            <a:r>
              <a:rPr lang="en-US" altLang="ko-KR" sz="2200" dirty="0" smtClean="0"/>
              <a:t>(</a:t>
            </a:r>
            <a:r>
              <a:rPr lang="ko-KR" altLang="en-US" sz="2200" dirty="0" smtClean="0">
                <a:solidFill>
                  <a:srgbClr val="FF0000"/>
                </a:solidFill>
              </a:rPr>
              <a:t>평균값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과 비교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새로운 레코드 각 각의 값을 예측할 경우의 성능평가로는 적절하지 않음</a:t>
            </a:r>
            <a:endParaRPr lang="en-US" altLang="ko-KR" sz="2200" dirty="0" smtClean="0"/>
          </a:p>
          <a:p>
            <a:r>
              <a:rPr lang="ko-KR" altLang="en-US" dirty="0" err="1" smtClean="0"/>
              <a:t>향상차트</a:t>
            </a:r>
            <a:endParaRPr lang="en-US" altLang="ko-KR" dirty="0" smtClean="0"/>
          </a:p>
          <a:p>
            <a:pPr lvl="1"/>
            <a:r>
              <a:rPr lang="ko-KR" altLang="en-US" sz="2200" dirty="0" err="1" smtClean="0"/>
              <a:t>예측값이</a:t>
            </a:r>
            <a:r>
              <a:rPr lang="ko-KR" altLang="en-US" sz="2200" dirty="0" smtClean="0"/>
              <a:t> 높은 것부터 배열</a:t>
            </a:r>
            <a:endParaRPr lang="en-US" altLang="ko-KR" sz="2200" dirty="0" smtClean="0"/>
          </a:p>
          <a:p>
            <a:pPr lvl="1"/>
            <a:r>
              <a:rPr lang="ko-KR" altLang="en-US" sz="2200" dirty="0" smtClean="0">
                <a:solidFill>
                  <a:srgbClr val="FF0000"/>
                </a:solidFill>
              </a:rPr>
              <a:t>위 배열 순서에 따라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실제값을</a:t>
            </a:r>
            <a:r>
              <a:rPr lang="ko-KR" altLang="en-US" sz="2200" dirty="0" smtClean="0">
                <a:solidFill>
                  <a:srgbClr val="FF0000"/>
                </a:solidFill>
              </a:rPr>
              <a:t> 누적하여 레코드 수</a:t>
            </a:r>
            <a:r>
              <a:rPr lang="en-US" altLang="ko-KR" sz="2200" dirty="0" smtClean="0">
                <a:solidFill>
                  <a:srgbClr val="FF0000"/>
                </a:solidFill>
              </a:rPr>
              <a:t>(x</a:t>
            </a:r>
            <a:r>
              <a:rPr lang="ko-KR" altLang="en-US" sz="2200" dirty="0" smtClean="0">
                <a:solidFill>
                  <a:srgbClr val="FF0000"/>
                </a:solidFill>
              </a:rPr>
              <a:t>축</a:t>
            </a:r>
            <a:r>
              <a:rPr lang="en-US" altLang="ko-KR" sz="2200" dirty="0" smtClean="0">
                <a:solidFill>
                  <a:srgbClr val="FF0000"/>
                </a:solidFill>
              </a:rPr>
              <a:t>)</a:t>
            </a:r>
            <a:r>
              <a:rPr lang="ko-KR" altLang="en-US" sz="2200" dirty="0" smtClean="0">
                <a:solidFill>
                  <a:srgbClr val="FF0000"/>
                </a:solidFill>
              </a:rPr>
              <a:t>에 대한 함수로 </a:t>
            </a:r>
            <a:r>
              <a:rPr lang="en-US" altLang="ko-KR" sz="2200" dirty="0" smtClean="0">
                <a:solidFill>
                  <a:srgbClr val="FF0000"/>
                </a:solidFill>
              </a:rPr>
              <a:t>y</a:t>
            </a:r>
            <a:r>
              <a:rPr lang="ko-KR" altLang="en-US" sz="2200" dirty="0" smtClean="0">
                <a:solidFill>
                  <a:srgbClr val="FF0000"/>
                </a:solidFill>
              </a:rPr>
              <a:t>축에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누적값을</a:t>
            </a:r>
            <a:r>
              <a:rPr lang="ko-KR" altLang="en-US" sz="2200" dirty="0" smtClean="0">
                <a:solidFill>
                  <a:srgbClr val="FF0000"/>
                </a:solidFill>
              </a:rPr>
              <a:t> 그린다</a:t>
            </a:r>
            <a:r>
              <a:rPr lang="en-US" altLang="ko-KR" sz="2200" dirty="0" smtClean="0">
                <a:solidFill>
                  <a:srgbClr val="FF0000"/>
                </a:solidFill>
              </a:rPr>
              <a:t>(</a:t>
            </a:r>
            <a:r>
              <a:rPr lang="ko-KR" altLang="en-US" sz="2200" dirty="0" smtClean="0">
                <a:solidFill>
                  <a:srgbClr val="FF0000"/>
                </a:solidFill>
              </a:rPr>
              <a:t>향상곡선</a:t>
            </a:r>
            <a:r>
              <a:rPr lang="en-US" altLang="ko-KR" sz="22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2200" dirty="0" smtClean="0"/>
              <a:t>기준모델의 </a:t>
            </a:r>
            <a:r>
              <a:rPr lang="ko-KR" altLang="en-US" sz="2200" dirty="0" err="1" smtClean="0"/>
              <a:t>예측값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평균값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을 누적시켜서 비교</a:t>
            </a:r>
            <a:endParaRPr lang="en-US" altLang="ko-KR" sz="2200" dirty="0" smtClean="0"/>
          </a:p>
          <a:p>
            <a:pPr lvl="1"/>
            <a:r>
              <a:rPr lang="ko-KR" altLang="en-US" sz="2200" dirty="0" smtClean="0">
                <a:solidFill>
                  <a:srgbClr val="FF0000"/>
                </a:solidFill>
              </a:rPr>
              <a:t>향상곡선이 벤치마크인 대각선에서 멀리 떨어질 수록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높은값과</a:t>
            </a:r>
            <a:r>
              <a:rPr lang="ko-KR" altLang="en-US" sz="2200" dirty="0" smtClean="0">
                <a:solidFill>
                  <a:srgbClr val="FF0000"/>
                </a:solidFill>
              </a:rPr>
              <a:t>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낮은값을</a:t>
            </a:r>
            <a:r>
              <a:rPr lang="ko-KR" altLang="en-US" sz="2200" dirty="0" smtClean="0">
                <a:solidFill>
                  <a:srgbClr val="FF0000"/>
                </a:solidFill>
              </a:rPr>
              <a:t> 갖는 레코드들을 잘 분리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715962"/>
          </a:xfrm>
        </p:spPr>
        <p:txBody>
          <a:bodyPr/>
          <a:lstStyle/>
          <a:p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십분위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향상차트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(Decile Lift Chart)</a:t>
            </a:r>
            <a:b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목표변수가 </a:t>
            </a:r>
            <a:r>
              <a:rPr lang="ko-KR" altLang="en-US" sz="2800" u="sng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수치형일때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예측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7772400" cy="4419600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sz="2200" u="sng" dirty="0" smtClean="0"/>
              <a:t>누적 </a:t>
            </a:r>
            <a:r>
              <a:rPr lang="ko-KR" altLang="en-US" sz="2200" u="sng" dirty="0" err="1" smtClean="0"/>
              <a:t>예측값</a:t>
            </a:r>
            <a:r>
              <a:rPr lang="ko-KR" altLang="en-US" sz="2200" dirty="0" err="1" smtClean="0"/>
              <a:t>이</a:t>
            </a:r>
            <a:r>
              <a:rPr lang="ko-KR" altLang="en-US" sz="2200" dirty="0" smtClean="0"/>
              <a:t> 가장 높은 레코드들의 </a:t>
            </a:r>
            <a:r>
              <a:rPr lang="ko-KR" altLang="en-US" sz="2200" dirty="0" err="1" smtClean="0"/>
              <a:t>부분집합을</a:t>
            </a:r>
            <a:r>
              <a:rPr lang="ko-KR" altLang="en-US" sz="2200" dirty="0" smtClean="0"/>
              <a:t> 찾을 때 </a:t>
            </a:r>
            <a:r>
              <a:rPr lang="ko-KR" altLang="en-US" sz="2200" dirty="0" err="1" smtClean="0"/>
              <a:t>예측성능을</a:t>
            </a:r>
            <a:r>
              <a:rPr lang="ko-KR" altLang="en-US" sz="2200" dirty="0" smtClean="0"/>
              <a:t> 측정하는 시각적 방법</a:t>
            </a:r>
            <a:endParaRPr lang="en-US" altLang="ko-KR" sz="2200" dirty="0" smtClean="0"/>
          </a:p>
          <a:p>
            <a:r>
              <a:rPr lang="ko-KR" altLang="en-US" dirty="0" err="1" smtClean="0"/>
              <a:t>십분위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향상차트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향상차트 정보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누적예측값이</a:t>
            </a:r>
            <a:r>
              <a:rPr lang="ko-KR" altLang="en-US" sz="2200" dirty="0" smtClean="0"/>
              <a:t> 높은 순서로 배열 됨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정보는 </a:t>
            </a:r>
            <a:r>
              <a:rPr lang="ko-KR" altLang="en-US" sz="2200" dirty="0" err="1" smtClean="0"/>
              <a:t>실제값을</a:t>
            </a:r>
            <a:r>
              <a:rPr lang="ko-KR" altLang="en-US" sz="2200" dirty="0" smtClean="0"/>
              <a:t> 사용함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</a:t>
            </a:r>
            <a:r>
              <a:rPr lang="en-US" altLang="ko-KR" sz="2200" dirty="0" smtClean="0"/>
              <a:t>10</a:t>
            </a:r>
            <a:r>
              <a:rPr lang="ko-KR" altLang="en-US" sz="2200" dirty="0" smtClean="0"/>
              <a:t>개의 </a:t>
            </a:r>
            <a:r>
              <a:rPr lang="ko-KR" altLang="en-US" sz="2200" dirty="0" err="1" smtClean="0"/>
              <a:t>십분위로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grouping</a:t>
            </a:r>
          </a:p>
          <a:p>
            <a:pPr lvl="1"/>
            <a:r>
              <a:rPr lang="ko-KR" altLang="en-US" sz="2200" dirty="0" smtClean="0"/>
              <a:t>각 </a:t>
            </a:r>
            <a:r>
              <a:rPr lang="ko-KR" altLang="en-US" sz="2200" dirty="0" err="1" smtClean="0"/>
              <a:t>십분위에서</a:t>
            </a:r>
            <a:r>
              <a:rPr lang="ko-KR" altLang="en-US" sz="2200" dirty="0" smtClean="0"/>
              <a:t> 벤치마크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평균값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와 비교해서 모델의 향상 비를 표시</a:t>
            </a:r>
            <a:endParaRPr lang="en-US" altLang="ko-KR" sz="2200" dirty="0" smtClean="0"/>
          </a:p>
          <a:p>
            <a:pPr lvl="1"/>
            <a:r>
              <a:rPr lang="ko-KR" altLang="en-US" sz="2200" dirty="0" err="1" smtClean="0"/>
              <a:t>향상비</a:t>
            </a:r>
            <a:r>
              <a:rPr lang="en-US" altLang="ko-KR" sz="2200" dirty="0" smtClean="0"/>
              <a:t>=</a:t>
            </a:r>
            <a:r>
              <a:rPr lang="ko-KR" altLang="en-US" sz="22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십분위</a:t>
            </a:r>
            <a:r>
              <a:rPr lang="ko-KR" altLang="en-US" sz="2200" dirty="0" smtClean="0">
                <a:solidFill>
                  <a:srgbClr val="FF0000"/>
                </a:solidFill>
              </a:rPr>
              <a:t> 레코드의 평균</a:t>
            </a:r>
            <a:r>
              <a:rPr lang="en-US" altLang="ko-KR" sz="2200" dirty="0" smtClean="0">
                <a:solidFill>
                  <a:srgbClr val="FF0000"/>
                </a:solidFill>
              </a:rPr>
              <a:t>/</a:t>
            </a:r>
            <a:r>
              <a:rPr lang="ko-KR" altLang="en-US" sz="2200" dirty="0" smtClean="0">
                <a:solidFill>
                  <a:srgbClr val="FF0000"/>
                </a:solidFill>
              </a:rPr>
              <a:t>기준모델에서의 평균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2200" dirty="0" smtClean="0"/>
              <a:t>Figure 5.2</a:t>
            </a:r>
            <a:r>
              <a:rPr lang="ko-KR" altLang="en-US" sz="2200" dirty="0" smtClean="0"/>
              <a:t>에서 상위 </a:t>
            </a:r>
            <a:r>
              <a:rPr lang="en-US" altLang="ko-KR" sz="2200" dirty="0" smtClean="0"/>
              <a:t>10%(</a:t>
            </a:r>
            <a:r>
              <a:rPr lang="ko-KR" altLang="en-US" sz="2200" dirty="0" smtClean="0"/>
              <a:t>첫 번</a:t>
            </a:r>
            <a:r>
              <a:rPr lang="ko-KR" altLang="en-US" sz="2200" dirty="0"/>
              <a:t>째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십분위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선택하면 임의의 자동차를 </a:t>
            </a:r>
            <a:r>
              <a:rPr lang="en-US" altLang="ko-KR" sz="2200" dirty="0" smtClean="0"/>
              <a:t>10% </a:t>
            </a:r>
            <a:r>
              <a:rPr lang="ko-KR" altLang="en-US" sz="2200" dirty="0" smtClean="0"/>
              <a:t>선택하는 것에 </a:t>
            </a:r>
            <a:r>
              <a:rPr lang="ko-KR" altLang="en-US" sz="2200" dirty="0"/>
              <a:t>비</a:t>
            </a:r>
            <a:r>
              <a:rPr lang="ko-KR" altLang="en-US" sz="2200" dirty="0" smtClean="0"/>
              <a:t>해서 </a:t>
            </a:r>
            <a:r>
              <a:rPr lang="en-US" altLang="ko-KR" sz="2200" dirty="0" smtClean="0"/>
              <a:t>1.7</a:t>
            </a:r>
            <a:r>
              <a:rPr lang="ko-KR" altLang="en-US" sz="2200" dirty="0" smtClean="0"/>
              <a:t>배 높은 수익을 얻을 수 있다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8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914399"/>
            <a:ext cx="8534400" cy="46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8852</TotalTime>
  <Words>4361</Words>
  <Application>Microsoft Office PowerPoint</Application>
  <PresentationFormat>화면 슬라이드 쇼(4:3)</PresentationFormat>
  <Paragraphs>658</Paragraphs>
  <Slides>58</Slides>
  <Notes>51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0" baseType="lpstr">
      <vt:lpstr>Equity</vt:lpstr>
      <vt:lpstr>Equation</vt:lpstr>
      <vt:lpstr>Chapter 5 – Evaluating Classification &amp; Predictive Performance</vt:lpstr>
      <vt:lpstr>분류와 예측 성능 평가</vt:lpstr>
      <vt:lpstr>예측기 성능의 평가(prediction)</vt:lpstr>
      <vt:lpstr>PowerPoint 프레젠테이션</vt:lpstr>
      <vt:lpstr>PowerPoint 프레젠테이션</vt:lpstr>
      <vt:lpstr>PowerPoint 프레젠테이션</vt:lpstr>
      <vt:lpstr>향상차트(Lift Chart) 목표변수가 수치형일때(예측)</vt:lpstr>
      <vt:lpstr>십분위 향상차트(Decile Lift Chart) 목표변수가 수치형일때(예측)</vt:lpstr>
      <vt:lpstr>PowerPoint 프레젠테이션</vt:lpstr>
      <vt:lpstr>예측 성능 평가를 위한 향상차트</vt:lpstr>
      <vt:lpstr>PowerPoint 프레젠테이션</vt:lpstr>
      <vt:lpstr>PowerPoint 프레젠테이션</vt:lpstr>
      <vt:lpstr>PowerPoint 프레젠테이션</vt:lpstr>
      <vt:lpstr>PowerPoint 프레젠테이션</vt:lpstr>
      <vt:lpstr>분류기 성능의 판정(classification)</vt:lpstr>
      <vt:lpstr>예측변수의 유용성</vt:lpstr>
      <vt:lpstr>분류정오행렬(Classification Confusion Matrix): 검증 데이터로 부터 계산</vt:lpstr>
      <vt:lpstr>오분류율(Error Rate)</vt:lpstr>
      <vt:lpstr>분류의 경향과 기준값(cutoff)</vt:lpstr>
      <vt:lpstr>기준값 표(12개 “1”, 12개 “0”)</vt:lpstr>
      <vt:lpstr>다양한 기준값의 정오행렬</vt:lpstr>
      <vt:lpstr>Confusion Matrix for Different Cutoffs</vt:lpstr>
      <vt:lpstr>PowerPoint 프레젠테이션</vt:lpstr>
      <vt:lpstr>어떤 클래스가 더 중요할 때</vt:lpstr>
      <vt:lpstr>대안적 정확성 척도</vt:lpstr>
      <vt:lpstr>PowerPoint 프레젠테이션</vt:lpstr>
      <vt:lpstr>ROC 곡선(Receiver Operating Characteristic)</vt:lpstr>
      <vt:lpstr>ROC Curve (library pROC &lt;=install)  </vt:lpstr>
      <vt:lpstr>ROC(Receiver operating characteristic) 곡선(계속)</vt:lpstr>
      <vt:lpstr>분류에서 Lift Chart와 Decile Chart</vt:lpstr>
      <vt:lpstr>Lift(향상)과 Decile(십분위) Chart</vt:lpstr>
      <vt:lpstr>Lift(향상)과 Decile(십분위) Chart</vt:lpstr>
      <vt:lpstr>향상차트 – 누적 수행</vt:lpstr>
      <vt:lpstr>십분위 차트</vt:lpstr>
      <vt:lpstr>PowerPoint 프레젠테이션</vt:lpstr>
      <vt:lpstr>향상 차트: 계산법</vt:lpstr>
      <vt:lpstr>비대칭적 오분류비용 (misclassification cost)</vt:lpstr>
      <vt:lpstr>예 – 판촉행사물에 대한 응답</vt:lpstr>
      <vt:lpstr>분류혼동행렬</vt:lpstr>
      <vt:lpstr>비용과 이득 고려한 경우</vt:lpstr>
      <vt:lpstr>이득행렬</vt:lpstr>
      <vt:lpstr>Note: 기회비용</vt:lpstr>
      <vt:lpstr>비용행렬(기회비용 포함)</vt:lpstr>
      <vt:lpstr>오분류 비용최소화</vt:lpstr>
      <vt:lpstr>비용률로 일반화</vt:lpstr>
      <vt:lpstr>다중 클래스</vt:lpstr>
      <vt:lpstr>비용/이득이 포함된 향상곡선</vt:lpstr>
      <vt:lpstr>향상 곡선이 음의 기울기 </vt:lpstr>
      <vt:lpstr>확대샘플링과 비대칭 비용  (oversampling and asymmetric cost)</vt:lpstr>
      <vt:lpstr>예) o 는 응답자, x 는 비응답자</vt:lpstr>
      <vt:lpstr>동일한 오분류 비용을  가정한 분류 (각 x, y축은 예측변수)</vt:lpstr>
      <vt:lpstr>확대샘플링</vt:lpstr>
      <vt:lpstr>확대샘플링 절차</vt:lpstr>
      <vt:lpstr>확대샘플링과 비대칭 비용(계속)</vt:lpstr>
      <vt:lpstr>선별전략(Triage)을 이용한 분류</vt:lpstr>
      <vt:lpstr>예측성능 평가</vt:lpstr>
      <vt:lpstr>요약</vt:lpstr>
      <vt:lpstr>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Evaluating Classification &amp; Predictive Performance</dc:title>
  <dc:subject>Data Mining for Business Intelligence</dc:subject>
  <dc:creator>Shmueli &amp; Bruce</dc:creator>
  <cp:lastModifiedBy>Windows User</cp:lastModifiedBy>
  <cp:revision>368</cp:revision>
  <cp:lastPrinted>2016-09-17T14:46:09Z</cp:lastPrinted>
  <dcterms:created xsi:type="dcterms:W3CDTF">2008-11-30T14:47:48Z</dcterms:created>
  <dcterms:modified xsi:type="dcterms:W3CDTF">2019-04-07T17:45:56Z</dcterms:modified>
</cp:coreProperties>
</file>