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028" autoAdjust="0"/>
  </p:normalViewPr>
  <p:slideViewPr>
    <p:cSldViewPr>
      <p:cViewPr varScale="1">
        <p:scale>
          <a:sx n="116" d="100"/>
          <a:sy n="116" d="100"/>
        </p:scale>
        <p:origin x="-24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7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0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8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1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1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3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6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E8A5-BFDC-40CA-BCDF-A4956A648C95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ABA4-B0B8-4290-AD51-30E621B6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0036" y="157822"/>
            <a:ext cx="9194283" cy="6546446"/>
            <a:chOff x="-44750" y="116632"/>
            <a:chExt cx="9194283" cy="6546446"/>
          </a:xfrm>
        </p:grpSpPr>
        <p:cxnSp>
          <p:nvCxnSpPr>
            <p:cNvPr id="55" name="직선 연결선 54"/>
            <p:cNvCxnSpPr>
              <a:endCxn id="113" idx="2"/>
            </p:cNvCxnSpPr>
            <p:nvPr/>
          </p:nvCxnSpPr>
          <p:spPr>
            <a:xfrm flipV="1">
              <a:off x="783342" y="2692490"/>
              <a:ext cx="20761" cy="31864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13" idx="0"/>
              <a:endCxn id="110" idx="2"/>
            </p:cNvCxnSpPr>
            <p:nvPr/>
          </p:nvCxnSpPr>
          <p:spPr>
            <a:xfrm flipH="1" flipV="1">
              <a:off x="802520" y="368607"/>
              <a:ext cx="1583" cy="20828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10" idx="2"/>
              <a:endCxn id="111" idx="1"/>
            </p:cNvCxnSpPr>
            <p:nvPr/>
          </p:nvCxnSpPr>
          <p:spPr>
            <a:xfrm>
              <a:off x="802520" y="368607"/>
              <a:ext cx="1096946" cy="3970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11" idx="3"/>
              <a:endCxn id="82" idx="0"/>
            </p:cNvCxnSpPr>
            <p:nvPr/>
          </p:nvCxnSpPr>
          <p:spPr>
            <a:xfrm>
              <a:off x="2794048" y="765674"/>
              <a:ext cx="1084701" cy="7782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순서도: 처리 3"/>
            <p:cNvSpPr/>
            <p:nvPr/>
          </p:nvSpPr>
          <p:spPr>
            <a:xfrm>
              <a:off x="4733958" y="3399812"/>
              <a:ext cx="1080120" cy="262929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H.S KAPS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6293692" y="3410766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운영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7667889" y="3399812"/>
              <a:ext cx="1080120" cy="262929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KAPS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800028" y="3399812"/>
              <a:ext cx="1080120" cy="262929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H.S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시설물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판단 16"/>
            <p:cNvSpPr/>
            <p:nvPr/>
          </p:nvSpPr>
          <p:spPr>
            <a:xfrm>
              <a:off x="3359762" y="3410765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관</a:t>
              </a:r>
              <a:r>
                <a:rPr lang="ko-KR" altLang="en-US" sz="1000">
                  <a:solidFill>
                    <a:schemeClr val="tx1"/>
                  </a:solidFill>
                </a:rPr>
                <a:t>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>
              <a:stCxn id="4" idx="3"/>
              <a:endCxn id="5" idx="1"/>
            </p:cNvCxnSpPr>
            <p:nvPr/>
          </p:nvCxnSpPr>
          <p:spPr>
            <a:xfrm flipV="1">
              <a:off x="5814078" y="3531276"/>
              <a:ext cx="47961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5" idx="3"/>
              <a:endCxn id="6" idx="1"/>
            </p:cNvCxnSpPr>
            <p:nvPr/>
          </p:nvCxnSpPr>
          <p:spPr>
            <a:xfrm>
              <a:off x="7188274" y="3531276"/>
              <a:ext cx="47961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4" idx="1"/>
              <a:endCxn id="17" idx="3"/>
            </p:cNvCxnSpPr>
            <p:nvPr/>
          </p:nvCxnSpPr>
          <p:spPr>
            <a:xfrm flipH="1" flipV="1">
              <a:off x="4254344" y="3531275"/>
              <a:ext cx="479614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1"/>
              <a:endCxn id="7" idx="3"/>
            </p:cNvCxnSpPr>
            <p:nvPr/>
          </p:nvCxnSpPr>
          <p:spPr>
            <a:xfrm flipH="1">
              <a:off x="2880148" y="3531275"/>
              <a:ext cx="479614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순서도: 판단 73"/>
            <p:cNvSpPr/>
            <p:nvPr/>
          </p:nvSpPr>
          <p:spPr>
            <a:xfrm>
              <a:off x="4826727" y="2776423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수행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순서도: 처리 79"/>
            <p:cNvSpPr/>
            <p:nvPr/>
          </p:nvSpPr>
          <p:spPr>
            <a:xfrm>
              <a:off x="4696080" y="2130766"/>
              <a:ext cx="1163796" cy="262929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순찰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방범 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2" name="순서도: 처리 81"/>
            <p:cNvSpPr/>
            <p:nvPr/>
          </p:nvSpPr>
          <p:spPr>
            <a:xfrm>
              <a:off x="3162244" y="1543930"/>
              <a:ext cx="1433010" cy="262929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교내 순찰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방범 기록 업무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순서도: 처리 82"/>
            <p:cNvSpPr/>
            <p:nvPr/>
          </p:nvSpPr>
          <p:spPr>
            <a:xfrm>
              <a:off x="5985256" y="1555077"/>
              <a:ext cx="1433010" cy="262929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사고 발생 </a:t>
              </a:r>
              <a:r>
                <a:rPr lang="ko-KR" altLang="en-US" sz="800" smtClean="0">
                  <a:solidFill>
                    <a:schemeClr val="tx1"/>
                  </a:solidFill>
                </a:rPr>
                <a:t>이력 관리 업무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직선 연결선 85"/>
            <p:cNvCxnSpPr>
              <a:stCxn id="74" idx="2"/>
              <a:endCxn id="4" idx="0"/>
            </p:cNvCxnSpPr>
            <p:nvPr/>
          </p:nvCxnSpPr>
          <p:spPr>
            <a:xfrm>
              <a:off x="5274018" y="3017442"/>
              <a:ext cx="0" cy="382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0" idx="2"/>
              <a:endCxn id="74" idx="0"/>
            </p:cNvCxnSpPr>
            <p:nvPr/>
          </p:nvCxnSpPr>
          <p:spPr>
            <a:xfrm flipH="1">
              <a:off x="5274018" y="2393695"/>
              <a:ext cx="3960" cy="382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115" idx="1"/>
              <a:endCxn id="80" idx="3"/>
            </p:cNvCxnSpPr>
            <p:nvPr/>
          </p:nvCxnSpPr>
          <p:spPr>
            <a:xfrm flipH="1" flipV="1">
              <a:off x="5859876" y="2262231"/>
              <a:ext cx="394594" cy="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83" idx="2"/>
              <a:endCxn id="115" idx="0"/>
            </p:cNvCxnSpPr>
            <p:nvPr/>
          </p:nvCxnSpPr>
          <p:spPr>
            <a:xfrm>
              <a:off x="6701761" y="1818006"/>
              <a:ext cx="0" cy="3244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1" idx="1"/>
            </p:cNvCxnSpPr>
            <p:nvPr/>
          </p:nvCxnSpPr>
          <p:spPr>
            <a:xfrm flipH="1" flipV="1">
              <a:off x="1323402" y="6072865"/>
              <a:ext cx="2930942" cy="4101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18076" y="3664420"/>
              <a:ext cx="17981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사원번호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이름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전화번호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성별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34066" y="3670429"/>
              <a:ext cx="1422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파견 위치</a:t>
              </a:r>
              <a:r>
                <a:rPr lang="en-US" altLang="ko-KR" sz="800" b="1" dirty="0" smtClean="0"/>
                <a:t>,</a:t>
              </a:r>
              <a:r>
                <a:rPr lang="ko-KR" altLang="en-US" sz="800" b="1" dirty="0"/>
                <a:t> </a:t>
              </a:r>
              <a:r>
                <a:rPr lang="ko-KR" altLang="en-US" sz="800" b="1" dirty="0" smtClean="0"/>
                <a:t>최대 파견인원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610561" y="3195322"/>
              <a:ext cx="14590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시설물 이름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시설물 설명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804626" y="1101231"/>
              <a:ext cx="1476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기록 번호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일시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구역구분</a:t>
              </a:r>
              <a:r>
                <a:rPr lang="en-US" altLang="ko-KR" sz="800" b="1" dirty="0" smtClean="0"/>
                <a:t>, </a:t>
              </a:r>
            </a:p>
            <a:p>
              <a:r>
                <a:rPr lang="ko-KR" altLang="en-US" sz="800" b="1" dirty="0" smtClean="0"/>
                <a:t>순찰자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특이사항</a:t>
              </a:r>
              <a:r>
                <a:rPr lang="en-US" altLang="ko-KR" sz="800" b="1" dirty="0" smtClean="0"/>
                <a:t>, </a:t>
              </a:r>
            </a:p>
            <a:p>
              <a:r>
                <a:rPr lang="ko-KR" altLang="en-US" sz="800" b="1" dirty="0" smtClean="0"/>
                <a:t>인수인계 여부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인계 대상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28081" y="1401975"/>
              <a:ext cx="17118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사건번호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일시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장소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내용</a:t>
              </a:r>
              <a:r>
                <a:rPr lang="en-US" altLang="ko-KR" sz="800" b="1" dirty="0" smtClean="0"/>
                <a:t>, </a:t>
              </a:r>
            </a:p>
            <a:p>
              <a:r>
                <a:rPr lang="ko-KR" altLang="en-US" sz="800" b="1" dirty="0" smtClean="0"/>
                <a:t>담당직원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사건관계자</a:t>
              </a:r>
              <a:r>
                <a:rPr lang="en-US" altLang="ko-KR" sz="800" b="1" dirty="0" smtClean="0"/>
                <a:t>, </a:t>
              </a:r>
            </a:p>
            <a:p>
              <a:r>
                <a:rPr lang="ko-KR" altLang="en-US" sz="800" b="1" dirty="0" smtClean="0"/>
                <a:t>처리여부 </a:t>
              </a:r>
              <a:r>
                <a:rPr lang="en-US" altLang="ko-KR" sz="800" b="1" dirty="0" smtClean="0"/>
                <a:t>(</a:t>
              </a:r>
              <a:r>
                <a:rPr lang="ko-KR" altLang="en-US" sz="800" b="1" dirty="0" smtClean="0"/>
                <a:t>경찰 통보</a:t>
              </a:r>
              <a:r>
                <a:rPr lang="en-US" altLang="ko-KR" sz="800" b="1" dirty="0" smtClean="0"/>
                <a:t>), </a:t>
              </a:r>
            </a:p>
            <a:p>
              <a:r>
                <a:rPr lang="ko-KR" altLang="en-US" sz="800" b="1" dirty="0" smtClean="0"/>
                <a:t>비고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110" name="순서도: 처리 109"/>
            <p:cNvSpPr/>
            <p:nvPr/>
          </p:nvSpPr>
          <p:spPr>
            <a:xfrm>
              <a:off x="388063" y="116632"/>
              <a:ext cx="828913" cy="251975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보고서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1" name="순서도: 판단 110"/>
            <p:cNvSpPr/>
            <p:nvPr/>
          </p:nvSpPr>
          <p:spPr>
            <a:xfrm>
              <a:off x="1899466" y="645164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포함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2" name="순서도: 판단 111"/>
            <p:cNvSpPr/>
            <p:nvPr/>
          </p:nvSpPr>
          <p:spPr>
            <a:xfrm>
              <a:off x="4067044" y="665611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포</a:t>
              </a:r>
              <a:r>
                <a:rPr lang="ko-KR" altLang="en-US" sz="1000" dirty="0">
                  <a:solidFill>
                    <a:schemeClr val="tx1"/>
                  </a:solidFill>
                </a:rPr>
                <a:t>함</a:t>
              </a:r>
            </a:p>
          </p:txBody>
        </p:sp>
        <p:sp>
          <p:nvSpPr>
            <p:cNvPr id="113" name="순서도: 판단 112"/>
            <p:cNvSpPr/>
            <p:nvPr/>
          </p:nvSpPr>
          <p:spPr>
            <a:xfrm>
              <a:off x="356812" y="2451471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포함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3985" y="403154"/>
              <a:ext cx="7889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보고일자</a:t>
              </a:r>
              <a:r>
                <a:rPr lang="en-US" altLang="ko-KR" sz="800" b="1" dirty="0" smtClean="0"/>
                <a:t>, </a:t>
              </a:r>
            </a:p>
            <a:p>
              <a:r>
                <a:rPr lang="ko-KR" altLang="en-US" sz="800" b="1" dirty="0" smtClean="0"/>
                <a:t>작성자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내용</a:t>
              </a:r>
              <a:r>
                <a:rPr lang="en-US" altLang="ko-KR" sz="800" b="1" dirty="0" smtClean="0"/>
                <a:t>,</a:t>
              </a:r>
            </a:p>
            <a:p>
              <a:r>
                <a:rPr lang="ko-KR" altLang="en-US" sz="800" b="1" dirty="0" smtClean="0"/>
                <a:t>보고서 번호</a:t>
              </a:r>
              <a:r>
                <a:rPr lang="en-US" altLang="ko-KR" sz="800" b="1" dirty="0" smtClean="0"/>
                <a:t>,</a:t>
              </a:r>
            </a:p>
            <a:p>
              <a:r>
                <a:rPr lang="ko-KR" altLang="en-US" sz="800" b="1" dirty="0" smtClean="0"/>
                <a:t>보고위치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79586" y="333462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310593" y="3334342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0943" y="614416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211456" y="4311862"/>
              <a:ext cx="9380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학번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전화번호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90615" y="5658144"/>
              <a:ext cx="1585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교직원</a:t>
              </a:r>
              <a:r>
                <a:rPr lang="en-US" altLang="ko-KR" sz="800" b="1" u="sng" dirty="0" smtClean="0">
                  <a:solidFill>
                    <a:srgbClr val="FF0000"/>
                  </a:solidFill>
                </a:rPr>
                <a:t>ID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부서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연구실 위치</a:t>
              </a:r>
              <a:r>
                <a:rPr lang="en-US" altLang="ko-KR" sz="800" b="1" dirty="0" smtClean="0"/>
                <a:t>, </a:t>
              </a:r>
            </a:p>
            <a:p>
              <a:r>
                <a:rPr lang="ko-KR" altLang="en-US" sz="800" b="1" dirty="0" smtClean="0"/>
                <a:t>소속학과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담당업무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156050" y="4906917"/>
              <a:ext cx="14221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구성원</a:t>
              </a:r>
              <a:r>
                <a:rPr lang="ko-KR" altLang="en-US" sz="800" b="1" u="sng" dirty="0">
                  <a:solidFill>
                    <a:srgbClr val="FF0000"/>
                  </a:solidFill>
                </a:rPr>
                <a:t> 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이름</a:t>
              </a:r>
              <a:r>
                <a:rPr lang="en-US" altLang="ko-KR" sz="800" b="1" u="sng" dirty="0" smtClean="0">
                  <a:solidFill>
                    <a:srgbClr val="FF0000"/>
                  </a:solidFill>
                </a:rPr>
                <a:t>, 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구성원 직책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grpSp>
          <p:nvGrpSpPr>
            <p:cNvPr id="48" name="그룹 47"/>
            <p:cNvGrpSpPr/>
            <p:nvPr/>
          </p:nvGrpSpPr>
          <p:grpSpPr>
            <a:xfrm flipH="1">
              <a:off x="-44750" y="3603162"/>
              <a:ext cx="5078690" cy="3030396"/>
              <a:chOff x="-373171" y="3677260"/>
              <a:chExt cx="5078690" cy="3030396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972606" y="6369102"/>
                <a:ext cx="15888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smtClean="0"/>
                  <a:t>(</a:t>
                </a:r>
                <a:r>
                  <a:rPr lang="ko-KR" altLang="en-US" sz="800" b="1" u="sng" dirty="0" smtClean="0">
                    <a:solidFill>
                      <a:srgbClr val="FF0000"/>
                    </a:solidFill>
                  </a:rPr>
                  <a:t>승인번호</a:t>
                </a:r>
                <a:r>
                  <a:rPr lang="en-US" altLang="ko-KR" sz="800" b="1" u="sng" dirty="0" smtClean="0"/>
                  <a:t>,</a:t>
                </a:r>
                <a:r>
                  <a:rPr lang="en-US" altLang="ko-KR" sz="800" b="1" dirty="0" smtClean="0"/>
                  <a:t> </a:t>
                </a:r>
                <a:r>
                  <a:rPr lang="ko-KR" altLang="en-US" sz="800" b="1" dirty="0" smtClean="0"/>
                  <a:t>승인 일자</a:t>
                </a:r>
                <a:r>
                  <a:rPr lang="en-US" altLang="ko-KR" sz="800" b="1" dirty="0" smtClean="0"/>
                  <a:t>, </a:t>
                </a:r>
                <a:r>
                  <a:rPr lang="ko-KR" altLang="en-US" sz="800" b="1" dirty="0" smtClean="0"/>
                  <a:t>작성자</a:t>
                </a:r>
                <a:r>
                  <a:rPr lang="en-US" altLang="ko-KR" sz="800" b="1" dirty="0" smtClean="0"/>
                  <a:t>, </a:t>
                </a:r>
              </a:p>
              <a:p>
                <a:r>
                  <a:rPr lang="ko-KR" altLang="en-US" sz="800" b="1" dirty="0" smtClean="0"/>
                  <a:t>사용 일시</a:t>
                </a:r>
                <a:r>
                  <a:rPr lang="en-US" altLang="ko-KR" sz="800" b="1" dirty="0" smtClean="0"/>
                  <a:t>, </a:t>
                </a:r>
                <a:r>
                  <a:rPr lang="ko-KR" altLang="en-US" sz="800" b="1" dirty="0" smtClean="0"/>
                  <a:t>사용 기간</a:t>
                </a:r>
                <a:r>
                  <a:rPr lang="en-US" altLang="ko-KR" sz="800" b="1" dirty="0" smtClean="0"/>
                  <a:t>)</a:t>
                </a:r>
                <a:endParaRPr lang="ko-KR" altLang="en-US" sz="800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 flipH="1">
                <a:off x="-373171" y="3677260"/>
                <a:ext cx="5078690" cy="2682959"/>
                <a:chOff x="-26015" y="3677260"/>
                <a:chExt cx="5078690" cy="2682959"/>
              </a:xfrm>
            </p:grpSpPr>
            <p:sp>
              <p:nvSpPr>
                <p:cNvPr id="13" name="순서도: 처리 12"/>
                <p:cNvSpPr/>
                <p:nvPr/>
              </p:nvSpPr>
              <p:spPr>
                <a:xfrm>
                  <a:off x="2555776" y="4505287"/>
                  <a:ext cx="1080120" cy="262929"/>
                </a:xfrm>
                <a:prstGeom prst="flowChartProcess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건물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순서도: 처리 13"/>
                <p:cNvSpPr/>
                <p:nvPr/>
              </p:nvSpPr>
              <p:spPr>
                <a:xfrm>
                  <a:off x="1127297" y="4505287"/>
                  <a:ext cx="1080120" cy="262929"/>
                </a:xfrm>
                <a:prstGeom prst="flowChartProcess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기타 시설물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순서도: 처리 14"/>
                <p:cNvSpPr/>
                <p:nvPr/>
              </p:nvSpPr>
              <p:spPr>
                <a:xfrm>
                  <a:off x="2547865" y="5517232"/>
                  <a:ext cx="1080120" cy="262929"/>
                </a:xfrm>
                <a:prstGeom prst="flowChartProcess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공간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순서도: 판단 17"/>
                <p:cNvSpPr/>
                <p:nvPr/>
              </p:nvSpPr>
              <p:spPr>
                <a:xfrm>
                  <a:off x="2648545" y="5013176"/>
                  <a:ext cx="894582" cy="241019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구성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순서도: 판단 18"/>
                <p:cNvSpPr/>
                <p:nvPr/>
              </p:nvSpPr>
              <p:spPr>
                <a:xfrm>
                  <a:off x="1138723" y="5106236"/>
                  <a:ext cx="1061246" cy="425281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사용 승인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순서도: 판단 19"/>
                <p:cNvSpPr/>
                <p:nvPr/>
              </p:nvSpPr>
              <p:spPr>
                <a:xfrm>
                  <a:off x="3737275" y="5934938"/>
                  <a:ext cx="1061246" cy="425281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사용 승인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직선 연결선 36"/>
                <p:cNvCxnSpPr>
                  <a:stCxn id="13" idx="2"/>
                  <a:endCxn id="18" idx="0"/>
                </p:cNvCxnSpPr>
                <p:nvPr/>
              </p:nvCxnSpPr>
              <p:spPr>
                <a:xfrm>
                  <a:off x="3095836" y="4768216"/>
                  <a:ext cx="0" cy="2449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stCxn id="18" idx="2"/>
                  <a:endCxn id="15" idx="0"/>
                </p:cNvCxnSpPr>
                <p:nvPr/>
              </p:nvCxnSpPr>
              <p:spPr>
                <a:xfrm flipH="1">
                  <a:off x="3087925" y="5254195"/>
                  <a:ext cx="7911" cy="2630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>
                  <a:stCxn id="15" idx="2"/>
                  <a:endCxn id="20" idx="0"/>
                </p:cNvCxnSpPr>
                <p:nvPr/>
              </p:nvCxnSpPr>
              <p:spPr>
                <a:xfrm>
                  <a:off x="3087925" y="5780161"/>
                  <a:ext cx="1179973" cy="15477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>
                  <a:stCxn id="14" idx="2"/>
                  <a:endCxn id="19" idx="0"/>
                </p:cNvCxnSpPr>
                <p:nvPr/>
              </p:nvCxnSpPr>
              <p:spPr>
                <a:xfrm>
                  <a:off x="1667357" y="4768216"/>
                  <a:ext cx="1989" cy="3380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>
                  <a:stCxn id="19" idx="2"/>
                </p:cNvCxnSpPr>
                <p:nvPr/>
              </p:nvCxnSpPr>
              <p:spPr>
                <a:xfrm flipH="1">
                  <a:off x="802077" y="5531517"/>
                  <a:ext cx="867269" cy="42156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3574385" y="4466792"/>
                  <a:ext cx="124425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 dirty="0" smtClean="0"/>
                    <a:t>(</a:t>
                  </a:r>
                  <a:r>
                    <a:rPr lang="ko-KR" altLang="en-US" sz="800" b="1" u="sng" dirty="0" smtClean="0">
                      <a:solidFill>
                        <a:srgbClr val="FF0000"/>
                      </a:solidFill>
                    </a:rPr>
                    <a:t>건물이름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크기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층수</a:t>
                  </a:r>
                  <a:r>
                    <a:rPr lang="en-US" altLang="ko-KR" sz="800" b="1" dirty="0" smtClean="0"/>
                    <a:t>, </a:t>
                  </a:r>
                </a:p>
                <a:p>
                  <a:r>
                    <a:rPr lang="ko-KR" altLang="en-US" sz="800" b="1" dirty="0" smtClean="0"/>
                    <a:t>건축 년도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공간 개수</a:t>
                  </a:r>
                  <a:r>
                    <a:rPr lang="en-US" altLang="ko-KR" sz="800" b="1" dirty="0" smtClean="0"/>
                    <a:t>)</a:t>
                  </a:r>
                  <a:endParaRPr lang="ko-KR" altLang="en-US" sz="800" b="1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-26015" y="4365104"/>
                  <a:ext cx="13099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 dirty="0" smtClean="0"/>
                    <a:t>(</a:t>
                  </a:r>
                  <a:r>
                    <a:rPr lang="ko-KR" altLang="en-US" sz="800" b="1" u="sng" dirty="0" smtClean="0">
                      <a:solidFill>
                        <a:srgbClr val="FF0000"/>
                      </a:solidFill>
                    </a:rPr>
                    <a:t>기타 시설물 식별번호</a:t>
                  </a:r>
                  <a:r>
                    <a:rPr lang="en-US" altLang="ko-KR" sz="800" b="1" dirty="0" smtClean="0"/>
                    <a:t>, </a:t>
                  </a:r>
                </a:p>
                <a:p>
                  <a:r>
                    <a:rPr lang="ko-KR" altLang="en-US" sz="800" b="1" dirty="0" smtClean="0"/>
                    <a:t>크기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용도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부수장비</a:t>
                  </a:r>
                  <a:r>
                    <a:rPr lang="en-US" altLang="ko-KR" sz="800" b="1" dirty="0" smtClean="0"/>
                    <a:t>, </a:t>
                  </a:r>
                </a:p>
                <a:p>
                  <a:r>
                    <a:rPr lang="ko-KR" altLang="en-US" sz="800" b="1" dirty="0" smtClean="0"/>
                    <a:t>관리책임자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보수상태</a:t>
                  </a:r>
                  <a:r>
                    <a:rPr lang="en-US" altLang="ko-KR" sz="800" b="1" dirty="0" smtClean="0"/>
                    <a:t>)</a:t>
                  </a:r>
                  <a:endParaRPr lang="ko-KR" altLang="en-US" sz="800" b="1" dirty="0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3574385" y="5447314"/>
                  <a:ext cx="14782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800" b="1" dirty="0" smtClean="0"/>
                    <a:t>(</a:t>
                  </a:r>
                  <a:r>
                    <a:rPr lang="ko-KR" altLang="en-US" sz="800" b="1" u="sng" dirty="0" smtClean="0">
                      <a:solidFill>
                        <a:srgbClr val="FF0000"/>
                      </a:solidFill>
                    </a:rPr>
                    <a:t>공간 식별번호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크기</a:t>
                  </a:r>
                  <a:r>
                    <a:rPr lang="en-US" altLang="ko-KR" sz="800" b="1" dirty="0" smtClean="0"/>
                    <a:t>, </a:t>
                  </a:r>
                </a:p>
                <a:p>
                  <a:r>
                    <a:rPr lang="ko-KR" altLang="en-US" sz="800" b="1" dirty="0" smtClean="0"/>
                    <a:t>수용인원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용도</a:t>
                  </a:r>
                  <a:r>
                    <a:rPr lang="en-US" altLang="ko-KR" sz="800" b="1" dirty="0" smtClean="0"/>
                    <a:t>, </a:t>
                  </a:r>
                  <a:r>
                    <a:rPr lang="ko-KR" altLang="en-US" sz="800" b="1" dirty="0" smtClean="0"/>
                    <a:t>관리책임자</a:t>
                  </a:r>
                  <a:r>
                    <a:rPr lang="en-US" altLang="ko-KR" sz="800" b="1" dirty="0" smtClean="0"/>
                    <a:t>)</a:t>
                  </a:r>
                  <a:endParaRPr lang="ko-KR" altLang="en-US" sz="800" b="1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869684" y="4715852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1</a:t>
                  </a:r>
                  <a:endParaRPr lang="ko-KR" altLang="en-US" b="1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915816" y="5203432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N</a:t>
                  </a:r>
                  <a:endParaRPr lang="ko-KR" altLang="en-US" b="1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331640" y="5557635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/>
                    <a:t>N</a:t>
                  </a:r>
                  <a:endParaRPr lang="ko-KR" altLang="en-US" b="1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1589988" y="4766796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1</a:t>
                  </a:r>
                  <a:endParaRPr lang="ko-KR" altLang="en-US" b="1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544701" y="5661248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1</a:t>
                  </a:r>
                  <a:endParaRPr lang="ko-KR" altLang="en-US" b="1" dirty="0"/>
                </a:p>
              </p:txBody>
            </p:sp>
            <p:sp>
              <p:nvSpPr>
                <p:cNvPr id="154" name="순서도: 판단 153"/>
                <p:cNvSpPr/>
                <p:nvPr/>
              </p:nvSpPr>
              <p:spPr>
                <a:xfrm>
                  <a:off x="1220700" y="3978204"/>
                  <a:ext cx="894582" cy="241019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구분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순서도: 판단 154"/>
                <p:cNvSpPr/>
                <p:nvPr/>
              </p:nvSpPr>
              <p:spPr>
                <a:xfrm>
                  <a:off x="2648545" y="3980069"/>
                  <a:ext cx="894582" cy="241019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chemeClr val="tx1"/>
                      </a:solidFill>
                    </a:rPr>
                    <a:t>구분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직선 연결선 145"/>
                <p:cNvCxnSpPr>
                  <a:stCxn id="7" idx="2"/>
                  <a:endCxn id="154" idx="0"/>
                </p:cNvCxnSpPr>
                <p:nvPr/>
              </p:nvCxnSpPr>
              <p:spPr>
                <a:xfrm flipH="1">
                  <a:off x="1667991" y="3736839"/>
                  <a:ext cx="680335" cy="2413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/>
                <p:cNvCxnSpPr>
                  <a:stCxn id="7" idx="2"/>
                  <a:endCxn id="155" idx="0"/>
                </p:cNvCxnSpPr>
                <p:nvPr/>
              </p:nvCxnSpPr>
              <p:spPr>
                <a:xfrm>
                  <a:off x="2348326" y="3736839"/>
                  <a:ext cx="747510" cy="2432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/>
                <p:cNvCxnSpPr>
                  <a:stCxn id="154" idx="2"/>
                  <a:endCxn id="14" idx="0"/>
                </p:cNvCxnSpPr>
                <p:nvPr/>
              </p:nvCxnSpPr>
              <p:spPr>
                <a:xfrm flipH="1">
                  <a:off x="1667357" y="4219223"/>
                  <a:ext cx="634" cy="2860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/>
                <p:cNvCxnSpPr>
                  <a:stCxn id="155" idx="2"/>
                  <a:endCxn id="13" idx="0"/>
                </p:cNvCxnSpPr>
                <p:nvPr/>
              </p:nvCxnSpPr>
              <p:spPr>
                <a:xfrm>
                  <a:off x="3095836" y="4221088"/>
                  <a:ext cx="0" cy="2841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Box 167"/>
                <p:cNvSpPr txBox="1"/>
                <p:nvPr/>
              </p:nvSpPr>
              <p:spPr>
                <a:xfrm>
                  <a:off x="1858209" y="368133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1</a:t>
                  </a:r>
                  <a:endParaRPr lang="ko-KR" altLang="en-US" b="1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598100" y="3677260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/>
                    <a:t>1</a:t>
                  </a:r>
                  <a:endParaRPr lang="ko-KR" altLang="en-US" b="1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1484840" y="4177589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/>
                    <a:t>N</a:t>
                  </a:r>
                  <a:endParaRPr lang="ko-KR" altLang="en-US" b="1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2903419" y="4185905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/>
                    <a:t>N</a:t>
                  </a:r>
                  <a:endParaRPr lang="ko-KR" altLang="en-US" b="1" dirty="0"/>
                </a:p>
              </p:txBody>
            </p:sp>
            <p:cxnSp>
              <p:nvCxnSpPr>
                <p:cNvPr id="69" name="직선 연결선 68"/>
                <p:cNvCxnSpPr>
                  <a:stCxn id="20" idx="1"/>
                </p:cNvCxnSpPr>
                <p:nvPr/>
              </p:nvCxnSpPr>
              <p:spPr>
                <a:xfrm flipH="1" flipV="1">
                  <a:off x="1342137" y="6146963"/>
                  <a:ext cx="2395138" cy="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/>
                <p:cNvSpPr txBox="1"/>
                <p:nvPr/>
              </p:nvSpPr>
              <p:spPr>
                <a:xfrm>
                  <a:off x="2710289" y="5939988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/>
                    <a:t>N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60" name="그룹 59"/>
            <p:cNvGrpSpPr/>
            <p:nvPr/>
          </p:nvGrpSpPr>
          <p:grpSpPr>
            <a:xfrm>
              <a:off x="4254344" y="4363014"/>
              <a:ext cx="4008448" cy="2300064"/>
              <a:chOff x="5784579" y="4279212"/>
              <a:chExt cx="4008448" cy="2300064"/>
            </a:xfrm>
          </p:grpSpPr>
          <p:sp>
            <p:nvSpPr>
              <p:cNvPr id="8" name="순서도: 처리 7"/>
              <p:cNvSpPr/>
              <p:nvPr/>
            </p:nvSpPr>
            <p:spPr>
              <a:xfrm>
                <a:off x="7676127" y="4799723"/>
                <a:ext cx="1080120" cy="262929"/>
              </a:xfrm>
              <a:prstGeom prst="flowChartProcess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H.S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구성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원</a:t>
                </a: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9118333" y="4305339"/>
                <a:ext cx="674694" cy="188765"/>
              </a:xfrm>
              <a:prstGeom prst="flowChartProcess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학생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순서도: 판단 20"/>
              <p:cNvSpPr/>
              <p:nvPr/>
            </p:nvSpPr>
            <p:spPr>
              <a:xfrm>
                <a:off x="5784579" y="6219236"/>
                <a:ext cx="1080120" cy="360040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사용요청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순서도: 처리 21"/>
              <p:cNvSpPr/>
              <p:nvPr/>
            </p:nvSpPr>
            <p:spPr>
              <a:xfrm>
                <a:off x="9118333" y="5356156"/>
                <a:ext cx="674694" cy="194486"/>
              </a:xfrm>
              <a:prstGeom prst="flowChartProcess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교직원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순서도: 판단 101"/>
              <p:cNvSpPr/>
              <p:nvPr/>
            </p:nvSpPr>
            <p:spPr>
              <a:xfrm>
                <a:off x="7768896" y="5334337"/>
                <a:ext cx="894582" cy="241019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구분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순서도: 판단 132"/>
              <p:cNvSpPr/>
              <p:nvPr/>
            </p:nvSpPr>
            <p:spPr>
              <a:xfrm>
                <a:off x="7768896" y="4279212"/>
                <a:ext cx="894582" cy="241019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구분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1" name="직선 연결선 140"/>
              <p:cNvCxnSpPr>
                <a:stCxn id="133" idx="3"/>
                <a:endCxn id="9" idx="1"/>
              </p:cNvCxnSpPr>
              <p:nvPr/>
            </p:nvCxnSpPr>
            <p:spPr>
              <a:xfrm>
                <a:off x="8663478" y="4399722"/>
                <a:ext cx="45485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>
                <a:stCxn id="8" idx="2"/>
                <a:endCxn id="102" idx="0"/>
              </p:cNvCxnSpPr>
              <p:nvPr/>
            </p:nvCxnSpPr>
            <p:spPr>
              <a:xfrm>
                <a:off x="8216187" y="5062652"/>
                <a:ext cx="0" cy="271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21" idx="3"/>
                <a:endCxn id="8" idx="1"/>
              </p:cNvCxnSpPr>
              <p:nvPr/>
            </p:nvCxnSpPr>
            <p:spPr>
              <a:xfrm flipV="1">
                <a:off x="6864699" y="4931188"/>
                <a:ext cx="811428" cy="14680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02" idx="3"/>
                <a:endCxn id="22" idx="1"/>
              </p:cNvCxnSpPr>
              <p:nvPr/>
            </p:nvCxnSpPr>
            <p:spPr>
              <a:xfrm flipV="1">
                <a:off x="8663478" y="5453399"/>
                <a:ext cx="454855" cy="14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직선 연결선 125"/>
            <p:cNvCxnSpPr>
              <a:stCxn id="133" idx="2"/>
              <a:endCxn id="8" idx="0"/>
            </p:cNvCxnSpPr>
            <p:nvPr/>
          </p:nvCxnSpPr>
          <p:spPr>
            <a:xfrm>
              <a:off x="6685952" y="4604033"/>
              <a:ext cx="0" cy="279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5614198" y="550585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53580" y="457468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453580" y="508808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19086" y="429885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219086" y="535398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100" name="순서도: 판단 99"/>
            <p:cNvSpPr/>
            <p:nvPr/>
          </p:nvSpPr>
          <p:spPr>
            <a:xfrm>
              <a:off x="3431458" y="2142064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관리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순서도: 판단 114"/>
            <p:cNvSpPr/>
            <p:nvPr/>
          </p:nvSpPr>
          <p:spPr>
            <a:xfrm>
              <a:off x="6254470" y="2142480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관리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/>
            <p:cNvCxnSpPr>
              <a:stCxn id="80" idx="1"/>
              <a:endCxn id="100" idx="3"/>
            </p:cNvCxnSpPr>
            <p:nvPr/>
          </p:nvCxnSpPr>
          <p:spPr>
            <a:xfrm flipH="1">
              <a:off x="4326040" y="2262231"/>
              <a:ext cx="370040" cy="3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82" idx="2"/>
              <a:endCxn id="100" idx="0"/>
            </p:cNvCxnSpPr>
            <p:nvPr/>
          </p:nvCxnSpPr>
          <p:spPr>
            <a:xfrm>
              <a:off x="3878749" y="1806859"/>
              <a:ext cx="0" cy="3352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5093472" y="3034206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038134" y="239950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91754" y="1915322"/>
              <a:ext cx="15247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(</a:t>
              </a:r>
              <a:r>
                <a:rPr lang="ko-KR" altLang="en-US" sz="800" b="1" u="sng" dirty="0" smtClean="0">
                  <a:solidFill>
                    <a:srgbClr val="FF0000"/>
                  </a:solidFill>
                </a:rPr>
                <a:t>근무시간표</a:t>
              </a:r>
              <a:r>
                <a:rPr lang="en-US" altLang="ko-KR" sz="800" b="1" dirty="0" smtClean="0"/>
                <a:t>, </a:t>
              </a:r>
              <a:r>
                <a:rPr lang="ko-KR" altLang="en-US" sz="800" b="1" dirty="0" smtClean="0"/>
                <a:t>필수 해야 할일</a:t>
              </a:r>
              <a:r>
                <a:rPr lang="en-US" altLang="ko-KR" sz="800" b="1" dirty="0" smtClean="0"/>
                <a:t>)</a:t>
              </a:r>
              <a:endParaRPr lang="ko-KR" altLang="en-US" sz="8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 flipH="1">
              <a:off x="4355477" y="207756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 flipH="1">
              <a:off x="5879053" y="20821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516216" y="180685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99666" y="180685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</a:t>
              </a:r>
              <a:endParaRPr lang="ko-KR" altLang="en-US" b="1" dirty="0"/>
            </a:p>
          </p:txBody>
        </p:sp>
        <p:sp>
          <p:nvSpPr>
            <p:cNvPr id="129" name="순서도: 판단 128"/>
            <p:cNvSpPr/>
            <p:nvPr/>
          </p:nvSpPr>
          <p:spPr>
            <a:xfrm>
              <a:off x="1924523" y="2077564"/>
              <a:ext cx="894582" cy="241019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작성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129" idx="0"/>
              <a:endCxn id="110" idx="2"/>
            </p:cNvCxnSpPr>
            <p:nvPr/>
          </p:nvCxnSpPr>
          <p:spPr>
            <a:xfrm flipH="1" flipV="1">
              <a:off x="802520" y="368607"/>
              <a:ext cx="1569294" cy="17089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4" idx="0"/>
              <a:endCxn id="129" idx="2"/>
            </p:cNvCxnSpPr>
            <p:nvPr/>
          </p:nvCxnSpPr>
          <p:spPr>
            <a:xfrm flipH="1" flipV="1">
              <a:off x="2371814" y="2318583"/>
              <a:ext cx="2902204" cy="10812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110" idx="3"/>
              <a:endCxn id="112" idx="1"/>
            </p:cNvCxnSpPr>
            <p:nvPr/>
          </p:nvCxnSpPr>
          <p:spPr>
            <a:xfrm>
              <a:off x="1216976" y="242620"/>
              <a:ext cx="2850068" cy="5435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112" idx="3"/>
              <a:endCxn id="83" idx="0"/>
            </p:cNvCxnSpPr>
            <p:nvPr/>
          </p:nvCxnSpPr>
          <p:spPr>
            <a:xfrm>
              <a:off x="4961626" y="786121"/>
              <a:ext cx="1740135" cy="768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627658" y="266463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395410" y="101448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31314" y="132938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51394" y="40257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72914" y="3942706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114630" y="93644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89862" y="33056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589317" y="95632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940152" y="33477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</a:t>
              </a:r>
              <a:endParaRPr lang="ko-KR" altLang="en-US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78620" y="33477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1</a:t>
              </a:r>
              <a:endParaRPr lang="ko-KR" altLang="en-US" b="1" dirty="0"/>
            </a:p>
          </p:txBody>
        </p:sp>
        <p:sp>
          <p:nvSpPr>
            <p:cNvPr id="134" name="순서도: 처리 133"/>
            <p:cNvSpPr/>
            <p:nvPr/>
          </p:nvSpPr>
          <p:spPr>
            <a:xfrm>
              <a:off x="243282" y="5885510"/>
              <a:ext cx="1080120" cy="380945"/>
            </a:xfrm>
            <a:prstGeom prst="flowChartProcess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H.S 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시설물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 관리 기록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5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245</Words>
  <Application>Microsoft Office PowerPoint</Application>
  <PresentationFormat>화면 슬라이드 쇼(4:3)</PresentationFormat>
  <Paragraphs>94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251</cp:revision>
  <dcterms:created xsi:type="dcterms:W3CDTF">2018-11-28T15:26:57Z</dcterms:created>
  <dcterms:modified xsi:type="dcterms:W3CDTF">2018-12-06T08:09:59Z</dcterms:modified>
</cp:coreProperties>
</file>