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5" r:id="rId6"/>
    <p:sldId id="264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FF"/>
    <a:srgbClr val="B14031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9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4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1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4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7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10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19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E8A5-BFDC-40CA-BCDF-A4956A648C9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ABA4-B0B8-4290-AD51-30E621B66F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77850" y="1214063"/>
            <a:ext cx="5848351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500" b="1" spc="-150" dirty="0" smtClean="0">
                <a:latin typeface="+mn-ea"/>
              </a:rPr>
              <a:t>데이터베이스응용 </a:t>
            </a:r>
            <a:r>
              <a:rPr lang="en-US" altLang="ko-KR" sz="3500" b="1" spc="-150" dirty="0" smtClean="0">
                <a:latin typeface="+mn-ea"/>
              </a:rPr>
              <a:t>(N)</a:t>
            </a:r>
          </a:p>
          <a:p>
            <a:r>
              <a:rPr lang="ko-KR" altLang="en-US" sz="3500" b="1" spc="-150" dirty="0" smtClean="0">
                <a:latin typeface="+mn-ea"/>
              </a:rPr>
              <a:t>기말 프로젝트 </a:t>
            </a:r>
            <a:endParaRPr lang="ko-KR" altLang="en-US" sz="3500" b="1" spc="-150" dirty="0"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1" y="812800"/>
            <a:ext cx="4556125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520129" y="5199636"/>
            <a:ext cx="5848351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latin typeface="+mn-ea"/>
              </a:rPr>
              <a:t>학과 </a:t>
            </a:r>
            <a:r>
              <a:rPr lang="en-US" altLang="ko-KR" sz="2000" spc="-150" dirty="0" smtClean="0">
                <a:latin typeface="+mn-ea"/>
              </a:rPr>
              <a:t>: </a:t>
            </a:r>
            <a:r>
              <a:rPr lang="ko-KR" altLang="en-US" sz="2000" spc="-150" dirty="0" smtClean="0">
                <a:latin typeface="+mn-ea"/>
              </a:rPr>
              <a:t>정보시스템공학과</a:t>
            </a:r>
            <a:endParaRPr lang="en-US" altLang="ko-KR" sz="2000" spc="-150" dirty="0" smtClean="0">
              <a:latin typeface="+mn-ea"/>
            </a:endParaRPr>
          </a:p>
          <a:p>
            <a:pPr algn="r"/>
            <a:endParaRPr lang="en-US" altLang="ko-KR" sz="2000" spc="-150" dirty="0" smtClean="0">
              <a:latin typeface="+mn-ea"/>
            </a:endParaRPr>
          </a:p>
          <a:p>
            <a:pPr algn="r"/>
            <a:r>
              <a:rPr lang="ko-KR" altLang="en-US" sz="2000" spc="-150" dirty="0" smtClean="0">
                <a:latin typeface="+mn-ea"/>
              </a:rPr>
              <a:t>팀원 </a:t>
            </a:r>
            <a:r>
              <a:rPr lang="en-US" altLang="ko-KR" sz="2000" spc="-150" dirty="0" smtClean="0">
                <a:latin typeface="+mn-ea"/>
              </a:rPr>
              <a:t>: 1494053 </a:t>
            </a:r>
            <a:r>
              <a:rPr lang="ko-KR" altLang="en-US" sz="2000" spc="-150" dirty="0" smtClean="0">
                <a:latin typeface="+mn-ea"/>
              </a:rPr>
              <a:t>김희택</a:t>
            </a:r>
            <a:r>
              <a:rPr lang="en-US" altLang="ko-KR" sz="2000" spc="-150" dirty="0" smtClean="0">
                <a:latin typeface="+mn-ea"/>
              </a:rPr>
              <a:t>, 1494072 </a:t>
            </a:r>
            <a:r>
              <a:rPr lang="ko-KR" altLang="en-US" sz="2000" spc="-150" dirty="0" smtClean="0">
                <a:latin typeface="+mn-ea"/>
              </a:rPr>
              <a:t>사유진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77851" y="290138"/>
            <a:ext cx="2070099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500" b="1" spc="-150" dirty="0" smtClean="0">
                <a:latin typeface="+mn-ea"/>
              </a:rPr>
              <a:t>ER-Modeling</a:t>
            </a:r>
            <a:endParaRPr lang="ko-KR" altLang="en-US" sz="2500" b="1" spc="-150" dirty="0"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01335" y="945114"/>
            <a:ext cx="10989012" cy="5790643"/>
            <a:chOff x="99266" y="116632"/>
            <a:chExt cx="8898489" cy="6562025"/>
          </a:xfrm>
        </p:grpSpPr>
        <p:cxnSp>
          <p:nvCxnSpPr>
            <p:cNvPr id="126" name="직선 연결선 125"/>
            <p:cNvCxnSpPr>
              <a:endCxn id="156" idx="2"/>
            </p:cNvCxnSpPr>
            <p:nvPr/>
          </p:nvCxnSpPr>
          <p:spPr>
            <a:xfrm flipV="1">
              <a:off x="783342" y="2692490"/>
              <a:ext cx="20761" cy="3186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56" idx="0"/>
              <a:endCxn id="153" idx="2"/>
            </p:cNvCxnSpPr>
            <p:nvPr/>
          </p:nvCxnSpPr>
          <p:spPr>
            <a:xfrm flipH="1" flipV="1">
              <a:off x="802520" y="368607"/>
              <a:ext cx="1583" cy="2082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53" idx="2"/>
              <a:endCxn id="154" idx="1"/>
            </p:cNvCxnSpPr>
            <p:nvPr/>
          </p:nvCxnSpPr>
          <p:spPr>
            <a:xfrm>
              <a:off x="802520" y="368607"/>
              <a:ext cx="1096946" cy="3970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54" idx="3"/>
              <a:endCxn id="141" idx="0"/>
            </p:cNvCxnSpPr>
            <p:nvPr/>
          </p:nvCxnSpPr>
          <p:spPr>
            <a:xfrm>
              <a:off x="2794048" y="765674"/>
              <a:ext cx="1084701" cy="778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순서도: 처리 129"/>
            <p:cNvSpPr/>
            <p:nvPr/>
          </p:nvSpPr>
          <p:spPr>
            <a:xfrm>
              <a:off x="4733958" y="3399812"/>
              <a:ext cx="1080120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prstClr val="black"/>
                  </a:solidFill>
                </a:rPr>
                <a:t>H.S KAPS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31" name="순서도: 판단 130"/>
            <p:cNvSpPr/>
            <p:nvPr/>
          </p:nvSpPr>
          <p:spPr>
            <a:xfrm>
              <a:off x="6293692" y="3410766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운영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32" name="순서도: 처리 131"/>
            <p:cNvSpPr/>
            <p:nvPr/>
          </p:nvSpPr>
          <p:spPr>
            <a:xfrm>
              <a:off x="7667889" y="3399812"/>
              <a:ext cx="1080120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prstClr val="black"/>
                  </a:solidFill>
                </a:rPr>
                <a:t>KAPS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33" name="순서도: 처리 132"/>
            <p:cNvSpPr/>
            <p:nvPr/>
          </p:nvSpPr>
          <p:spPr>
            <a:xfrm>
              <a:off x="1800028" y="3399812"/>
              <a:ext cx="1080120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prstClr val="black"/>
                  </a:solidFill>
                </a:rPr>
                <a:t>H.S </a:t>
              </a:r>
              <a:r>
                <a:rPr lang="ko-KR" altLang="en-US" sz="1000" dirty="0" smtClean="0">
                  <a:solidFill>
                    <a:prstClr val="black"/>
                  </a:solidFill>
                </a:rPr>
                <a:t>시설물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3359762" y="3410765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prstClr val="black"/>
                  </a:solidFill>
                </a:rPr>
                <a:t>관</a:t>
              </a:r>
              <a:r>
                <a:rPr lang="ko-KR" altLang="en-US" sz="1000">
                  <a:solidFill>
                    <a:prstClr val="black"/>
                  </a:solidFill>
                </a:rPr>
                <a:t>리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135" name="직선 연결선 134"/>
            <p:cNvCxnSpPr>
              <a:stCxn id="130" idx="3"/>
              <a:endCxn id="131" idx="1"/>
            </p:cNvCxnSpPr>
            <p:nvPr/>
          </p:nvCxnSpPr>
          <p:spPr>
            <a:xfrm flipV="1">
              <a:off x="5814078" y="3531276"/>
              <a:ext cx="47961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stCxn id="131" idx="3"/>
              <a:endCxn id="132" idx="1"/>
            </p:cNvCxnSpPr>
            <p:nvPr/>
          </p:nvCxnSpPr>
          <p:spPr>
            <a:xfrm>
              <a:off x="7188274" y="3531276"/>
              <a:ext cx="47961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0" idx="1"/>
              <a:endCxn id="134" idx="3"/>
            </p:cNvCxnSpPr>
            <p:nvPr/>
          </p:nvCxnSpPr>
          <p:spPr>
            <a:xfrm flipH="1" flipV="1">
              <a:off x="4254344" y="3531275"/>
              <a:ext cx="479614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134" idx="1"/>
              <a:endCxn id="133" idx="3"/>
            </p:cNvCxnSpPr>
            <p:nvPr/>
          </p:nvCxnSpPr>
          <p:spPr>
            <a:xfrm flipH="1">
              <a:off x="2880148" y="3531275"/>
              <a:ext cx="479614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순서도: 판단 138"/>
            <p:cNvSpPr/>
            <p:nvPr/>
          </p:nvSpPr>
          <p:spPr>
            <a:xfrm>
              <a:off x="4826727" y="2776423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수행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40" name="순서도: 처리 139"/>
            <p:cNvSpPr/>
            <p:nvPr/>
          </p:nvSpPr>
          <p:spPr>
            <a:xfrm>
              <a:off x="4696080" y="2130766"/>
              <a:ext cx="1163796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순찰</a:t>
              </a:r>
              <a:r>
                <a:rPr lang="en-US" altLang="ko-KR" sz="10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000" dirty="0" smtClean="0">
                  <a:solidFill>
                    <a:prstClr val="black"/>
                  </a:solidFill>
                </a:rPr>
                <a:t>방범 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41" name="순서도: 처리 140"/>
            <p:cNvSpPr/>
            <p:nvPr/>
          </p:nvSpPr>
          <p:spPr>
            <a:xfrm>
              <a:off x="3162244" y="1543930"/>
              <a:ext cx="1433010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교내 순찰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방범 기록 업무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2" name="순서도: 처리 141"/>
            <p:cNvSpPr/>
            <p:nvPr/>
          </p:nvSpPr>
          <p:spPr>
            <a:xfrm>
              <a:off x="5985256" y="1555077"/>
              <a:ext cx="1433010" cy="2629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사고 발생 </a:t>
              </a:r>
              <a:r>
                <a:rPr lang="ko-KR" altLang="en-US" sz="800" smtClean="0">
                  <a:solidFill>
                    <a:prstClr val="black"/>
                  </a:solidFill>
                </a:rPr>
                <a:t>이력 관리 업무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cxnSp>
          <p:nvCxnSpPr>
            <p:cNvPr id="143" name="직선 연결선 142"/>
            <p:cNvCxnSpPr>
              <a:stCxn id="139" idx="2"/>
              <a:endCxn id="130" idx="0"/>
            </p:cNvCxnSpPr>
            <p:nvPr/>
          </p:nvCxnSpPr>
          <p:spPr>
            <a:xfrm>
              <a:off x="5274018" y="3017442"/>
              <a:ext cx="0" cy="382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40" idx="2"/>
              <a:endCxn id="139" idx="0"/>
            </p:cNvCxnSpPr>
            <p:nvPr/>
          </p:nvCxnSpPr>
          <p:spPr>
            <a:xfrm flipH="1">
              <a:off x="5274018" y="2393695"/>
              <a:ext cx="3960" cy="382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73" idx="1"/>
              <a:endCxn id="140" idx="3"/>
            </p:cNvCxnSpPr>
            <p:nvPr/>
          </p:nvCxnSpPr>
          <p:spPr>
            <a:xfrm flipH="1" flipV="1">
              <a:off x="5859876" y="2262231"/>
              <a:ext cx="394594" cy="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2" idx="2"/>
              <a:endCxn id="173" idx="0"/>
            </p:cNvCxnSpPr>
            <p:nvPr/>
          </p:nvCxnSpPr>
          <p:spPr>
            <a:xfrm>
              <a:off x="6701761" y="1818006"/>
              <a:ext cx="0" cy="3244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201" idx="1"/>
            </p:cNvCxnSpPr>
            <p:nvPr/>
          </p:nvCxnSpPr>
          <p:spPr>
            <a:xfrm flipH="1" flipV="1">
              <a:off x="1323402" y="6072865"/>
              <a:ext cx="2930942" cy="4101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671380" y="3683091"/>
              <a:ext cx="1385793" cy="24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사원번호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전화번호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성별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667476" y="3670429"/>
              <a:ext cx="1151631" cy="24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파견 위치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</a:t>
              </a:r>
              <a:r>
                <a:rPr lang="ko-KR" altLang="en-US" sz="800" dirty="0">
                  <a:solidFill>
                    <a:prstClr val="black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최대 파견인원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97340" y="3176651"/>
              <a:ext cx="1151631" cy="24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시설물 이름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시설물 설명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37980" y="1054554"/>
              <a:ext cx="1195765" cy="52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기록 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일시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구역구분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순찰자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특이사항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인수인계 여부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인계 대상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408068" y="1373969"/>
              <a:ext cx="1165144" cy="5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사건번호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일시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장소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내용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담당직원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사건관계자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처리여부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경찰 통보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비고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53" name="순서도: 처리 152"/>
            <p:cNvSpPr/>
            <p:nvPr/>
          </p:nvSpPr>
          <p:spPr>
            <a:xfrm>
              <a:off x="388063" y="116632"/>
              <a:ext cx="828913" cy="25197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보고서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54" name="순서도: 판단 153"/>
            <p:cNvSpPr/>
            <p:nvPr/>
          </p:nvSpPr>
          <p:spPr>
            <a:xfrm>
              <a:off x="1899466" y="6451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포함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55" name="순서도: 판단 154"/>
            <p:cNvSpPr/>
            <p:nvPr/>
          </p:nvSpPr>
          <p:spPr>
            <a:xfrm>
              <a:off x="4067044" y="665611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포</a:t>
              </a:r>
              <a:r>
                <a:rPr lang="ko-KR" altLang="en-US" sz="1000" dirty="0">
                  <a:solidFill>
                    <a:prstClr val="black"/>
                  </a:solidFill>
                </a:rPr>
                <a:t>함</a:t>
              </a:r>
            </a:p>
          </p:txBody>
        </p:sp>
        <p:sp>
          <p:nvSpPr>
            <p:cNvPr id="156" name="순서도: 판단 155"/>
            <p:cNvSpPr/>
            <p:nvPr/>
          </p:nvSpPr>
          <p:spPr>
            <a:xfrm>
              <a:off x="356812" y="2451471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포함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6119" y="403154"/>
              <a:ext cx="638902" cy="66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보고일자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작성자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내용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보고서 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보고위치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79586" y="3334628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10593" y="3334342"/>
              <a:ext cx="329965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00943" y="6144164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38136" y="4367874"/>
              <a:ext cx="759619" cy="24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학번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전화번호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383944" y="5667479"/>
              <a:ext cx="1284032" cy="38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교직원</a:t>
              </a:r>
              <a:r>
                <a:rPr lang="en-US" altLang="ko-KR" sz="800" u="sng" dirty="0" smtClean="0">
                  <a:solidFill>
                    <a:srgbClr val="FF0000"/>
                  </a:solidFill>
                </a:rPr>
                <a:t>ID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부서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연구실 위치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소속학과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담당업무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02746" y="4906917"/>
              <a:ext cx="1151631" cy="24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구성원</a:t>
              </a:r>
              <a:r>
                <a:rPr lang="ko-KR" altLang="en-US" sz="800" u="sng" dirty="0">
                  <a:solidFill>
                    <a:srgbClr val="FF0000"/>
                  </a:solidFill>
                </a:rPr>
                <a:t> 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이름</a:t>
              </a:r>
              <a:r>
                <a:rPr lang="en-US" altLang="ko-KR" sz="800" u="sng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구성원 직책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 flipH="1">
              <a:off x="99266" y="3603162"/>
              <a:ext cx="4693471" cy="3075495"/>
              <a:chOff x="-131968" y="3677260"/>
              <a:chExt cx="4693471" cy="3075495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3282663" y="6369102"/>
                <a:ext cx="1278840" cy="38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prstClr val="black"/>
                    </a:solidFill>
                  </a:rPr>
                  <a:t>(</a:t>
                </a:r>
                <a:r>
                  <a:rPr lang="ko-KR" altLang="en-US" sz="800" u="sng" dirty="0" smtClean="0">
                    <a:solidFill>
                      <a:srgbClr val="FF0000"/>
                    </a:solidFill>
                  </a:rPr>
                  <a:t>승인번호</a:t>
                </a:r>
                <a:r>
                  <a:rPr lang="en-US" altLang="ko-KR" sz="800" u="sng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승인 일자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작성자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, </a:t>
                </a:r>
              </a:p>
              <a:p>
                <a:r>
                  <a:rPr lang="ko-KR" altLang="en-US" sz="800" dirty="0" smtClean="0">
                    <a:solidFill>
                      <a:prstClr val="black"/>
                    </a:solidFill>
                  </a:rPr>
                  <a:t>사용 일시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prstClr val="black"/>
                    </a:solidFill>
                  </a:rPr>
                  <a:t>사용 기간</a:t>
                </a:r>
                <a:r>
                  <a:rPr lang="en-US" altLang="ko-KR" sz="800" dirty="0" smtClean="0">
                    <a:solidFill>
                      <a:prstClr val="black"/>
                    </a:solidFill>
                  </a:rPr>
                  <a:t>)</a:t>
                </a:r>
                <a:endParaRPr lang="ko-KR" altLang="en-US" sz="8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0" name="그룹 209"/>
              <p:cNvGrpSpPr/>
              <p:nvPr/>
            </p:nvGrpSpPr>
            <p:grpSpPr>
              <a:xfrm flipH="1">
                <a:off x="-131968" y="3677260"/>
                <a:ext cx="4644028" cy="2682959"/>
                <a:chOff x="167444" y="3677260"/>
                <a:chExt cx="4644028" cy="2682959"/>
              </a:xfrm>
            </p:grpSpPr>
            <p:sp>
              <p:nvSpPr>
                <p:cNvPr id="211" name="순서도: 처리 210"/>
                <p:cNvSpPr/>
                <p:nvPr/>
              </p:nvSpPr>
              <p:spPr>
                <a:xfrm>
                  <a:off x="2555776" y="4505287"/>
                  <a:ext cx="1080120" cy="262929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건물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순서도: 처리 211"/>
                <p:cNvSpPr/>
                <p:nvPr/>
              </p:nvSpPr>
              <p:spPr>
                <a:xfrm>
                  <a:off x="1127297" y="4505287"/>
                  <a:ext cx="1080120" cy="262929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기타 시설물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순서도: 처리 212"/>
                <p:cNvSpPr/>
                <p:nvPr/>
              </p:nvSpPr>
              <p:spPr>
                <a:xfrm>
                  <a:off x="2547865" y="5517232"/>
                  <a:ext cx="1080120" cy="262929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공간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순서도: 판단 213"/>
                <p:cNvSpPr/>
                <p:nvPr/>
              </p:nvSpPr>
              <p:spPr>
                <a:xfrm>
                  <a:off x="2648545" y="5013176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구성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" name="순서도: 판단 214"/>
                <p:cNvSpPr/>
                <p:nvPr/>
              </p:nvSpPr>
              <p:spPr>
                <a:xfrm>
                  <a:off x="1138723" y="5106236"/>
                  <a:ext cx="1061246" cy="425281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사용 </a:t>
                  </a:r>
                  <a:endParaRPr lang="en-US" altLang="ko-KR" sz="1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승인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순서도: 판단 215"/>
                <p:cNvSpPr/>
                <p:nvPr/>
              </p:nvSpPr>
              <p:spPr>
                <a:xfrm>
                  <a:off x="3737275" y="5934938"/>
                  <a:ext cx="1061246" cy="425281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사용 </a:t>
                  </a:r>
                  <a:endParaRPr lang="en-US" altLang="ko-KR" sz="1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승인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7" name="직선 연결선 216"/>
                <p:cNvCxnSpPr>
                  <a:stCxn id="211" idx="2"/>
                  <a:endCxn id="214" idx="0"/>
                </p:cNvCxnSpPr>
                <p:nvPr/>
              </p:nvCxnSpPr>
              <p:spPr>
                <a:xfrm>
                  <a:off x="3095836" y="4768216"/>
                  <a:ext cx="0" cy="2449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/>
                <p:cNvCxnSpPr>
                  <a:stCxn id="214" idx="2"/>
                  <a:endCxn id="213" idx="0"/>
                </p:cNvCxnSpPr>
                <p:nvPr/>
              </p:nvCxnSpPr>
              <p:spPr>
                <a:xfrm flipH="1">
                  <a:off x="3087925" y="5254195"/>
                  <a:ext cx="7911" cy="2630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/>
                <p:cNvCxnSpPr>
                  <a:stCxn id="213" idx="2"/>
                  <a:endCxn id="216" idx="0"/>
                </p:cNvCxnSpPr>
                <p:nvPr/>
              </p:nvCxnSpPr>
              <p:spPr>
                <a:xfrm>
                  <a:off x="3087925" y="5780161"/>
                  <a:ext cx="1179973" cy="154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/>
                <p:cNvCxnSpPr>
                  <a:stCxn id="212" idx="2"/>
                  <a:endCxn id="215" idx="0"/>
                </p:cNvCxnSpPr>
                <p:nvPr/>
              </p:nvCxnSpPr>
              <p:spPr>
                <a:xfrm>
                  <a:off x="1667357" y="4768216"/>
                  <a:ext cx="1989" cy="3380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>
                  <a:stCxn id="215" idx="2"/>
                </p:cNvCxnSpPr>
                <p:nvPr/>
              </p:nvCxnSpPr>
              <p:spPr>
                <a:xfrm flipH="1">
                  <a:off x="802077" y="5531517"/>
                  <a:ext cx="867269" cy="4215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3614408" y="4448122"/>
                  <a:ext cx="999759" cy="383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lang="ko-KR" altLang="en-US" sz="800" u="sng" dirty="0" smtClean="0">
                      <a:solidFill>
                        <a:srgbClr val="FF0000"/>
                      </a:solidFill>
                    </a:rPr>
                    <a:t>건물이름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크기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층수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</a:p>
                <a:p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건축 년도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공간 개수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)</a:t>
                  </a:r>
                  <a:endParaRPr lang="ko-KR" altLang="en-US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167444" y="4365104"/>
                  <a:ext cx="1038701" cy="523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lang="ko-KR" altLang="en-US" sz="800" u="sng" dirty="0" smtClean="0">
                      <a:solidFill>
                        <a:srgbClr val="FF0000"/>
                      </a:solidFill>
                    </a:rPr>
                    <a:t>기타 시설물 식별번호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</a:p>
                <a:p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크기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용도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부수장비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</a:p>
                <a:p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관리책임자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보수상태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)</a:t>
                  </a:r>
                  <a:endParaRPr lang="ko-KR" altLang="en-US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3614408" y="5465984"/>
                  <a:ext cx="1197064" cy="383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(</a:t>
                  </a:r>
                  <a:r>
                    <a:rPr lang="ko-KR" altLang="en-US" sz="800" u="sng" dirty="0" smtClean="0">
                      <a:solidFill>
                        <a:srgbClr val="FF0000"/>
                      </a:solidFill>
                    </a:rPr>
                    <a:t>공간 식별번호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크기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</a:p>
                <a:p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수용인원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용도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, </a:t>
                  </a:r>
                  <a:r>
                    <a:rPr lang="ko-KR" altLang="en-US" sz="800" dirty="0" smtClean="0">
                      <a:solidFill>
                        <a:prstClr val="black"/>
                      </a:solidFill>
                    </a:rPr>
                    <a:t>관리책임자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)</a:t>
                  </a:r>
                  <a:endParaRPr lang="ko-KR" altLang="en-US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2909709" y="4678510"/>
                  <a:ext cx="257274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1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2942500" y="5184761"/>
                  <a:ext cx="298812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N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1118180" y="5520294"/>
                  <a:ext cx="298812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prstClr val="black"/>
                      </a:solidFill>
                    </a:rPr>
                    <a:t>N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1589988" y="4710784"/>
                  <a:ext cx="257274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1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3591396" y="5642578"/>
                  <a:ext cx="257274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1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순서도: 판단 229"/>
                <p:cNvSpPr/>
                <p:nvPr/>
              </p:nvSpPr>
              <p:spPr>
                <a:xfrm>
                  <a:off x="1220700" y="3978204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구분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순서도: 판단 230"/>
                <p:cNvSpPr/>
                <p:nvPr/>
              </p:nvSpPr>
              <p:spPr>
                <a:xfrm>
                  <a:off x="2648545" y="3980069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prstClr val="black"/>
                      </a:solidFill>
                    </a:rPr>
                    <a:t>구분</a:t>
                  </a:r>
                  <a:endParaRPr lang="ko-KR" altLang="en-US" sz="10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32" name="직선 연결선 231"/>
                <p:cNvCxnSpPr>
                  <a:stCxn id="133" idx="2"/>
                  <a:endCxn id="230" idx="0"/>
                </p:cNvCxnSpPr>
                <p:nvPr/>
              </p:nvCxnSpPr>
              <p:spPr>
                <a:xfrm flipH="1">
                  <a:off x="1667991" y="3736839"/>
                  <a:ext cx="680335" cy="2413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/>
                <p:cNvCxnSpPr>
                  <a:stCxn id="133" idx="2"/>
                  <a:endCxn id="231" idx="0"/>
                </p:cNvCxnSpPr>
                <p:nvPr/>
              </p:nvCxnSpPr>
              <p:spPr>
                <a:xfrm>
                  <a:off x="2348326" y="3736839"/>
                  <a:ext cx="747510" cy="2432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/>
                <p:cNvCxnSpPr>
                  <a:stCxn id="230" idx="2"/>
                  <a:endCxn id="212" idx="0"/>
                </p:cNvCxnSpPr>
                <p:nvPr/>
              </p:nvCxnSpPr>
              <p:spPr>
                <a:xfrm flipH="1">
                  <a:off x="1667357" y="4219223"/>
                  <a:ext cx="634" cy="2860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>
                  <a:stCxn id="231" idx="2"/>
                  <a:endCxn id="211" idx="0"/>
                </p:cNvCxnSpPr>
                <p:nvPr/>
              </p:nvCxnSpPr>
              <p:spPr>
                <a:xfrm>
                  <a:off x="3095836" y="4221088"/>
                  <a:ext cx="0" cy="284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1858209" y="3681330"/>
                  <a:ext cx="257274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1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2598100" y="3677260"/>
                  <a:ext cx="257274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1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511522" y="4177589"/>
                  <a:ext cx="298812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prstClr val="black"/>
                      </a:solidFill>
                    </a:rPr>
                    <a:t>N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2943445" y="4185905"/>
                  <a:ext cx="298812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prstClr val="black"/>
                      </a:solidFill>
                    </a:rPr>
                    <a:t>N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0" name="직선 연결선 239"/>
                <p:cNvCxnSpPr>
                  <a:stCxn id="216" idx="1"/>
                </p:cNvCxnSpPr>
                <p:nvPr/>
              </p:nvCxnSpPr>
              <p:spPr>
                <a:xfrm flipH="1" flipV="1">
                  <a:off x="1342137" y="6146963"/>
                  <a:ext cx="2395138" cy="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/>
                <p:cNvSpPr txBox="1"/>
                <p:nvPr/>
              </p:nvSpPr>
              <p:spPr>
                <a:xfrm>
                  <a:off x="2710289" y="5939988"/>
                  <a:ext cx="298812" cy="418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prstClr val="black"/>
                      </a:solidFill>
                    </a:rPr>
                    <a:t>N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65" name="그룹 164"/>
            <p:cNvGrpSpPr/>
            <p:nvPr/>
          </p:nvGrpSpPr>
          <p:grpSpPr>
            <a:xfrm>
              <a:off x="4254344" y="4363014"/>
              <a:ext cx="4008448" cy="2300064"/>
              <a:chOff x="5784579" y="4279212"/>
              <a:chExt cx="4008448" cy="2300064"/>
            </a:xfrm>
          </p:grpSpPr>
          <p:sp>
            <p:nvSpPr>
              <p:cNvPr id="199" name="순서도: 처리 198"/>
              <p:cNvSpPr/>
              <p:nvPr/>
            </p:nvSpPr>
            <p:spPr>
              <a:xfrm>
                <a:off x="7676127" y="4799723"/>
                <a:ext cx="1080120" cy="262929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prstClr val="black"/>
                    </a:solidFill>
                  </a:rPr>
                  <a:t>H.S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구성</a:t>
                </a:r>
                <a:r>
                  <a:rPr lang="ko-KR" altLang="en-US" sz="1000" dirty="0">
                    <a:solidFill>
                      <a:prstClr val="black"/>
                    </a:solidFill>
                  </a:rPr>
                  <a:t>원</a:t>
                </a:r>
              </a:p>
            </p:txBody>
          </p:sp>
          <p:sp>
            <p:nvSpPr>
              <p:cNvPr id="200" name="순서도: 처리 199"/>
              <p:cNvSpPr/>
              <p:nvPr/>
            </p:nvSpPr>
            <p:spPr>
              <a:xfrm>
                <a:off x="9118333" y="4305339"/>
                <a:ext cx="674694" cy="188765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학생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순서도: 판단 200"/>
              <p:cNvSpPr/>
              <p:nvPr/>
            </p:nvSpPr>
            <p:spPr>
              <a:xfrm>
                <a:off x="5784579" y="6219236"/>
                <a:ext cx="1080120" cy="36004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사용</a:t>
                </a:r>
                <a:endParaRPr lang="en-US" altLang="ko-KR" sz="1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요청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순서도: 처리 201"/>
              <p:cNvSpPr/>
              <p:nvPr/>
            </p:nvSpPr>
            <p:spPr>
              <a:xfrm>
                <a:off x="9118333" y="5356156"/>
                <a:ext cx="674694" cy="194486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교직원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순서도: 판단 202"/>
              <p:cNvSpPr/>
              <p:nvPr/>
            </p:nvSpPr>
            <p:spPr>
              <a:xfrm>
                <a:off x="7768896" y="5334337"/>
                <a:ext cx="894582" cy="241019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구분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순서도: 판단 203"/>
              <p:cNvSpPr/>
              <p:nvPr/>
            </p:nvSpPr>
            <p:spPr>
              <a:xfrm>
                <a:off x="7768896" y="4279212"/>
                <a:ext cx="894582" cy="241019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구분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5" name="직선 연결선 204"/>
              <p:cNvCxnSpPr>
                <a:stCxn id="204" idx="3"/>
                <a:endCxn id="200" idx="1"/>
              </p:cNvCxnSpPr>
              <p:nvPr/>
            </p:nvCxnSpPr>
            <p:spPr>
              <a:xfrm>
                <a:off x="8663478" y="4399722"/>
                <a:ext cx="45485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stCxn id="199" idx="2"/>
                <a:endCxn id="203" idx="0"/>
              </p:cNvCxnSpPr>
              <p:nvPr/>
            </p:nvCxnSpPr>
            <p:spPr>
              <a:xfrm>
                <a:off x="8216187" y="5062652"/>
                <a:ext cx="0" cy="27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>
                <a:stCxn id="201" idx="3"/>
                <a:endCxn id="199" idx="1"/>
              </p:cNvCxnSpPr>
              <p:nvPr/>
            </p:nvCxnSpPr>
            <p:spPr>
              <a:xfrm flipV="1">
                <a:off x="6864699" y="4931188"/>
                <a:ext cx="811428" cy="1468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>
                <a:stCxn id="203" idx="3"/>
                <a:endCxn id="202" idx="1"/>
              </p:cNvCxnSpPr>
              <p:nvPr/>
            </p:nvCxnSpPr>
            <p:spPr>
              <a:xfrm flipV="1">
                <a:off x="8663478" y="5453399"/>
                <a:ext cx="454855" cy="1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직선 연결선 165"/>
            <p:cNvCxnSpPr>
              <a:stCxn id="204" idx="2"/>
              <a:endCxn id="199" idx="0"/>
            </p:cNvCxnSpPr>
            <p:nvPr/>
          </p:nvCxnSpPr>
          <p:spPr>
            <a:xfrm>
              <a:off x="6685952" y="4604033"/>
              <a:ext cx="0" cy="279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640882" y="5496514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86935" y="4518669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86935" y="5078751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219086" y="4298858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19086" y="5353983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2" name="순서도: 판단 171"/>
            <p:cNvSpPr/>
            <p:nvPr/>
          </p:nvSpPr>
          <p:spPr>
            <a:xfrm>
              <a:off x="3431458" y="21420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관리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73" name="순서도: 판단 172"/>
            <p:cNvSpPr/>
            <p:nvPr/>
          </p:nvSpPr>
          <p:spPr>
            <a:xfrm>
              <a:off x="6254470" y="2142480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관리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174" name="직선 연결선 173"/>
            <p:cNvCxnSpPr>
              <a:stCxn id="140" idx="1"/>
              <a:endCxn id="172" idx="3"/>
            </p:cNvCxnSpPr>
            <p:nvPr/>
          </p:nvCxnSpPr>
          <p:spPr>
            <a:xfrm flipH="1">
              <a:off x="4326040" y="2262231"/>
              <a:ext cx="370040" cy="3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stCxn id="141" idx="2"/>
              <a:endCxn id="172" idx="0"/>
            </p:cNvCxnSpPr>
            <p:nvPr/>
          </p:nvCxnSpPr>
          <p:spPr>
            <a:xfrm>
              <a:off x="3878749" y="1806859"/>
              <a:ext cx="0" cy="335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126827" y="3015535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78157" y="2371498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678529" y="1887316"/>
              <a:ext cx="1234706" cy="24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prstClr val="black"/>
                  </a:solidFill>
                </a:rPr>
                <a:t>(</a:t>
              </a:r>
              <a:r>
                <a:rPr lang="ko-KR" altLang="en-US" sz="800" u="sng" dirty="0" smtClean="0">
                  <a:solidFill>
                    <a:srgbClr val="FF0000"/>
                  </a:solidFill>
                </a:rPr>
                <a:t>근무시간표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필수 해야 할일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 flipH="1">
              <a:off x="4355477" y="2077564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 flipH="1">
              <a:off x="5952430" y="2044798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56240" y="1778853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733021" y="1806859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순서도: 판단 182"/>
            <p:cNvSpPr/>
            <p:nvPr/>
          </p:nvSpPr>
          <p:spPr>
            <a:xfrm>
              <a:off x="1924523" y="20775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prstClr val="black"/>
                  </a:solidFill>
                </a:rPr>
                <a:t>작성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184" name="직선 연결선 183"/>
            <p:cNvCxnSpPr>
              <a:stCxn id="183" idx="0"/>
              <a:endCxn id="153" idx="2"/>
            </p:cNvCxnSpPr>
            <p:nvPr/>
          </p:nvCxnSpPr>
          <p:spPr>
            <a:xfrm flipH="1" flipV="1">
              <a:off x="802520" y="368607"/>
              <a:ext cx="1569294" cy="17089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30" idx="0"/>
              <a:endCxn id="183" idx="2"/>
            </p:cNvCxnSpPr>
            <p:nvPr/>
          </p:nvCxnSpPr>
          <p:spPr>
            <a:xfrm flipH="1" flipV="1">
              <a:off x="2371814" y="2318583"/>
              <a:ext cx="2902204" cy="1081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53" idx="3"/>
              <a:endCxn id="155" idx="1"/>
            </p:cNvCxnSpPr>
            <p:nvPr/>
          </p:nvCxnSpPr>
          <p:spPr>
            <a:xfrm>
              <a:off x="1216976" y="242620"/>
              <a:ext cx="2850068" cy="5435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55" idx="3"/>
              <a:endCxn id="142" idx="0"/>
            </p:cNvCxnSpPr>
            <p:nvPr/>
          </p:nvCxnSpPr>
          <p:spPr>
            <a:xfrm>
              <a:off x="4961626" y="786121"/>
              <a:ext cx="1740135" cy="768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627658" y="2617962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95410" y="967808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84682" y="1329386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51394" y="365233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2961" y="3942706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114630" y="880435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589862" y="293225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569304" y="909648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940152" y="3347700"/>
              <a:ext cx="298812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N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278620" y="3347700"/>
              <a:ext cx="257274" cy="41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8" name="순서도: 처리 197"/>
            <p:cNvSpPr/>
            <p:nvPr/>
          </p:nvSpPr>
          <p:spPr>
            <a:xfrm>
              <a:off x="243282" y="5885510"/>
              <a:ext cx="1080120" cy="3809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black"/>
                  </a:solidFill>
                </a:rPr>
                <a:t>H.S </a:t>
              </a:r>
              <a:r>
                <a:rPr lang="ko-KR" altLang="en-US" sz="1000" dirty="0">
                  <a:solidFill>
                    <a:prstClr val="black"/>
                  </a:solidFill>
                </a:rPr>
                <a:t>시설물</a:t>
              </a:r>
              <a:endParaRPr lang="en-US" altLang="ko-KR" sz="10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prstClr val="black"/>
                  </a:solidFill>
                </a:rPr>
                <a:t>사용 관리 기록</a:t>
              </a:r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=""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812800"/>
            <a:ext cx="2717284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18" y="973121"/>
            <a:ext cx="8263965" cy="570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77851" y="290138"/>
            <a:ext cx="2070099" cy="4770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500" b="1" spc="-150" smtClean="0">
                <a:latin typeface="+mn-ea"/>
              </a:rPr>
              <a:t>관계도</a:t>
            </a:r>
            <a:endParaRPr lang="ko-KR" altLang="en-US" sz="2500" b="1" spc="-150" dirty="0">
              <a:latin typeface="+mn-ea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812800"/>
            <a:ext cx="2717284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577850" y="290138"/>
            <a:ext cx="3255609" cy="522662"/>
            <a:chOff x="577851" y="290138"/>
            <a:chExt cx="2070099" cy="522662"/>
          </a:xfrm>
        </p:grpSpPr>
        <p:cxnSp>
          <p:nvCxnSpPr>
            <p:cNvPr id="163" name="직선 연결선 162">
              <a:extLst>
                <a:ext uri="{FF2B5EF4-FFF2-40B4-BE49-F238E27FC236}">
                  <a16:creationId xmlns="" xmlns:a16="http://schemas.microsoft.com/office/drawing/2014/main" id="{C06AB527-DCBD-4F33-96C5-104AF88D165E}"/>
                </a:ext>
              </a:extLst>
            </p:cNvPr>
            <p:cNvCxnSpPr>
              <a:cxnSpLocks/>
            </p:cNvCxnSpPr>
            <p:nvPr/>
          </p:nvCxnSpPr>
          <p:spPr>
            <a:xfrm>
              <a:off x="577851" y="812800"/>
              <a:ext cx="1727802" cy="0"/>
            </a:xfrm>
            <a:prstGeom prst="line">
              <a:avLst/>
            </a:prstGeom>
            <a:ln w="38100">
              <a:solidFill>
                <a:srgbClr val="B1403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B93846C9-5AE4-4A43-9ED6-2416C6B074A5}"/>
                </a:ext>
              </a:extLst>
            </p:cNvPr>
            <p:cNvSpPr txBox="1"/>
            <p:nvPr/>
          </p:nvSpPr>
          <p:spPr>
            <a:xfrm>
              <a:off x="577851" y="290138"/>
              <a:ext cx="2070099" cy="4770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500" b="1" spc="-150" dirty="0" smtClean="0">
                  <a:latin typeface="+mn-ea"/>
                </a:rPr>
                <a:t>요구분석리스트</a:t>
              </a:r>
              <a:endParaRPr lang="ko-KR" altLang="en-US" sz="2500" b="1" spc="-150" dirty="0"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7851" y="1067987"/>
            <a:ext cx="744580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Q1 : </a:t>
            </a:r>
            <a:r>
              <a:rPr lang="ko-KR" altLang="ko-KR" sz="1500" dirty="0"/>
              <a:t>학생이 사용 요청한 건물들의 건축 년도는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Q2 : </a:t>
            </a:r>
            <a:r>
              <a:rPr lang="ko-KR" altLang="ko-KR" sz="1500" dirty="0"/>
              <a:t>한성대학교에 파견된 </a:t>
            </a:r>
            <a:r>
              <a:rPr lang="en-US" altLang="ko-KR" sz="1500" dirty="0"/>
              <a:t>KAPS </a:t>
            </a:r>
            <a:r>
              <a:rPr lang="ko-KR" altLang="ko-KR" sz="1500" dirty="0"/>
              <a:t>직원 중 야간 근무자가 하는 일은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Q3 : </a:t>
            </a:r>
            <a:r>
              <a:rPr lang="ko-KR" altLang="ko-KR" sz="1500" dirty="0"/>
              <a:t>야간에 </a:t>
            </a:r>
            <a:r>
              <a:rPr lang="en-US" altLang="ko-KR" sz="1500" dirty="0"/>
              <a:t>KAPS</a:t>
            </a:r>
            <a:r>
              <a:rPr lang="ko-KR" altLang="ko-KR" sz="1500" dirty="0"/>
              <a:t>직원에게 사건을 통보 받은 경찰과 학교에 보고한 보고서내용은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Q4 : 5</a:t>
            </a:r>
            <a:r>
              <a:rPr lang="ko-KR" altLang="ko-KR" sz="1500" dirty="0" smtClean="0"/>
              <a:t>층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이상인 </a:t>
            </a:r>
            <a:r>
              <a:rPr lang="ko-KR" altLang="ko-KR" sz="1500" dirty="0"/>
              <a:t>시설물에 있는 각 공간들의 수용인원은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Q5 : </a:t>
            </a:r>
            <a:r>
              <a:rPr lang="ko-KR" altLang="ko-KR" sz="1500" dirty="0"/>
              <a:t>학생과 교직원이 학교 시설물을 이용한 횟수는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Q6 : </a:t>
            </a:r>
            <a:r>
              <a:rPr lang="ko-KR" altLang="ko-KR" sz="1500" dirty="0"/>
              <a:t>구역</a:t>
            </a:r>
            <a:r>
              <a:rPr lang="en-US" altLang="ko-KR" sz="1500" dirty="0"/>
              <a:t>(</a:t>
            </a:r>
            <a:r>
              <a:rPr lang="ko-KR" altLang="ko-KR" sz="1500" dirty="0"/>
              <a:t>장소</a:t>
            </a:r>
            <a:r>
              <a:rPr lang="en-US" altLang="ko-KR" sz="1500" dirty="0"/>
              <a:t>)</a:t>
            </a:r>
            <a:r>
              <a:rPr lang="ko-KR" altLang="ko-KR" sz="1500" dirty="0"/>
              <a:t>별 사고 발생 건수는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Q7 : </a:t>
            </a:r>
            <a:r>
              <a:rPr lang="ko-KR" altLang="ko-KR" sz="1500" dirty="0"/>
              <a:t>학생 </a:t>
            </a:r>
            <a:r>
              <a:rPr lang="en-US" altLang="ko-KR" sz="1500" dirty="0"/>
              <a:t>‘</a:t>
            </a:r>
            <a:r>
              <a:rPr lang="ko-KR" altLang="ko-KR" sz="1500" dirty="0"/>
              <a:t>박승민</a:t>
            </a:r>
            <a:r>
              <a:rPr lang="en-US" altLang="ko-KR" sz="1500" dirty="0"/>
              <a:t>’</a:t>
            </a:r>
            <a:r>
              <a:rPr lang="ko-KR" altLang="ko-KR" sz="1500" dirty="0"/>
              <a:t>이 사용 요청한 시설물의 보수상태는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Q8 : </a:t>
            </a:r>
            <a:r>
              <a:rPr lang="ko-KR" altLang="ko-KR" sz="1500" dirty="0"/>
              <a:t>보수상태가 좋은 시설물의 용도는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Q9 : KAPS </a:t>
            </a:r>
            <a:r>
              <a:rPr lang="ko-KR" altLang="ko-KR" sz="1500" dirty="0"/>
              <a:t>직원 </a:t>
            </a:r>
            <a:r>
              <a:rPr lang="en-US" altLang="ko-KR" sz="1500" dirty="0"/>
              <a:t>‘</a:t>
            </a:r>
            <a:r>
              <a:rPr lang="ko-KR" altLang="ko-KR" sz="1500" dirty="0"/>
              <a:t>임채희</a:t>
            </a:r>
            <a:r>
              <a:rPr lang="en-US" altLang="ko-KR" sz="1500" dirty="0"/>
              <a:t>’</a:t>
            </a:r>
            <a:r>
              <a:rPr lang="ko-KR" altLang="ko-KR" sz="1500" dirty="0"/>
              <a:t>가 교내 순찰</a:t>
            </a:r>
            <a:r>
              <a:rPr lang="en-US" altLang="ko-KR" sz="1500" dirty="0"/>
              <a:t>/</a:t>
            </a:r>
            <a:r>
              <a:rPr lang="ko-KR" altLang="ko-KR" sz="1500" dirty="0"/>
              <a:t>방범 기록을 작성한 일시와 특이사항은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Q10 : </a:t>
            </a:r>
            <a:r>
              <a:rPr lang="ko-KR" altLang="ko-KR" sz="1500" dirty="0"/>
              <a:t>시설물을</a:t>
            </a:r>
            <a:r>
              <a:rPr lang="en-US" altLang="ko-KR" sz="1500" dirty="0"/>
              <a:t> 5</a:t>
            </a:r>
            <a:r>
              <a:rPr lang="ko-KR" altLang="ko-KR" sz="1500" dirty="0"/>
              <a:t>일 이상 사용한 구성원 현황은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Q11 : </a:t>
            </a:r>
            <a:r>
              <a:rPr lang="ko-KR" altLang="ko-KR" sz="1500" dirty="0"/>
              <a:t>한성대학교에 파견된</a:t>
            </a:r>
            <a:r>
              <a:rPr lang="en-US" altLang="ko-KR" sz="1500" dirty="0"/>
              <a:t> KAPS </a:t>
            </a:r>
            <a:r>
              <a:rPr lang="ko-KR" altLang="ko-KR" sz="1500" dirty="0"/>
              <a:t>직원은 정확히 몇 명인가</a:t>
            </a:r>
            <a:r>
              <a:rPr lang="en-US" altLang="ko-KR" sz="1500" dirty="0" smtClean="0"/>
              <a:t>?</a:t>
            </a:r>
          </a:p>
          <a:p>
            <a:endParaRPr lang="ko-KR" altLang="ko-KR" sz="1500" dirty="0"/>
          </a:p>
          <a:p>
            <a:r>
              <a:rPr lang="en-US" altLang="ko-KR" sz="1500" dirty="0"/>
              <a:t>Q12 : KAPS </a:t>
            </a:r>
            <a:r>
              <a:rPr lang="ko-KR" altLang="ko-KR" sz="1500" dirty="0"/>
              <a:t>직원 개인이 관리하는 시설물의 이름은</a:t>
            </a:r>
            <a:r>
              <a:rPr lang="en-US" altLang="ko-KR" sz="1500" dirty="0"/>
              <a:t>?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2375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577850" y="290138"/>
            <a:ext cx="3255609" cy="861774"/>
            <a:chOff x="577851" y="290138"/>
            <a:chExt cx="2070099" cy="861774"/>
          </a:xfrm>
        </p:grpSpPr>
        <p:cxnSp>
          <p:nvCxnSpPr>
            <p:cNvPr id="163" name="직선 연결선 162">
              <a:extLst>
                <a:ext uri="{FF2B5EF4-FFF2-40B4-BE49-F238E27FC236}">
                  <a16:creationId xmlns="" xmlns:a16="http://schemas.microsoft.com/office/drawing/2014/main" id="{C06AB527-DCBD-4F33-96C5-104AF88D165E}"/>
                </a:ext>
              </a:extLst>
            </p:cNvPr>
            <p:cNvCxnSpPr>
              <a:cxnSpLocks/>
            </p:cNvCxnSpPr>
            <p:nvPr/>
          </p:nvCxnSpPr>
          <p:spPr>
            <a:xfrm>
              <a:off x="577851" y="812800"/>
              <a:ext cx="1727802" cy="0"/>
            </a:xfrm>
            <a:prstGeom prst="line">
              <a:avLst/>
            </a:prstGeom>
            <a:ln w="38100">
              <a:solidFill>
                <a:srgbClr val="B1403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B93846C9-5AE4-4A43-9ED6-2416C6B074A5}"/>
                </a:ext>
              </a:extLst>
            </p:cNvPr>
            <p:cNvSpPr txBox="1"/>
            <p:nvPr/>
          </p:nvSpPr>
          <p:spPr>
            <a:xfrm>
              <a:off x="577851" y="290138"/>
              <a:ext cx="2070099" cy="8617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500" b="1" spc="-150" dirty="0" smtClean="0">
                  <a:latin typeface="+mn-ea"/>
                </a:rPr>
                <a:t>질의리스트 </a:t>
              </a:r>
              <a:r>
                <a:rPr lang="en-US" altLang="ko-KR" sz="2500" b="1" spc="-150" dirty="0" smtClean="0">
                  <a:latin typeface="+mn-ea"/>
                </a:rPr>
                <a:t>/ SQL</a:t>
              </a:r>
              <a:endParaRPr lang="ko-KR" altLang="en-US" sz="2500" b="1" spc="-150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4852" y="3254270"/>
            <a:ext cx="11156951" cy="1118960"/>
            <a:chOff x="577849" y="1304312"/>
            <a:chExt cx="11156951" cy="111896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93846C9-5AE4-4A43-9ED6-2416C6B074A5}"/>
                </a:ext>
              </a:extLst>
            </p:cNvPr>
            <p:cNvSpPr txBox="1"/>
            <p:nvPr/>
          </p:nvSpPr>
          <p:spPr>
            <a:xfrm>
              <a:off x="577849" y="1304312"/>
              <a:ext cx="11156951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Q4 : 5</a:t>
              </a:r>
              <a:r>
                <a:rPr lang="ko-KR" altLang="ko-KR" sz="2000" b="1" dirty="0" smtClean="0"/>
                <a:t>층</a:t>
              </a:r>
              <a:r>
                <a:rPr lang="en-US" altLang="ko-KR" sz="2000" b="1" dirty="0" smtClean="0"/>
                <a:t> </a:t>
              </a:r>
              <a:r>
                <a:rPr lang="ko-KR" altLang="ko-KR" sz="2000" b="1" dirty="0" smtClean="0"/>
                <a:t>이상인 </a:t>
              </a:r>
              <a:r>
                <a:rPr lang="ko-KR" altLang="ko-KR" sz="2000" b="1" dirty="0"/>
                <a:t>시설물에 있는 각 공간들의 수용인원은</a:t>
              </a:r>
              <a:r>
                <a:rPr lang="en-US" altLang="ko-KR" sz="2000" b="1" dirty="0"/>
                <a:t>?</a:t>
              </a:r>
              <a:endParaRPr lang="ko-KR" altLang="ko-KR" sz="2000" b="1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90178" y="1684608"/>
              <a:ext cx="844296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SELECT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건물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층수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건물</a:t>
              </a:r>
              <a:r>
                <a:rPr lang="en-US" altLang="ko-KR" sz="1400" dirty="0"/>
                <a:t>.[</a:t>
              </a:r>
              <a:r>
                <a:rPr lang="ko-KR" altLang="en-US" sz="1400" dirty="0"/>
                <a:t>시설물 이름</a:t>
              </a:r>
              <a:r>
                <a:rPr lang="en-US" altLang="ko-KR" sz="1400" dirty="0"/>
                <a:t>], </a:t>
              </a:r>
              <a:r>
                <a:rPr lang="ko-KR" altLang="en-US" sz="1400" dirty="0"/>
                <a:t>공간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용도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공간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수용인원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FROM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건물 </a:t>
              </a:r>
              <a:r>
                <a:rPr lang="en-US" altLang="ko-KR" sz="1400" dirty="0"/>
                <a:t>INNER JOIN </a:t>
              </a:r>
              <a:r>
                <a:rPr lang="ko-KR" altLang="en-US" sz="1400" dirty="0"/>
                <a:t>공간 </a:t>
              </a:r>
              <a:r>
                <a:rPr lang="en-US" altLang="ko-KR" sz="1400" dirty="0"/>
                <a:t>ON </a:t>
              </a:r>
              <a:r>
                <a:rPr lang="ko-KR" altLang="en-US" sz="1400" dirty="0"/>
                <a:t>건물</a:t>
              </a:r>
              <a:r>
                <a:rPr lang="en-US" altLang="ko-KR" sz="1400" dirty="0"/>
                <a:t>.[</a:t>
              </a:r>
              <a:r>
                <a:rPr lang="ko-KR" altLang="en-US" sz="1400" dirty="0"/>
                <a:t>건물 이름</a:t>
              </a:r>
              <a:r>
                <a:rPr lang="en-US" altLang="ko-KR" sz="1400" dirty="0"/>
                <a:t>] = </a:t>
              </a:r>
              <a:r>
                <a:rPr lang="ko-KR" altLang="en-US" sz="1400" dirty="0"/>
                <a:t>공간</a:t>
              </a:r>
              <a:r>
                <a:rPr lang="en-US" altLang="ko-KR" sz="1400" dirty="0"/>
                <a:t>.[</a:t>
              </a:r>
              <a:r>
                <a:rPr lang="ko-KR" altLang="en-US" sz="1400" dirty="0"/>
                <a:t>건물 이름</a:t>
              </a:r>
              <a:r>
                <a:rPr lang="en-US" altLang="ko-KR" sz="1400" dirty="0"/>
                <a:t>]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WHERE</a:t>
              </a:r>
              <a:r>
                <a:rPr lang="en-US" altLang="ko-KR" sz="1400" dirty="0"/>
                <a:t> (((</a:t>
              </a:r>
              <a:r>
                <a:rPr lang="ko-KR" altLang="en-US" sz="1400" dirty="0"/>
                <a:t>건물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층수</a:t>
              </a:r>
              <a:r>
                <a:rPr lang="en-US" altLang="ko-KR" sz="1400" dirty="0"/>
                <a:t>)&gt;=5));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4852" y="4856522"/>
            <a:ext cx="11156951" cy="1089932"/>
            <a:chOff x="577849" y="1304312"/>
            <a:chExt cx="11156951" cy="108993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93846C9-5AE4-4A43-9ED6-2416C6B074A5}"/>
                </a:ext>
              </a:extLst>
            </p:cNvPr>
            <p:cNvSpPr txBox="1"/>
            <p:nvPr/>
          </p:nvSpPr>
          <p:spPr>
            <a:xfrm>
              <a:off x="577849" y="1304312"/>
              <a:ext cx="11156951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Q6 : </a:t>
              </a:r>
              <a:r>
                <a:rPr lang="ko-KR" altLang="en-US" sz="2000" b="1" dirty="0" smtClean="0"/>
                <a:t>구역</a:t>
              </a:r>
              <a:r>
                <a:rPr lang="en-US" altLang="ko-KR" sz="2000" b="1" dirty="0" smtClean="0"/>
                <a:t>(</a:t>
              </a:r>
              <a:r>
                <a:rPr lang="ko-KR" altLang="en-US" sz="2000" b="1" dirty="0" smtClean="0"/>
                <a:t>장소</a:t>
              </a:r>
              <a:r>
                <a:rPr lang="en-US" altLang="ko-KR" sz="2000" b="1" dirty="0" smtClean="0"/>
                <a:t>)</a:t>
              </a:r>
              <a:r>
                <a:rPr lang="ko-KR" altLang="en-US" sz="2000" b="1" dirty="0" smtClean="0"/>
                <a:t>별 사고 발생 건수는</a:t>
              </a:r>
              <a:r>
                <a:rPr lang="en-US" altLang="ko-KR" sz="2000" b="1" dirty="0" smtClean="0"/>
                <a:t>?</a:t>
              </a:r>
              <a:endParaRPr lang="ko-KR" altLang="ko-KR" sz="20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33719" y="1655580"/>
              <a:ext cx="101490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SELECT</a:t>
              </a:r>
              <a:r>
                <a:rPr lang="en-US" altLang="ko-KR" sz="1400" dirty="0"/>
                <a:t>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장소</a:t>
              </a:r>
              <a:r>
                <a:rPr lang="en-US" altLang="ko-KR" sz="1400" dirty="0"/>
                <a:t>, Count([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장소</a:t>
              </a:r>
              <a:r>
                <a:rPr lang="en-US" altLang="ko-KR" sz="1400" dirty="0"/>
                <a:t>) </a:t>
              </a:r>
              <a:r>
                <a:rPr lang="en-US" altLang="ko-KR" sz="1400" dirty="0">
                  <a:solidFill>
                    <a:srgbClr val="FF0000"/>
                  </a:solidFill>
                </a:rPr>
                <a:t>AS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장소의개수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FROM</a:t>
              </a:r>
              <a:r>
                <a:rPr lang="en-US" altLang="ko-KR" sz="1400" dirty="0"/>
                <a:t>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GROUP BY </a:t>
              </a:r>
              <a:r>
                <a:rPr lang="en-US" altLang="ko-KR" sz="1400" dirty="0"/>
                <a:t>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장소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4852" y="1448446"/>
            <a:ext cx="11622407" cy="1365393"/>
            <a:chOff x="577849" y="1304312"/>
            <a:chExt cx="11622407" cy="1365393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93846C9-5AE4-4A43-9ED6-2416C6B074A5}"/>
                </a:ext>
              </a:extLst>
            </p:cNvPr>
            <p:cNvSpPr txBox="1"/>
            <p:nvPr/>
          </p:nvSpPr>
          <p:spPr>
            <a:xfrm>
              <a:off x="577849" y="1304312"/>
              <a:ext cx="11156951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Q3 : </a:t>
              </a:r>
              <a:r>
                <a:rPr lang="ko-KR" altLang="en-US" sz="2000" b="1" dirty="0" smtClean="0"/>
                <a:t>야간에 </a:t>
              </a:r>
              <a:r>
                <a:rPr lang="en-US" altLang="ko-KR" sz="2000" b="1" dirty="0" smtClean="0"/>
                <a:t>KAPS</a:t>
              </a:r>
              <a:r>
                <a:rPr lang="ko-KR" altLang="en-US" sz="2000" b="1" dirty="0" smtClean="0"/>
                <a:t>직원에게 사건을 통보 받은 경찰과 학교에 보고한 보고서내용은</a:t>
              </a:r>
              <a:r>
                <a:rPr lang="en-US" altLang="ko-KR" sz="2000" b="1" dirty="0" smtClean="0"/>
                <a:t>?</a:t>
              </a:r>
              <a:endParaRPr lang="ko-KR" altLang="ko-KR" sz="20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94505" y="1715598"/>
              <a:ext cx="1100575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SELECT</a:t>
              </a:r>
              <a:r>
                <a:rPr lang="en-US" altLang="ko-KR" sz="1400" dirty="0"/>
                <a:t>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담당직원</a:t>
              </a:r>
              <a:r>
                <a:rPr lang="en-US" altLang="ko-KR" sz="1400" dirty="0"/>
                <a:t>,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근무시간표</a:t>
              </a:r>
              <a:r>
                <a:rPr lang="en-US" altLang="ko-KR" sz="1400" dirty="0"/>
                <a:t>,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].[</a:t>
              </a:r>
              <a:r>
                <a:rPr lang="ko-KR" altLang="en-US" sz="1400" dirty="0"/>
                <a:t>처리여부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경찰 통보</a:t>
              </a:r>
              <a:r>
                <a:rPr lang="en-US" altLang="ko-KR" sz="1400" dirty="0"/>
                <a:t>)], 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  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사건관계자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보고서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내용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FROM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보고서 </a:t>
              </a:r>
              <a:r>
                <a:rPr lang="en-US" altLang="ko-KR" sz="1400" dirty="0">
                  <a:solidFill>
                    <a:srgbClr val="FF0000"/>
                  </a:solidFill>
                </a:rPr>
                <a:t>INNER JOIN </a:t>
              </a:r>
              <a:r>
                <a:rPr lang="en-US" altLang="ko-KR" sz="1400" dirty="0"/>
                <a:t>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 </a:t>
              </a:r>
              <a:r>
                <a:rPr lang="en-US" altLang="ko-KR" sz="1400" dirty="0">
                  <a:solidFill>
                    <a:srgbClr val="FF0000"/>
                  </a:solidFill>
                </a:rPr>
                <a:t>ON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보고서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보고일자 </a:t>
              </a:r>
              <a:r>
                <a:rPr lang="en-US" altLang="ko-KR" sz="1400" dirty="0"/>
                <a:t>= 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보고일자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WHERE</a:t>
              </a:r>
              <a:r>
                <a:rPr lang="en-US" altLang="ko-KR" sz="1400" dirty="0"/>
                <a:t> ((([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</a:t>
              </a:r>
              <a:r>
                <a:rPr lang="ko-KR" altLang="en-US" sz="1400" dirty="0"/>
                <a:t>근무시간표</a:t>
              </a:r>
              <a:r>
                <a:rPr lang="en-US" altLang="ko-KR" sz="1400" dirty="0"/>
                <a:t>)="</a:t>
              </a:r>
              <a:r>
                <a:rPr lang="ko-KR" altLang="en-US" sz="1400" dirty="0"/>
                <a:t>야간</a:t>
              </a:r>
              <a:r>
                <a:rPr lang="en-US" altLang="ko-KR" sz="1400" dirty="0"/>
                <a:t>") </a:t>
              </a:r>
              <a:r>
                <a:rPr lang="en-US" altLang="ko-KR" sz="1400" dirty="0">
                  <a:solidFill>
                    <a:srgbClr val="FF0000"/>
                  </a:solidFill>
                </a:rPr>
                <a:t>AND</a:t>
              </a:r>
              <a:r>
                <a:rPr lang="en-US" altLang="ko-KR" sz="1400" dirty="0"/>
                <a:t> (([</a:t>
              </a:r>
              <a:r>
                <a:rPr lang="ko-KR" altLang="en-US" sz="1400" dirty="0"/>
                <a:t>사고 발생 이력 관리 업무</a:t>
              </a:r>
              <a:r>
                <a:rPr lang="en-US" altLang="ko-KR" sz="1400" dirty="0"/>
                <a:t>].[</a:t>
              </a:r>
              <a:r>
                <a:rPr lang="ko-KR" altLang="en-US" sz="1400" dirty="0"/>
                <a:t>처리여부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경찰 통보</a:t>
              </a:r>
              <a:r>
                <a:rPr lang="en-US" altLang="ko-KR" sz="1400" dirty="0"/>
                <a:t>)])=Yes));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7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611</Words>
  <Application>Microsoft Office PowerPoint</Application>
  <PresentationFormat>사용자 지정</PresentationFormat>
  <Paragraphs>141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Windows User</cp:lastModifiedBy>
  <cp:revision>111</cp:revision>
  <dcterms:created xsi:type="dcterms:W3CDTF">2018-05-18T17:10:13Z</dcterms:created>
  <dcterms:modified xsi:type="dcterms:W3CDTF">2018-12-06T10:12:25Z</dcterms:modified>
</cp:coreProperties>
</file>