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0" r:id="rId2"/>
    <p:sldId id="271" r:id="rId3"/>
    <p:sldId id="272" r:id="rId4"/>
    <p:sldId id="279" r:id="rId5"/>
    <p:sldId id="273" r:id="rId6"/>
    <p:sldId id="274" r:id="rId7"/>
    <p:sldId id="280" r:id="rId8"/>
    <p:sldId id="268" r:id="rId9"/>
    <p:sldId id="275" r:id="rId10"/>
    <p:sldId id="276" r:id="rId11"/>
    <p:sldId id="27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B8BB-6E2D-4172-8A8F-24C5F0EE73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A42D4-6BB9-47E1-8C9E-86DB2EBA0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2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4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FD2B96-6755-461B-8918-F0E8803284E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F8377D-2D04-49D0-9254-D81E2153FA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2946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Millennium Development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62552"/>
            <a:ext cx="6858000" cy="26437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Forecasting multiple time series using </a:t>
            </a:r>
            <a:r>
              <a:rPr lang="en-US" dirty="0" err="1" smtClean="0"/>
              <a:t>AutoRegressive</a:t>
            </a:r>
            <a:r>
              <a:rPr lang="en-US" dirty="0" smtClean="0"/>
              <a:t> models</a:t>
            </a:r>
          </a:p>
          <a:p>
            <a:endParaRPr lang="en-US" dirty="0"/>
          </a:p>
          <a:p>
            <a:r>
              <a:rPr lang="en-US" dirty="0" smtClean="0"/>
              <a:t>Heather E. Adams</a:t>
            </a:r>
          </a:p>
          <a:p>
            <a:r>
              <a:rPr lang="en-US" dirty="0" smtClean="0"/>
              <a:t>DS-DC-14</a:t>
            </a:r>
          </a:p>
          <a:p>
            <a:r>
              <a:rPr lang="en-US" dirty="0" smtClean="0"/>
              <a:t>3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Developed model that can be applied across the entire dataset</a:t>
            </a:r>
          </a:p>
          <a:p>
            <a:r>
              <a:rPr lang="en-US" sz="2800" dirty="0" smtClean="0"/>
              <a:t>Largest impact</a:t>
            </a:r>
            <a:endParaRPr lang="en-US" sz="2800" dirty="0"/>
          </a:p>
          <a:p>
            <a:pPr lvl="1"/>
            <a:r>
              <a:rPr lang="en-US" sz="2400" dirty="0" smtClean="0"/>
              <a:t>How missing data are handled</a:t>
            </a:r>
            <a:endParaRPr lang="en-US" sz="2400" dirty="0"/>
          </a:p>
          <a:p>
            <a:pPr lvl="1"/>
            <a:r>
              <a:rPr lang="en-US" sz="2400" dirty="0" smtClean="0"/>
              <a:t>Confirms that the majority of the data can be subset to recent data</a:t>
            </a:r>
          </a:p>
          <a:p>
            <a:pPr lvl="1"/>
            <a:r>
              <a:rPr lang="en-US" sz="2400" dirty="0" smtClean="0"/>
              <a:t>Simple models applicable</a:t>
            </a:r>
          </a:p>
          <a:p>
            <a:r>
              <a:rPr lang="en-US" sz="2800" dirty="0" smtClean="0"/>
              <a:t>Interaction with other parameters to be determined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</p:spTree>
    <p:extLst>
      <p:ext uri="{BB962C8B-B14F-4D97-AF65-F5344CB8AC3E}">
        <p14:creationId xmlns:p14="http://schemas.microsoft.com/office/powerpoint/2010/main" val="28513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 months left in the competition, for </a:t>
            </a:r>
            <a:r>
              <a:rPr lang="en-US" sz="2800" dirty="0" smtClean="0"/>
              <a:t>glory</a:t>
            </a:r>
            <a:endParaRPr lang="en-US" sz="2800" dirty="0"/>
          </a:p>
          <a:p>
            <a:r>
              <a:rPr lang="en-US" sz="2800" dirty="0"/>
              <a:t>Moving </a:t>
            </a:r>
            <a:r>
              <a:rPr lang="en-US" sz="2800" dirty="0" smtClean="0"/>
              <a:t>forward</a:t>
            </a:r>
            <a:endParaRPr lang="en-US" sz="2800" dirty="0"/>
          </a:p>
          <a:p>
            <a:pPr lvl="1"/>
            <a:r>
              <a:rPr lang="en-US" sz="2400" dirty="0" smtClean="0"/>
              <a:t>Optimize year range of training dataset</a:t>
            </a:r>
          </a:p>
          <a:p>
            <a:pPr lvl="1"/>
            <a:r>
              <a:rPr lang="en-US" sz="2400" dirty="0" smtClean="0"/>
              <a:t>Missing value replacement method</a:t>
            </a:r>
          </a:p>
          <a:p>
            <a:pPr lvl="1"/>
            <a:r>
              <a:rPr lang="en-US" sz="2400" dirty="0" smtClean="0"/>
              <a:t>Address convergence issue</a:t>
            </a:r>
            <a:endParaRPr lang="en-US" sz="2400" dirty="0"/>
          </a:p>
          <a:p>
            <a:r>
              <a:rPr lang="en-US" sz="2800" dirty="0" smtClean="0"/>
              <a:t>Alternate model</a:t>
            </a:r>
          </a:p>
          <a:p>
            <a:pPr lvl="1"/>
            <a:r>
              <a:rPr lang="en-US" sz="2400" dirty="0" smtClean="0"/>
              <a:t>Random forest with interactions from the larger data set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</p:spTree>
    <p:extLst>
      <p:ext uri="{BB962C8B-B14F-4D97-AF65-F5344CB8AC3E}">
        <p14:creationId xmlns:p14="http://schemas.microsoft.com/office/powerpoint/2010/main" val="25195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Alex </a:t>
            </a:r>
            <a:r>
              <a:rPr lang="en-US" sz="2800" dirty="0" err="1"/>
              <a:t>Egorenkov</a:t>
            </a:r>
            <a:endParaRPr lang="en-US" sz="2800" dirty="0"/>
          </a:p>
          <a:p>
            <a:r>
              <a:rPr lang="en-US" sz="2800" dirty="0"/>
              <a:t>John Tate</a:t>
            </a:r>
          </a:p>
          <a:p>
            <a:r>
              <a:rPr lang="en-US" sz="2800" dirty="0" err="1" smtClean="0"/>
              <a:t>DrivenData</a:t>
            </a:r>
            <a:endParaRPr lang="en-US" sz="2800" dirty="0" smtClean="0"/>
          </a:p>
          <a:p>
            <a:r>
              <a:rPr lang="en-US" sz="2800" dirty="0" smtClean="0"/>
              <a:t>General Assembly</a:t>
            </a:r>
          </a:p>
          <a:p>
            <a:r>
              <a:rPr lang="en-US" sz="2800" dirty="0" smtClean="0"/>
              <a:t>Stack Overflow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</p:spTree>
    <p:extLst>
      <p:ext uri="{BB962C8B-B14F-4D97-AF65-F5344CB8AC3E}">
        <p14:creationId xmlns:p14="http://schemas.microsoft.com/office/powerpoint/2010/main" val="8786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Forecast change </a:t>
            </a:r>
            <a:r>
              <a:rPr lang="en-US" sz="2800" dirty="0"/>
              <a:t>in indicators of U.N.’s eight goals, e.g. ensuring environmental </a:t>
            </a:r>
            <a:r>
              <a:rPr lang="en-US" sz="2800" dirty="0" smtClean="0"/>
              <a:t>sustainability, reducing child mortality</a:t>
            </a:r>
            <a:endParaRPr lang="en-US" sz="2800" dirty="0"/>
          </a:p>
          <a:p>
            <a:r>
              <a:rPr lang="en-US" sz="2800" dirty="0" smtClean="0"/>
              <a:t>Hypotheses</a:t>
            </a:r>
            <a:r>
              <a:rPr lang="en-US" sz="2800" dirty="0"/>
              <a:t>:  </a:t>
            </a:r>
          </a:p>
          <a:p>
            <a:pPr lvl="1"/>
            <a:r>
              <a:rPr lang="en-US" sz="2400" dirty="0"/>
              <a:t>Worldwide </a:t>
            </a:r>
            <a:r>
              <a:rPr lang="en-US" sz="2400" dirty="0" smtClean="0"/>
              <a:t>macroeconomic indicators </a:t>
            </a:r>
            <a:r>
              <a:rPr lang="en-US" sz="2400" dirty="0"/>
              <a:t>can be predicted from </a:t>
            </a:r>
            <a:r>
              <a:rPr lang="en-US" sz="2400" dirty="0" smtClean="0"/>
              <a:t>other collected data</a:t>
            </a:r>
          </a:p>
          <a:p>
            <a:pPr lvl="1"/>
            <a:r>
              <a:rPr lang="en-US" sz="2400" dirty="0" smtClean="0"/>
              <a:t>Time series may be forecasted from past trends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62177" y="6052368"/>
            <a:ext cx="33818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https://www.drivendata.org/competitions/1/</a:t>
            </a:r>
          </a:p>
        </p:txBody>
      </p:sp>
    </p:spTree>
    <p:extLst>
      <p:ext uri="{BB962C8B-B14F-4D97-AF65-F5344CB8AC3E}">
        <p14:creationId xmlns:p14="http://schemas.microsoft.com/office/powerpoint/2010/main" val="9232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Competition </a:t>
            </a:r>
            <a:r>
              <a:rPr lang="en-US" sz="2800" dirty="0"/>
              <a:t>on </a:t>
            </a:r>
            <a:r>
              <a:rPr lang="en-US" sz="2800" dirty="0" err="1"/>
              <a:t>DrivenData</a:t>
            </a:r>
            <a:r>
              <a:rPr lang="en-US" sz="2800" dirty="0"/>
              <a:t>, utilizes World Bank Open Data</a:t>
            </a:r>
          </a:p>
          <a:p>
            <a:pPr lvl="1"/>
            <a:r>
              <a:rPr lang="en-US" sz="2400" dirty="0"/>
              <a:t>Zipped CSV file</a:t>
            </a:r>
          </a:p>
          <a:p>
            <a:pPr lvl="1"/>
            <a:r>
              <a:rPr lang="en-US" sz="2400" dirty="0"/>
              <a:t>Training data are World Bank macroeconomic indicators (1972-2007) for 214 </a:t>
            </a:r>
            <a:r>
              <a:rPr lang="en-US" sz="2400" dirty="0" smtClean="0"/>
              <a:t>countries</a:t>
            </a:r>
          </a:p>
          <a:p>
            <a:pPr lvl="2"/>
            <a:r>
              <a:rPr lang="en-US" sz="2000" dirty="0" smtClean="0"/>
              <a:t>Missing data</a:t>
            </a:r>
          </a:p>
          <a:p>
            <a:pPr lvl="1"/>
            <a:r>
              <a:rPr lang="en-US" sz="2400" dirty="0" smtClean="0"/>
              <a:t>Predict 2008 and 2012 for 737 parameter series</a:t>
            </a:r>
          </a:p>
          <a:p>
            <a:pPr lvl="2"/>
            <a:r>
              <a:rPr lang="en-US" sz="2000" dirty="0" smtClean="0"/>
              <a:t>1 to 6 parameters per country</a:t>
            </a:r>
          </a:p>
          <a:p>
            <a:pPr lvl="1"/>
            <a:r>
              <a:rPr lang="en-US" sz="2400" dirty="0" smtClean="0"/>
              <a:t>Out of 195,402 parameters</a:t>
            </a:r>
          </a:p>
          <a:p>
            <a:pPr lvl="2"/>
            <a:r>
              <a:rPr lang="en-US" sz="2000" dirty="0" smtClean="0"/>
              <a:t>E.g. “Generosity of All Social Protection,” “Net official flows from UN agencies,” and “Presence of peace keepers.”</a:t>
            </a: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35859" y="6063465"/>
            <a:ext cx="2108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http://data.worldbank.org/</a:t>
            </a:r>
          </a:p>
        </p:txBody>
      </p:sp>
    </p:spTree>
    <p:extLst>
      <p:ext uri="{BB962C8B-B14F-4D97-AF65-F5344CB8AC3E}">
        <p14:creationId xmlns:p14="http://schemas.microsoft.com/office/powerpoint/2010/main" val="27777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lvl="1"/>
            <a:endParaRPr lang="en-US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8" t="24549" r="20678" b="9002"/>
          <a:stretch/>
        </p:blipFill>
        <p:spPr>
          <a:xfrm>
            <a:off x="453233" y="1787857"/>
            <a:ext cx="8283251" cy="45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All measures contain at least some missing values</a:t>
            </a:r>
          </a:p>
          <a:p>
            <a:pPr lvl="1"/>
            <a:r>
              <a:rPr lang="en-US" sz="2400" dirty="0" smtClean="0"/>
              <a:t>.</a:t>
            </a:r>
            <a:r>
              <a:rPr lang="en-US" sz="2400" dirty="0" err="1" smtClean="0"/>
              <a:t>dropna</a:t>
            </a:r>
            <a:r>
              <a:rPr lang="en-US" sz="2400" dirty="0" smtClean="0"/>
              <a:t>() removes full dataset</a:t>
            </a:r>
          </a:p>
          <a:p>
            <a:pPr marL="0" indent="0">
              <a:buNone/>
            </a:pPr>
            <a:r>
              <a:rPr lang="en-US" sz="2800" dirty="0" smtClean="0"/>
              <a:t>Sierra Leone </a:t>
            </a:r>
          </a:p>
          <a:p>
            <a:pPr lvl="1"/>
            <a:r>
              <a:rPr lang="en-US" sz="2400" dirty="0" smtClean="0"/>
              <a:t>Environmental sustainability</a:t>
            </a:r>
          </a:p>
          <a:p>
            <a:pPr lvl="1"/>
            <a:r>
              <a:rPr lang="en-US" sz="2400" dirty="0" smtClean="0"/>
              <a:t>Lagged correlation matrix of data from single country</a:t>
            </a:r>
          </a:p>
          <a:p>
            <a:pPr lvl="1"/>
            <a:r>
              <a:rPr lang="en-US" sz="2400" dirty="0" smtClean="0"/>
              <a:t>Most correlated with a change in “Gross National Expenditure” from the previous year.</a:t>
            </a:r>
          </a:p>
          <a:p>
            <a:r>
              <a:rPr lang="en-US" sz="2800" dirty="0" smtClean="0"/>
              <a:t>However, goal is to predict 737 parameters</a:t>
            </a:r>
          </a:p>
          <a:p>
            <a:pPr lvl="1"/>
            <a:r>
              <a:rPr lang="en-US" sz="2400" dirty="0" smtClean="0"/>
              <a:t>Exploratory graphs indicate most may be simple trends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</p:spTree>
    <p:extLst>
      <p:ext uri="{BB962C8B-B14F-4D97-AF65-F5344CB8AC3E}">
        <p14:creationId xmlns:p14="http://schemas.microsoft.com/office/powerpoint/2010/main" val="16829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Time series AR Model</a:t>
            </a:r>
          </a:p>
          <a:p>
            <a:r>
              <a:rPr lang="en-US" sz="2800" dirty="0" smtClean="0"/>
              <a:t>For a single series</a:t>
            </a:r>
          </a:p>
          <a:p>
            <a:pPr lvl="1"/>
            <a:r>
              <a:rPr lang="en-US" sz="2400" dirty="0" smtClean="0"/>
              <a:t>Select years with data</a:t>
            </a:r>
          </a:p>
          <a:p>
            <a:pPr lvl="1"/>
            <a:r>
              <a:rPr lang="en-US" sz="2400" dirty="0" smtClean="0"/>
              <a:t>AR model</a:t>
            </a:r>
          </a:p>
          <a:p>
            <a:pPr lvl="1"/>
            <a:r>
              <a:rPr lang="en-US" sz="2400" dirty="0" smtClean="0"/>
              <a:t>Test/train split </a:t>
            </a:r>
          </a:p>
          <a:p>
            <a:pPr lvl="1"/>
            <a:r>
              <a:rPr lang="en-US" sz="2400" dirty="0" smtClean="0"/>
              <a:t>Forecast 2008, 2012</a:t>
            </a:r>
          </a:p>
          <a:p>
            <a:r>
              <a:rPr lang="en-US" sz="2800" dirty="0" smtClean="0"/>
              <a:t>Predicting test split of 2000-2007 for ‘753’ yielded mean absolute error of 0.015 when trained on 1972-1999.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5" t="42992" r="53588" b="17313"/>
          <a:stretch/>
        </p:blipFill>
        <p:spPr>
          <a:xfrm>
            <a:off x="4594859" y="1968565"/>
            <a:ext cx="3875160" cy="26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Applying to entire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lvl="1"/>
            <a:r>
              <a:rPr lang="en-US" sz="2600" dirty="0" smtClean="0"/>
              <a:t>Prediction series only (737)</a:t>
            </a:r>
          </a:p>
          <a:p>
            <a:r>
              <a:rPr lang="en-US" sz="2800" dirty="0" smtClean="0"/>
              <a:t>AR model 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n data through 2007 to forecast 2008 and 2012</a:t>
            </a:r>
          </a:p>
          <a:p>
            <a:r>
              <a:rPr lang="en-US" sz="2800" dirty="0" smtClean="0"/>
              <a:t>Discrete periods of data collection</a:t>
            </a:r>
          </a:p>
          <a:p>
            <a:pPr lvl="1"/>
            <a:r>
              <a:rPr lang="en-US" sz="2600" dirty="0" smtClean="0"/>
              <a:t>1972-1989 (506 to 565 missing values)</a:t>
            </a:r>
          </a:p>
          <a:p>
            <a:pPr lvl="1"/>
            <a:r>
              <a:rPr lang="en-US" sz="2600" dirty="0" smtClean="0"/>
              <a:t>1990-1995 (77 to 233 missing values)</a:t>
            </a:r>
          </a:p>
          <a:p>
            <a:pPr lvl="1"/>
            <a:r>
              <a:rPr lang="en-US" sz="2600" dirty="0" smtClean="0"/>
              <a:t>1996-2007 (up to 80 missing values)</a:t>
            </a:r>
          </a:p>
          <a:p>
            <a:r>
              <a:rPr lang="en-US" sz="2800" dirty="0" smtClean="0"/>
              <a:t>Replace missing data with series mean</a:t>
            </a:r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</p:spTree>
    <p:extLst>
      <p:ext uri="{BB962C8B-B14F-4D97-AF65-F5344CB8AC3E}">
        <p14:creationId xmlns:p14="http://schemas.microsoft.com/office/powerpoint/2010/main" val="24777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 of 2008 and 2012 for 737 series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Submissions to </a:t>
            </a:r>
            <a:r>
              <a:rPr lang="en-US" sz="2800" dirty="0" err="1" smtClean="0"/>
              <a:t>DrivenData</a:t>
            </a:r>
            <a:r>
              <a:rPr lang="en-US" sz="2800" dirty="0" smtClean="0"/>
              <a:t> scored by root mean square error- all missing data replaced with series mean.</a:t>
            </a:r>
          </a:p>
          <a:p>
            <a:endParaRPr lang="en-US" sz="2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63133" y="6089722"/>
            <a:ext cx="5594888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ConvergenceWarning</a:t>
            </a:r>
            <a:r>
              <a:rPr kumimoji="0" lang="en-US" altLang="en-US" sz="13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: Maximum Likelihood optimization failed to converge.</a:t>
            </a:r>
            <a:r>
              <a:rPr kumimoji="0" lang="en-US" altLang="en-US" sz="1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2656"/>
              </p:ext>
            </p:extLst>
          </p:nvPr>
        </p:nvGraphicFramePr>
        <p:xfrm>
          <a:off x="987803" y="2481901"/>
          <a:ext cx="7214112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528"/>
                <a:gridCol w="1803528"/>
                <a:gridCol w="1803528"/>
                <a:gridCol w="18035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Training date range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Most missing data per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RMSE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Convergence</a:t>
                      </a:r>
                      <a:r>
                        <a:rPr lang="en-US" sz="2000" baseline="0" dirty="0" smtClean="0"/>
                        <a:t> warnings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1972-2007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0.0930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1990-2007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0.0888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1996-2007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0.0806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9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and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Best root mean squared error: </a:t>
            </a:r>
            <a:r>
              <a:rPr lang="en-US" sz="2800" dirty="0" smtClean="0"/>
              <a:t>0.0806</a:t>
            </a:r>
          </a:p>
          <a:p>
            <a:pPr lvl="1"/>
            <a:r>
              <a:rPr lang="en-US" sz="2400" dirty="0" smtClean="0"/>
              <a:t>Rank 115 out of 909</a:t>
            </a:r>
          </a:p>
          <a:p>
            <a:r>
              <a:rPr lang="en-US" sz="2800" dirty="0" smtClean="0"/>
              <a:t>Benchmarks</a:t>
            </a:r>
          </a:p>
          <a:p>
            <a:pPr lvl="1"/>
            <a:r>
              <a:rPr lang="en-US" sz="2600" dirty="0" smtClean="0"/>
              <a:t>for </a:t>
            </a:r>
            <a:r>
              <a:rPr lang="en-US" sz="2600" dirty="0"/>
              <a:t>status quo: 0.0734</a:t>
            </a:r>
          </a:p>
          <a:p>
            <a:pPr lvl="1"/>
            <a:r>
              <a:rPr lang="en-US" sz="2600" dirty="0" smtClean="0"/>
              <a:t>for </a:t>
            </a:r>
            <a:r>
              <a:rPr lang="en-US" sz="2600" dirty="0"/>
              <a:t>simple linear regression (uses data from 2006 and 2007 only) : 0.0678</a:t>
            </a:r>
          </a:p>
          <a:p>
            <a:pPr lvl="1"/>
            <a:r>
              <a:rPr lang="en-US" sz="2600" dirty="0"/>
              <a:t>Best submission so far: </a:t>
            </a:r>
            <a:r>
              <a:rPr lang="en-US" sz="2600" dirty="0" smtClean="0"/>
              <a:t>0.0457</a:t>
            </a:r>
            <a:endParaRPr lang="en-US" sz="2600" dirty="0"/>
          </a:p>
          <a:p>
            <a:r>
              <a:rPr lang="en-US" sz="2800" dirty="0" smtClean="0"/>
              <a:t>Problems: </a:t>
            </a:r>
          </a:p>
          <a:p>
            <a:pPr lvl="1"/>
            <a:r>
              <a:rPr lang="en-US" sz="2600" dirty="0" smtClean="0"/>
              <a:t>Overlooks interactions with other parameters</a:t>
            </a:r>
          </a:p>
          <a:p>
            <a:pPr lvl="1"/>
            <a:r>
              <a:rPr lang="en-US" sz="2600" dirty="0" smtClean="0"/>
              <a:t>Convergence issue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0" y="6518100"/>
            <a:ext cx="14414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Heather E. Adams</a:t>
            </a:r>
          </a:p>
        </p:txBody>
      </p:sp>
    </p:spTree>
    <p:extLst>
      <p:ext uri="{BB962C8B-B14F-4D97-AF65-F5344CB8AC3E}">
        <p14:creationId xmlns:p14="http://schemas.microsoft.com/office/powerpoint/2010/main" val="6034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</TotalTime>
  <Words>544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UN Millennium Development Goals</vt:lpstr>
      <vt:lpstr>The Question</vt:lpstr>
      <vt:lpstr>The Data</vt:lpstr>
      <vt:lpstr>Exploratory Analysis</vt:lpstr>
      <vt:lpstr>Exploratory Analysis</vt:lpstr>
      <vt:lpstr>The Model</vt:lpstr>
      <vt:lpstr>Scaling Up</vt:lpstr>
      <vt:lpstr>Model Evaluation</vt:lpstr>
      <vt:lpstr>Strengths and Weaknesses</vt:lpstr>
      <vt:lpstr>Conclusions</vt:lpstr>
      <vt:lpstr>Next Steps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FDA- Adverse Effects Database</dc:title>
  <dc:creator>H Adams</dc:creator>
  <cp:lastModifiedBy>H Adams</cp:lastModifiedBy>
  <cp:revision>33</cp:revision>
  <dcterms:created xsi:type="dcterms:W3CDTF">2016-08-17T13:59:24Z</dcterms:created>
  <dcterms:modified xsi:type="dcterms:W3CDTF">2016-10-03T17:19:07Z</dcterms:modified>
</cp:coreProperties>
</file>