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haroni" panose="02010803020104030203" pitchFamily="2" charset="-79"/>
      <p:bold r:id="rId13"/>
    </p:embeddedFont>
    <p:embeddedFont>
      <p:font typeface="Lato" panose="020F0502020204030203" pitchFamily="34" charset="0"/>
      <p:regular r:id="rId14"/>
      <p:bold r:id="rId15"/>
      <p:italic r:id="rId16"/>
      <p:boldItalic r:id="rId17"/>
    </p:embeddedFont>
    <p:embeddedFont>
      <p:font typeface="Nunito" pitchFamily="2" charset="77"/>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Mono"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01"/>
  </p:normalViewPr>
  <p:slideViewPr>
    <p:cSldViewPr snapToGrid="0">
      <p:cViewPr varScale="1">
        <p:scale>
          <a:sx n="126" d="100"/>
          <a:sy n="126" d="100"/>
        </p:scale>
        <p:origin x="50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4daf63c3e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4daf63c3e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4d498a78b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4d498a78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4dab6de01e_0_10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4dab6de01e_0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4dab6de01e_0_10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4dab6de01e_0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4dab6de01e_0_10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4dab6de01e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4d498a78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4d498a78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4dab6de01e_0_1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4dab6de01e_0_1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4d498a78b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4d498a78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7142"/>
              </a:lnSpc>
              <a:spcBef>
                <a:spcPts val="0"/>
              </a:spcBef>
              <a:spcAft>
                <a:spcPts val="0"/>
              </a:spcAft>
              <a:buNone/>
            </a:pPr>
            <a:endParaRPr sz="1050">
              <a:solidFill>
                <a:srgbClr val="16191F"/>
              </a:solidFill>
              <a:highlight>
                <a:srgbClr val="FFFFFF"/>
              </a:highlight>
              <a:latin typeface="Roboto"/>
              <a:ea typeface="Roboto"/>
              <a:cs typeface="Roboto"/>
              <a:sym typeface="Roboto"/>
            </a:endParaRPr>
          </a:p>
          <a:p>
            <a:pPr marL="0" lvl="0" indent="0" algn="l" rtl="0">
              <a:lnSpc>
                <a:spcPct val="157142"/>
              </a:lnSpc>
              <a:spcBef>
                <a:spcPts val="0"/>
              </a:spcBef>
              <a:spcAft>
                <a:spcPts val="0"/>
              </a:spcAft>
              <a:buClr>
                <a:schemeClr val="dk1"/>
              </a:buClr>
              <a:buSzPts val="1100"/>
              <a:buFont typeface="Arial"/>
              <a:buNone/>
            </a:pPr>
            <a:r>
              <a:rPr lang="en" sz="1050">
                <a:solidFill>
                  <a:srgbClr val="16191F"/>
                </a:solidFill>
                <a:highlight>
                  <a:srgbClr val="FFFFFF"/>
                </a:highlight>
                <a:latin typeface="Roboto"/>
                <a:ea typeface="Roboto"/>
                <a:cs typeface="Roboto"/>
                <a:sym typeface="Roboto"/>
              </a:rPr>
              <a:t>Other considerations- licensing of data and personnel to manage analysis</a:t>
            </a:r>
            <a:endParaRPr sz="1050">
              <a:solidFill>
                <a:srgbClr val="16191F"/>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b="1">
                <a:solidFill>
                  <a:schemeClr val="dk1"/>
                </a:solidFill>
              </a:rPr>
              <a:t>Overall Monthly Estimate:</a:t>
            </a:r>
            <a:r>
              <a:rPr lang="en">
                <a:solidFill>
                  <a:schemeClr val="dk1"/>
                </a:solidFill>
              </a:rPr>
              <a:t> Our current estimated monthly cost for the outlined infrastructure is </a:t>
            </a:r>
            <a:r>
              <a:rPr lang="en" b="1">
                <a:solidFill>
                  <a:schemeClr val="dk1"/>
                </a:solidFill>
              </a:rPr>
              <a:t>$212.41 USD</a:t>
            </a:r>
            <a:r>
              <a:rPr lang="en">
                <a:solidFill>
                  <a:schemeClr val="dk1"/>
                </a:solidFill>
              </a:rPr>
              <a:t>.</a:t>
            </a:r>
            <a:br>
              <a:rPr lang="en">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Amazon DocumentDB (MongoDB Compatible):</a:t>
            </a:r>
            <a:br>
              <a:rPr lang="en" b="1">
                <a:solidFill>
                  <a:schemeClr val="dk1"/>
                </a:solidFill>
              </a:rPr>
            </a:b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The estimated monthly cost for our managed DocumentDB service is </a:t>
            </a:r>
            <a:r>
              <a:rPr lang="en" b="1">
                <a:solidFill>
                  <a:schemeClr val="dk1"/>
                </a:solidFill>
              </a:rPr>
              <a:t>$57.24 USD</a:t>
            </a:r>
            <a:r>
              <a:rPr lang="en">
                <a:solidFill>
                  <a:schemeClr val="dk1"/>
                </a:solidFill>
              </a:rPr>
              <a: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This covers a standard tier instance (</a:t>
            </a:r>
            <a:r>
              <a:rPr lang="en">
                <a:solidFill>
                  <a:srgbClr val="188038"/>
                </a:solidFill>
                <a:latin typeface="Roboto Mono"/>
                <a:ea typeface="Roboto Mono"/>
                <a:cs typeface="Roboto Mono"/>
                <a:sym typeface="Roboto Mono"/>
              </a:rPr>
              <a:t>db.t3.medium</a:t>
            </a:r>
            <a:r>
              <a:rPr lang="en">
                <a:solidFill>
                  <a:schemeClr val="dk1"/>
                </a:solidFill>
              </a:rPr>
              <a:t> with 2 vCPUs) running continuously with 3 GB of storage.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Amazon EC2 Instance:</a:t>
            </a:r>
            <a:br>
              <a:rPr lang="en" b="1">
                <a:solidFill>
                  <a:schemeClr val="dk1"/>
                </a:solidFill>
              </a:rPr>
            </a:b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The estimated monthly cost for our advanced EC2 instance (</a:t>
            </a:r>
            <a:r>
              <a:rPr lang="en">
                <a:solidFill>
                  <a:srgbClr val="188038"/>
                </a:solidFill>
                <a:latin typeface="Roboto Mono"/>
                <a:ea typeface="Roboto Mono"/>
                <a:cs typeface="Roboto Mono"/>
                <a:sym typeface="Roboto Mono"/>
              </a:rPr>
              <a:t>r6g.xlarge</a:t>
            </a:r>
            <a:r>
              <a:rPr lang="en">
                <a:solidFill>
                  <a:schemeClr val="dk1"/>
                </a:solidFill>
              </a:rPr>
              <a:t>) is </a:t>
            </a:r>
            <a:r>
              <a:rPr lang="en" b="1">
                <a:solidFill>
                  <a:schemeClr val="dk1"/>
                </a:solidFill>
              </a:rPr>
              <a:t>$155.17 USD</a:t>
            </a:r>
            <a:r>
              <a:rPr lang="en">
                <a:solidFill>
                  <a:schemeClr val="dk1"/>
                </a:solidFill>
              </a:rPr>
              <a: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This instance is configured for consistent workload, running on-demand at full utilization, with 100 GB of EBS storage.</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4d498a78b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4d498a78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2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0" y="1732950"/>
            <a:ext cx="91440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latin typeface="Aharoni" panose="02010803020104030203" pitchFamily="2" charset="-79"/>
                <a:cs typeface="Aharoni" panose="02010803020104030203" pitchFamily="2" charset="-79"/>
              </a:rPr>
              <a:t>ETL Pipeline for Brand Sentiment Analysis </a:t>
            </a:r>
            <a:endParaRPr sz="3200" dirty="0">
              <a:latin typeface="Aharoni" panose="02010803020104030203" pitchFamily="2" charset="-79"/>
              <a:cs typeface="Aharoni" panose="02010803020104030203" pitchFamily="2" charset="-79"/>
            </a:endParaRPr>
          </a:p>
        </p:txBody>
      </p:sp>
      <p:sp>
        <p:nvSpPr>
          <p:cNvPr id="2" name="TextBox 1">
            <a:extLst>
              <a:ext uri="{FF2B5EF4-FFF2-40B4-BE49-F238E27FC236}">
                <a16:creationId xmlns:a16="http://schemas.microsoft.com/office/drawing/2014/main" id="{81A2C5F3-99B7-0EB6-8297-38B277D22D82}"/>
              </a:ext>
            </a:extLst>
          </p:cNvPr>
          <p:cNvSpPr txBox="1"/>
          <p:nvPr/>
        </p:nvSpPr>
        <p:spPr>
          <a:xfrm>
            <a:off x="1016000" y="2875280"/>
            <a:ext cx="7413652" cy="523220"/>
          </a:xfrm>
          <a:prstGeom prst="rect">
            <a:avLst/>
          </a:prstGeom>
          <a:noFill/>
        </p:spPr>
        <p:txBody>
          <a:bodyPr wrap="square" rtlCol="0">
            <a:spAutoFit/>
          </a:bodyPr>
          <a:lstStyle/>
          <a:p>
            <a:pPr algn="ctr"/>
            <a:r>
              <a:rPr lang="en-US" dirty="0">
                <a:solidFill>
                  <a:schemeClr val="bg1"/>
                </a:solidFill>
              </a:rPr>
              <a:t>Automated ETL pipeline for brand sentiment analysis from news articles using MongoDB, Neo4j, and an interactive Flask dashboard for visualizing results.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 remove</a:t>
            </a:r>
            <a:endParaRPr/>
          </a:p>
        </p:txBody>
      </p:sp>
      <p:sp>
        <p:nvSpPr>
          <p:cNvPr id="181" name="Google Shape;181;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2" name="Google Shape;182;p22"/>
          <p:cNvPicPr preferRelativeResize="0"/>
          <p:nvPr/>
        </p:nvPicPr>
        <p:blipFill>
          <a:blip r:embed="rId3">
            <a:alphaModFix/>
          </a:blip>
          <a:stretch>
            <a:fillRect/>
          </a:stretch>
        </p:blipFill>
        <p:spPr>
          <a:xfrm>
            <a:off x="3929075" y="92200"/>
            <a:ext cx="5214926" cy="2750025"/>
          </a:xfrm>
          <a:prstGeom prst="rect">
            <a:avLst/>
          </a:prstGeom>
          <a:noFill/>
          <a:ln>
            <a:noFill/>
          </a:ln>
        </p:spPr>
      </p:pic>
      <p:pic>
        <p:nvPicPr>
          <p:cNvPr id="183" name="Google Shape;183;p22"/>
          <p:cNvPicPr preferRelativeResize="0"/>
          <p:nvPr/>
        </p:nvPicPr>
        <p:blipFill rotWithShape="1">
          <a:blip r:embed="rId4">
            <a:alphaModFix/>
          </a:blip>
          <a:srcRect l="-3906" r="6724"/>
          <a:stretch/>
        </p:blipFill>
        <p:spPr>
          <a:xfrm>
            <a:off x="6278350" y="3072500"/>
            <a:ext cx="2553949" cy="1696576"/>
          </a:xfrm>
          <a:prstGeom prst="rect">
            <a:avLst/>
          </a:prstGeom>
          <a:noFill/>
          <a:ln>
            <a:noFill/>
          </a:ln>
        </p:spPr>
      </p:pic>
      <p:pic>
        <p:nvPicPr>
          <p:cNvPr id="184" name="Google Shape;184;p22"/>
          <p:cNvPicPr preferRelativeResize="0"/>
          <p:nvPr/>
        </p:nvPicPr>
        <p:blipFill rotWithShape="1">
          <a:blip r:embed="rId5">
            <a:alphaModFix/>
          </a:blip>
          <a:srcRect l="3721" r="1590"/>
          <a:stretch/>
        </p:blipFill>
        <p:spPr>
          <a:xfrm>
            <a:off x="2823625" y="2842225"/>
            <a:ext cx="3156105" cy="1859525"/>
          </a:xfrm>
          <a:prstGeom prst="rect">
            <a:avLst/>
          </a:prstGeom>
          <a:noFill/>
          <a:ln>
            <a:noFill/>
          </a:ln>
        </p:spPr>
      </p:pic>
      <p:pic>
        <p:nvPicPr>
          <p:cNvPr id="185" name="Google Shape;185;p22"/>
          <p:cNvPicPr preferRelativeResize="0"/>
          <p:nvPr/>
        </p:nvPicPr>
        <p:blipFill>
          <a:blip r:embed="rId6">
            <a:alphaModFix/>
          </a:blip>
          <a:stretch>
            <a:fillRect/>
          </a:stretch>
        </p:blipFill>
        <p:spPr>
          <a:xfrm>
            <a:off x="311688" y="0"/>
            <a:ext cx="4278100" cy="2675175"/>
          </a:xfrm>
          <a:prstGeom prst="rect">
            <a:avLst/>
          </a:prstGeom>
          <a:noFill/>
          <a:ln>
            <a:noFill/>
          </a:ln>
        </p:spPr>
      </p:pic>
      <p:pic>
        <p:nvPicPr>
          <p:cNvPr id="186" name="Google Shape;186;p22"/>
          <p:cNvPicPr preferRelativeResize="0"/>
          <p:nvPr/>
        </p:nvPicPr>
        <p:blipFill>
          <a:blip r:embed="rId7">
            <a:alphaModFix/>
          </a:blip>
          <a:stretch>
            <a:fillRect/>
          </a:stretch>
        </p:blipFill>
        <p:spPr>
          <a:xfrm>
            <a:off x="496075" y="2888297"/>
            <a:ext cx="2435724" cy="176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Problem</a:t>
            </a:r>
            <a:endParaRPr/>
          </a:p>
        </p:txBody>
      </p:sp>
      <p:sp>
        <p:nvSpPr>
          <p:cNvPr id="92" name="Google Shape;92;p14"/>
          <p:cNvSpPr txBox="1">
            <a:spLocks noGrp="1"/>
          </p:cNvSpPr>
          <p:nvPr>
            <p:ph type="body" idx="1"/>
          </p:nvPr>
        </p:nvSpPr>
        <p:spPr>
          <a:xfrm>
            <a:off x="264800" y="1017800"/>
            <a:ext cx="8520600" cy="3339000"/>
          </a:xfrm>
          <a:prstGeom prst="rect">
            <a:avLst/>
          </a:prstGeom>
        </p:spPr>
        <p:txBody>
          <a:bodyPr spcFirstLastPara="1" wrap="square" lIns="91425" tIns="91425" rIns="91425" bIns="91425" anchor="ctr" anchorCtr="0">
            <a:normAutofit fontScale="25000" lnSpcReduction="20000"/>
          </a:bodyPr>
          <a:lstStyle/>
          <a:p>
            <a:pPr marL="0" lvl="0" indent="0" algn="l" rtl="0">
              <a:spcBef>
                <a:spcPts val="1200"/>
              </a:spcBef>
              <a:spcAft>
                <a:spcPts val="0"/>
              </a:spcAft>
              <a:buNone/>
            </a:pPr>
            <a:r>
              <a:rPr lang="en" sz="4000" b="1">
                <a:solidFill>
                  <a:srgbClr val="000000"/>
                </a:solidFill>
                <a:latin typeface="Nunito"/>
                <a:ea typeface="Nunito"/>
                <a:cs typeface="Nunito"/>
                <a:sym typeface="Nunito"/>
              </a:rPr>
              <a:t>Business Problem</a:t>
            </a:r>
            <a:endParaRPr sz="4000" b="1">
              <a:solidFill>
                <a:srgbClr val="000000"/>
              </a:solidFill>
              <a:latin typeface="Nunito"/>
              <a:ea typeface="Nunito"/>
              <a:cs typeface="Nunito"/>
              <a:sym typeface="Nunito"/>
            </a:endParaRPr>
          </a:p>
          <a:p>
            <a:pPr marL="457200" lvl="0" indent="-292100" algn="l" rtl="0">
              <a:spcBef>
                <a:spcPts val="1200"/>
              </a:spcBef>
              <a:spcAft>
                <a:spcPts val="0"/>
              </a:spcAft>
              <a:buClr>
                <a:srgbClr val="2D3B45"/>
              </a:buClr>
              <a:buSzPct val="100000"/>
              <a:buFont typeface="Nunito"/>
              <a:buChar char="●"/>
            </a:pPr>
            <a:r>
              <a:rPr lang="en" sz="4000">
                <a:solidFill>
                  <a:srgbClr val="2D3B45"/>
                </a:solidFill>
                <a:latin typeface="Nunito"/>
                <a:ea typeface="Nunito"/>
                <a:cs typeface="Nunito"/>
                <a:sym typeface="Nunito"/>
              </a:rPr>
              <a:t>Marketing agencies need to evaluate potential brand partners for their clients by assessing brand reputation which in many case is associated with brand sentiment and association. However, manually tracking online mentions and sentiment across various sources is time-consuming and inefficient especially when it must be done across different forms of information platforms (I.e : audio, short videos, long videos , images, texts)</a:t>
            </a:r>
            <a:endParaRPr sz="4000">
              <a:solidFill>
                <a:srgbClr val="2D3B45"/>
              </a:solidFill>
              <a:latin typeface="Nunito"/>
              <a:ea typeface="Nunito"/>
              <a:cs typeface="Nunito"/>
              <a:sym typeface="Nunito"/>
            </a:endParaRPr>
          </a:p>
          <a:p>
            <a:pPr marL="0" lvl="0" indent="0" algn="l" rtl="0">
              <a:spcBef>
                <a:spcPts val="1200"/>
              </a:spcBef>
              <a:spcAft>
                <a:spcPts val="0"/>
              </a:spcAft>
              <a:buClr>
                <a:srgbClr val="C0791B"/>
              </a:buClr>
              <a:buSzPct val="27500"/>
              <a:buFont typeface="Arial"/>
              <a:buNone/>
            </a:pPr>
            <a:r>
              <a:rPr lang="en" sz="4000" b="1">
                <a:solidFill>
                  <a:srgbClr val="000000"/>
                </a:solidFill>
                <a:latin typeface="Nunito"/>
                <a:ea typeface="Nunito"/>
                <a:cs typeface="Nunito"/>
                <a:sym typeface="Nunito"/>
              </a:rPr>
              <a:t>Proposed Solution</a:t>
            </a:r>
            <a:endParaRPr sz="4000" b="1">
              <a:solidFill>
                <a:srgbClr val="000000"/>
              </a:solidFill>
              <a:latin typeface="Nunito"/>
              <a:ea typeface="Nunito"/>
              <a:cs typeface="Nunito"/>
              <a:sym typeface="Nunito"/>
            </a:endParaRPr>
          </a:p>
          <a:p>
            <a:pPr marL="457200" lvl="0" indent="-292100" algn="l" rtl="0">
              <a:spcBef>
                <a:spcPts val="1200"/>
              </a:spcBef>
              <a:spcAft>
                <a:spcPts val="0"/>
              </a:spcAft>
              <a:buClr>
                <a:srgbClr val="2D3B45"/>
              </a:buClr>
              <a:buSzPct val="100000"/>
              <a:buFont typeface="Nunito"/>
              <a:buChar char="●"/>
            </a:pPr>
            <a:r>
              <a:rPr lang="en" sz="4000">
                <a:solidFill>
                  <a:srgbClr val="2D3B45"/>
                </a:solidFill>
                <a:latin typeface="Nunito"/>
                <a:ea typeface="Nunito"/>
                <a:cs typeface="Nunito"/>
                <a:sym typeface="Nunito"/>
              </a:rPr>
              <a:t>This project aims to build an automated ETL pipeline that crawls NYT historical articles, extracts brand mentions and associates adjectives across a panoply of news website to assess their reputation and alignment for potential collaborations.The rationale for this is that news are read by consumers directly on social media and potential  customers look into few words about brands  to make economic decisions</a:t>
            </a:r>
            <a:endParaRPr sz="4000">
              <a:solidFill>
                <a:srgbClr val="2D3B45"/>
              </a:solidFill>
              <a:latin typeface="Nunito"/>
              <a:ea typeface="Nunito"/>
              <a:cs typeface="Nunito"/>
              <a:sym typeface="Nunito"/>
            </a:endParaRPr>
          </a:p>
          <a:p>
            <a:pPr marL="0" lvl="0" indent="0" algn="l" rtl="0">
              <a:spcBef>
                <a:spcPts val="1200"/>
              </a:spcBef>
              <a:spcAft>
                <a:spcPts val="0"/>
              </a:spcAft>
              <a:buClr>
                <a:srgbClr val="C0791B"/>
              </a:buClr>
              <a:buSzPct val="27500"/>
              <a:buFont typeface="Arial"/>
              <a:buNone/>
            </a:pPr>
            <a:r>
              <a:rPr lang="en" sz="4000" b="1">
                <a:solidFill>
                  <a:srgbClr val="2D3B45"/>
                </a:solidFill>
                <a:latin typeface="Nunito"/>
                <a:ea typeface="Nunito"/>
                <a:cs typeface="Nunito"/>
                <a:sym typeface="Nunito"/>
              </a:rPr>
              <a:t>Objectives</a:t>
            </a:r>
            <a:endParaRPr sz="4000" b="1">
              <a:solidFill>
                <a:srgbClr val="2D3B45"/>
              </a:solidFill>
              <a:latin typeface="Nunito"/>
              <a:ea typeface="Nunito"/>
              <a:cs typeface="Nunito"/>
              <a:sym typeface="Nunito"/>
            </a:endParaRPr>
          </a:p>
          <a:p>
            <a:pPr marL="457200" lvl="0" indent="-292100" algn="l" rtl="0">
              <a:lnSpc>
                <a:spcPct val="100000"/>
              </a:lnSpc>
              <a:spcBef>
                <a:spcPts val="1200"/>
              </a:spcBef>
              <a:spcAft>
                <a:spcPts val="0"/>
              </a:spcAft>
              <a:buClr>
                <a:srgbClr val="2D3B45"/>
              </a:buClr>
              <a:buSzPct val="100000"/>
              <a:buFont typeface="Nunito"/>
              <a:buChar char="●"/>
            </a:pPr>
            <a:r>
              <a:rPr lang="en" sz="4000">
                <a:solidFill>
                  <a:srgbClr val="2D3B45"/>
                </a:solidFill>
                <a:latin typeface="Nunito"/>
                <a:ea typeface="Nunito"/>
                <a:cs typeface="Nunito"/>
                <a:sym typeface="Nunito"/>
              </a:rPr>
              <a:t>Continuously monitor online sentiments and key topics  for Nike(eg: festivals, sport events) </a:t>
            </a:r>
            <a:endParaRPr sz="4000">
              <a:solidFill>
                <a:srgbClr val="2D3B45"/>
              </a:solidFill>
              <a:latin typeface="Nunito"/>
              <a:ea typeface="Nunito"/>
              <a:cs typeface="Nunito"/>
              <a:sym typeface="Nunito"/>
            </a:endParaRPr>
          </a:p>
          <a:p>
            <a:pPr marL="457200" lvl="0" indent="-292100" algn="l" rtl="0">
              <a:lnSpc>
                <a:spcPct val="100000"/>
              </a:lnSpc>
              <a:spcBef>
                <a:spcPts val="0"/>
              </a:spcBef>
              <a:spcAft>
                <a:spcPts val="0"/>
              </a:spcAft>
              <a:buClr>
                <a:srgbClr val="2D3B45"/>
              </a:buClr>
              <a:buSzPct val="100000"/>
              <a:buFont typeface="Nunito"/>
              <a:buChar char="●"/>
            </a:pPr>
            <a:r>
              <a:rPr lang="en" sz="4000">
                <a:solidFill>
                  <a:srgbClr val="2D3B45"/>
                </a:solidFill>
                <a:latin typeface="Nunito"/>
                <a:ea typeface="Nunito"/>
                <a:cs typeface="Nunito"/>
                <a:sym typeface="Nunito"/>
              </a:rPr>
              <a:t>Identify emerging market trend in the sport apparel industry</a:t>
            </a:r>
            <a:endParaRPr sz="4000">
              <a:solidFill>
                <a:srgbClr val="2D3B45"/>
              </a:solidFill>
              <a:latin typeface="Nunito"/>
              <a:ea typeface="Nunito"/>
              <a:cs typeface="Nunito"/>
              <a:sym typeface="Nunito"/>
            </a:endParaRPr>
          </a:p>
          <a:p>
            <a:pPr marL="457200" lvl="0" indent="-292100" algn="l" rtl="0">
              <a:lnSpc>
                <a:spcPct val="100000"/>
              </a:lnSpc>
              <a:spcBef>
                <a:spcPts val="0"/>
              </a:spcBef>
              <a:spcAft>
                <a:spcPts val="0"/>
              </a:spcAft>
              <a:buClr>
                <a:srgbClr val="2D3B45"/>
              </a:buClr>
              <a:buSzPct val="100000"/>
              <a:buFont typeface="Nunito"/>
              <a:buChar char="●"/>
            </a:pPr>
            <a:r>
              <a:rPr lang="en" sz="4000">
                <a:solidFill>
                  <a:srgbClr val="2D3B45"/>
                </a:solidFill>
                <a:latin typeface="Nunito"/>
                <a:ea typeface="Nunito"/>
                <a:cs typeface="Nunito"/>
                <a:sym typeface="Nunito"/>
              </a:rPr>
              <a:t>Detect shift in Nike’s brand perception</a:t>
            </a:r>
            <a:endParaRPr sz="4000">
              <a:solidFill>
                <a:srgbClr val="2D3B45"/>
              </a:solidFill>
              <a:latin typeface="Nunito"/>
              <a:ea typeface="Nunito"/>
              <a:cs typeface="Nunito"/>
              <a:sym typeface="Nunito"/>
            </a:endParaRPr>
          </a:p>
          <a:p>
            <a:pPr marL="457200" lvl="0" indent="-292100" algn="l" rtl="0">
              <a:lnSpc>
                <a:spcPct val="100000"/>
              </a:lnSpc>
              <a:spcBef>
                <a:spcPts val="0"/>
              </a:spcBef>
              <a:spcAft>
                <a:spcPts val="0"/>
              </a:spcAft>
              <a:buClr>
                <a:srgbClr val="2D3B45"/>
              </a:buClr>
              <a:buSzPct val="100000"/>
              <a:buFont typeface="Nunito"/>
              <a:buChar char="●"/>
            </a:pPr>
            <a:r>
              <a:rPr lang="en" sz="4000">
                <a:solidFill>
                  <a:srgbClr val="2D3B45"/>
                </a:solidFill>
                <a:latin typeface="Nunito"/>
                <a:ea typeface="Nunito"/>
                <a:cs typeface="Nunito"/>
                <a:sym typeface="Nunito"/>
              </a:rPr>
              <a:t>Benchmark Nike against competitors like Puma, Adidas, Lululemon</a:t>
            </a:r>
            <a:endParaRPr sz="4000">
              <a:solidFill>
                <a:srgbClr val="2D3B45"/>
              </a:solidFill>
              <a:latin typeface="Nunito"/>
              <a:ea typeface="Nunito"/>
              <a:cs typeface="Nunito"/>
              <a:sym typeface="Nunito"/>
            </a:endParaRPr>
          </a:p>
          <a:p>
            <a:pPr marL="0" lvl="0" indent="0" algn="l" rtl="0">
              <a:spcBef>
                <a:spcPts val="1200"/>
              </a:spcBef>
              <a:spcAft>
                <a:spcPts val="1200"/>
              </a:spcAft>
              <a:buClr>
                <a:srgbClr val="C0791B"/>
              </a:buClr>
              <a:buSzPct val="91666"/>
              <a:buFont typeface="Arial"/>
              <a:buNone/>
            </a:pPr>
            <a:endParaRPr sz="1200">
              <a:solidFill>
                <a:srgbClr val="2D3B45"/>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 &amp; Procurement</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Clr>
                <a:srgbClr val="424242"/>
              </a:buClr>
              <a:buSzPts val="1200"/>
              <a:buFont typeface="Lato"/>
              <a:buChar char="●"/>
            </a:pPr>
            <a:r>
              <a:rPr lang="en" sz="1200" b="1">
                <a:solidFill>
                  <a:srgbClr val="424242"/>
                </a:solidFill>
                <a:latin typeface="Nunito"/>
                <a:ea typeface="Nunito"/>
                <a:cs typeface="Nunito"/>
                <a:sym typeface="Nunito"/>
              </a:rPr>
              <a:t>Primary Data Source: </a:t>
            </a:r>
            <a:r>
              <a:rPr lang="en" sz="1200">
                <a:solidFill>
                  <a:srgbClr val="424242"/>
                </a:solidFill>
                <a:latin typeface="Nunito"/>
                <a:ea typeface="Nunito"/>
                <a:cs typeface="Nunito"/>
                <a:sym typeface="Nunito"/>
              </a:rPr>
              <a:t>NYT Article Datafile https://www.kaggle.com/datasets/tumanovalexander/nyt-articles-data</a:t>
            </a:r>
            <a:endParaRPr sz="1200">
              <a:solidFill>
                <a:srgbClr val="424242"/>
              </a:solidFill>
              <a:latin typeface="Nunito"/>
              <a:ea typeface="Nunito"/>
              <a:cs typeface="Nunito"/>
              <a:sym typeface="Nunito"/>
            </a:endParaRPr>
          </a:p>
          <a:p>
            <a:pPr marL="457200" lvl="0" indent="-304800" algn="l" rtl="0">
              <a:lnSpc>
                <a:spcPct val="150000"/>
              </a:lnSpc>
              <a:spcBef>
                <a:spcPts val="0"/>
              </a:spcBef>
              <a:spcAft>
                <a:spcPts val="0"/>
              </a:spcAft>
              <a:buClr>
                <a:srgbClr val="424242"/>
              </a:buClr>
              <a:buSzPts val="1200"/>
              <a:buFont typeface="Lato"/>
              <a:buChar char="●"/>
            </a:pPr>
            <a:r>
              <a:rPr lang="en" sz="1200" b="1">
                <a:solidFill>
                  <a:srgbClr val="424242"/>
                </a:solidFill>
                <a:latin typeface="Nunito"/>
                <a:ea typeface="Nunito"/>
                <a:cs typeface="Nunito"/>
                <a:sym typeface="Nunito"/>
              </a:rPr>
              <a:t>Endpoint: </a:t>
            </a:r>
            <a:r>
              <a:rPr lang="en" sz="1200">
                <a:solidFill>
                  <a:srgbClr val="424242"/>
                </a:solidFill>
                <a:latin typeface="Nunito"/>
                <a:ea typeface="Nunito"/>
                <a:cs typeface="Nunito"/>
                <a:sym typeface="Nunito"/>
              </a:rPr>
              <a:t>download </a:t>
            </a:r>
            <a:r>
              <a:rPr lang="en" sz="1100">
                <a:solidFill>
                  <a:srgbClr val="188038"/>
                </a:solidFill>
                <a:latin typeface="Roboto Mono"/>
                <a:ea typeface="Roboto Mono"/>
                <a:cs typeface="Roboto Mono"/>
                <a:sym typeface="Roboto Mono"/>
              </a:rPr>
              <a:t>nyt_data.parquet</a:t>
            </a:r>
            <a:r>
              <a:rPr lang="en" sz="1200">
                <a:solidFill>
                  <a:srgbClr val="424242"/>
                </a:solidFill>
                <a:latin typeface="Nunito"/>
                <a:ea typeface="Nunito"/>
                <a:cs typeface="Nunito"/>
                <a:sym typeface="Nunito"/>
              </a:rPr>
              <a:t> file directly from Kaggle and access the data locally  	</a:t>
            </a:r>
            <a:endParaRPr sz="1200" i="1" u="sng">
              <a:solidFill>
                <a:srgbClr val="27278B"/>
              </a:solidFill>
              <a:latin typeface="Nunito"/>
              <a:ea typeface="Nunito"/>
              <a:cs typeface="Nunito"/>
              <a:sym typeface="Nunito"/>
            </a:endParaRPr>
          </a:p>
          <a:p>
            <a:pPr marL="457200" lvl="0" indent="-304800" algn="l" rtl="0">
              <a:lnSpc>
                <a:spcPct val="150000"/>
              </a:lnSpc>
              <a:spcBef>
                <a:spcPts val="0"/>
              </a:spcBef>
              <a:spcAft>
                <a:spcPts val="0"/>
              </a:spcAft>
              <a:buClr>
                <a:srgbClr val="424242"/>
              </a:buClr>
              <a:buSzPts val="1200"/>
              <a:buFont typeface="Lato"/>
              <a:buChar char="●"/>
            </a:pPr>
            <a:r>
              <a:rPr lang="en" sz="1200" b="1">
                <a:solidFill>
                  <a:srgbClr val="424242"/>
                </a:solidFill>
                <a:latin typeface="Nunito"/>
                <a:ea typeface="Nunito"/>
                <a:cs typeface="Nunito"/>
                <a:sym typeface="Nunito"/>
              </a:rPr>
              <a:t>Authentication:</a:t>
            </a:r>
            <a:r>
              <a:rPr lang="en" sz="1200">
                <a:solidFill>
                  <a:srgbClr val="424242"/>
                </a:solidFill>
                <a:latin typeface="Nunito"/>
                <a:ea typeface="Nunito"/>
                <a:cs typeface="Nunito"/>
                <a:sym typeface="Nunito"/>
              </a:rPr>
              <a:t> None needed to access the Kaggle dataset </a:t>
            </a:r>
            <a:endParaRPr sz="1200">
              <a:solidFill>
                <a:srgbClr val="424242"/>
              </a:solidFill>
              <a:latin typeface="Nunito"/>
              <a:ea typeface="Nunito"/>
              <a:cs typeface="Nunito"/>
              <a:sym typeface="Nunito"/>
            </a:endParaRPr>
          </a:p>
          <a:p>
            <a:pPr marL="457200" lvl="0" indent="-304800" algn="l" rtl="0">
              <a:lnSpc>
                <a:spcPct val="150000"/>
              </a:lnSpc>
              <a:spcBef>
                <a:spcPts val="0"/>
              </a:spcBef>
              <a:spcAft>
                <a:spcPts val="0"/>
              </a:spcAft>
              <a:buClr>
                <a:srgbClr val="424242"/>
              </a:buClr>
              <a:buSzPts val="1200"/>
              <a:buFont typeface="Lato"/>
              <a:buChar char="●"/>
            </a:pPr>
            <a:r>
              <a:rPr lang="en" sz="1200" b="1">
                <a:solidFill>
                  <a:srgbClr val="424242"/>
                </a:solidFill>
                <a:latin typeface="Nunito"/>
                <a:ea typeface="Nunito"/>
                <a:cs typeface="Nunito"/>
                <a:sym typeface="Nunito"/>
              </a:rPr>
              <a:t>Query Parameters:</a:t>
            </a:r>
            <a:r>
              <a:rPr lang="en" sz="1200">
                <a:solidFill>
                  <a:srgbClr val="424242"/>
                </a:solidFill>
                <a:latin typeface="Nunito"/>
                <a:ea typeface="Nunito"/>
                <a:cs typeface="Nunito"/>
                <a:sym typeface="Nunito"/>
              </a:rPr>
              <a:t> Query parameters are not used during the upload process. Filtering and data selection happen after the entire file has been loaded into MongoDB</a:t>
            </a:r>
            <a:r>
              <a:rPr lang="en" sz="1100">
                <a:solidFill>
                  <a:srgbClr val="000000"/>
                </a:solidFill>
                <a:latin typeface="Arial"/>
                <a:ea typeface="Arial"/>
                <a:cs typeface="Arial"/>
                <a:sym typeface="Arial"/>
              </a:rPr>
              <a:t> </a:t>
            </a:r>
            <a:endParaRPr sz="1200">
              <a:solidFill>
                <a:srgbClr val="424242"/>
              </a:solidFill>
              <a:latin typeface="Nunito"/>
              <a:ea typeface="Nunito"/>
              <a:cs typeface="Nunito"/>
              <a:sym typeface="Nunito"/>
            </a:endParaRPr>
          </a:p>
          <a:p>
            <a:pPr marL="457200" lvl="0" indent="-304800" algn="l" rtl="0">
              <a:lnSpc>
                <a:spcPct val="150000"/>
              </a:lnSpc>
              <a:spcBef>
                <a:spcPts val="0"/>
              </a:spcBef>
              <a:spcAft>
                <a:spcPts val="0"/>
              </a:spcAft>
              <a:buClr>
                <a:srgbClr val="424242"/>
              </a:buClr>
              <a:buSzPts val="1200"/>
              <a:buFont typeface="Lato"/>
              <a:buChar char="●"/>
            </a:pPr>
            <a:r>
              <a:rPr lang="en" sz="1200" b="1">
                <a:solidFill>
                  <a:srgbClr val="424242"/>
                </a:solidFill>
                <a:latin typeface="Nunito"/>
                <a:ea typeface="Nunito"/>
                <a:cs typeface="Nunito"/>
                <a:sym typeface="Nunito"/>
              </a:rPr>
              <a:t>Response Data:</a:t>
            </a:r>
            <a:r>
              <a:rPr lang="en" sz="1200">
                <a:solidFill>
                  <a:srgbClr val="424242"/>
                </a:solidFill>
                <a:latin typeface="Nunito"/>
                <a:ea typeface="Nunito"/>
                <a:cs typeface="Nunito"/>
                <a:sym typeface="Nunito"/>
              </a:rPr>
              <a:t>  Raw data Included fields like </a:t>
            </a:r>
            <a:r>
              <a:rPr lang="en" sz="1200" i="1">
                <a:solidFill>
                  <a:srgbClr val="424242"/>
                </a:solidFill>
                <a:latin typeface="Nunito"/>
                <a:ea typeface="Nunito"/>
                <a:cs typeface="Nunito"/>
                <a:sym typeface="Nunito"/>
              </a:rPr>
              <a:t>title</a:t>
            </a:r>
            <a:r>
              <a:rPr lang="en" sz="1200">
                <a:solidFill>
                  <a:srgbClr val="424242"/>
                </a:solidFill>
                <a:latin typeface="Nunito"/>
                <a:ea typeface="Nunito"/>
                <a:cs typeface="Nunito"/>
                <a:sym typeface="Nunito"/>
              </a:rPr>
              <a:t>, </a:t>
            </a:r>
            <a:r>
              <a:rPr lang="en" sz="1200" i="1">
                <a:solidFill>
                  <a:srgbClr val="424242"/>
                </a:solidFill>
                <a:latin typeface="Nunito"/>
                <a:ea typeface="Nunito"/>
                <a:cs typeface="Nunito"/>
                <a:sym typeface="Nunito"/>
              </a:rPr>
              <a:t>excerpt, year</a:t>
            </a:r>
            <a:endParaRPr sz="1200" i="1">
              <a:solidFill>
                <a:srgbClr val="424242"/>
              </a:solidFill>
              <a:latin typeface="Nunito"/>
              <a:ea typeface="Nunito"/>
              <a:cs typeface="Nunito"/>
              <a:sym typeface="Nunito"/>
            </a:endParaRPr>
          </a:p>
          <a:p>
            <a:pPr marL="457200" lvl="0" indent="-304800" algn="l" rtl="0">
              <a:lnSpc>
                <a:spcPct val="150000"/>
              </a:lnSpc>
              <a:spcBef>
                <a:spcPts val="0"/>
              </a:spcBef>
              <a:spcAft>
                <a:spcPts val="0"/>
              </a:spcAft>
              <a:buClr>
                <a:srgbClr val="424242"/>
              </a:buClr>
              <a:buSzPts val="1200"/>
              <a:buFont typeface="Lato"/>
              <a:buChar char="●"/>
            </a:pPr>
            <a:r>
              <a:rPr lang="en" sz="1200" b="1">
                <a:solidFill>
                  <a:srgbClr val="424242"/>
                </a:solidFill>
                <a:latin typeface="Nunito"/>
                <a:ea typeface="Nunito"/>
                <a:cs typeface="Nunito"/>
                <a:sym typeface="Nunito"/>
              </a:rPr>
              <a:t>Storage Plan:</a:t>
            </a:r>
            <a:r>
              <a:rPr lang="en" sz="1200">
                <a:solidFill>
                  <a:srgbClr val="424242"/>
                </a:solidFill>
                <a:latin typeface="Nunito"/>
                <a:ea typeface="Nunito"/>
                <a:cs typeface="Nunito"/>
                <a:sym typeface="Nunito"/>
              </a:rPr>
              <a:t> Data is initially stored in MongoDB for flexible document-based storage</a:t>
            </a:r>
            <a:endParaRPr sz="1200">
              <a:solidFill>
                <a:srgbClr val="424242"/>
              </a:solidFill>
              <a:latin typeface="Nunito"/>
              <a:ea typeface="Nunito"/>
              <a:cs typeface="Nunito"/>
              <a:sym typeface="Nunito"/>
            </a:endParaRPr>
          </a:p>
          <a:p>
            <a:pPr marL="0" lvl="0" indent="0" algn="l" rtl="0">
              <a:lnSpc>
                <a:spcPct val="150000"/>
              </a:lnSpc>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128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C0791B"/>
              </a:buClr>
              <a:buSzPts val="990"/>
              <a:buFont typeface="Arial"/>
              <a:buNone/>
            </a:pPr>
            <a:r>
              <a:rPr lang="en" sz="2500"/>
              <a:t>Design Choices &amp; Functionality for Selected Technologies</a:t>
            </a:r>
            <a:endParaRPr sz="2500"/>
          </a:p>
          <a:p>
            <a:pPr marL="0" lvl="0" indent="0" algn="l" rtl="0">
              <a:spcBef>
                <a:spcPts val="0"/>
              </a:spcBef>
              <a:spcAft>
                <a:spcPts val="0"/>
              </a:spcAft>
              <a:buSzPts val="990"/>
              <a:buNone/>
            </a:pPr>
            <a:endParaRPr sz="2500"/>
          </a:p>
        </p:txBody>
      </p:sp>
      <p:sp>
        <p:nvSpPr>
          <p:cNvPr id="104" name="Google Shape;104;p16"/>
          <p:cNvSpPr txBox="1">
            <a:spLocks noGrp="1"/>
          </p:cNvSpPr>
          <p:nvPr>
            <p:ph type="body" idx="1"/>
          </p:nvPr>
        </p:nvSpPr>
        <p:spPr>
          <a:xfrm>
            <a:off x="311700" y="613650"/>
            <a:ext cx="8520600" cy="3049200"/>
          </a:xfrm>
          <a:prstGeom prst="rect">
            <a:avLst/>
          </a:prstGeom>
        </p:spPr>
        <p:txBody>
          <a:bodyPr spcFirstLastPara="1" wrap="square" lIns="91425" tIns="91425" rIns="91425" bIns="91425" anchor="t" anchorCtr="0">
            <a:normAutofit fontScale="85000" lnSpcReduction="10000"/>
          </a:bodyPr>
          <a:lstStyle/>
          <a:p>
            <a:pPr marL="0" lvl="0" indent="0" algn="l" rtl="0">
              <a:lnSpc>
                <a:spcPct val="125454"/>
              </a:lnSpc>
              <a:spcBef>
                <a:spcPts val="0"/>
              </a:spcBef>
              <a:spcAft>
                <a:spcPts val="0"/>
              </a:spcAft>
              <a:buNone/>
            </a:pPr>
            <a:r>
              <a:rPr lang="en" sz="1200">
                <a:solidFill>
                  <a:srgbClr val="000000"/>
                </a:solidFill>
                <a:latin typeface="Nunito"/>
                <a:ea typeface="Nunito"/>
                <a:cs typeface="Nunito"/>
                <a:sym typeface="Nunito"/>
              </a:rPr>
              <a:t>To efficiently assess brand reputation by automating the extraction and analysis of brand mentions, we have selected a combination of MongoDB, Neo4j, and Flask. These technologies are critical for data extraction, storage, relationship modeling, and retrieval. </a:t>
            </a:r>
            <a:endParaRPr sz="1200" b="1">
              <a:solidFill>
                <a:srgbClr val="000000"/>
              </a:solidFill>
              <a:latin typeface="Nunito"/>
              <a:ea typeface="Nunito"/>
              <a:cs typeface="Nunito"/>
              <a:sym typeface="Nunito"/>
            </a:endParaRPr>
          </a:p>
          <a:p>
            <a:pPr marL="0" lvl="0" indent="0" algn="l" rtl="0">
              <a:spcBef>
                <a:spcPts val="0"/>
              </a:spcBef>
              <a:spcAft>
                <a:spcPts val="0"/>
              </a:spcAft>
              <a:buNone/>
            </a:pPr>
            <a:endParaRPr sz="1200" b="1">
              <a:solidFill>
                <a:srgbClr val="000000"/>
              </a:solidFill>
              <a:latin typeface="Nunito"/>
              <a:ea typeface="Nunito"/>
              <a:cs typeface="Nunito"/>
              <a:sym typeface="Nunito"/>
            </a:endParaRPr>
          </a:p>
          <a:p>
            <a:pPr marL="0" lvl="0" indent="0" algn="l" rtl="0">
              <a:spcBef>
                <a:spcPts val="0"/>
              </a:spcBef>
              <a:spcAft>
                <a:spcPts val="0"/>
              </a:spcAft>
              <a:buNone/>
            </a:pPr>
            <a:r>
              <a:rPr lang="en" sz="1200" b="1">
                <a:solidFill>
                  <a:srgbClr val="000000"/>
                </a:solidFill>
                <a:latin typeface="Nunito"/>
                <a:ea typeface="Nunito"/>
                <a:cs typeface="Nunito"/>
                <a:sym typeface="Nunito"/>
              </a:rPr>
              <a:t>MongoDB</a:t>
            </a:r>
            <a:r>
              <a:rPr lang="en" sz="1200">
                <a:solidFill>
                  <a:srgbClr val="000000"/>
                </a:solidFill>
                <a:latin typeface="Nunito"/>
                <a:ea typeface="Nunito"/>
                <a:cs typeface="Nunito"/>
                <a:sym typeface="Nunito"/>
              </a:rPr>
              <a:t> – </a:t>
            </a:r>
            <a:r>
              <a:rPr lang="en" sz="1200" i="1">
                <a:solidFill>
                  <a:srgbClr val="000000"/>
                </a:solidFill>
                <a:latin typeface="Nunito"/>
                <a:ea typeface="Nunito"/>
                <a:cs typeface="Nunito"/>
                <a:sym typeface="Nunito"/>
              </a:rPr>
              <a:t>NoSQL Database for Data Aggregation</a:t>
            </a:r>
            <a:endParaRPr sz="1200" i="1">
              <a:solidFill>
                <a:srgbClr val="000000"/>
              </a:solidFill>
              <a:latin typeface="Nunito"/>
              <a:ea typeface="Nunito"/>
              <a:cs typeface="Nunito"/>
              <a:sym typeface="Nunito"/>
            </a:endParaRPr>
          </a:p>
          <a:p>
            <a:pPr marL="914400" lvl="0" indent="0" algn="l" rtl="0">
              <a:lnSpc>
                <a:spcPct val="125454"/>
              </a:lnSpc>
              <a:spcBef>
                <a:spcPts val="0"/>
              </a:spcBef>
              <a:spcAft>
                <a:spcPts val="0"/>
              </a:spcAft>
              <a:buNone/>
            </a:pPr>
            <a:r>
              <a:rPr lang="en" sz="1200">
                <a:solidFill>
                  <a:srgbClr val="000000"/>
                </a:solidFill>
                <a:latin typeface="Nunito"/>
                <a:ea typeface="Nunito"/>
                <a:cs typeface="Nunito"/>
                <a:sym typeface="Nunito"/>
              </a:rPr>
              <a:t>The brand analysis pipeline involved loading and indexing news data in MongoDB, specifically tagging brand mentions. Subsequent steps included detailed analysis of 'Nike' (sentiment, co-occurrence, temporal trends), comparative visualizations with 'Asics' and other brands, and final data structuring in MongoDB and a DataFrame for reporting.</a:t>
            </a:r>
            <a:endParaRPr sz="1200">
              <a:solidFill>
                <a:srgbClr val="000000"/>
              </a:solidFill>
              <a:latin typeface="Nunito"/>
              <a:ea typeface="Nunito"/>
              <a:cs typeface="Nunito"/>
              <a:sym typeface="Nunito"/>
            </a:endParaRPr>
          </a:p>
          <a:p>
            <a:pPr marL="0" lvl="0" indent="0" algn="l" rtl="0">
              <a:spcBef>
                <a:spcPts val="0"/>
              </a:spcBef>
              <a:spcAft>
                <a:spcPts val="0"/>
              </a:spcAft>
              <a:buNone/>
            </a:pPr>
            <a:endParaRPr sz="1200" b="1">
              <a:solidFill>
                <a:srgbClr val="000000"/>
              </a:solidFill>
              <a:latin typeface="Nunito"/>
              <a:ea typeface="Nunito"/>
              <a:cs typeface="Nunito"/>
              <a:sym typeface="Nunito"/>
            </a:endParaRPr>
          </a:p>
          <a:p>
            <a:pPr marL="0" lvl="0" indent="0" algn="l" rtl="0">
              <a:spcBef>
                <a:spcPts val="0"/>
              </a:spcBef>
              <a:spcAft>
                <a:spcPts val="0"/>
              </a:spcAft>
              <a:buNone/>
            </a:pPr>
            <a:r>
              <a:rPr lang="en" sz="1200" b="1">
                <a:solidFill>
                  <a:srgbClr val="000000"/>
                </a:solidFill>
                <a:latin typeface="Nunito"/>
                <a:ea typeface="Nunito"/>
                <a:cs typeface="Nunito"/>
                <a:sym typeface="Nunito"/>
              </a:rPr>
              <a:t>Neo4j</a:t>
            </a:r>
            <a:r>
              <a:rPr lang="en" sz="1200">
                <a:solidFill>
                  <a:srgbClr val="000000"/>
                </a:solidFill>
                <a:latin typeface="Nunito"/>
                <a:ea typeface="Nunito"/>
                <a:cs typeface="Nunito"/>
                <a:sym typeface="Nunito"/>
              </a:rPr>
              <a:t> – </a:t>
            </a:r>
            <a:r>
              <a:rPr lang="en" sz="1200" i="1">
                <a:solidFill>
                  <a:srgbClr val="000000"/>
                </a:solidFill>
                <a:latin typeface="Nunito"/>
                <a:ea typeface="Nunito"/>
                <a:cs typeface="Nunito"/>
                <a:sym typeface="Nunito"/>
              </a:rPr>
              <a:t>Graph Database for Relationship Modeling</a:t>
            </a:r>
            <a:endParaRPr sz="1200" i="1">
              <a:solidFill>
                <a:srgbClr val="000000"/>
              </a:solidFill>
              <a:latin typeface="Nunito"/>
              <a:ea typeface="Nunito"/>
              <a:cs typeface="Nunito"/>
              <a:sym typeface="Nunito"/>
            </a:endParaRPr>
          </a:p>
          <a:p>
            <a:pPr marL="914400" lvl="0" indent="0" algn="l" rtl="0">
              <a:spcBef>
                <a:spcPts val="0"/>
              </a:spcBef>
              <a:spcAft>
                <a:spcPts val="0"/>
              </a:spcAft>
              <a:buNone/>
            </a:pPr>
            <a:r>
              <a:rPr lang="en" sz="1200">
                <a:solidFill>
                  <a:srgbClr val="000000"/>
                </a:solidFill>
                <a:latin typeface="Nunito"/>
                <a:ea typeface="Nunito"/>
                <a:cs typeface="Nunito"/>
                <a:sym typeface="Nunito"/>
              </a:rPr>
              <a:t>Applied three Neo4j queries process data from a CSV file to create or update</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Brand</a:t>
            </a:r>
            <a:r>
              <a:rPr lang="en" sz="1100">
                <a:solidFill>
                  <a:srgbClr val="000000"/>
                </a:solidFill>
                <a:latin typeface="Arial"/>
                <a:ea typeface="Arial"/>
                <a:cs typeface="Arial"/>
                <a:sym typeface="Arial"/>
              </a:rPr>
              <a:t> </a:t>
            </a:r>
            <a:r>
              <a:rPr lang="en" sz="1200">
                <a:solidFill>
                  <a:srgbClr val="000000"/>
                </a:solidFill>
                <a:latin typeface="Nunito"/>
                <a:ea typeface="Nunito"/>
                <a:cs typeface="Nunito"/>
                <a:sym typeface="Nunito"/>
              </a:rPr>
              <a:t>and</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Keyword</a:t>
            </a:r>
            <a:r>
              <a:rPr lang="en" sz="1100">
                <a:solidFill>
                  <a:srgbClr val="000000"/>
                </a:solidFill>
                <a:latin typeface="Arial"/>
                <a:ea typeface="Arial"/>
                <a:cs typeface="Arial"/>
                <a:sym typeface="Arial"/>
              </a:rPr>
              <a:t> </a:t>
            </a:r>
            <a:r>
              <a:rPr lang="en" sz="1200">
                <a:solidFill>
                  <a:srgbClr val="000000"/>
                </a:solidFill>
                <a:latin typeface="Nunito"/>
                <a:ea typeface="Nunito"/>
                <a:cs typeface="Nunito"/>
                <a:sym typeface="Nunito"/>
              </a:rPr>
              <a:t>nodes (lowercase) based on specific keyword lists, establishing</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MENTIONED_WITH</a:t>
            </a:r>
            <a:r>
              <a:rPr lang="en" sz="1100">
                <a:solidFill>
                  <a:srgbClr val="000000"/>
                </a:solidFill>
                <a:latin typeface="Arial"/>
                <a:ea typeface="Arial"/>
                <a:cs typeface="Arial"/>
                <a:sym typeface="Arial"/>
              </a:rPr>
              <a:t> </a:t>
            </a:r>
            <a:r>
              <a:rPr lang="en" sz="1200">
                <a:solidFill>
                  <a:srgbClr val="000000"/>
                </a:solidFill>
                <a:latin typeface="Nunito"/>
                <a:ea typeface="Nunito"/>
                <a:cs typeface="Nunito"/>
                <a:sym typeface="Nunito"/>
              </a:rPr>
              <a:t>relationships for 'young', 'new', and 'athletic', </a:t>
            </a:r>
            <a:r>
              <a:rPr lang="en" sz="1100">
                <a:solidFill>
                  <a:srgbClr val="188038"/>
                </a:solidFill>
                <a:latin typeface="Roboto Mono"/>
                <a:ea typeface="Roboto Mono"/>
                <a:cs typeface="Roboto Mono"/>
                <a:sym typeface="Roboto Mono"/>
              </a:rPr>
              <a:t>TRENDING_WITH</a:t>
            </a:r>
            <a:r>
              <a:rPr lang="en" sz="1100">
                <a:solidFill>
                  <a:srgbClr val="000000"/>
                </a:solidFill>
                <a:latin typeface="Arial"/>
                <a:ea typeface="Arial"/>
                <a:cs typeface="Arial"/>
                <a:sym typeface="Arial"/>
              </a:rPr>
              <a:t> </a:t>
            </a:r>
            <a:r>
              <a:rPr lang="en" sz="1200">
                <a:solidFill>
                  <a:srgbClr val="000000"/>
                </a:solidFill>
                <a:latin typeface="Nunito"/>
                <a:ea typeface="Nunito"/>
                <a:cs typeface="Nunito"/>
                <a:sym typeface="Nunito"/>
              </a:rPr>
              <a:t>relationships for 'young' and 'musical', and</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ASSOCIATED_WITH</a:t>
            </a:r>
            <a:r>
              <a:rPr lang="en" sz="1100">
                <a:solidFill>
                  <a:srgbClr val="000000"/>
                </a:solidFill>
                <a:latin typeface="Arial"/>
                <a:ea typeface="Arial"/>
                <a:cs typeface="Arial"/>
                <a:sym typeface="Arial"/>
              </a:rPr>
              <a:t> </a:t>
            </a:r>
            <a:r>
              <a:rPr lang="en" sz="1200">
                <a:solidFill>
                  <a:srgbClr val="000000"/>
                </a:solidFill>
                <a:latin typeface="Nunito"/>
                <a:ea typeface="Nunito"/>
                <a:cs typeface="Nunito"/>
                <a:sym typeface="Nunito"/>
              </a:rPr>
              <a:t>relationships for 'good' and 'athletic</a:t>
            </a:r>
            <a:r>
              <a:rPr lang="en" sz="1100">
                <a:solidFill>
                  <a:srgbClr val="000000"/>
                </a:solidFill>
                <a:latin typeface="Arial"/>
                <a:ea typeface="Arial"/>
                <a:cs typeface="Arial"/>
                <a:sym typeface="Arial"/>
              </a:rPr>
              <a:t>'.</a:t>
            </a:r>
            <a:endParaRPr sz="1200">
              <a:solidFill>
                <a:srgbClr val="000000"/>
              </a:solidFill>
              <a:latin typeface="Nunito"/>
              <a:ea typeface="Nunito"/>
              <a:cs typeface="Nunito"/>
              <a:sym typeface="Nunito"/>
            </a:endParaRPr>
          </a:p>
          <a:p>
            <a:pPr marL="914400" lvl="0" indent="0" algn="l" rtl="0">
              <a:spcBef>
                <a:spcPts val="0"/>
              </a:spcBef>
              <a:spcAft>
                <a:spcPts val="0"/>
              </a:spcAft>
              <a:buNone/>
            </a:pPr>
            <a:endParaRPr sz="1200">
              <a:solidFill>
                <a:srgbClr val="000000"/>
              </a:solidFill>
              <a:latin typeface="Nunito"/>
              <a:ea typeface="Nunito"/>
              <a:cs typeface="Nunito"/>
              <a:sym typeface="Nunito"/>
            </a:endParaRPr>
          </a:p>
          <a:p>
            <a:pPr marL="0" lvl="0" indent="0" algn="l" rtl="0">
              <a:spcBef>
                <a:spcPts val="0"/>
              </a:spcBef>
              <a:spcAft>
                <a:spcPts val="0"/>
              </a:spcAft>
              <a:buNone/>
            </a:pPr>
            <a:r>
              <a:rPr lang="en" sz="1200" b="1">
                <a:solidFill>
                  <a:srgbClr val="000000"/>
                </a:solidFill>
                <a:latin typeface="Nunito"/>
                <a:ea typeface="Nunito"/>
                <a:cs typeface="Nunito"/>
                <a:sym typeface="Nunito"/>
              </a:rPr>
              <a:t>Flask </a:t>
            </a:r>
            <a:r>
              <a:rPr lang="en" sz="1200">
                <a:solidFill>
                  <a:srgbClr val="000000"/>
                </a:solidFill>
                <a:latin typeface="Nunito"/>
                <a:ea typeface="Nunito"/>
                <a:cs typeface="Nunito"/>
                <a:sym typeface="Nunito"/>
              </a:rPr>
              <a:t>– </a:t>
            </a:r>
            <a:r>
              <a:rPr lang="en" sz="1200" i="1">
                <a:solidFill>
                  <a:srgbClr val="000000"/>
                </a:solidFill>
                <a:latin typeface="Nunito"/>
                <a:ea typeface="Nunito"/>
                <a:cs typeface="Nunito"/>
                <a:sym typeface="Nunito"/>
              </a:rPr>
              <a:t>API for Data Retrieval and Streaming</a:t>
            </a:r>
            <a:endParaRPr sz="1200" i="1">
              <a:solidFill>
                <a:srgbClr val="000000"/>
              </a:solidFill>
              <a:latin typeface="Nunito"/>
              <a:ea typeface="Nunito"/>
              <a:cs typeface="Nunito"/>
              <a:sym typeface="Nunito"/>
            </a:endParaRPr>
          </a:p>
          <a:p>
            <a:pPr marL="914400" lvl="0" indent="0" algn="l" rtl="0">
              <a:spcBef>
                <a:spcPts val="0"/>
              </a:spcBef>
              <a:spcAft>
                <a:spcPts val="0"/>
              </a:spcAft>
              <a:buNone/>
            </a:pPr>
            <a:r>
              <a:rPr lang="en" sz="1200">
                <a:solidFill>
                  <a:srgbClr val="000000"/>
                </a:solidFill>
                <a:latin typeface="Nunito"/>
                <a:ea typeface="Nunito"/>
                <a:cs typeface="Nunito"/>
                <a:sym typeface="Nunito"/>
              </a:rPr>
              <a:t>The Flask application is providing a web interface to explore the relationship between the listed athletic and apparel brands (Adidas, Asics, Hoka, Lululemon, New Balance, Nike, Puma, Reebok, Under Armour) and the adjectives used to describe them, specifically as found within NYT article dataset.</a:t>
            </a:r>
            <a:endParaRPr/>
          </a:p>
        </p:txBody>
      </p:sp>
      <p:pic>
        <p:nvPicPr>
          <p:cNvPr id="105" name="Google Shape;105;p16" title="Mongodb-Icon-Logo-Vector.svg-.png"/>
          <p:cNvPicPr preferRelativeResize="0"/>
          <p:nvPr/>
        </p:nvPicPr>
        <p:blipFill>
          <a:blip r:embed="rId3">
            <a:alphaModFix/>
          </a:blip>
          <a:stretch>
            <a:fillRect/>
          </a:stretch>
        </p:blipFill>
        <p:spPr>
          <a:xfrm>
            <a:off x="227572" y="1400500"/>
            <a:ext cx="767081" cy="607800"/>
          </a:xfrm>
          <a:prstGeom prst="rect">
            <a:avLst/>
          </a:prstGeom>
          <a:noFill/>
          <a:ln>
            <a:noFill/>
          </a:ln>
        </p:spPr>
      </p:pic>
      <p:pic>
        <p:nvPicPr>
          <p:cNvPr id="106" name="Google Shape;106;p16" title="images.png"/>
          <p:cNvPicPr preferRelativeResize="0"/>
          <p:nvPr/>
        </p:nvPicPr>
        <p:blipFill rotWithShape="1">
          <a:blip r:embed="rId4">
            <a:alphaModFix/>
          </a:blip>
          <a:srcRect t="18579" r="15203" b="9798"/>
          <a:stretch/>
        </p:blipFill>
        <p:spPr>
          <a:xfrm>
            <a:off x="188850" y="2268607"/>
            <a:ext cx="844525" cy="565230"/>
          </a:xfrm>
          <a:prstGeom prst="rect">
            <a:avLst/>
          </a:prstGeom>
          <a:noFill/>
          <a:ln>
            <a:noFill/>
          </a:ln>
        </p:spPr>
      </p:pic>
      <p:pic>
        <p:nvPicPr>
          <p:cNvPr id="107" name="Google Shape;107;p16"/>
          <p:cNvPicPr preferRelativeResize="0"/>
          <p:nvPr/>
        </p:nvPicPr>
        <p:blipFill>
          <a:blip r:embed="rId5">
            <a:alphaModFix/>
          </a:blip>
          <a:stretch>
            <a:fillRect/>
          </a:stretch>
        </p:blipFill>
        <p:spPr>
          <a:xfrm>
            <a:off x="311711" y="3094117"/>
            <a:ext cx="844504" cy="606311"/>
          </a:xfrm>
          <a:prstGeom prst="rect">
            <a:avLst/>
          </a:prstGeom>
          <a:noFill/>
          <a:ln>
            <a:noFill/>
          </a:ln>
        </p:spPr>
      </p:pic>
      <p:sp>
        <p:nvSpPr>
          <p:cNvPr id="108" name="Google Shape;108;p16"/>
          <p:cNvSpPr txBox="1"/>
          <p:nvPr/>
        </p:nvSpPr>
        <p:spPr>
          <a:xfrm>
            <a:off x="311700" y="4178025"/>
            <a:ext cx="1602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b="1">
                <a:latin typeface="Nunito"/>
                <a:ea typeface="Nunito"/>
                <a:cs typeface="Nunito"/>
                <a:sym typeface="Nunito"/>
              </a:rPr>
              <a:t>Other Technologies:</a:t>
            </a:r>
            <a:endParaRPr sz="1600" b="1">
              <a:solidFill>
                <a:schemeClr val="dk2"/>
              </a:solidFill>
              <a:latin typeface="Roboto"/>
              <a:ea typeface="Roboto"/>
              <a:cs typeface="Roboto"/>
              <a:sym typeface="Roboto"/>
            </a:endParaRPr>
          </a:p>
        </p:txBody>
      </p:sp>
      <p:pic>
        <p:nvPicPr>
          <p:cNvPr id="109" name="Google Shape;109;p16" title="JavaScript.png"/>
          <p:cNvPicPr preferRelativeResize="0"/>
          <p:nvPr/>
        </p:nvPicPr>
        <p:blipFill rotWithShape="1">
          <a:blip r:embed="rId6">
            <a:alphaModFix/>
          </a:blip>
          <a:srcRect l="13375" r="14677"/>
          <a:stretch/>
        </p:blipFill>
        <p:spPr>
          <a:xfrm>
            <a:off x="4927700" y="3963725"/>
            <a:ext cx="899200" cy="690575"/>
          </a:xfrm>
          <a:prstGeom prst="rect">
            <a:avLst/>
          </a:prstGeom>
          <a:noFill/>
          <a:ln>
            <a:noFill/>
          </a:ln>
        </p:spPr>
      </p:pic>
      <p:pic>
        <p:nvPicPr>
          <p:cNvPr id="110" name="Google Shape;110;p16" title="HTML.png"/>
          <p:cNvPicPr preferRelativeResize="0"/>
          <p:nvPr/>
        </p:nvPicPr>
        <p:blipFill>
          <a:blip r:embed="rId7">
            <a:alphaModFix/>
          </a:blip>
          <a:stretch>
            <a:fillRect/>
          </a:stretch>
        </p:blipFill>
        <p:spPr>
          <a:xfrm>
            <a:off x="3924757" y="3963737"/>
            <a:ext cx="703018" cy="690575"/>
          </a:xfrm>
          <a:prstGeom prst="rect">
            <a:avLst/>
          </a:prstGeom>
          <a:noFill/>
          <a:ln>
            <a:noFill/>
          </a:ln>
        </p:spPr>
      </p:pic>
      <p:pic>
        <p:nvPicPr>
          <p:cNvPr id="111" name="Google Shape;111;p16" title="CSS.png"/>
          <p:cNvPicPr preferRelativeResize="0"/>
          <p:nvPr/>
        </p:nvPicPr>
        <p:blipFill>
          <a:blip r:embed="rId8">
            <a:alphaModFix/>
          </a:blip>
          <a:stretch>
            <a:fillRect/>
          </a:stretch>
        </p:blipFill>
        <p:spPr>
          <a:xfrm>
            <a:off x="2536100" y="3925375"/>
            <a:ext cx="1388657" cy="767301"/>
          </a:xfrm>
          <a:prstGeom prst="rect">
            <a:avLst/>
          </a:prstGeom>
          <a:noFill/>
          <a:ln>
            <a:noFill/>
          </a:ln>
        </p:spPr>
      </p:pic>
      <p:pic>
        <p:nvPicPr>
          <p:cNvPr id="112" name="Google Shape;112;p16" title="python.png"/>
          <p:cNvPicPr preferRelativeResize="0"/>
          <p:nvPr/>
        </p:nvPicPr>
        <p:blipFill>
          <a:blip r:embed="rId9">
            <a:alphaModFix/>
          </a:blip>
          <a:stretch>
            <a:fillRect/>
          </a:stretch>
        </p:blipFill>
        <p:spPr>
          <a:xfrm>
            <a:off x="1914375" y="3925384"/>
            <a:ext cx="781125" cy="7672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11700" y="207225"/>
            <a:ext cx="65685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MongoDB</a:t>
            </a:r>
            <a:endParaRPr/>
          </a:p>
        </p:txBody>
      </p:sp>
      <p:grpSp>
        <p:nvGrpSpPr>
          <p:cNvPr id="118" name="Google Shape;118;p17"/>
          <p:cNvGrpSpPr/>
          <p:nvPr/>
        </p:nvGrpSpPr>
        <p:grpSpPr>
          <a:xfrm>
            <a:off x="1" y="922902"/>
            <a:ext cx="913510" cy="805135"/>
            <a:chOff x="1275250" y="1601138"/>
            <a:chExt cx="2125431" cy="2502751"/>
          </a:xfrm>
        </p:grpSpPr>
        <p:pic>
          <p:nvPicPr>
            <p:cNvPr id="119" name="Google Shape;119;p17" title="img1.png"/>
            <p:cNvPicPr preferRelativeResize="0"/>
            <p:nvPr/>
          </p:nvPicPr>
          <p:blipFill rotWithShape="1">
            <a:blip r:embed="rId3">
              <a:alphaModFix/>
            </a:blip>
            <a:srcRect l="16302" t="-9510" r="16302" b="-9522"/>
            <a:stretch/>
          </p:blipFill>
          <p:spPr>
            <a:xfrm>
              <a:off x="1275250" y="1601138"/>
              <a:ext cx="2125425" cy="2502725"/>
            </a:xfrm>
            <a:prstGeom prst="rect">
              <a:avLst/>
            </a:prstGeom>
            <a:noFill/>
            <a:ln>
              <a:noFill/>
            </a:ln>
          </p:spPr>
        </p:pic>
        <p:pic>
          <p:nvPicPr>
            <p:cNvPr id="120" name="Google Shape;120;p17" title="img.png"/>
            <p:cNvPicPr preferRelativeResize="0"/>
            <p:nvPr/>
          </p:nvPicPr>
          <p:blipFill rotWithShape="1">
            <a:blip r:embed="rId4">
              <a:alphaModFix/>
            </a:blip>
            <a:srcRect l="15197" t="76245" r="18524"/>
            <a:stretch/>
          </p:blipFill>
          <p:spPr>
            <a:xfrm>
              <a:off x="1412374" y="3684027"/>
              <a:ext cx="1988307" cy="419862"/>
            </a:xfrm>
            <a:prstGeom prst="rect">
              <a:avLst/>
            </a:prstGeom>
            <a:noFill/>
            <a:ln>
              <a:noFill/>
            </a:ln>
          </p:spPr>
        </p:pic>
      </p:grpSp>
      <p:pic>
        <p:nvPicPr>
          <p:cNvPr id="121" name="Google Shape;121;p17" title="j1.png"/>
          <p:cNvPicPr preferRelativeResize="0"/>
          <p:nvPr/>
        </p:nvPicPr>
        <p:blipFill>
          <a:blip r:embed="rId5">
            <a:alphaModFix/>
          </a:blip>
          <a:stretch>
            <a:fillRect/>
          </a:stretch>
        </p:blipFill>
        <p:spPr>
          <a:xfrm>
            <a:off x="2255200" y="1084968"/>
            <a:ext cx="707703" cy="820346"/>
          </a:xfrm>
          <a:prstGeom prst="rect">
            <a:avLst/>
          </a:prstGeom>
          <a:noFill/>
          <a:ln>
            <a:noFill/>
          </a:ln>
        </p:spPr>
      </p:pic>
      <p:sp>
        <p:nvSpPr>
          <p:cNvPr id="122" name="Google Shape;122;p17"/>
          <p:cNvSpPr/>
          <p:nvPr/>
        </p:nvSpPr>
        <p:spPr>
          <a:xfrm>
            <a:off x="880400" y="1335588"/>
            <a:ext cx="1152000" cy="261300"/>
          </a:xfrm>
          <a:prstGeom prst="rightArrow">
            <a:avLst>
              <a:gd name="adj1" fmla="val 50000"/>
              <a:gd name="adj2" fmla="val 50000"/>
            </a:avLst>
          </a:prstGeom>
          <a:solidFill>
            <a:srgbClr val="D9D9D9"/>
          </a:solidFill>
          <a:ln w="19050"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3" name="Google Shape;123;p17"/>
          <p:cNvSpPr/>
          <p:nvPr/>
        </p:nvSpPr>
        <p:spPr>
          <a:xfrm>
            <a:off x="3166525" y="1326700"/>
            <a:ext cx="3444300" cy="261300"/>
          </a:xfrm>
          <a:prstGeom prst="rightArrow">
            <a:avLst>
              <a:gd name="adj1" fmla="val 50000"/>
              <a:gd name="adj2" fmla="val 50000"/>
            </a:avLst>
          </a:prstGeom>
          <a:solidFill>
            <a:srgbClr val="D9D9D9"/>
          </a:solidFill>
          <a:ln w="19050"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124" name="Google Shape;124;p17" title="Mongodb-Icon-Logo-Vector.svg-.png"/>
          <p:cNvPicPr preferRelativeResize="0"/>
          <p:nvPr/>
        </p:nvPicPr>
        <p:blipFill rotWithShape="1">
          <a:blip r:embed="rId6">
            <a:alphaModFix/>
          </a:blip>
          <a:srcRect l="15078" r="11656"/>
          <a:stretch/>
        </p:blipFill>
        <p:spPr>
          <a:xfrm>
            <a:off x="6610825" y="771850"/>
            <a:ext cx="814144" cy="1111200"/>
          </a:xfrm>
          <a:prstGeom prst="rect">
            <a:avLst/>
          </a:prstGeom>
          <a:noFill/>
          <a:ln>
            <a:noFill/>
          </a:ln>
        </p:spPr>
      </p:pic>
      <p:sp>
        <p:nvSpPr>
          <p:cNvPr id="125" name="Google Shape;125;p17"/>
          <p:cNvSpPr txBox="1"/>
          <p:nvPr/>
        </p:nvSpPr>
        <p:spPr>
          <a:xfrm>
            <a:off x="880400" y="1054038"/>
            <a:ext cx="131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1.Read Data</a:t>
            </a:r>
            <a:endParaRPr sz="1200">
              <a:solidFill>
                <a:schemeClr val="dk2"/>
              </a:solidFill>
              <a:latin typeface="Roboto"/>
              <a:ea typeface="Roboto"/>
              <a:cs typeface="Roboto"/>
              <a:sym typeface="Roboto"/>
            </a:endParaRPr>
          </a:p>
        </p:txBody>
      </p:sp>
      <p:sp>
        <p:nvSpPr>
          <p:cNvPr id="126" name="Google Shape;126;p17"/>
          <p:cNvSpPr txBox="1"/>
          <p:nvPr/>
        </p:nvSpPr>
        <p:spPr>
          <a:xfrm>
            <a:off x="2038200" y="782113"/>
            <a:ext cx="131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2.Clean Data</a:t>
            </a:r>
            <a:endParaRPr sz="1200">
              <a:solidFill>
                <a:schemeClr val="dk2"/>
              </a:solidFill>
              <a:latin typeface="Roboto"/>
              <a:ea typeface="Roboto"/>
              <a:cs typeface="Roboto"/>
              <a:sym typeface="Roboto"/>
            </a:endParaRPr>
          </a:p>
        </p:txBody>
      </p:sp>
      <p:sp>
        <p:nvSpPr>
          <p:cNvPr id="127" name="Google Shape;127;p17"/>
          <p:cNvSpPr txBox="1"/>
          <p:nvPr/>
        </p:nvSpPr>
        <p:spPr>
          <a:xfrm>
            <a:off x="3019825" y="1058613"/>
            <a:ext cx="3737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3.connect to MongoDB, create database &amp; collection</a:t>
            </a:r>
            <a:endParaRPr sz="1200">
              <a:solidFill>
                <a:schemeClr val="dk2"/>
              </a:solidFill>
              <a:latin typeface="Roboto"/>
              <a:ea typeface="Roboto"/>
              <a:cs typeface="Roboto"/>
              <a:sym typeface="Roboto"/>
            </a:endParaRPr>
          </a:p>
        </p:txBody>
      </p:sp>
      <p:sp>
        <p:nvSpPr>
          <p:cNvPr id="128" name="Google Shape;128;p17"/>
          <p:cNvSpPr txBox="1"/>
          <p:nvPr/>
        </p:nvSpPr>
        <p:spPr>
          <a:xfrm>
            <a:off x="3098100" y="1513738"/>
            <a:ext cx="3175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4.Insert data into MongoDB as dictionaries</a:t>
            </a:r>
            <a:endParaRPr sz="1200">
              <a:solidFill>
                <a:schemeClr val="dk2"/>
              </a:solidFill>
              <a:latin typeface="Roboto"/>
              <a:ea typeface="Roboto"/>
              <a:cs typeface="Roboto"/>
              <a:sym typeface="Roboto"/>
            </a:endParaRPr>
          </a:p>
        </p:txBody>
      </p:sp>
      <p:sp>
        <p:nvSpPr>
          <p:cNvPr id="129" name="Google Shape;129;p17"/>
          <p:cNvSpPr txBox="1"/>
          <p:nvPr/>
        </p:nvSpPr>
        <p:spPr>
          <a:xfrm>
            <a:off x="1855200" y="1957750"/>
            <a:ext cx="5433600" cy="1462200"/>
          </a:xfrm>
          <a:prstGeom prst="rect">
            <a:avLst/>
          </a:prstGeom>
          <a:noFill/>
          <a:ln w="19050"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dk2"/>
                </a:solidFill>
                <a:latin typeface="Roboto"/>
                <a:ea typeface="Roboto"/>
                <a:cs typeface="Roboto"/>
                <a:sym typeface="Roboto"/>
              </a:rPr>
              <a:t>5. </a:t>
            </a:r>
            <a:r>
              <a:rPr lang="en" sz="1200" b="1" u="sng">
                <a:solidFill>
                  <a:schemeClr val="dk2"/>
                </a:solidFill>
                <a:latin typeface="Roboto"/>
                <a:ea typeface="Roboto"/>
                <a:cs typeface="Roboto"/>
                <a:sym typeface="Roboto"/>
              </a:rPr>
              <a:t>Analysis Performed using Database in MongoDB</a:t>
            </a:r>
            <a:endParaRPr sz="1200" b="1" u="sng">
              <a:solidFill>
                <a:schemeClr val="dk2"/>
              </a:solidFill>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100" b="1"/>
              <a:t>Brand Tagging</a:t>
            </a:r>
            <a:r>
              <a:rPr lang="en" sz="1100"/>
              <a:t>: Search for brand mentions, create a new 'brand' column.</a:t>
            </a:r>
            <a:endParaRPr sz="1100"/>
          </a:p>
          <a:p>
            <a:pPr marL="457200" lvl="0" indent="-304800" algn="l" rtl="0">
              <a:spcBef>
                <a:spcPts val="0"/>
              </a:spcBef>
              <a:spcAft>
                <a:spcPts val="0"/>
              </a:spcAft>
              <a:buClr>
                <a:schemeClr val="dk2"/>
              </a:buClr>
              <a:buSzPts val="1200"/>
              <a:buFont typeface="Roboto"/>
              <a:buChar char="●"/>
            </a:pPr>
            <a:r>
              <a:rPr lang="en" sz="1100" b="1"/>
              <a:t>Indexing</a:t>
            </a:r>
            <a:r>
              <a:rPr lang="en" sz="1100"/>
              <a:t>: Create an index on the 'brand' column for faster querying.</a:t>
            </a:r>
            <a:endParaRPr sz="1100"/>
          </a:p>
          <a:p>
            <a:pPr marL="457200" lvl="0" indent="-304800" algn="l" rtl="0">
              <a:spcBef>
                <a:spcPts val="0"/>
              </a:spcBef>
              <a:spcAft>
                <a:spcPts val="0"/>
              </a:spcAft>
              <a:buClr>
                <a:schemeClr val="dk2"/>
              </a:buClr>
              <a:buSzPts val="1200"/>
              <a:buFont typeface="Roboto"/>
              <a:buChar char="●"/>
            </a:pPr>
            <a:r>
              <a:rPr lang="en" sz="1100" b="1"/>
              <a:t>Tokenization</a:t>
            </a:r>
            <a:r>
              <a:rPr lang="en" sz="1100"/>
              <a:t>: Tokenize articles, remove stopwords, extract frequent tokens per brand.</a:t>
            </a:r>
            <a:endParaRPr sz="1100"/>
          </a:p>
          <a:p>
            <a:pPr marL="457200" lvl="0" indent="-304800" algn="l" rtl="0">
              <a:spcBef>
                <a:spcPts val="0"/>
              </a:spcBef>
              <a:spcAft>
                <a:spcPts val="0"/>
              </a:spcAft>
              <a:buClr>
                <a:schemeClr val="dk2"/>
              </a:buClr>
              <a:buSzPts val="1200"/>
              <a:buFont typeface="Roboto"/>
              <a:buChar char="●"/>
            </a:pPr>
            <a:r>
              <a:rPr lang="en" sz="1100" b="1"/>
              <a:t>Adjective Extraction</a:t>
            </a:r>
            <a:r>
              <a:rPr lang="en" sz="1100"/>
              <a:t>: Identify frequent adjectives, add to each article's data.</a:t>
            </a:r>
            <a:endParaRPr sz="1100"/>
          </a:p>
          <a:p>
            <a:pPr marL="457200" lvl="0" indent="-304800" algn="l" rtl="0">
              <a:spcBef>
                <a:spcPts val="0"/>
              </a:spcBef>
              <a:spcAft>
                <a:spcPts val="0"/>
              </a:spcAft>
              <a:buClr>
                <a:schemeClr val="dk2"/>
              </a:buClr>
              <a:buSzPts val="1200"/>
              <a:buFont typeface="Roboto"/>
              <a:buChar char="●"/>
            </a:pPr>
            <a:r>
              <a:rPr lang="en" sz="1100" b="1"/>
              <a:t>Nike Analysis</a:t>
            </a:r>
            <a:r>
              <a:rPr lang="en" sz="1100"/>
              <a:t>: Detailed sentiment and content analysis on Nike articles.</a:t>
            </a:r>
            <a:endParaRPr sz="1100"/>
          </a:p>
        </p:txBody>
      </p:sp>
      <p:pic>
        <p:nvPicPr>
          <p:cNvPr id="130" name="Google Shape;130;p17" title="images.png"/>
          <p:cNvPicPr preferRelativeResize="0"/>
          <p:nvPr/>
        </p:nvPicPr>
        <p:blipFill>
          <a:blip r:embed="rId7">
            <a:alphaModFix/>
          </a:blip>
          <a:stretch>
            <a:fillRect/>
          </a:stretch>
        </p:blipFill>
        <p:spPr>
          <a:xfrm>
            <a:off x="8605450" y="240120"/>
            <a:ext cx="541975" cy="542005"/>
          </a:xfrm>
          <a:prstGeom prst="rect">
            <a:avLst/>
          </a:prstGeom>
          <a:noFill/>
          <a:ln>
            <a:noFill/>
          </a:ln>
        </p:spPr>
      </p:pic>
      <p:pic>
        <p:nvPicPr>
          <p:cNvPr id="131" name="Google Shape;131;p17"/>
          <p:cNvPicPr preferRelativeResize="0"/>
          <p:nvPr/>
        </p:nvPicPr>
        <p:blipFill>
          <a:blip r:embed="rId8">
            <a:alphaModFix/>
          </a:blip>
          <a:stretch>
            <a:fillRect/>
          </a:stretch>
        </p:blipFill>
        <p:spPr>
          <a:xfrm>
            <a:off x="8605450" y="1728025"/>
            <a:ext cx="541975" cy="465550"/>
          </a:xfrm>
          <a:prstGeom prst="rect">
            <a:avLst/>
          </a:prstGeom>
          <a:noFill/>
          <a:ln>
            <a:noFill/>
          </a:ln>
        </p:spPr>
      </p:pic>
      <p:sp>
        <p:nvSpPr>
          <p:cNvPr id="132" name="Google Shape;132;p17"/>
          <p:cNvSpPr/>
          <p:nvPr/>
        </p:nvSpPr>
        <p:spPr>
          <a:xfrm rot="-1388099">
            <a:off x="7388041" y="787336"/>
            <a:ext cx="1206418" cy="261287"/>
          </a:xfrm>
          <a:prstGeom prst="rightArrow">
            <a:avLst>
              <a:gd name="adj1" fmla="val 50000"/>
              <a:gd name="adj2" fmla="val 50000"/>
            </a:avLst>
          </a:prstGeom>
          <a:solidFill>
            <a:srgbClr val="D9D9D9"/>
          </a:solidFill>
          <a:ln w="19050"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3" name="Google Shape;133;p17"/>
          <p:cNvSpPr/>
          <p:nvPr/>
        </p:nvSpPr>
        <p:spPr>
          <a:xfrm rot="1125022">
            <a:off x="7405995" y="1637343"/>
            <a:ext cx="1223535" cy="261179"/>
          </a:xfrm>
          <a:prstGeom prst="rightArrow">
            <a:avLst>
              <a:gd name="adj1" fmla="val 50000"/>
              <a:gd name="adj2" fmla="val 50000"/>
            </a:avLst>
          </a:prstGeom>
          <a:solidFill>
            <a:srgbClr val="D9D9D9"/>
          </a:solidFill>
          <a:ln w="19050"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4" name="Google Shape;134;p17"/>
          <p:cNvSpPr txBox="1"/>
          <p:nvPr/>
        </p:nvSpPr>
        <p:spPr>
          <a:xfrm rot="-1292272">
            <a:off x="7135241" y="278554"/>
            <a:ext cx="1622920" cy="5540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6.Export final Data for Neo4j analysis</a:t>
            </a:r>
            <a:endParaRPr sz="1200">
              <a:solidFill>
                <a:schemeClr val="dk2"/>
              </a:solidFill>
              <a:latin typeface="Roboto"/>
              <a:ea typeface="Roboto"/>
              <a:cs typeface="Roboto"/>
              <a:sym typeface="Roboto"/>
            </a:endParaRPr>
          </a:p>
        </p:txBody>
      </p:sp>
      <p:sp>
        <p:nvSpPr>
          <p:cNvPr id="135" name="Google Shape;135;p17"/>
          <p:cNvSpPr txBox="1"/>
          <p:nvPr/>
        </p:nvSpPr>
        <p:spPr>
          <a:xfrm rot="1158752">
            <a:off x="7334928" y="1849595"/>
            <a:ext cx="1622818" cy="5541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7.Final Data for Flask web output.</a:t>
            </a:r>
            <a:endParaRPr sz="1200">
              <a:solidFill>
                <a:schemeClr val="dk2"/>
              </a:solidFill>
              <a:latin typeface="Roboto"/>
              <a:ea typeface="Roboto"/>
              <a:cs typeface="Roboto"/>
              <a:sym typeface="Roboto"/>
            </a:endParaRPr>
          </a:p>
        </p:txBody>
      </p:sp>
      <p:pic>
        <p:nvPicPr>
          <p:cNvPr id="136" name="Google Shape;136;p17"/>
          <p:cNvPicPr preferRelativeResize="0"/>
          <p:nvPr/>
        </p:nvPicPr>
        <p:blipFill>
          <a:blip r:embed="rId9">
            <a:alphaModFix/>
          </a:blip>
          <a:stretch>
            <a:fillRect/>
          </a:stretch>
        </p:blipFill>
        <p:spPr>
          <a:xfrm>
            <a:off x="1789175" y="3641875"/>
            <a:ext cx="1994001" cy="1246876"/>
          </a:xfrm>
          <a:prstGeom prst="rect">
            <a:avLst/>
          </a:prstGeom>
          <a:noFill/>
          <a:ln>
            <a:noFill/>
          </a:ln>
        </p:spPr>
      </p:pic>
      <p:pic>
        <p:nvPicPr>
          <p:cNvPr id="137" name="Google Shape;137;p17"/>
          <p:cNvPicPr preferRelativeResize="0"/>
          <p:nvPr/>
        </p:nvPicPr>
        <p:blipFill rotWithShape="1">
          <a:blip r:embed="rId10">
            <a:alphaModFix/>
          </a:blip>
          <a:srcRect l="-3906" r="6724"/>
          <a:stretch/>
        </p:blipFill>
        <p:spPr>
          <a:xfrm>
            <a:off x="3950175" y="3664150"/>
            <a:ext cx="1876993" cy="1246875"/>
          </a:xfrm>
          <a:prstGeom prst="rect">
            <a:avLst/>
          </a:prstGeom>
          <a:noFill/>
          <a:ln>
            <a:noFill/>
          </a:ln>
        </p:spPr>
      </p:pic>
      <p:pic>
        <p:nvPicPr>
          <p:cNvPr id="138" name="Google Shape;138;p17"/>
          <p:cNvPicPr preferRelativeResize="0"/>
          <p:nvPr/>
        </p:nvPicPr>
        <p:blipFill>
          <a:blip r:embed="rId11">
            <a:alphaModFix/>
          </a:blip>
          <a:stretch>
            <a:fillRect/>
          </a:stretch>
        </p:blipFill>
        <p:spPr>
          <a:xfrm>
            <a:off x="5994175" y="3664160"/>
            <a:ext cx="1713901" cy="1243615"/>
          </a:xfrm>
          <a:prstGeom prst="rect">
            <a:avLst/>
          </a:prstGeom>
          <a:noFill/>
          <a:ln>
            <a:noFill/>
          </a:ln>
        </p:spPr>
      </p:pic>
      <p:sp>
        <p:nvSpPr>
          <p:cNvPr id="139" name="Google Shape;139;p17"/>
          <p:cNvSpPr txBox="1"/>
          <p:nvPr/>
        </p:nvSpPr>
        <p:spPr>
          <a:xfrm>
            <a:off x="0" y="1640550"/>
            <a:ext cx="9135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2"/>
                </a:solidFill>
                <a:latin typeface="Roboto"/>
                <a:ea typeface="Roboto"/>
                <a:cs typeface="Roboto"/>
                <a:sym typeface="Roboto"/>
              </a:rPr>
              <a:t>2.93 GB</a:t>
            </a:r>
            <a:endParaRPr sz="1000" b="1">
              <a:solidFill>
                <a:schemeClr val="dk2"/>
              </a:solidFill>
              <a:latin typeface="Roboto"/>
              <a:ea typeface="Roboto"/>
              <a:cs typeface="Roboto"/>
              <a:sym typeface="Roboto"/>
            </a:endParaRPr>
          </a:p>
          <a:p>
            <a:pPr marL="0" lvl="0" indent="0" algn="ctr" rtl="0">
              <a:spcBef>
                <a:spcPts val="0"/>
              </a:spcBef>
              <a:spcAft>
                <a:spcPts val="0"/>
              </a:spcAft>
              <a:buNone/>
            </a:pPr>
            <a:r>
              <a:rPr lang="en" sz="1000">
                <a:latin typeface="Times New Roman"/>
                <a:ea typeface="Times New Roman"/>
                <a:cs typeface="Times New Roman"/>
                <a:sym typeface="Times New Roman"/>
              </a:rPr>
              <a:t>unstructured news articles</a:t>
            </a:r>
            <a:endParaRPr sz="1000" b="1">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Neo4j</a:t>
            </a:r>
            <a:endParaRPr/>
          </a:p>
        </p:txBody>
      </p:sp>
      <p:sp>
        <p:nvSpPr>
          <p:cNvPr id="145" name="Google Shape;145;p18"/>
          <p:cNvSpPr txBox="1"/>
          <p:nvPr/>
        </p:nvSpPr>
        <p:spPr>
          <a:xfrm>
            <a:off x="4818025" y="1284550"/>
            <a:ext cx="4265100" cy="1327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Visualizes how brands are positioned through language</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Reveals gaps and strengths in brand messaging</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Confirms Nike’s strong positioning </a:t>
            </a:r>
            <a:endParaRPr sz="1100">
              <a:solidFill>
                <a:schemeClr val="dk2"/>
              </a:solidFill>
              <a:latin typeface="Roboto"/>
              <a:ea typeface="Roboto"/>
              <a:cs typeface="Roboto"/>
              <a:sym typeface="Roboto"/>
            </a:endParaRPr>
          </a:p>
          <a:p>
            <a:pPr marL="457200" lvl="0" indent="-298450" algn="l" rtl="0">
              <a:lnSpc>
                <a:spcPct val="115000"/>
              </a:lnSpc>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Highlights competitor blind spots Nike can exploit</a:t>
            </a:r>
            <a:endParaRPr sz="11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100">
              <a:solidFill>
                <a:schemeClr val="dk2"/>
              </a:solidFill>
              <a:latin typeface="Roboto"/>
              <a:ea typeface="Roboto"/>
              <a:cs typeface="Roboto"/>
              <a:sym typeface="Roboto"/>
            </a:endParaRPr>
          </a:p>
          <a:p>
            <a:pPr marL="0" lvl="0" indent="0" algn="l" rtl="0">
              <a:spcBef>
                <a:spcPts val="0"/>
              </a:spcBef>
              <a:spcAft>
                <a:spcPts val="0"/>
              </a:spcAft>
              <a:buNone/>
            </a:pPr>
            <a:endParaRPr sz="1100">
              <a:solidFill>
                <a:schemeClr val="dk2"/>
              </a:solidFill>
              <a:latin typeface="Roboto"/>
              <a:ea typeface="Roboto"/>
              <a:cs typeface="Roboto"/>
              <a:sym typeface="Roboto"/>
            </a:endParaRPr>
          </a:p>
        </p:txBody>
      </p:sp>
      <p:pic>
        <p:nvPicPr>
          <p:cNvPr id="146" name="Google Shape;146;p18" title="Neo4j_graph.png"/>
          <p:cNvPicPr preferRelativeResize="0"/>
          <p:nvPr/>
        </p:nvPicPr>
        <p:blipFill>
          <a:blip r:embed="rId3">
            <a:alphaModFix/>
          </a:blip>
          <a:stretch>
            <a:fillRect/>
          </a:stretch>
        </p:blipFill>
        <p:spPr>
          <a:xfrm>
            <a:off x="388425" y="953850"/>
            <a:ext cx="3806904" cy="382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Flask</a:t>
            </a:r>
            <a:endParaRPr/>
          </a:p>
        </p:txBody>
      </p:sp>
      <p:pic>
        <p:nvPicPr>
          <p:cNvPr id="152" name="Google Shape;152;p19"/>
          <p:cNvPicPr preferRelativeResize="0"/>
          <p:nvPr/>
        </p:nvPicPr>
        <p:blipFill>
          <a:blip r:embed="rId3">
            <a:alphaModFix/>
          </a:blip>
          <a:stretch>
            <a:fillRect/>
          </a:stretch>
        </p:blipFill>
        <p:spPr>
          <a:xfrm>
            <a:off x="7051627" y="1717105"/>
            <a:ext cx="1967224" cy="1361829"/>
          </a:xfrm>
          <a:prstGeom prst="rect">
            <a:avLst/>
          </a:prstGeom>
          <a:noFill/>
          <a:ln>
            <a:noFill/>
          </a:ln>
        </p:spPr>
      </p:pic>
      <p:grpSp>
        <p:nvGrpSpPr>
          <p:cNvPr id="153" name="Google Shape;153;p19"/>
          <p:cNvGrpSpPr/>
          <p:nvPr/>
        </p:nvGrpSpPr>
        <p:grpSpPr>
          <a:xfrm>
            <a:off x="1428800" y="141000"/>
            <a:ext cx="5520149" cy="4861500"/>
            <a:chOff x="1641875" y="200525"/>
            <a:chExt cx="5520149" cy="4861500"/>
          </a:xfrm>
        </p:grpSpPr>
        <p:grpSp>
          <p:nvGrpSpPr>
            <p:cNvPr id="154" name="Google Shape;154;p19"/>
            <p:cNvGrpSpPr/>
            <p:nvPr/>
          </p:nvGrpSpPr>
          <p:grpSpPr>
            <a:xfrm>
              <a:off x="1641930" y="200525"/>
              <a:ext cx="5520094" cy="3045018"/>
              <a:chOff x="1948325" y="2"/>
              <a:chExt cx="5980600" cy="3509298"/>
            </a:xfrm>
          </p:grpSpPr>
          <p:pic>
            <p:nvPicPr>
              <p:cNvPr id="155" name="Google Shape;155;p19"/>
              <p:cNvPicPr preferRelativeResize="0"/>
              <p:nvPr/>
            </p:nvPicPr>
            <p:blipFill>
              <a:blip r:embed="rId4">
                <a:alphaModFix/>
              </a:blip>
              <a:stretch>
                <a:fillRect/>
              </a:stretch>
            </p:blipFill>
            <p:spPr>
              <a:xfrm>
                <a:off x="1948327" y="2"/>
                <a:ext cx="5980590" cy="2489317"/>
              </a:xfrm>
              <a:prstGeom prst="rect">
                <a:avLst/>
              </a:prstGeom>
              <a:noFill/>
              <a:ln>
                <a:noFill/>
              </a:ln>
            </p:spPr>
          </p:pic>
          <p:pic>
            <p:nvPicPr>
              <p:cNvPr id="156" name="Google Shape;156;p19"/>
              <p:cNvPicPr preferRelativeResize="0"/>
              <p:nvPr/>
            </p:nvPicPr>
            <p:blipFill rotWithShape="1">
              <a:blip r:embed="rId5">
                <a:alphaModFix/>
              </a:blip>
              <a:srcRect t="9747"/>
              <a:stretch/>
            </p:blipFill>
            <p:spPr>
              <a:xfrm>
                <a:off x="1948325" y="2350500"/>
                <a:ext cx="5980600" cy="1158800"/>
              </a:xfrm>
              <a:prstGeom prst="rect">
                <a:avLst/>
              </a:prstGeom>
              <a:noFill/>
              <a:ln>
                <a:noFill/>
              </a:ln>
            </p:spPr>
          </p:pic>
        </p:grpSp>
        <p:pic>
          <p:nvPicPr>
            <p:cNvPr id="157" name="Google Shape;157;p19"/>
            <p:cNvPicPr preferRelativeResize="0"/>
            <p:nvPr/>
          </p:nvPicPr>
          <p:blipFill>
            <a:blip r:embed="rId6">
              <a:alphaModFix/>
            </a:blip>
            <a:stretch>
              <a:fillRect/>
            </a:stretch>
          </p:blipFill>
          <p:spPr>
            <a:xfrm>
              <a:off x="1641875" y="3245400"/>
              <a:ext cx="5519918" cy="181662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Licensing, Scalability, Cost and Data Quality</a:t>
            </a:r>
            <a:endParaRPr/>
          </a:p>
        </p:txBody>
      </p:sp>
      <p:sp>
        <p:nvSpPr>
          <p:cNvPr id="163" name="Google Shape;163;p20"/>
          <p:cNvSpPr txBox="1"/>
          <p:nvPr/>
        </p:nvSpPr>
        <p:spPr>
          <a:xfrm>
            <a:off x="3949600" y="1017800"/>
            <a:ext cx="5097000" cy="17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Roboto"/>
                <a:ea typeface="Roboto"/>
                <a:cs typeface="Roboto"/>
                <a:sym typeface="Roboto"/>
              </a:rPr>
              <a:t>Scaling</a:t>
            </a:r>
            <a:r>
              <a:rPr lang="en" sz="1200">
                <a:solidFill>
                  <a:schemeClr val="dk2"/>
                </a:solidFill>
                <a:latin typeface="Roboto"/>
                <a:ea typeface="Roboto"/>
                <a:cs typeface="Roboto"/>
                <a:sym typeface="Roboto"/>
              </a:rPr>
              <a:t>: Incorporating additional news datasources and running additional analysis if an organization were to execute</a:t>
            </a:r>
            <a:endParaRPr sz="1200">
              <a:solidFill>
                <a:schemeClr val="dk2"/>
              </a:solidFill>
              <a:latin typeface="Roboto"/>
              <a:ea typeface="Roboto"/>
              <a:cs typeface="Roboto"/>
              <a:sym typeface="Roboto"/>
            </a:endParaRPr>
          </a:p>
          <a:p>
            <a:pPr marL="0" lvl="0" indent="0" algn="l" rtl="0">
              <a:spcBef>
                <a:spcPts val="0"/>
              </a:spcBef>
              <a:spcAft>
                <a:spcPts val="0"/>
              </a:spcAft>
              <a:buNone/>
            </a:pPr>
            <a:r>
              <a:rPr lang="en" sz="1200">
                <a:solidFill>
                  <a:schemeClr val="dk2"/>
                </a:solidFill>
                <a:latin typeface="Roboto"/>
                <a:ea typeface="Roboto"/>
                <a:cs typeface="Roboto"/>
                <a:sym typeface="Roboto"/>
              </a:rPr>
              <a:t>. </a:t>
            </a:r>
            <a:endParaRPr sz="1200">
              <a:solidFill>
                <a:schemeClr val="dk2"/>
              </a:solidFill>
              <a:latin typeface="Roboto"/>
              <a:ea typeface="Roboto"/>
              <a:cs typeface="Roboto"/>
              <a:sym typeface="Roboto"/>
            </a:endParaRPr>
          </a:p>
          <a:p>
            <a:pPr marL="0" lvl="0" indent="0" algn="l" rtl="0">
              <a:spcBef>
                <a:spcPts val="0"/>
              </a:spcBef>
              <a:spcAft>
                <a:spcPts val="0"/>
              </a:spcAft>
              <a:buNone/>
            </a:pPr>
            <a:r>
              <a:rPr lang="en" sz="1200" u="sng">
                <a:solidFill>
                  <a:schemeClr val="dk2"/>
                </a:solidFill>
                <a:latin typeface="Roboto"/>
                <a:ea typeface="Roboto"/>
                <a:cs typeface="Roboto"/>
                <a:sym typeface="Roboto"/>
              </a:rPr>
              <a:t>MongoDB</a:t>
            </a:r>
            <a:r>
              <a:rPr lang="en" sz="1200">
                <a:solidFill>
                  <a:schemeClr val="dk2"/>
                </a:solidFill>
                <a:latin typeface="Roboto"/>
                <a:ea typeface="Roboto"/>
                <a:cs typeface="Roboto"/>
                <a:sym typeface="Roboto"/>
              </a:rPr>
              <a:t>- Necessary to scale up by increasing resources of the server. Improve optimization by utilizing explain() to analyze query performance.  </a:t>
            </a:r>
            <a:endParaRPr sz="1200">
              <a:solidFill>
                <a:schemeClr val="dk2"/>
              </a:solidFill>
              <a:latin typeface="Roboto"/>
              <a:ea typeface="Roboto"/>
              <a:cs typeface="Roboto"/>
              <a:sym typeface="Roboto"/>
            </a:endParaRPr>
          </a:p>
          <a:p>
            <a:pPr marL="0" lvl="0" indent="0" algn="l" rtl="0">
              <a:spcBef>
                <a:spcPts val="0"/>
              </a:spcBef>
              <a:spcAft>
                <a:spcPts val="0"/>
              </a:spcAft>
              <a:buNone/>
            </a:pPr>
            <a:r>
              <a:rPr lang="en" sz="1200" u="sng">
                <a:solidFill>
                  <a:schemeClr val="dk2"/>
                </a:solidFill>
                <a:latin typeface="Roboto"/>
                <a:ea typeface="Roboto"/>
                <a:cs typeface="Roboto"/>
                <a:sym typeface="Roboto"/>
              </a:rPr>
              <a:t>Neoj4-</a:t>
            </a:r>
            <a:r>
              <a:rPr lang="en" sz="1200">
                <a:solidFill>
                  <a:schemeClr val="dk2"/>
                </a:solidFill>
                <a:latin typeface="Roboto"/>
                <a:ea typeface="Roboto"/>
                <a:cs typeface="Roboto"/>
                <a:sym typeface="Roboto"/>
              </a:rPr>
              <a:t> Purchasing enterprise edition to allow for clustering spreading the data and query load across multiple servers. Improve optimization by utilizing PROFILE to analyze query execution plans.</a:t>
            </a:r>
            <a:endParaRPr sz="1200">
              <a:solidFill>
                <a:schemeClr val="dk2"/>
              </a:solidFill>
              <a:latin typeface="Roboto"/>
              <a:ea typeface="Roboto"/>
              <a:cs typeface="Roboto"/>
              <a:sym typeface="Roboto"/>
            </a:endParaRPr>
          </a:p>
          <a:p>
            <a:pPr marL="0" lvl="0" indent="0" algn="l" rtl="0">
              <a:spcBef>
                <a:spcPts val="0"/>
              </a:spcBef>
              <a:spcAft>
                <a:spcPts val="0"/>
              </a:spcAft>
              <a:buNone/>
            </a:pPr>
            <a:r>
              <a:rPr lang="en" sz="1200" u="sng">
                <a:solidFill>
                  <a:schemeClr val="dk2"/>
                </a:solidFill>
                <a:latin typeface="Roboto"/>
                <a:ea typeface="Roboto"/>
                <a:cs typeface="Roboto"/>
                <a:sym typeface="Roboto"/>
              </a:rPr>
              <a:t>Flask</a:t>
            </a:r>
            <a:r>
              <a:rPr lang="en" sz="1200">
                <a:solidFill>
                  <a:schemeClr val="dk2"/>
                </a:solidFill>
                <a:latin typeface="Roboto"/>
                <a:ea typeface="Roboto"/>
                <a:cs typeface="Roboto"/>
                <a:sym typeface="Roboto"/>
              </a:rPr>
              <a:t>- lightweight and well-suited for horizontal scaling running multiple instances behind a load balancer. </a:t>
            </a:r>
            <a:endParaRPr sz="1200">
              <a:solidFill>
                <a:schemeClr val="dk2"/>
              </a:solidFill>
              <a:latin typeface="Roboto"/>
              <a:ea typeface="Roboto"/>
              <a:cs typeface="Roboto"/>
              <a:sym typeface="Roboto"/>
            </a:endParaRPr>
          </a:p>
          <a:p>
            <a:pPr marL="0" lvl="0" indent="0" algn="l" rtl="0">
              <a:spcBef>
                <a:spcPts val="0"/>
              </a:spcBef>
              <a:spcAft>
                <a:spcPts val="0"/>
              </a:spcAft>
              <a:buNone/>
            </a:pPr>
            <a:endParaRPr sz="1200">
              <a:solidFill>
                <a:schemeClr val="dk2"/>
              </a:solidFill>
              <a:latin typeface="Roboto"/>
              <a:ea typeface="Roboto"/>
              <a:cs typeface="Roboto"/>
              <a:sym typeface="Roboto"/>
            </a:endParaRPr>
          </a:p>
        </p:txBody>
      </p:sp>
      <p:sp>
        <p:nvSpPr>
          <p:cNvPr id="164" name="Google Shape;164;p20"/>
          <p:cNvSpPr txBox="1"/>
          <p:nvPr/>
        </p:nvSpPr>
        <p:spPr>
          <a:xfrm>
            <a:off x="108475" y="3175350"/>
            <a:ext cx="4151700" cy="7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Roboto"/>
                <a:ea typeface="Roboto"/>
                <a:cs typeface="Roboto"/>
                <a:sym typeface="Roboto"/>
              </a:rPr>
              <a:t>Licensing (increases cost):</a:t>
            </a:r>
            <a:endParaRPr sz="1200" b="1">
              <a:solidFill>
                <a:schemeClr val="dk2"/>
              </a:solidFill>
              <a:latin typeface="Roboto"/>
              <a:ea typeface="Roboto"/>
              <a:cs typeface="Roboto"/>
              <a:sym typeface="Roboto"/>
            </a:endParaRPr>
          </a:p>
          <a:p>
            <a:pPr marL="0" lvl="0" indent="0" algn="l" rtl="0">
              <a:spcBef>
                <a:spcPts val="0"/>
              </a:spcBef>
              <a:spcAft>
                <a:spcPts val="0"/>
              </a:spcAft>
              <a:buNone/>
            </a:pPr>
            <a:r>
              <a:rPr lang="en" sz="1200" u="sng">
                <a:solidFill>
                  <a:schemeClr val="dk2"/>
                </a:solidFill>
                <a:latin typeface="Roboto"/>
                <a:ea typeface="Roboto"/>
                <a:cs typeface="Roboto"/>
                <a:sym typeface="Roboto"/>
              </a:rPr>
              <a:t>MongoDB Atlas</a:t>
            </a:r>
            <a:r>
              <a:rPr lang="en" sz="1200" b="1">
                <a:solidFill>
                  <a:schemeClr val="dk2"/>
                </a:solidFill>
                <a:latin typeface="Roboto"/>
                <a:ea typeface="Roboto"/>
                <a:cs typeface="Roboto"/>
                <a:sym typeface="Roboto"/>
              </a:rPr>
              <a:t>- </a:t>
            </a:r>
            <a:r>
              <a:rPr lang="en" sz="1200">
                <a:solidFill>
                  <a:schemeClr val="dk2"/>
                </a:solidFill>
                <a:latin typeface="Roboto"/>
                <a:ea typeface="Roboto"/>
                <a:cs typeface="Roboto"/>
                <a:sym typeface="Roboto"/>
              </a:rPr>
              <a:t>fully managed cloud database service and licensing is part of the service subscription where cost is based on usage. </a:t>
            </a:r>
            <a:endParaRPr sz="1200">
              <a:solidFill>
                <a:schemeClr val="dk2"/>
              </a:solidFill>
              <a:latin typeface="Roboto"/>
              <a:ea typeface="Roboto"/>
              <a:cs typeface="Roboto"/>
              <a:sym typeface="Roboto"/>
            </a:endParaRPr>
          </a:p>
          <a:p>
            <a:pPr marL="0" lvl="0" indent="0" algn="l" rtl="0">
              <a:spcBef>
                <a:spcPts val="0"/>
              </a:spcBef>
              <a:spcAft>
                <a:spcPts val="0"/>
              </a:spcAft>
              <a:buNone/>
            </a:pPr>
            <a:r>
              <a:rPr lang="en" sz="1200" u="sng">
                <a:solidFill>
                  <a:schemeClr val="dk2"/>
                </a:solidFill>
                <a:latin typeface="Roboto"/>
                <a:ea typeface="Roboto"/>
                <a:cs typeface="Roboto"/>
                <a:sym typeface="Roboto"/>
              </a:rPr>
              <a:t>Neo4j Enterprise Edition-</a:t>
            </a:r>
            <a:r>
              <a:rPr lang="en" sz="1200" b="1">
                <a:solidFill>
                  <a:schemeClr val="dk2"/>
                </a:solidFill>
                <a:latin typeface="Roboto"/>
                <a:ea typeface="Roboto"/>
                <a:cs typeface="Roboto"/>
                <a:sym typeface="Roboto"/>
              </a:rPr>
              <a:t> </a:t>
            </a:r>
            <a:r>
              <a:rPr lang="en" sz="1200">
                <a:solidFill>
                  <a:schemeClr val="dk2"/>
                </a:solidFill>
                <a:latin typeface="Roboto"/>
                <a:ea typeface="Roboto"/>
                <a:cs typeface="Roboto"/>
                <a:sym typeface="Roboto"/>
              </a:rPr>
              <a:t>commercial license that offers enhanced scalability, high availability, security features, and enterprise support.</a:t>
            </a:r>
            <a:endParaRPr sz="1200">
              <a:solidFill>
                <a:schemeClr val="dk2"/>
              </a:solidFill>
              <a:latin typeface="Roboto"/>
              <a:ea typeface="Roboto"/>
              <a:cs typeface="Roboto"/>
              <a:sym typeface="Roboto"/>
            </a:endParaRPr>
          </a:p>
          <a:p>
            <a:pPr marL="0" lvl="0" indent="0" algn="l" rtl="0">
              <a:spcBef>
                <a:spcPts val="0"/>
              </a:spcBef>
              <a:spcAft>
                <a:spcPts val="0"/>
              </a:spcAft>
              <a:buNone/>
            </a:pPr>
            <a:r>
              <a:rPr lang="en" sz="1200" u="sng">
                <a:solidFill>
                  <a:schemeClr val="dk2"/>
                </a:solidFill>
                <a:latin typeface="Roboto"/>
                <a:ea typeface="Roboto"/>
                <a:cs typeface="Roboto"/>
                <a:sym typeface="Roboto"/>
              </a:rPr>
              <a:t>Data-</a:t>
            </a:r>
            <a:r>
              <a:rPr lang="en" sz="1200">
                <a:solidFill>
                  <a:schemeClr val="dk2"/>
                </a:solidFill>
                <a:latin typeface="Roboto"/>
                <a:ea typeface="Roboto"/>
                <a:cs typeface="Roboto"/>
                <a:sym typeface="Roboto"/>
              </a:rPr>
              <a:t> NewsAPI Business: $449 month/$5,388 year allows for commercial projects, 250,000 requests/month</a:t>
            </a:r>
            <a:endParaRPr sz="1200">
              <a:solidFill>
                <a:schemeClr val="dk2"/>
              </a:solidFill>
              <a:latin typeface="Roboto"/>
              <a:ea typeface="Roboto"/>
              <a:cs typeface="Roboto"/>
              <a:sym typeface="Roboto"/>
            </a:endParaRPr>
          </a:p>
        </p:txBody>
      </p:sp>
      <p:sp>
        <p:nvSpPr>
          <p:cNvPr id="165" name="Google Shape;165;p20"/>
          <p:cNvSpPr txBox="1"/>
          <p:nvPr/>
        </p:nvSpPr>
        <p:spPr>
          <a:xfrm>
            <a:off x="3949600" y="2934050"/>
            <a:ext cx="5194500" cy="7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Roboto"/>
                <a:ea typeface="Roboto"/>
                <a:cs typeface="Roboto"/>
                <a:sym typeface="Roboto"/>
              </a:rPr>
              <a:t>Data Quality:</a:t>
            </a:r>
            <a:endParaRPr sz="1200" b="1">
              <a:solidFill>
                <a:schemeClr val="dk2"/>
              </a:solidFill>
              <a:latin typeface="Roboto"/>
              <a:ea typeface="Roboto"/>
              <a:cs typeface="Roboto"/>
              <a:sym typeface="Roboto"/>
            </a:endParaRPr>
          </a:p>
          <a:p>
            <a:pPr marL="0" lvl="0" indent="0" algn="l" rtl="0">
              <a:spcBef>
                <a:spcPts val="0"/>
              </a:spcBef>
              <a:spcAft>
                <a:spcPts val="0"/>
              </a:spcAft>
              <a:buNone/>
            </a:pPr>
            <a:r>
              <a:rPr lang="en" sz="1200">
                <a:solidFill>
                  <a:schemeClr val="dk2"/>
                </a:solidFill>
                <a:latin typeface="Roboto"/>
                <a:ea typeface="Roboto"/>
                <a:cs typeface="Roboto"/>
                <a:sym typeface="Roboto"/>
              </a:rPr>
              <a:t>Assess completeness of dataset for missing values</a:t>
            </a:r>
            <a:endParaRPr sz="1200">
              <a:solidFill>
                <a:schemeClr val="dk2"/>
              </a:solidFill>
              <a:latin typeface="Roboto"/>
              <a:ea typeface="Roboto"/>
              <a:cs typeface="Roboto"/>
              <a:sym typeface="Roboto"/>
            </a:endParaRPr>
          </a:p>
          <a:p>
            <a:pPr marL="0" lvl="0" indent="0" algn="l" rtl="0">
              <a:spcBef>
                <a:spcPts val="0"/>
              </a:spcBef>
              <a:spcAft>
                <a:spcPts val="0"/>
              </a:spcAft>
              <a:buNone/>
            </a:pPr>
            <a:r>
              <a:rPr lang="en" sz="1200">
                <a:solidFill>
                  <a:schemeClr val="dk2"/>
                </a:solidFill>
                <a:latin typeface="Roboto"/>
                <a:ea typeface="Roboto"/>
                <a:cs typeface="Roboto"/>
                <a:sym typeface="Roboto"/>
              </a:rPr>
              <a:t>Checking the date range of articles and identifying any out of range dates and removing them. </a:t>
            </a:r>
            <a:endParaRPr sz="1200">
              <a:solidFill>
                <a:schemeClr val="dk2"/>
              </a:solidFill>
              <a:latin typeface="Roboto"/>
              <a:ea typeface="Roboto"/>
              <a:cs typeface="Roboto"/>
              <a:sym typeface="Roboto"/>
            </a:endParaRPr>
          </a:p>
          <a:p>
            <a:pPr marL="0" lvl="0" indent="0" algn="l" rtl="0">
              <a:spcBef>
                <a:spcPts val="0"/>
              </a:spcBef>
              <a:spcAft>
                <a:spcPts val="0"/>
              </a:spcAft>
              <a:buNone/>
            </a:pPr>
            <a:r>
              <a:rPr lang="en" sz="1200">
                <a:solidFill>
                  <a:schemeClr val="dk2"/>
                </a:solidFill>
                <a:latin typeface="Roboto"/>
                <a:ea typeface="Roboto"/>
                <a:cs typeface="Roboto"/>
                <a:sym typeface="Roboto"/>
              </a:rPr>
              <a:t>Checking the keyword appear in the text.</a:t>
            </a:r>
            <a:endParaRPr sz="1200">
              <a:solidFill>
                <a:schemeClr val="dk2"/>
              </a:solidFill>
              <a:latin typeface="Roboto"/>
              <a:ea typeface="Roboto"/>
              <a:cs typeface="Roboto"/>
              <a:sym typeface="Roboto"/>
            </a:endParaRPr>
          </a:p>
        </p:txBody>
      </p:sp>
      <p:pic>
        <p:nvPicPr>
          <p:cNvPr id="166" name="Google Shape;166;p20"/>
          <p:cNvPicPr preferRelativeResize="0"/>
          <p:nvPr/>
        </p:nvPicPr>
        <p:blipFill>
          <a:blip r:embed="rId3">
            <a:alphaModFix/>
          </a:blip>
          <a:stretch>
            <a:fillRect/>
          </a:stretch>
        </p:blipFill>
        <p:spPr>
          <a:xfrm>
            <a:off x="217775" y="1074175"/>
            <a:ext cx="3501824" cy="2138525"/>
          </a:xfrm>
          <a:prstGeom prst="rect">
            <a:avLst/>
          </a:prstGeom>
          <a:noFill/>
          <a:ln>
            <a:noFill/>
          </a:ln>
        </p:spPr>
      </p:pic>
      <p:sp>
        <p:nvSpPr>
          <p:cNvPr id="167" name="Google Shape;167;p20"/>
          <p:cNvSpPr txBox="1"/>
          <p:nvPr/>
        </p:nvSpPr>
        <p:spPr>
          <a:xfrm>
            <a:off x="217775" y="852700"/>
            <a:ext cx="1691400" cy="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Roboto"/>
                <a:ea typeface="Roboto"/>
                <a:cs typeface="Roboto"/>
                <a:sym typeface="Roboto"/>
              </a:rPr>
              <a:t>Cost Estimate</a:t>
            </a:r>
            <a:endParaRPr sz="1200" b="1">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311700" y="20677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Conclusion </a:t>
            </a:r>
            <a:endParaRPr sz="1800"/>
          </a:p>
        </p:txBody>
      </p:sp>
      <p:sp>
        <p:nvSpPr>
          <p:cNvPr id="173" name="Google Shape;173;p21"/>
          <p:cNvSpPr txBox="1">
            <a:spLocks noGrp="1"/>
          </p:cNvSpPr>
          <p:nvPr>
            <p:ph type="body" idx="1"/>
          </p:nvPr>
        </p:nvSpPr>
        <p:spPr>
          <a:xfrm>
            <a:off x="433425" y="814575"/>
            <a:ext cx="8520600" cy="1669500"/>
          </a:xfrm>
          <a:prstGeom prst="rect">
            <a:avLst/>
          </a:prstGeom>
        </p:spPr>
        <p:txBody>
          <a:bodyPr spcFirstLastPara="1" wrap="square" lIns="91425" tIns="91425" rIns="91425" bIns="91425" anchor="t" anchorCtr="0">
            <a:normAutofit fontScale="32500" lnSpcReduction="20000"/>
          </a:bodyPr>
          <a:lstStyle/>
          <a:p>
            <a:pPr marL="0" lvl="0" indent="0" algn="l" rtl="0">
              <a:lnSpc>
                <a:spcPct val="115000"/>
              </a:lnSpc>
              <a:spcBef>
                <a:spcPts val="0"/>
              </a:spcBef>
              <a:spcAft>
                <a:spcPts val="0"/>
              </a:spcAft>
              <a:buNone/>
            </a:pPr>
            <a:r>
              <a:rPr lang="en" sz="4800">
                <a:solidFill>
                  <a:srgbClr val="000000"/>
                </a:solidFill>
                <a:latin typeface="Arial"/>
                <a:ea typeface="Arial"/>
                <a:cs typeface="Arial"/>
                <a:sym typeface="Arial"/>
              </a:rPr>
              <a:t>Successfully built an</a:t>
            </a:r>
            <a:r>
              <a:rPr lang="en" sz="4800" b="1">
                <a:solidFill>
                  <a:srgbClr val="000000"/>
                </a:solidFill>
                <a:latin typeface="Arial"/>
                <a:ea typeface="Arial"/>
                <a:cs typeface="Arial"/>
                <a:sym typeface="Arial"/>
              </a:rPr>
              <a:t> end-to-end</a:t>
            </a:r>
            <a:r>
              <a:rPr lang="en" sz="4800">
                <a:solidFill>
                  <a:srgbClr val="000000"/>
                </a:solidFill>
                <a:latin typeface="Arial"/>
                <a:ea typeface="Arial"/>
                <a:cs typeface="Arial"/>
                <a:sym typeface="Arial"/>
              </a:rPr>
              <a:t> automated ETL pipeline to analyze brand mentions in NYT and related news articles by using </a:t>
            </a:r>
            <a:r>
              <a:rPr lang="en" sz="4800" b="1">
                <a:solidFill>
                  <a:srgbClr val="000000"/>
                </a:solidFill>
                <a:latin typeface="Arial"/>
                <a:ea typeface="Arial"/>
                <a:cs typeface="Arial"/>
                <a:sym typeface="Arial"/>
              </a:rPr>
              <a:t>MongoDB</a:t>
            </a:r>
            <a:r>
              <a:rPr lang="en" sz="4800">
                <a:solidFill>
                  <a:srgbClr val="000000"/>
                </a:solidFill>
                <a:latin typeface="Arial"/>
                <a:ea typeface="Arial"/>
                <a:cs typeface="Arial"/>
                <a:sym typeface="Arial"/>
              </a:rPr>
              <a:t>, </a:t>
            </a:r>
            <a:r>
              <a:rPr lang="en" sz="4800" b="1">
                <a:solidFill>
                  <a:srgbClr val="000000"/>
                </a:solidFill>
                <a:latin typeface="Arial"/>
                <a:ea typeface="Arial"/>
                <a:cs typeface="Arial"/>
                <a:sym typeface="Arial"/>
              </a:rPr>
              <a:t>Neo4j</a:t>
            </a:r>
            <a:r>
              <a:rPr lang="en" sz="4800">
                <a:solidFill>
                  <a:srgbClr val="000000"/>
                </a:solidFill>
                <a:latin typeface="Arial"/>
                <a:ea typeface="Arial"/>
                <a:cs typeface="Arial"/>
                <a:sym typeface="Arial"/>
              </a:rPr>
              <a:t> and lastly a </a:t>
            </a:r>
            <a:r>
              <a:rPr lang="en" sz="4800" b="1">
                <a:solidFill>
                  <a:srgbClr val="000000"/>
                </a:solidFill>
                <a:latin typeface="Arial"/>
                <a:ea typeface="Arial"/>
                <a:cs typeface="Arial"/>
                <a:sym typeface="Arial"/>
              </a:rPr>
              <a:t>Flask</a:t>
            </a:r>
            <a:r>
              <a:rPr lang="en" sz="4800">
                <a:solidFill>
                  <a:srgbClr val="000000"/>
                </a:solidFill>
                <a:latin typeface="Arial"/>
                <a:ea typeface="Arial"/>
                <a:cs typeface="Arial"/>
                <a:sym typeface="Arial"/>
              </a:rPr>
              <a:t>-based API/interface for our end- user end interaction with the data in real-time.</a:t>
            </a:r>
            <a:br>
              <a:rPr lang="en" sz="4800">
                <a:solidFill>
                  <a:srgbClr val="000000"/>
                </a:solidFill>
                <a:latin typeface="Arial"/>
                <a:ea typeface="Arial"/>
                <a:cs typeface="Arial"/>
                <a:sym typeface="Arial"/>
              </a:rPr>
            </a:br>
            <a:r>
              <a:rPr lang="en" sz="4800">
                <a:solidFill>
                  <a:srgbClr val="000000"/>
                </a:solidFill>
                <a:latin typeface="Arial"/>
                <a:ea typeface="Arial"/>
                <a:cs typeface="Arial"/>
                <a:sym typeface="Arial"/>
              </a:rPr>
              <a:t>Product’s main function is surfacing brand reputation signals from unstructured data which showcases its relevance for marketers and ,enables </a:t>
            </a:r>
            <a:r>
              <a:rPr lang="en" sz="4800" b="1">
                <a:solidFill>
                  <a:srgbClr val="000000"/>
                </a:solidFill>
                <a:latin typeface="Arial"/>
                <a:ea typeface="Arial"/>
                <a:cs typeface="Arial"/>
                <a:sym typeface="Arial"/>
              </a:rPr>
              <a:t>real-time brand reputation assessmen</a:t>
            </a:r>
            <a:r>
              <a:rPr lang="en" sz="4800">
                <a:solidFill>
                  <a:srgbClr val="000000"/>
                </a:solidFill>
                <a:latin typeface="Arial"/>
                <a:ea typeface="Arial"/>
                <a:cs typeface="Arial"/>
                <a:sym typeface="Arial"/>
              </a:rPr>
              <a:t>t to support collaboration decision, strategic partnerships and sponsorships.</a:t>
            </a:r>
            <a:endParaRPr sz="48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
        <p:nvSpPr>
          <p:cNvPr id="174" name="Google Shape;174;p21"/>
          <p:cNvSpPr txBox="1"/>
          <p:nvPr/>
        </p:nvSpPr>
        <p:spPr>
          <a:xfrm>
            <a:off x="433425" y="2212100"/>
            <a:ext cx="7285200" cy="5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Recommendations for real life data management practices: </a:t>
            </a:r>
            <a:endParaRPr sz="1800">
              <a:solidFill>
                <a:schemeClr val="dk1"/>
              </a:solidFill>
              <a:latin typeface="Roboto"/>
              <a:ea typeface="Roboto"/>
              <a:cs typeface="Roboto"/>
              <a:sym typeface="Roboto"/>
            </a:endParaRPr>
          </a:p>
        </p:txBody>
      </p:sp>
      <p:sp>
        <p:nvSpPr>
          <p:cNvPr id="175" name="Google Shape;175;p21"/>
          <p:cNvSpPr txBox="1"/>
          <p:nvPr/>
        </p:nvSpPr>
        <p:spPr>
          <a:xfrm>
            <a:off x="363075" y="2758650"/>
            <a:ext cx="6683400" cy="19230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arenBoth"/>
            </a:pPr>
            <a:r>
              <a:rPr lang="en" sz="1200" b="1"/>
              <a:t>Ethical Use with </a:t>
            </a:r>
            <a:r>
              <a:rPr lang="en" sz="1200" u="sng"/>
              <a:t>Data Governance Lead / AI Ethics Office</a:t>
            </a:r>
            <a:r>
              <a:rPr lang="en" sz="1200"/>
              <a:t>r:</a:t>
            </a:r>
            <a:endParaRPr sz="1200"/>
          </a:p>
          <a:p>
            <a:pPr marL="0" lvl="0" indent="0" algn="l" rtl="0">
              <a:spcBef>
                <a:spcPts val="0"/>
              </a:spcBef>
              <a:spcAft>
                <a:spcPts val="0"/>
              </a:spcAft>
              <a:buNone/>
            </a:pPr>
            <a:r>
              <a:rPr lang="en" sz="1200"/>
              <a:t>Implement transparency guidelines and bias detection structure to ensure that the data provides a fair representation, especially when analyzing sensitive or polarizing brand coverage.</a:t>
            </a:r>
            <a:endParaRPr sz="1200"/>
          </a:p>
          <a:p>
            <a:pPr marL="457200" lvl="0" indent="-304800" algn="l" rtl="0">
              <a:spcBef>
                <a:spcPts val="0"/>
              </a:spcBef>
              <a:spcAft>
                <a:spcPts val="0"/>
              </a:spcAft>
              <a:buSzPts val="1200"/>
              <a:buAutoNum type="arabicParenBoth"/>
            </a:pPr>
            <a:r>
              <a:rPr lang="en" sz="1200" b="1"/>
              <a:t>Schedule Regular Data Refresh with </a:t>
            </a:r>
            <a:r>
              <a:rPr lang="en" sz="1200" u="sng"/>
              <a:t>Data Engineer / DevOps Engineer</a:t>
            </a:r>
            <a:r>
              <a:rPr lang="en" sz="1200"/>
              <a:t>:</a:t>
            </a:r>
            <a:endParaRPr sz="1200"/>
          </a:p>
          <a:p>
            <a:pPr marL="0" lvl="0" indent="0" algn="l" rtl="0">
              <a:spcBef>
                <a:spcPts val="0"/>
              </a:spcBef>
              <a:spcAft>
                <a:spcPts val="0"/>
              </a:spcAft>
              <a:buNone/>
            </a:pPr>
            <a:r>
              <a:rPr lang="en" sz="1200"/>
              <a:t>Automate the ETL pipeline with appropriate softwares (ex:Airflow ,Cron jobs) to ensure data freshness and maintain an up-to-date reputation assessment.</a:t>
            </a:r>
            <a:endParaRPr sz="1200"/>
          </a:p>
          <a:p>
            <a:pPr marL="457200" lvl="0" indent="-304800" algn="l" rtl="0">
              <a:spcBef>
                <a:spcPts val="0"/>
              </a:spcBef>
              <a:spcAft>
                <a:spcPts val="0"/>
              </a:spcAft>
              <a:buSzPts val="1200"/>
              <a:buAutoNum type="arabicParenBoth"/>
            </a:pPr>
            <a:r>
              <a:rPr lang="en" sz="1200" b="1"/>
              <a:t>Expand Data Sources </a:t>
            </a:r>
            <a:r>
              <a:rPr lang="en" sz="1200"/>
              <a:t>with</a:t>
            </a:r>
            <a:r>
              <a:rPr lang="en" sz="1200" b="1"/>
              <a:t> </a:t>
            </a:r>
            <a:r>
              <a:rPr lang="en" sz="1200" u="sng"/>
              <a:t>Data Engineer / Web Scraping Specialis</a:t>
            </a:r>
            <a:r>
              <a:rPr lang="en" sz="1200"/>
              <a:t>t</a:t>
            </a:r>
            <a:endParaRPr sz="1200"/>
          </a:p>
          <a:p>
            <a:pPr marL="0" lvl="0" indent="0" algn="l" rtl="0">
              <a:spcBef>
                <a:spcPts val="0"/>
              </a:spcBef>
              <a:spcAft>
                <a:spcPts val="0"/>
              </a:spcAft>
              <a:buNone/>
            </a:pPr>
            <a:r>
              <a:rPr lang="en" sz="1200"/>
              <a:t>Enlarge the crawler to pull from diverse and high-authority media sources to improve data coverage and reduce likelihood of source bias that may occur in analyzing blogs, social media, news articles.</a:t>
            </a:r>
            <a:endParaRPr sz="12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1238</Words>
  <Application>Microsoft Macintosh PowerPoint</Application>
  <PresentationFormat>On-screen Show (16:9)</PresentationFormat>
  <Paragraphs>86</Paragraphs>
  <Slides>10</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Aharoni</vt:lpstr>
      <vt:lpstr>Times New Roman</vt:lpstr>
      <vt:lpstr>Roboto</vt:lpstr>
      <vt:lpstr>Lato</vt:lpstr>
      <vt:lpstr>Roboto Mono</vt:lpstr>
      <vt:lpstr>Nunito</vt:lpstr>
      <vt:lpstr>Arial</vt:lpstr>
      <vt:lpstr>Geometric</vt:lpstr>
      <vt:lpstr>ETL Pipeline for Brand Sentiment Analysis </vt:lpstr>
      <vt:lpstr>Business Problem</vt:lpstr>
      <vt:lpstr>Data Source &amp; Procurement</vt:lpstr>
      <vt:lpstr>Design Choices &amp; Functionality for Selected Technologies </vt:lpstr>
      <vt:lpstr>MongoDB</vt:lpstr>
      <vt:lpstr>Neo4j</vt:lpstr>
      <vt:lpstr>Flask</vt:lpstr>
      <vt:lpstr>Licensing, Scalability, Cost and Data Quality</vt:lpstr>
      <vt:lpstr>Conclusion </vt:lpstr>
      <vt:lpstr>To remove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SHELBY JOJI</cp:lastModifiedBy>
  <cp:revision>2</cp:revision>
  <dcterms:modified xsi:type="dcterms:W3CDTF">2025-09-01T23:18:27Z</dcterms:modified>
</cp:coreProperties>
</file>