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146847062" r:id="rId11"/>
    <p:sldId id="2146847063" r:id="rId12"/>
    <p:sldId id="267" r:id="rId13"/>
    <p:sldId id="2146847064" r:id="rId14"/>
    <p:sldId id="2146847065"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ikosh.indiaai.gov.i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2000" dirty="0">
                <a:solidFill>
                  <a:schemeClr val="accent2"/>
                </a:solidFill>
              </a:rPr>
              <a:t>Intelligent Classification of Rural Infrastructure Projects using Machine Learning</a:t>
            </a:r>
            <a:endParaRPr lang="en-US" sz="2000"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07477" y="4586365"/>
            <a:ext cx="826113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VRAJ SONDAGAR–ITM SLS BARODA UNIVERSITY-B.TECH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B57AF-2FE7-BC27-0D28-CE54F03E9AC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E9CDAC1-9BE1-E3B4-BC16-D08A93F97AC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TextBox 6">
            <a:extLst>
              <a:ext uri="{FF2B5EF4-FFF2-40B4-BE49-F238E27FC236}">
                <a16:creationId xmlns:a16="http://schemas.microsoft.com/office/drawing/2014/main" id="{2AC631A8-A30F-71FA-28FE-9850CDA451D1}"/>
              </a:ext>
            </a:extLst>
          </p:cNvPr>
          <p:cNvSpPr txBox="1"/>
          <p:nvPr/>
        </p:nvSpPr>
        <p:spPr>
          <a:xfrm>
            <a:off x="581192" y="1454727"/>
            <a:ext cx="11295617" cy="4247317"/>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847014C5-6183-5E7D-87C4-943D4677E6D3}"/>
              </a:ext>
            </a:extLst>
          </p:cNvPr>
          <p:cNvPicPr>
            <a:picLocks noChangeAspect="1"/>
          </p:cNvPicPr>
          <p:nvPr/>
        </p:nvPicPr>
        <p:blipFill>
          <a:blip r:embed="rId2"/>
          <a:stretch>
            <a:fillRect/>
          </a:stretch>
        </p:blipFill>
        <p:spPr>
          <a:xfrm>
            <a:off x="631405" y="1155956"/>
            <a:ext cx="11195189" cy="5297151"/>
          </a:xfrm>
          <a:prstGeom prst="rect">
            <a:avLst/>
          </a:prstGeom>
        </p:spPr>
      </p:pic>
    </p:spTree>
    <p:extLst>
      <p:ext uri="{BB962C8B-B14F-4D97-AF65-F5344CB8AC3E}">
        <p14:creationId xmlns:p14="http://schemas.microsoft.com/office/powerpoint/2010/main" val="302646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9AD8E-C54D-49B7-C88E-FD1B54A163B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71890D6-07CB-2C7C-669F-98A5242A89F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TextBox 6">
            <a:extLst>
              <a:ext uri="{FF2B5EF4-FFF2-40B4-BE49-F238E27FC236}">
                <a16:creationId xmlns:a16="http://schemas.microsoft.com/office/drawing/2014/main" id="{EECFD27C-1762-16E7-1F04-2B7861F21638}"/>
              </a:ext>
            </a:extLst>
          </p:cNvPr>
          <p:cNvSpPr txBox="1"/>
          <p:nvPr/>
        </p:nvSpPr>
        <p:spPr>
          <a:xfrm>
            <a:off x="581192" y="1454727"/>
            <a:ext cx="11295617" cy="4247317"/>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EBC126DB-9FDA-067F-0843-401AB4FFD465}"/>
              </a:ext>
            </a:extLst>
          </p:cNvPr>
          <p:cNvPicPr>
            <a:picLocks noChangeAspect="1"/>
          </p:cNvPicPr>
          <p:nvPr/>
        </p:nvPicPr>
        <p:blipFill>
          <a:blip r:embed="rId2"/>
          <a:stretch>
            <a:fillRect/>
          </a:stretch>
        </p:blipFill>
        <p:spPr>
          <a:xfrm>
            <a:off x="679418" y="1232452"/>
            <a:ext cx="10556140" cy="5054819"/>
          </a:xfrm>
          <a:prstGeom prst="rect">
            <a:avLst/>
          </a:prstGeom>
        </p:spPr>
      </p:pic>
    </p:spTree>
    <p:extLst>
      <p:ext uri="{BB962C8B-B14F-4D97-AF65-F5344CB8AC3E}">
        <p14:creationId xmlns:p14="http://schemas.microsoft.com/office/powerpoint/2010/main" val="351243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TextBox 5">
            <a:extLst>
              <a:ext uri="{FF2B5EF4-FFF2-40B4-BE49-F238E27FC236}">
                <a16:creationId xmlns:a16="http://schemas.microsoft.com/office/drawing/2014/main" id="{C617AA94-51BF-B01C-5203-46D9DEC51760}"/>
              </a:ext>
            </a:extLst>
          </p:cNvPr>
          <p:cNvSpPr txBox="1"/>
          <p:nvPr/>
        </p:nvSpPr>
        <p:spPr>
          <a:xfrm>
            <a:off x="363682" y="1330036"/>
            <a:ext cx="11461173" cy="4524315"/>
          </a:xfrm>
          <a:prstGeom prst="rect">
            <a:avLst/>
          </a:prstGeom>
          <a:noFill/>
        </p:spPr>
        <p:txBody>
          <a:bodyPr wrap="square" rtlCol="0">
            <a:spAutoFit/>
          </a:bodyPr>
          <a:lstStyle/>
          <a:p>
            <a:r>
              <a:rPr lang="en-IN" dirty="0"/>
              <a:t>The PMGSY Scheme Classification system, developed using </a:t>
            </a:r>
            <a:r>
              <a:rPr lang="en-IN" b="1" dirty="0"/>
              <a:t>IBM </a:t>
            </a:r>
            <a:r>
              <a:rPr lang="en-IN" b="1" dirty="0" err="1"/>
              <a:t>Watsonx</a:t>
            </a:r>
            <a:r>
              <a:rPr lang="en-IN" b="1" dirty="0"/>
              <a:t> Ai studio</a:t>
            </a:r>
            <a:r>
              <a:rPr lang="en-IN" dirty="0"/>
              <a:t> and deployed via </a:t>
            </a:r>
            <a:r>
              <a:rPr lang="en-IN" b="1" dirty="0"/>
              <a:t>IBM Watson Machine Learning</a:t>
            </a:r>
            <a:r>
              <a:rPr lang="en-IN" dirty="0"/>
              <a:t>, effectively automates the task of categorizing rural infrastructure projects into their respective schemes (e.g., PMGSY-I, II, RCPLWEA).</a:t>
            </a:r>
          </a:p>
          <a:p>
            <a:endParaRPr lang="en-IN" dirty="0"/>
          </a:p>
          <a:p>
            <a:r>
              <a:rPr lang="en-US" b="1" dirty="0"/>
              <a:t>Key Outcomes:</a:t>
            </a:r>
          </a:p>
          <a:p>
            <a:endParaRPr lang="en-US" dirty="0"/>
          </a:p>
          <a:p>
            <a:r>
              <a:rPr lang="en-US" dirty="0"/>
              <a:t>Achieved </a:t>
            </a:r>
            <a:r>
              <a:rPr lang="en-US" b="1" dirty="0"/>
              <a:t>90%+ accuracy</a:t>
            </a:r>
            <a:r>
              <a:rPr lang="en-US" dirty="0"/>
              <a:t> in classifying projects</a:t>
            </a:r>
          </a:p>
          <a:p>
            <a:r>
              <a:rPr lang="en-US" dirty="0"/>
              <a:t>Eliminated manual errors and inconsistencies in scheme tagging</a:t>
            </a:r>
          </a:p>
          <a:p>
            <a:r>
              <a:rPr lang="en-US" dirty="0"/>
              <a:t>Enabled </a:t>
            </a:r>
            <a:r>
              <a:rPr lang="en-US" b="1" dirty="0"/>
              <a:t>real-time predictions</a:t>
            </a:r>
            <a:r>
              <a:rPr lang="en-US" dirty="0"/>
              <a:t> via an easy-to-use API</a:t>
            </a:r>
          </a:p>
          <a:p>
            <a:r>
              <a:rPr lang="en-US" dirty="0"/>
              <a:t>Improved transparency and decision-making in infrastructure planning</a:t>
            </a:r>
          </a:p>
          <a:p>
            <a:endParaRPr lang="en-US" dirty="0"/>
          </a:p>
          <a:p>
            <a:r>
              <a:rPr lang="en-US" b="1" dirty="0"/>
              <a:t>Overall Impact:</a:t>
            </a:r>
          </a:p>
          <a:p>
            <a:br>
              <a:rPr lang="en-US" dirty="0"/>
            </a:br>
            <a:r>
              <a:rPr lang="en-US" dirty="0"/>
              <a:t>The solution demonstrates how AI can streamline government processes by replacing manual classification with intelligent, data-driven automation. This project is scalable, easy to maintain, and aligned with the goal of </a:t>
            </a:r>
            <a:r>
              <a:rPr lang="en-US" b="1" dirty="0"/>
              <a:t>smart governance</a:t>
            </a:r>
            <a:r>
              <a:rPr lang="en-US" dirty="0"/>
              <a:t> in rural development.</a:t>
            </a:r>
            <a:endParaRPr lang="en-IN"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E333D24B-EDDA-72F0-B382-BF16816E10DF}"/>
              </a:ext>
            </a:extLst>
          </p:cNvPr>
          <p:cNvSpPr txBox="1"/>
          <p:nvPr/>
        </p:nvSpPr>
        <p:spPr>
          <a:xfrm>
            <a:off x="446809" y="1558636"/>
            <a:ext cx="11232573" cy="4801314"/>
          </a:xfrm>
          <a:prstGeom prst="rect">
            <a:avLst/>
          </a:prstGeom>
          <a:noFill/>
        </p:spPr>
        <p:txBody>
          <a:bodyPr wrap="square" rtlCol="0">
            <a:spAutoFit/>
          </a:bodyPr>
          <a:lstStyle/>
          <a:p>
            <a:r>
              <a:rPr lang="en-US" dirty="0"/>
              <a:t>The current model successfully automates scheme classification for PMGSY projects. The system can be enhanced and expanded in the following ways:</a:t>
            </a:r>
          </a:p>
          <a:p>
            <a:endParaRPr lang="en-US" dirty="0"/>
          </a:p>
          <a:p>
            <a:r>
              <a:rPr lang="en-US" b="1" u="sng" dirty="0"/>
              <a:t>Model Enhancements:</a:t>
            </a:r>
            <a:endParaRPr lang="en-US" u="sng" dirty="0"/>
          </a:p>
          <a:p>
            <a:r>
              <a:rPr lang="en-US" dirty="0"/>
              <a:t>Incorporate additional features like </a:t>
            </a:r>
            <a:r>
              <a:rPr lang="en-US" b="1" dirty="0"/>
              <a:t>project duration</a:t>
            </a:r>
            <a:r>
              <a:rPr lang="en-US" dirty="0"/>
              <a:t>, </a:t>
            </a:r>
            <a:r>
              <a:rPr lang="en-US" b="1" dirty="0"/>
              <a:t>terrain type</a:t>
            </a:r>
            <a:r>
              <a:rPr lang="en-US" dirty="0"/>
              <a:t>, or </a:t>
            </a:r>
            <a:r>
              <a:rPr lang="en-US" b="1" dirty="0"/>
              <a:t>contractor data</a:t>
            </a:r>
            <a:r>
              <a:rPr lang="en-US" dirty="0"/>
              <a:t> for improved accuracy.</a:t>
            </a:r>
          </a:p>
          <a:p>
            <a:r>
              <a:rPr lang="en-US" dirty="0"/>
              <a:t>Add </a:t>
            </a:r>
            <a:r>
              <a:rPr lang="en-US" b="1" dirty="0"/>
              <a:t>geo-spatial data</a:t>
            </a:r>
            <a:r>
              <a:rPr lang="en-US" dirty="0"/>
              <a:t> for location-aware predictions.</a:t>
            </a:r>
          </a:p>
          <a:p>
            <a:r>
              <a:rPr lang="en-US" dirty="0"/>
              <a:t>Enable </a:t>
            </a:r>
            <a:r>
              <a:rPr lang="en-US" b="1" dirty="0"/>
              <a:t>active learning</a:t>
            </a:r>
            <a:r>
              <a:rPr lang="en-US" dirty="0"/>
              <a:t> to retrain the model as new projects are added.</a:t>
            </a:r>
          </a:p>
          <a:p>
            <a:endParaRPr lang="en-US" dirty="0"/>
          </a:p>
          <a:p>
            <a:r>
              <a:rPr lang="en-US" b="1" u="sng" dirty="0"/>
              <a:t>System Integration:</a:t>
            </a:r>
            <a:endParaRPr lang="en-US" u="sng" dirty="0"/>
          </a:p>
          <a:p>
            <a:r>
              <a:rPr lang="en-US" dirty="0"/>
              <a:t>Integrate with </a:t>
            </a:r>
            <a:r>
              <a:rPr lang="en-US" b="1" dirty="0"/>
              <a:t>government dashboards</a:t>
            </a:r>
            <a:r>
              <a:rPr lang="en-US" dirty="0"/>
              <a:t> or </a:t>
            </a:r>
            <a:r>
              <a:rPr lang="en-US" b="1" dirty="0"/>
              <a:t>e-governance portals</a:t>
            </a:r>
            <a:r>
              <a:rPr lang="en-US" dirty="0"/>
              <a:t> for seamless usage</a:t>
            </a:r>
          </a:p>
          <a:p>
            <a:r>
              <a:rPr lang="en-US" dirty="0"/>
              <a:t>Provide </a:t>
            </a:r>
            <a:r>
              <a:rPr lang="en-US" b="1" dirty="0"/>
              <a:t>bulk upload</a:t>
            </a:r>
            <a:r>
              <a:rPr lang="en-US" dirty="0"/>
              <a:t> and </a:t>
            </a:r>
            <a:r>
              <a:rPr lang="en-US" b="1" dirty="0"/>
              <a:t>report generation</a:t>
            </a:r>
            <a:r>
              <a:rPr lang="en-US" dirty="0"/>
              <a:t> for project planners and auditors</a:t>
            </a:r>
          </a:p>
          <a:p>
            <a:endParaRPr lang="en-US" dirty="0"/>
          </a:p>
          <a:p>
            <a:r>
              <a:rPr lang="en-US" b="1" u="sng" dirty="0"/>
              <a:t>Scalability:</a:t>
            </a:r>
            <a:endParaRPr lang="en-US" u="sng" dirty="0"/>
          </a:p>
          <a:p>
            <a:r>
              <a:rPr lang="en-US" dirty="0"/>
              <a:t>Extend the system to classify projects under other government schemes (e.g., </a:t>
            </a:r>
            <a:r>
              <a:rPr lang="en-US" b="1" dirty="0"/>
              <a:t>AMRUT</a:t>
            </a:r>
            <a:r>
              <a:rPr lang="en-US" dirty="0"/>
              <a:t>, </a:t>
            </a:r>
            <a:r>
              <a:rPr lang="en-US" b="1" dirty="0"/>
              <a:t>NRLM</a:t>
            </a:r>
            <a:r>
              <a:rPr lang="en-US" dirty="0"/>
              <a:t>)</a:t>
            </a:r>
          </a:p>
          <a:p>
            <a:r>
              <a:rPr lang="en-US" dirty="0"/>
              <a:t>Support multilingual input and localized predictions</a:t>
            </a:r>
          </a:p>
          <a:p>
            <a:endParaRPr lang="en-US" dirty="0"/>
          </a:p>
          <a:p>
            <a:endParaRPr lang="en-IN" dirty="0"/>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52141B1F-BECE-F01A-BD71-232FCBE2D628}"/>
              </a:ext>
            </a:extLst>
          </p:cNvPr>
          <p:cNvSpPr>
            <a:spLocks noGrp="1" noChangeArrowheads="1"/>
          </p:cNvSpPr>
          <p:nvPr>
            <p:ph idx="1"/>
          </p:nvPr>
        </p:nvSpPr>
        <p:spPr bwMode="auto">
          <a:xfrm>
            <a:off x="672662" y="2213123"/>
            <a:ext cx="1093814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Kosh – PMGSY Dataset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https://aikosh.indiaai.gov.in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Watson Studio</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Scikit-learn Documentation (for ML understanding)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https://scikit-learn.org</a:t>
            </a: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CCF3CB7E-FAA1-4DE9-C60A-91290DBD2082}"/>
              </a:ext>
            </a:extLst>
          </p:cNvPr>
          <p:cNvPicPr>
            <a:picLocks noChangeAspect="1"/>
          </p:cNvPicPr>
          <p:nvPr/>
        </p:nvPicPr>
        <p:blipFill>
          <a:blip r:embed="rId2"/>
          <a:stretch>
            <a:fillRect/>
          </a:stretch>
        </p:blipFill>
        <p:spPr>
          <a:xfrm>
            <a:off x="581192" y="1357662"/>
            <a:ext cx="6906679" cy="514298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DCE7E909-2395-F5F8-7FFE-85A2755B898D}"/>
              </a:ext>
            </a:extLst>
          </p:cNvPr>
          <p:cNvPicPr>
            <a:picLocks noChangeAspect="1"/>
          </p:cNvPicPr>
          <p:nvPr/>
        </p:nvPicPr>
        <p:blipFill>
          <a:blip r:embed="rId2"/>
          <a:stretch>
            <a:fillRect/>
          </a:stretch>
        </p:blipFill>
        <p:spPr>
          <a:xfrm>
            <a:off x="581192" y="1232452"/>
            <a:ext cx="7159638" cy="5387143"/>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3474F740-9C01-B448-FD22-EE147453B7D2}"/>
              </a:ext>
            </a:extLst>
          </p:cNvPr>
          <p:cNvPicPr>
            <a:picLocks noChangeAspect="1"/>
          </p:cNvPicPr>
          <p:nvPr/>
        </p:nvPicPr>
        <p:blipFill>
          <a:blip r:embed="rId2"/>
          <a:stretch>
            <a:fillRect/>
          </a:stretch>
        </p:blipFill>
        <p:spPr>
          <a:xfrm>
            <a:off x="945734" y="1605293"/>
            <a:ext cx="7525800" cy="4677428"/>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buNone/>
            </a:pPr>
            <a:r>
              <a:rPr lang="en-US" sz="2400" dirty="0"/>
              <a:t>The Pradhan Mantri Gram Sadak Yojana (PMGSY) is a flagship rural development program in India, initiated to provide all-weather road connectivity to eligible unconnected habitations. Over the years, the program has evolved through different phases or schemes (PMGSY-I, PMGSY-II, RCPLWEA, etc.), each with potentially distinct objectives, funding mechanisms, and project specifications. For government bodies, infrastructure planners, and policy analysts, efficiently categorizing thousands of ongoing and completed projects is crucial for effective monitoring, transparent budget allocation, and assessing the long-term impact of these schemes. Manual classification is time-consuming, prone to errors, and scales poorly. Your specific task is to design, build, and evaluate a machine learning model that can automatically classify a road or bridge construction project into its correct PMGSY_SCHEME based on its physical and financial characteristics. </a:t>
            </a:r>
            <a:endParaRPr lang="en-IN" sz="1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r>
              <a:rPr lang="en-US" sz="1200" dirty="0"/>
              <a:t>The proposed system successfully addresses the challenge of classifying rural infrastructure projects into the correct PMGSY scheme based on physical and financial characteristics. By leveraging machine learning techniques, the system accurately categorizes projects into schemes such as PMGSY-I, PMGSY-II, PMGSY-III, and RCPLWEA. The implemented solution consists of the following components:</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dirty="0"/>
              <a:t>Official project data was sourced from AI Kosh, including essential attributes such as state, district, sanctioned cost, length of roadwork, number of sanctioned/completed works, and total expenditure.</a:t>
            </a:r>
            <a:br>
              <a:rPr lang="en-US" sz="1200" dirty="0"/>
            </a:br>
            <a:r>
              <a:rPr lang="en-US" sz="1200" dirty="0"/>
              <a:t>The dataset was carefully curated to ensure balanced representation across all PMGSY schemes.</a:t>
            </a:r>
          </a:p>
          <a:p>
            <a:pPr marL="629920" lvl="1" indent="-305435"/>
            <a:r>
              <a:rPr lang="en-IN" sz="1200" b="1" dirty="0">
                <a:latin typeface="Calibri"/>
                <a:ea typeface="+mn-lt"/>
                <a:cs typeface="+mn-lt"/>
              </a:rPr>
              <a:t>Data Preprocessing:</a:t>
            </a:r>
            <a:endParaRPr lang="en-IN" sz="1200" b="1" dirty="0">
              <a:latin typeface="Calibri"/>
              <a:cs typeface="Calibri"/>
            </a:endParaRPr>
          </a:p>
          <a:p>
            <a:pPr marL="0" indent="0">
              <a:buNone/>
            </a:pPr>
            <a:r>
              <a:rPr lang="en-US" sz="1100" dirty="0"/>
              <a:t>	     Handled missing </a:t>
            </a:r>
            <a:r>
              <a:rPr lang="en-US" sz="1100" dirty="0" err="1"/>
              <a:t>values.Encoded</a:t>
            </a:r>
            <a:r>
              <a:rPr lang="en-US" sz="1100" dirty="0"/>
              <a:t> categorical </a:t>
            </a:r>
            <a:r>
              <a:rPr lang="en-US" sz="1100" dirty="0" err="1"/>
              <a:t>columns.Created</a:t>
            </a:r>
            <a:r>
              <a:rPr lang="en-US" sz="1100" dirty="0"/>
              <a:t> derived features (e.g., cost/km, completion ratio)</a:t>
            </a:r>
          </a:p>
          <a:p>
            <a:pPr marL="305435" indent="-305435"/>
            <a:r>
              <a:rPr lang="en-IN" sz="1200" b="1" dirty="0">
                <a:latin typeface="Calibri"/>
                <a:ea typeface="+mn-lt"/>
                <a:cs typeface="+mn-lt"/>
              </a:rPr>
              <a:t>Machine Learning Algorithm:</a:t>
            </a:r>
          </a:p>
          <a:p>
            <a:pPr marL="305435" indent="-305435"/>
            <a:r>
              <a:rPr lang="en-IN" sz="1200" dirty="0">
                <a:latin typeface="Calibri"/>
                <a:cs typeface="Calibri"/>
              </a:rPr>
              <a:t>Random Forest(multi class classification)</a:t>
            </a:r>
          </a:p>
          <a:p>
            <a:pPr marL="305435" indent="-305435"/>
            <a:r>
              <a:rPr lang="en-IN" sz="1200" dirty="0">
                <a:latin typeface="Calibri"/>
                <a:cs typeface="Calibri"/>
              </a:rPr>
              <a:t>Cross validation and hyper parameter tuning for optimal accuracy </a:t>
            </a:r>
          </a:p>
          <a:p>
            <a:pPr marL="305435" indent="-305435"/>
            <a:r>
              <a:rPr lang="en-IN" sz="1200" b="1" dirty="0">
                <a:latin typeface="Calibri"/>
                <a:ea typeface="+mn-lt"/>
                <a:cs typeface="+mn-lt"/>
              </a:rPr>
              <a:t>Deployment:</a:t>
            </a:r>
          </a:p>
          <a:p>
            <a:r>
              <a:rPr lang="en-US" sz="1200" dirty="0"/>
              <a:t>The trained model was deployed on </a:t>
            </a:r>
            <a:r>
              <a:rPr lang="en-US" sz="1200" b="1" dirty="0"/>
              <a:t>IBM Cloud Lite</a:t>
            </a:r>
            <a:r>
              <a:rPr lang="en-US" sz="1200" dirty="0"/>
              <a:t> using </a:t>
            </a:r>
            <a:r>
              <a:rPr lang="en-US" sz="1200" b="1" dirty="0"/>
              <a:t>Watson Machine </a:t>
            </a:r>
            <a:r>
              <a:rPr lang="en-US" sz="1200" b="1" dirty="0" err="1"/>
              <a:t>Learning</a:t>
            </a:r>
            <a:r>
              <a:rPr lang="en-US" sz="1200" dirty="0" err="1"/>
              <a:t>..A</a:t>
            </a:r>
            <a:r>
              <a:rPr lang="en-US" sz="1200" dirty="0"/>
              <a:t> user-friendly interface was provided through IBM watsonx.ai Studio, allowing users to:</a:t>
            </a:r>
          </a:p>
          <a:p>
            <a:r>
              <a:rPr lang="en-US" sz="1200" dirty="0"/>
              <a:t>Input new project data in JSON format</a:t>
            </a:r>
          </a:p>
          <a:p>
            <a:r>
              <a:rPr lang="en-US" sz="1200" dirty="0"/>
              <a:t>Predict the corresponding PMGSY scheme (e.g., PMGSY-II, RCPLWEA)</a:t>
            </a:r>
          </a:p>
          <a:p>
            <a:r>
              <a:rPr lang="en-US" sz="1200" dirty="0"/>
              <a:t>Access predictions in both table and JSON views/Batch prediction capability was enabled for institutional users.</a:t>
            </a:r>
            <a:endParaRPr lang="en-IN" sz="1200" b="1" dirty="0">
              <a:latin typeface="Calibri"/>
              <a:cs typeface="Calibri"/>
            </a:endParaRPr>
          </a:p>
          <a:p>
            <a:pPr marL="629920" lvl="1" indent="-305435"/>
            <a:r>
              <a:rPr lang="en-IN" sz="1200" b="1" dirty="0">
                <a:latin typeface="Calibri"/>
                <a:ea typeface="+mn-lt"/>
                <a:cs typeface="+mn-lt"/>
              </a:rPr>
              <a:t>Evaluation: </a:t>
            </a:r>
            <a:r>
              <a:rPr lang="en-IN" sz="1200" dirty="0"/>
              <a:t>Achieved 90%+ accuracy.</a:t>
            </a:r>
            <a:r>
              <a:rPr lang="en-US" sz="1200" dirty="0"/>
              <a:t> Visualized predictions and confidence using watsonx.ai Studio</a:t>
            </a:r>
            <a:endParaRPr lang="en-IN" sz="1200" b="1" dirty="0">
              <a:latin typeface="Calibri"/>
              <a:cs typeface="Calibri"/>
            </a:endParaRPr>
          </a:p>
          <a:p>
            <a:pPr marL="629920" lvl="1" indent="-305435"/>
            <a:r>
              <a:rPr lang="en-IN" sz="1200" b="1" dirty="0">
                <a:ea typeface="+mn-lt"/>
                <a:cs typeface="+mn-lt"/>
              </a:rPr>
              <a:t>Result: </a:t>
            </a:r>
            <a:r>
              <a:rPr lang="en-IN" sz="1200" dirty="0"/>
              <a:t>Fast, reliable scheme classification supporting transparent decision-making for infrastructure planning</a:t>
            </a:r>
            <a:endParaRPr lang="en-IN" sz="1200" b="1"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6" name="Rectangle 12">
            <a:extLst>
              <a:ext uri="{FF2B5EF4-FFF2-40B4-BE49-F238E27FC236}">
                <a16:creationId xmlns:a16="http://schemas.microsoft.com/office/drawing/2014/main" id="{19C87706-3ED3-9F67-C438-B40E3046DA21}"/>
              </a:ext>
            </a:extLst>
          </p:cNvPr>
          <p:cNvSpPr>
            <a:spLocks noChangeArrowheads="1"/>
          </p:cNvSpPr>
          <p:nvPr/>
        </p:nvSpPr>
        <p:spPr bwMode="auto">
          <a:xfrm>
            <a:off x="0" y="412994"/>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14">
            <a:extLst>
              <a:ext uri="{FF2B5EF4-FFF2-40B4-BE49-F238E27FC236}">
                <a16:creationId xmlns:a16="http://schemas.microsoft.com/office/drawing/2014/main" id="{DA4DF340-B6C8-0D72-C1AB-6129F667D889}"/>
              </a:ext>
            </a:extLst>
          </p:cNvPr>
          <p:cNvSpPr>
            <a:spLocks noChangeArrowheads="1"/>
          </p:cNvSpPr>
          <p:nvPr/>
        </p:nvSpPr>
        <p:spPr bwMode="auto">
          <a:xfrm>
            <a:off x="0" y="119909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TextBox 21">
            <a:extLst>
              <a:ext uri="{FF2B5EF4-FFF2-40B4-BE49-F238E27FC236}">
                <a16:creationId xmlns:a16="http://schemas.microsoft.com/office/drawing/2014/main" id="{4B928CA8-3695-13B0-B2B2-1AC6811ACC14}"/>
              </a:ext>
            </a:extLst>
          </p:cNvPr>
          <p:cNvSpPr txBox="1"/>
          <p:nvPr/>
        </p:nvSpPr>
        <p:spPr>
          <a:xfrm>
            <a:off x="124810" y="1444336"/>
            <a:ext cx="12001500" cy="4993675"/>
          </a:xfrm>
          <a:prstGeom prst="rect">
            <a:avLst/>
          </a:prstGeom>
          <a:noFill/>
        </p:spPr>
        <p:txBody>
          <a:bodyPr wrap="square" rtlCol="0">
            <a:spAutoFit/>
          </a:bodyPr>
          <a:lstStyle/>
          <a:p>
            <a:pPr lvl="0" eaLnBrk="0" fontAlgn="base" hangingPunct="0">
              <a:spcBef>
                <a:spcPct val="0"/>
              </a:spcBef>
              <a:spcAft>
                <a:spcPct val="0"/>
              </a:spcAft>
            </a:pPr>
            <a:endParaRPr lang="en-US" altLang="en-US" sz="1050" b="1" dirty="0">
              <a:latin typeface="Arial" panose="020B0604020202020204" pitchFamily="34" charset="0"/>
            </a:endParaRPr>
          </a:p>
          <a:p>
            <a:pPr eaLnBrk="0" fontAlgn="base" hangingPunct="0">
              <a:spcBef>
                <a:spcPct val="0"/>
              </a:spcBef>
              <a:spcAft>
                <a:spcPct val="0"/>
              </a:spcAft>
            </a:pPr>
            <a:r>
              <a:rPr lang="en-US" sz="1400" dirty="0"/>
              <a:t>This section describes the end-to-end strategy used for building and deploying the PMGSY Scheme Classification system using </a:t>
            </a:r>
            <a:r>
              <a:rPr lang="en-US" sz="1400" b="1" dirty="0"/>
              <a:t>IBM </a:t>
            </a:r>
            <a:r>
              <a:rPr lang="en-US" sz="1400" b="1" dirty="0" err="1"/>
              <a:t>Watsonx</a:t>
            </a:r>
            <a:r>
              <a:rPr lang="en-US" sz="1400" b="1" dirty="0"/>
              <a:t>  AI Studio</a:t>
            </a:r>
            <a:endParaRPr lang="en-US" sz="1400" dirty="0"/>
          </a:p>
          <a:p>
            <a:endParaRPr lang="en-IN" sz="1400" b="1" dirty="0"/>
          </a:p>
          <a:p>
            <a:r>
              <a:rPr lang="en-IN" sz="1400" b="1" dirty="0"/>
              <a:t> System Requirements:</a:t>
            </a:r>
            <a:endParaRPr lang="en-IN" sz="1400" dirty="0"/>
          </a:p>
          <a:p>
            <a:r>
              <a:rPr lang="en-IN" sz="1400" dirty="0"/>
              <a:t>IBM Cloud Lite account</a:t>
            </a:r>
          </a:p>
          <a:p>
            <a:r>
              <a:rPr lang="en-IN" sz="1400" dirty="0"/>
              <a:t>IBM Watson Studio (Auto AI)</a:t>
            </a:r>
          </a:p>
          <a:p>
            <a:r>
              <a:rPr lang="en-IN" sz="1400" dirty="0"/>
              <a:t>Object Storage for data upload</a:t>
            </a:r>
          </a:p>
          <a:p>
            <a:endParaRPr lang="en-US" altLang="en-US" sz="1400" b="1" dirty="0">
              <a:latin typeface="Arial" panose="020B0604020202020204" pitchFamily="34" charset="0"/>
            </a:endParaRPr>
          </a:p>
          <a:p>
            <a:pPr lvl="0" eaLnBrk="0" fontAlgn="base" hangingPunct="0">
              <a:spcBef>
                <a:spcPct val="0"/>
              </a:spcBef>
              <a:spcAft>
                <a:spcPct val="0"/>
              </a:spcAft>
            </a:pPr>
            <a:r>
              <a:rPr lang="en-US" altLang="en-US" sz="1400" b="1" dirty="0">
                <a:latin typeface="Arial" panose="020B0604020202020204" pitchFamily="34" charset="0"/>
              </a:rPr>
              <a:t> Methodology Overview:</a:t>
            </a:r>
            <a:endParaRPr lang="en-US" altLang="en-US" sz="1400" dirty="0">
              <a:latin typeface="Arial" panose="020B0604020202020204" pitchFamily="34" charset="0"/>
            </a:endParaRPr>
          </a:p>
          <a:p>
            <a:pPr lvl="0" eaLnBrk="0" fontAlgn="base" hangingPunct="0">
              <a:spcBef>
                <a:spcPct val="0"/>
              </a:spcBef>
              <a:spcAft>
                <a:spcPct val="0"/>
              </a:spcAft>
              <a:buFontTx/>
              <a:buAutoNum type="arabicPeriod"/>
            </a:pPr>
            <a:r>
              <a:rPr lang="en-US" altLang="en-US" sz="1400" b="1" dirty="0">
                <a:latin typeface="Arial" panose="020B0604020202020204" pitchFamily="34" charset="0"/>
              </a:rPr>
              <a:t>Data Upload</a:t>
            </a:r>
            <a:endParaRPr lang="en-US" altLang="en-US" sz="1400" dirty="0">
              <a:latin typeface="Arial" panose="020B0604020202020204" pitchFamily="34" charset="0"/>
            </a:endParaRPr>
          </a:p>
          <a:p>
            <a:pPr lvl="1" eaLnBrk="0" fontAlgn="base" hangingPunct="0">
              <a:spcBef>
                <a:spcPct val="0"/>
              </a:spcBef>
              <a:spcAft>
                <a:spcPct val="0"/>
              </a:spcAft>
              <a:buFontTx/>
              <a:buChar char="•"/>
            </a:pPr>
            <a:r>
              <a:rPr lang="en-US" altLang="en-US" sz="1400" dirty="0">
                <a:latin typeface="Arial" panose="020B0604020202020204" pitchFamily="34" charset="0"/>
              </a:rPr>
              <a:t>PMGSY dataset uploaded to IBM Cloud Object Storage</a:t>
            </a:r>
          </a:p>
          <a:p>
            <a:pPr lvl="0" eaLnBrk="0" fontAlgn="base" hangingPunct="0">
              <a:spcBef>
                <a:spcPct val="0"/>
              </a:spcBef>
              <a:spcAft>
                <a:spcPct val="0"/>
              </a:spcAft>
              <a:buFontTx/>
              <a:buAutoNum type="arabicPeriod" startAt="2"/>
            </a:pPr>
            <a:r>
              <a:rPr lang="en-US" altLang="en-US" sz="1400" b="1" dirty="0">
                <a:latin typeface="Arial" panose="020B0604020202020204" pitchFamily="34" charset="0"/>
              </a:rPr>
              <a:t>Auto AI Configuration</a:t>
            </a:r>
            <a:endParaRPr lang="en-US" altLang="en-US" sz="1400" dirty="0">
              <a:latin typeface="Arial" panose="020B0604020202020204" pitchFamily="34" charset="0"/>
            </a:endParaRPr>
          </a:p>
          <a:p>
            <a:pPr lvl="1" eaLnBrk="0" fontAlgn="base" hangingPunct="0">
              <a:spcBef>
                <a:spcPct val="0"/>
              </a:spcBef>
              <a:spcAft>
                <a:spcPct val="0"/>
              </a:spcAft>
              <a:buFontTx/>
              <a:buChar char="•"/>
            </a:pPr>
            <a:r>
              <a:rPr lang="en-US" altLang="en-US" sz="1400" dirty="0">
                <a:latin typeface="Arial" panose="020B0604020202020204" pitchFamily="34" charset="0"/>
              </a:rPr>
              <a:t>Auto AI selected </a:t>
            </a:r>
          </a:p>
          <a:p>
            <a:pPr lvl="1" eaLnBrk="0" fontAlgn="base" hangingPunct="0">
              <a:spcBef>
                <a:spcPct val="0"/>
              </a:spcBef>
              <a:spcAft>
                <a:spcPct val="0"/>
              </a:spcAft>
              <a:buFontTx/>
              <a:buChar char="•"/>
            </a:pPr>
            <a:r>
              <a:rPr lang="en-US" altLang="en-US" sz="1400" dirty="0">
                <a:latin typeface="Arial" panose="020B0604020202020204" pitchFamily="34" charset="0"/>
              </a:rPr>
              <a:t>Automatically handled data preprocessing, feature selection, and model tuning</a:t>
            </a:r>
          </a:p>
          <a:p>
            <a:pPr lvl="0" eaLnBrk="0" fontAlgn="base" hangingPunct="0">
              <a:spcBef>
                <a:spcPct val="0"/>
              </a:spcBef>
              <a:spcAft>
                <a:spcPct val="0"/>
              </a:spcAft>
              <a:buFontTx/>
              <a:buAutoNum type="arabicPeriod" startAt="3"/>
            </a:pPr>
            <a:r>
              <a:rPr lang="en-US" altLang="en-US" sz="1400" b="1" dirty="0">
                <a:latin typeface="Arial" panose="020B0604020202020204" pitchFamily="34" charset="0"/>
              </a:rPr>
              <a:t>Model Training</a:t>
            </a:r>
            <a:endParaRPr lang="en-US" altLang="en-US" sz="1400" dirty="0">
              <a:latin typeface="Arial" panose="020B0604020202020204" pitchFamily="34" charset="0"/>
            </a:endParaRPr>
          </a:p>
          <a:p>
            <a:pPr lvl="1" eaLnBrk="0" fontAlgn="base" hangingPunct="0">
              <a:spcBef>
                <a:spcPct val="0"/>
              </a:spcBef>
              <a:spcAft>
                <a:spcPct val="0"/>
              </a:spcAft>
              <a:buFontTx/>
              <a:buChar char="•"/>
            </a:pPr>
            <a:r>
              <a:rPr lang="en-US" altLang="en-US" sz="1400" dirty="0">
                <a:latin typeface="Arial" panose="020B0604020202020204" pitchFamily="34" charset="0"/>
              </a:rPr>
              <a:t>Auto AI trained multiple pipelines (Random Forest, XG Boost, etc.)</a:t>
            </a:r>
          </a:p>
          <a:p>
            <a:pPr lvl="1" eaLnBrk="0" fontAlgn="base" hangingPunct="0">
              <a:spcBef>
                <a:spcPct val="0"/>
              </a:spcBef>
              <a:spcAft>
                <a:spcPct val="0"/>
              </a:spcAft>
              <a:buFontTx/>
              <a:buChar char="•"/>
            </a:pPr>
            <a:r>
              <a:rPr lang="en-US" altLang="en-US" sz="1400" dirty="0">
                <a:latin typeface="Arial" panose="020B0604020202020204" pitchFamily="34" charset="0"/>
              </a:rPr>
              <a:t>Best model selected based on accuracy and F1-score</a:t>
            </a:r>
          </a:p>
          <a:p>
            <a:pPr lvl="0" eaLnBrk="0" fontAlgn="base" hangingPunct="0">
              <a:spcBef>
                <a:spcPct val="0"/>
              </a:spcBef>
              <a:spcAft>
                <a:spcPct val="0"/>
              </a:spcAft>
              <a:buFontTx/>
              <a:buAutoNum type="arabicPeriod" startAt="4"/>
            </a:pPr>
            <a:r>
              <a:rPr lang="en-US" altLang="en-US" sz="1400" b="1" dirty="0">
                <a:latin typeface="Arial" panose="020B0604020202020204" pitchFamily="34" charset="0"/>
              </a:rPr>
              <a:t>Evaluation</a:t>
            </a:r>
            <a:endParaRPr lang="en-US" altLang="en-US" sz="1400" dirty="0">
              <a:latin typeface="Arial" panose="020B0604020202020204" pitchFamily="34" charset="0"/>
            </a:endParaRPr>
          </a:p>
          <a:p>
            <a:pPr lvl="1" eaLnBrk="0" fontAlgn="base" hangingPunct="0">
              <a:spcBef>
                <a:spcPct val="0"/>
              </a:spcBef>
              <a:spcAft>
                <a:spcPct val="0"/>
              </a:spcAft>
              <a:buFontTx/>
              <a:buChar char="•"/>
            </a:pPr>
            <a:r>
              <a:rPr lang="en-US" altLang="en-US" sz="1400" dirty="0">
                <a:latin typeface="Arial" panose="020B0604020202020204" pitchFamily="34" charset="0"/>
              </a:rPr>
              <a:t>Model performance evaluated within  interface</a:t>
            </a:r>
          </a:p>
          <a:p>
            <a:pPr lvl="1" eaLnBrk="0" fontAlgn="base" hangingPunct="0">
              <a:spcBef>
                <a:spcPct val="0"/>
              </a:spcBef>
              <a:spcAft>
                <a:spcPct val="0"/>
              </a:spcAft>
              <a:buFontTx/>
              <a:buChar char="•"/>
            </a:pPr>
            <a:r>
              <a:rPr lang="en-US" altLang="en-US" sz="1400" dirty="0">
                <a:latin typeface="Arial" panose="020B0604020202020204" pitchFamily="34" charset="0"/>
              </a:rPr>
              <a:t>Confidence scores and visual output verified with test data</a:t>
            </a:r>
          </a:p>
          <a:p>
            <a:pPr lvl="0" eaLnBrk="0" fontAlgn="base" hangingPunct="0">
              <a:spcBef>
                <a:spcPct val="0"/>
              </a:spcBef>
              <a:spcAft>
                <a:spcPct val="0"/>
              </a:spcAft>
              <a:buFontTx/>
              <a:buAutoNum type="arabicPeriod" startAt="5"/>
            </a:pPr>
            <a:r>
              <a:rPr lang="en-US" altLang="en-US" sz="1400" b="1" dirty="0">
                <a:latin typeface="Arial" panose="020B0604020202020204" pitchFamily="34" charset="0"/>
              </a:rPr>
              <a:t>Deployment</a:t>
            </a:r>
            <a:endParaRPr lang="en-US" altLang="en-US" sz="1400" dirty="0">
              <a:latin typeface="Arial" panose="020B0604020202020204" pitchFamily="34" charset="0"/>
            </a:endParaRPr>
          </a:p>
          <a:p>
            <a:pPr lvl="1" eaLnBrk="0" fontAlgn="base" hangingPunct="0">
              <a:spcBef>
                <a:spcPct val="0"/>
              </a:spcBef>
              <a:spcAft>
                <a:spcPct val="0"/>
              </a:spcAft>
              <a:buFontTx/>
              <a:buChar char="•"/>
            </a:pPr>
            <a:r>
              <a:rPr lang="en-US" altLang="en-US" sz="1400" dirty="0">
                <a:latin typeface="Arial" panose="020B0604020202020204" pitchFamily="34" charset="0"/>
              </a:rPr>
              <a:t>Final model deployed as a REST API via Watson Machine Learning</a:t>
            </a:r>
          </a:p>
          <a:p>
            <a:pPr lvl="1" eaLnBrk="0" fontAlgn="base" hangingPunct="0">
              <a:spcBef>
                <a:spcPct val="0"/>
              </a:spcBef>
              <a:spcAft>
                <a:spcPct val="0"/>
              </a:spcAft>
              <a:buFontTx/>
              <a:buChar char="•"/>
            </a:pPr>
            <a:r>
              <a:rPr lang="en-US" altLang="en-US" sz="1400" dirty="0">
                <a:latin typeface="Arial" panose="020B0604020202020204" pitchFamily="34" charset="0"/>
              </a:rPr>
              <a:t>Real-time predictions tested with JSON input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4742898"/>
          </a:xfrm>
        </p:spPr>
        <p:txBody>
          <a:bodyPr>
            <a:normAutofit/>
          </a:bodyPr>
          <a:lstStyle/>
          <a:p>
            <a:endParaRPr lang="en-IN" sz="1400" b="1" dirty="0"/>
          </a:p>
          <a:p>
            <a:endParaRPr lang="en-IN" sz="1400" b="1" dirty="0"/>
          </a:p>
          <a:p>
            <a:r>
              <a:rPr lang="en-IN" sz="1900" b="1" u="sng" dirty="0"/>
              <a:t>Algorithm Selection:</a:t>
            </a:r>
          </a:p>
          <a:p>
            <a:pPr algn="just"/>
            <a:br>
              <a:rPr lang="en-IN" sz="1400" dirty="0"/>
            </a:br>
            <a:r>
              <a:rPr lang="en-IN" sz="1800" dirty="0"/>
              <a:t>	The system uses</a:t>
            </a:r>
            <a:r>
              <a:rPr lang="en-IN" sz="1800" b="1" dirty="0"/>
              <a:t> (</a:t>
            </a:r>
            <a:r>
              <a:rPr lang="en-IN" sz="1800" b="1" dirty="0" err="1"/>
              <a:t>AutoML</a:t>
            </a:r>
            <a:r>
              <a:rPr lang="en-IN" sz="1800" b="1" dirty="0"/>
              <a:t>)</a:t>
            </a:r>
            <a:r>
              <a:rPr lang="en-IN" sz="1800" dirty="0"/>
              <a:t> in </a:t>
            </a:r>
            <a:r>
              <a:rPr lang="en-IN" sz="1800" b="1" dirty="0"/>
              <a:t>IBM Watson Studio</a:t>
            </a:r>
            <a:r>
              <a:rPr lang="en-IN" sz="1800" dirty="0"/>
              <a:t>, which automatically evaluates multiple classification algorithms like </a:t>
            </a:r>
            <a:r>
              <a:rPr lang="en-IN" sz="1800" b="1" dirty="0"/>
              <a:t>Random Forest</a:t>
            </a:r>
            <a:r>
              <a:rPr lang="en-IN" sz="1800" dirty="0"/>
              <a:t>, 	</a:t>
            </a:r>
            <a:r>
              <a:rPr lang="en-IN" sz="1800" b="1" dirty="0"/>
              <a:t>Gradient Boosting</a:t>
            </a:r>
            <a:r>
              <a:rPr lang="en-IN" sz="1800" dirty="0"/>
              <a:t>, and </a:t>
            </a:r>
            <a:r>
              <a:rPr lang="en-IN" sz="1800" b="1" dirty="0"/>
              <a:t>Logistic Regression</a:t>
            </a:r>
            <a:r>
              <a:rPr lang="en-IN" sz="1800" dirty="0"/>
              <a:t>.</a:t>
            </a:r>
            <a:br>
              <a:rPr lang="en-IN" sz="1800" dirty="0"/>
            </a:br>
            <a:r>
              <a:rPr lang="en-IN" sz="1800" dirty="0" err="1"/>
              <a:t>AutoAI</a:t>
            </a:r>
            <a:r>
              <a:rPr lang="en-IN" sz="1800" dirty="0"/>
              <a:t> selected the best model based on accuracy and F1-score to handle the </a:t>
            </a:r>
            <a:r>
              <a:rPr lang="en-IN" sz="1800" b="1" dirty="0"/>
              <a:t>multi-class classification</a:t>
            </a:r>
            <a:r>
              <a:rPr lang="en-IN" sz="1800" dirty="0"/>
              <a:t> task (PMGSY-I, PMGSY-II, etc.).</a:t>
            </a:r>
          </a:p>
          <a:p>
            <a:pPr algn="just"/>
            <a:r>
              <a:rPr lang="en-US" b="1" dirty="0"/>
              <a:t>	</a:t>
            </a:r>
            <a:r>
              <a:rPr lang="en-US" sz="1900" b="1" dirty="0"/>
              <a:t>Data Input:</a:t>
            </a:r>
          </a:p>
          <a:p>
            <a:pPr marL="324485" lvl="1" indent="0">
              <a:buNone/>
            </a:pPr>
            <a:br>
              <a:rPr lang="en-US" dirty="0"/>
            </a:br>
            <a:r>
              <a:rPr lang="en-US" dirty="0"/>
              <a:t>	Features used for training include:</a:t>
            </a:r>
          </a:p>
          <a:p>
            <a:pPr marL="0" indent="0">
              <a:buNone/>
            </a:pPr>
            <a:r>
              <a:rPr lang="en-US" sz="1100" dirty="0"/>
              <a:t>	STATE_NAME, DISTRICT_NAME ,NO_OF_ROAD_WORK_SANCTIONED, LENGTH_OF_ROAD_WORK_SANCTIONED  ,COST_OF_WORKS_SANCTIONED, EXPENDITURE_OCCURED 	,NO_OF_ROAD_WORKS_COMPLETED, LENGTH_OF_ROAD_WORK_COMPLETED</a:t>
            </a:r>
          </a:p>
          <a:p>
            <a:pPr marL="324485" lvl="1" indent="0">
              <a:buNone/>
            </a:pPr>
            <a:endParaRPr lang="en-IN" sz="700" dirty="0"/>
          </a:p>
          <a:p>
            <a:pPr marL="324485" lvl="1" indent="0">
              <a:buNone/>
            </a:pPr>
            <a:endParaRPr lang="en-IN" sz="700" dirty="0"/>
          </a:p>
          <a:p>
            <a:pPr marL="305435" indent="-305435"/>
            <a:endParaRPr lang="en-IN" sz="7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863F7-E8DB-E9B9-206F-0A73170366A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28B9170-6257-6133-3F77-BECBBE9A91B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80BF1731-AA0F-4302-953C-C8B6B13CC09C}"/>
              </a:ext>
            </a:extLst>
          </p:cNvPr>
          <p:cNvSpPr>
            <a:spLocks noGrp="1"/>
          </p:cNvSpPr>
          <p:nvPr>
            <p:ph idx="1"/>
          </p:nvPr>
        </p:nvSpPr>
        <p:spPr>
          <a:xfrm>
            <a:off x="581192" y="1232452"/>
            <a:ext cx="11029615" cy="4742898"/>
          </a:xfrm>
        </p:spPr>
        <p:txBody>
          <a:bodyPr>
            <a:normAutofit/>
          </a:bodyPr>
          <a:lstStyle/>
          <a:p>
            <a:r>
              <a:rPr lang="en-IN" sz="1400" b="1" dirty="0"/>
              <a:t>Training Process:</a:t>
            </a:r>
            <a:endParaRPr lang="en-IN" sz="1400" dirty="0"/>
          </a:p>
          <a:p>
            <a:pPr marL="0" indent="0">
              <a:buNone/>
            </a:pPr>
            <a:r>
              <a:rPr lang="en-IN" sz="1400" dirty="0"/>
              <a:t>	</a:t>
            </a:r>
            <a:r>
              <a:rPr lang="en-IN" sz="1600" dirty="0"/>
              <a:t>Dataset uploaded to IBM Cloud Object Storage</a:t>
            </a:r>
          </a:p>
          <a:p>
            <a:pPr marL="0" indent="0">
              <a:buNone/>
            </a:pPr>
            <a:r>
              <a:rPr lang="en-IN" sz="1600" dirty="0"/>
              <a:t>	Auto AI automatically performed:</a:t>
            </a:r>
          </a:p>
          <a:p>
            <a:pPr marL="324000" lvl="1" indent="0">
              <a:buNone/>
            </a:pPr>
            <a:r>
              <a:rPr lang="en-IN" sz="1600" dirty="0"/>
              <a:t>	Data cleaning and preprocessing</a:t>
            </a:r>
          </a:p>
          <a:p>
            <a:pPr marL="324000" lvl="1" indent="0">
              <a:buNone/>
            </a:pPr>
            <a:r>
              <a:rPr lang="en-IN" sz="1600" dirty="0"/>
              <a:t>	Feature engineering</a:t>
            </a:r>
          </a:p>
          <a:p>
            <a:pPr marL="324000" lvl="1" indent="0">
              <a:buNone/>
            </a:pPr>
            <a:r>
              <a:rPr lang="en-IN" sz="1600" dirty="0"/>
              <a:t>	Model selection and pipeline optimization</a:t>
            </a:r>
          </a:p>
          <a:p>
            <a:pPr marL="0" indent="0">
              <a:buNone/>
            </a:pPr>
            <a:r>
              <a:rPr lang="en-IN" sz="1600" dirty="0"/>
              <a:t>	Performance evaluated using train-test split and  leaderboard</a:t>
            </a:r>
            <a:endParaRPr lang="en-US" sz="1600" b="1" dirty="0"/>
          </a:p>
          <a:p>
            <a:r>
              <a:rPr lang="en-US" sz="1600" b="1" dirty="0"/>
              <a:t>Prediction Process:</a:t>
            </a:r>
          </a:p>
          <a:p>
            <a:pPr marL="0" indent="0">
              <a:buNone/>
            </a:pPr>
            <a:r>
              <a:rPr lang="en-US" sz="1600" dirty="0"/>
              <a:t>	The final model was deployed via IBM Watson Machine Learning</a:t>
            </a:r>
          </a:p>
          <a:p>
            <a:pPr marL="0" indent="0">
              <a:buNone/>
            </a:pPr>
            <a:r>
              <a:rPr lang="en-US" sz="1600" dirty="0"/>
              <a:t>	JSON input data is sent through the REST API</a:t>
            </a:r>
          </a:p>
          <a:p>
            <a:pPr marL="0" indent="0">
              <a:buNone/>
            </a:pPr>
            <a:r>
              <a:rPr lang="en-US" sz="1600" dirty="0"/>
              <a:t>	Model predicts the most likely PMGSY_SCHEME and provides confidence scores</a:t>
            </a:r>
          </a:p>
          <a:p>
            <a:pPr marL="0" indent="0">
              <a:buNone/>
            </a:pPr>
            <a:r>
              <a:rPr lang="en-US" sz="1600" dirty="0"/>
              <a:t>	Supports real-time or batch inference</a:t>
            </a:r>
          </a:p>
          <a:p>
            <a:pPr marL="305435" indent="-305435"/>
            <a:endParaRPr lang="en-IN" sz="500" dirty="0"/>
          </a:p>
        </p:txBody>
      </p:sp>
    </p:spTree>
    <p:extLst>
      <p:ext uri="{BB962C8B-B14F-4D97-AF65-F5344CB8AC3E}">
        <p14:creationId xmlns:p14="http://schemas.microsoft.com/office/powerpoint/2010/main" val="392050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2E68D-563B-EDD9-5505-7731BD96DAB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2AC062-F18C-3E0B-44E5-5C4B48E101B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TextBox 6">
            <a:extLst>
              <a:ext uri="{FF2B5EF4-FFF2-40B4-BE49-F238E27FC236}">
                <a16:creationId xmlns:a16="http://schemas.microsoft.com/office/drawing/2014/main" id="{53C9D77F-54C2-D748-EFFE-33956B0217E9}"/>
              </a:ext>
            </a:extLst>
          </p:cNvPr>
          <p:cNvSpPr txBox="1"/>
          <p:nvPr/>
        </p:nvSpPr>
        <p:spPr>
          <a:xfrm>
            <a:off x="581192" y="1454727"/>
            <a:ext cx="11295617" cy="5078313"/>
          </a:xfrm>
          <a:prstGeom prst="rect">
            <a:avLst/>
          </a:prstGeom>
          <a:noFill/>
        </p:spPr>
        <p:txBody>
          <a:bodyPr wrap="square" rtlCol="0">
            <a:spAutoFit/>
          </a:bodyPr>
          <a:lstStyle/>
          <a:p>
            <a:r>
              <a:rPr lang="en-US" dirty="0"/>
              <a:t>The machine learning model trained using </a:t>
            </a:r>
            <a:r>
              <a:rPr lang="en-US" b="1" dirty="0"/>
              <a:t>IBM </a:t>
            </a:r>
            <a:r>
              <a:rPr lang="en-US" b="1" dirty="0" err="1"/>
              <a:t>Watsonx</a:t>
            </a:r>
            <a:r>
              <a:rPr lang="en-US" b="1" dirty="0"/>
              <a:t> Ai Studio</a:t>
            </a:r>
            <a:r>
              <a:rPr lang="en-US" dirty="0"/>
              <a:t> demonstrated strong performance in classifying infrastructure projects into their respective PMGSY schemes.</a:t>
            </a:r>
          </a:p>
          <a:p>
            <a:endParaRPr lang="en-US" dirty="0"/>
          </a:p>
          <a:p>
            <a:r>
              <a:rPr lang="en-IN" b="1" dirty="0"/>
              <a:t>Accuracy &amp; Performance:</a:t>
            </a:r>
            <a:endParaRPr lang="en-IN" dirty="0"/>
          </a:p>
          <a:p>
            <a:r>
              <a:rPr lang="en-IN" b="1" dirty="0"/>
              <a:t>Overall Accuracy:</a:t>
            </a:r>
            <a:r>
              <a:rPr lang="en-IN" dirty="0"/>
              <a:t> 90.3% on test dataset</a:t>
            </a:r>
          </a:p>
          <a:p>
            <a:r>
              <a:rPr lang="en-IN" b="1" dirty="0"/>
              <a:t>Best Model:</a:t>
            </a:r>
            <a:r>
              <a:rPr lang="en-IN" dirty="0"/>
              <a:t> Random Forest </a:t>
            </a:r>
          </a:p>
          <a:p>
            <a:r>
              <a:rPr lang="en-IN" b="1" dirty="0"/>
              <a:t>Evaluation Metrics:</a:t>
            </a:r>
            <a:endParaRPr lang="en-IN" dirty="0"/>
          </a:p>
          <a:p>
            <a:pPr lvl="1"/>
            <a:r>
              <a:rPr lang="en-IN" dirty="0"/>
              <a:t>Precision (macro </a:t>
            </a:r>
            <a:r>
              <a:rPr lang="en-IN" dirty="0" err="1"/>
              <a:t>avg</a:t>
            </a:r>
            <a:r>
              <a:rPr lang="en-IN" dirty="0"/>
              <a:t>): 89.7%</a:t>
            </a:r>
          </a:p>
          <a:p>
            <a:pPr lvl="1"/>
            <a:r>
              <a:rPr lang="en-IN" dirty="0"/>
              <a:t>Recall (macro </a:t>
            </a:r>
            <a:r>
              <a:rPr lang="en-IN" dirty="0" err="1"/>
              <a:t>avg</a:t>
            </a:r>
            <a:r>
              <a:rPr lang="en-IN" dirty="0"/>
              <a:t>): 90.1%</a:t>
            </a:r>
          </a:p>
          <a:p>
            <a:pPr lvl="1"/>
            <a:r>
              <a:rPr lang="en-IN" dirty="0"/>
              <a:t>F1-score (macro </a:t>
            </a:r>
            <a:r>
              <a:rPr lang="en-IN" dirty="0" err="1"/>
              <a:t>avg</a:t>
            </a:r>
            <a:r>
              <a:rPr lang="en-IN" dirty="0"/>
              <a:t>): 89.9%</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35938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TextBox 6">
            <a:extLst>
              <a:ext uri="{FF2B5EF4-FFF2-40B4-BE49-F238E27FC236}">
                <a16:creationId xmlns:a16="http://schemas.microsoft.com/office/drawing/2014/main" id="{EBE7778D-88EA-E406-97E6-327E439D8646}"/>
              </a:ext>
            </a:extLst>
          </p:cNvPr>
          <p:cNvSpPr txBox="1"/>
          <p:nvPr/>
        </p:nvSpPr>
        <p:spPr>
          <a:xfrm>
            <a:off x="581192" y="1454727"/>
            <a:ext cx="11295617" cy="4247317"/>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9" name="Picture 8">
            <a:extLst>
              <a:ext uri="{FF2B5EF4-FFF2-40B4-BE49-F238E27FC236}">
                <a16:creationId xmlns:a16="http://schemas.microsoft.com/office/drawing/2014/main" id="{7A90420C-99AC-6518-271E-1052F67A386D}"/>
              </a:ext>
            </a:extLst>
          </p:cNvPr>
          <p:cNvPicPr>
            <a:picLocks noChangeAspect="1"/>
          </p:cNvPicPr>
          <p:nvPr/>
        </p:nvPicPr>
        <p:blipFill>
          <a:blip r:embed="rId2"/>
          <a:stretch>
            <a:fillRect/>
          </a:stretch>
        </p:blipFill>
        <p:spPr>
          <a:xfrm>
            <a:off x="581192" y="1155956"/>
            <a:ext cx="10910432" cy="5170794"/>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88</TotalTime>
  <Words>1158</Words>
  <Application>Microsoft Office PowerPoint</Application>
  <PresentationFormat>Widescreen</PresentationFormat>
  <Paragraphs>173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Intelligent Classification of Rural Infrastructure Projects using Machine Learning</vt:lpstr>
      <vt:lpstr>OUTLINE</vt:lpstr>
      <vt:lpstr>Problem Statement</vt:lpstr>
      <vt:lpstr>Proposed Solution</vt:lpstr>
      <vt:lpstr>System  Approach</vt:lpstr>
      <vt:lpstr>Algorithm &amp; Deployment</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Vraj .</cp:lastModifiedBy>
  <cp:revision>31</cp:revision>
  <dcterms:created xsi:type="dcterms:W3CDTF">2021-05-26T16:50:10Z</dcterms:created>
  <dcterms:modified xsi:type="dcterms:W3CDTF">2025-07-24T14:33:25Z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