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77" r:id="rId5"/>
    <p:sldId id="281" r:id="rId6"/>
    <p:sldId id="282" r:id="rId7"/>
    <p:sldId id="300" r:id="rId8"/>
    <p:sldId id="29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188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377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565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754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5942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131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319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508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15F5D-1533-40CE-B6CA-D2BB175D8C45}" v="707" dt="2020-05-29T08:17:36.074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C8D8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C8D8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C8D86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322683" y="628825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78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039713"/>
            <a:ext cx="2844800" cy="264974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7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2pPr>
              <a:buChar char="–"/>
            </a:lvl2pPr>
            <a:lvl4pPr>
              <a:buChar char="–"/>
            </a:lvl4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914377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4037" marR="0" indent="-384037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1pPr>
      <a:lvl2pPr marL="384037" marR="0" indent="-384037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2pPr>
      <a:lvl3pPr marL="426708" marR="0" indent="-426708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3pPr>
      <a:lvl4pPr marL="426708" marR="0" indent="-426708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4pPr>
      <a:lvl5pPr marL="480047" marR="0" indent="-480047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5pPr>
      <a:lvl6pPr marL="480047" marR="0" indent="-480047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6pPr>
      <a:lvl7pPr marL="548625" marR="0" indent="-548625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7pPr>
      <a:lvl8pPr marL="548625" marR="0" indent="-548625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8pPr>
      <a:lvl9pPr marL="548625" marR="0" indent="-548625" algn="l" defTabSz="914377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3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utterstock_755148079-small-filtered.jpeg" descr="shutterstock_755148079-small-filtered.jpeg"/>
          <p:cNvPicPr>
            <a:picLocks noChangeAspect="1"/>
          </p:cNvPicPr>
          <p:nvPr/>
        </p:nvPicPr>
        <p:blipFill>
          <a:blip r:embed="rId2"/>
          <a:srcRect r="15181"/>
          <a:stretch>
            <a:fillRect/>
          </a:stretch>
        </p:blipFill>
        <p:spPr>
          <a:xfrm flipH="1">
            <a:off x="-166" y="0"/>
            <a:ext cx="888358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000000">
              <a:alpha val="5506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" name="Blockchain…"/>
          <p:cNvSpPr txBox="1"/>
          <p:nvPr/>
        </p:nvSpPr>
        <p:spPr>
          <a:xfrm>
            <a:off x="8722347" y="2816568"/>
            <a:ext cx="1996058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t">
            <a:spAutoFit/>
          </a:bodyPr>
          <a:lstStyle/>
          <a:p>
            <a:pPr algn="ctr">
              <a:defRPr sz="2300" b="1" spc="115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pPr>
            <a:r>
              <a:rPr lang="en-US" altLang="ko-KR" dirty="0"/>
              <a:t>BI</a:t>
            </a:r>
            <a:r>
              <a:rPr lang="ko-KR" altLang="en-US" dirty="0"/>
              <a:t> 포트폴리오</a:t>
            </a:r>
            <a:endParaRPr lang="ko-KR" altLang="af-ZA" dirty="0"/>
          </a:p>
        </p:txBody>
      </p:sp>
      <p:sp>
        <p:nvSpPr>
          <p:cNvPr id="37" name="WARAPAY…"/>
          <p:cNvSpPr txBox="1"/>
          <p:nvPr/>
        </p:nvSpPr>
        <p:spPr>
          <a:xfrm>
            <a:off x="8861932" y="4168863"/>
            <a:ext cx="1632048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t">
            <a:spAutoFit/>
          </a:bodyPr>
          <a:lstStyle/>
          <a:p>
            <a:pPr algn="ctr">
              <a:defRPr sz="2600" spc="104">
                <a:solidFill>
                  <a:srgbClr val="3F3F3F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lang="ko-KR" altLang="en-US" dirty="0" err="1"/>
              <a:t>가브린트</a:t>
            </a:r>
          </a:p>
          <a:p>
            <a:pPr algn="ctr">
              <a:defRPr sz="1500" spc="59">
                <a:solidFill>
                  <a:srgbClr val="3F3F3F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dirty="0"/>
              <a:t>GAVRINT CO.,LTD.</a:t>
            </a:r>
          </a:p>
        </p:txBody>
      </p:sp>
      <p:sp>
        <p:nvSpPr>
          <p:cNvPr id="38" name="W"/>
          <p:cNvSpPr/>
          <p:nvPr/>
        </p:nvSpPr>
        <p:spPr>
          <a:xfrm>
            <a:off x="9374945" y="1785076"/>
            <a:ext cx="640063" cy="73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 b="1">
                <a:solidFill>
                  <a:srgbClr val="FFFFFF"/>
                </a:solidFill>
              </a:defRPr>
            </a:lvl1pPr>
          </a:lstStyle>
          <a:p>
            <a:r>
              <a:t>W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"/>
          <p:cNvSpPr/>
          <p:nvPr/>
        </p:nvSpPr>
        <p:spPr>
          <a:xfrm>
            <a:off x="0" y="1091"/>
            <a:ext cx="12192000" cy="6855818"/>
          </a:xfrm>
          <a:prstGeom prst="rect">
            <a:avLst/>
          </a:prstGeom>
          <a:solidFill>
            <a:srgbClr val="000000">
              <a:alpha val="6972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W"/>
          <p:cNvSpPr/>
          <p:nvPr/>
        </p:nvSpPr>
        <p:spPr>
          <a:xfrm>
            <a:off x="5775968" y="2028531"/>
            <a:ext cx="640064" cy="73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 b="1">
                <a:solidFill>
                  <a:srgbClr val="FFFFFF"/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90" name="GAVRINT"/>
          <p:cNvSpPr txBox="1"/>
          <p:nvPr/>
        </p:nvSpPr>
        <p:spPr>
          <a:xfrm>
            <a:off x="1645748" y="3167379"/>
            <a:ext cx="9080354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t">
            <a:spAutoFit/>
          </a:bodyPr>
          <a:lstStyle>
            <a:lvl1pPr algn="ctr">
              <a:defRPr sz="2900" b="1" spc="116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rPr lang="en-US" altLang="ko-KR" dirty="0"/>
              <a:t>Digital Transformation</a:t>
            </a:r>
          </a:p>
          <a:p>
            <a:r>
              <a:rPr lang="ko-KR" altLang="en-US" dirty="0"/>
              <a:t>전문 기업</a:t>
            </a:r>
            <a:endParaRPr lang="ko-KR" dirty="0"/>
          </a:p>
        </p:txBody>
      </p:sp>
      <p:sp>
        <p:nvSpPr>
          <p:cNvPr id="91" name="WARAPAY…"/>
          <p:cNvSpPr txBox="1"/>
          <p:nvPr/>
        </p:nvSpPr>
        <p:spPr>
          <a:xfrm>
            <a:off x="4930623" y="4642996"/>
            <a:ext cx="2330755" cy="74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spAutoFit/>
          </a:bodyPr>
          <a:lstStyle/>
          <a:p>
            <a:pPr algn="ctr">
              <a:defRPr sz="2600" spc="104">
                <a:solidFill>
                  <a:srgbClr val="858585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lang="ko-KR" altLang="af-ZA" dirty="0" err="1"/>
              <a:t>가브린트</a:t>
            </a:r>
            <a:endParaRPr lang="af-ZA" dirty="0" err="1"/>
          </a:p>
          <a:p>
            <a:pPr algn="ctr">
              <a:defRPr sz="1500" spc="59">
                <a:solidFill>
                  <a:srgbClr val="858585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dirty="0"/>
              <a:t>GAVRINT CO.,LTD.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블록체인 3.0"/>
          <p:cNvSpPr txBox="1"/>
          <p:nvPr/>
        </p:nvSpPr>
        <p:spPr>
          <a:xfrm>
            <a:off x="-7935" y="258233"/>
            <a:ext cx="4947191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 anchor="ctr">
            <a:spAutoFit/>
          </a:bodyPr>
          <a:lstStyle>
            <a:lvl1pPr indent="127000">
              <a:lnSpc>
                <a:spcPct val="110000"/>
              </a:lnSpc>
              <a:defRPr sz="2400" spc="239">
                <a:solidFill>
                  <a:srgbClr val="FFFFFF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블록체인 3.0</a:t>
            </a:r>
          </a:p>
        </p:txBody>
      </p:sp>
      <p:pic>
        <p:nvPicPr>
          <p:cNvPr id="94" name="사무실1-filtered.jpeg" descr="사무실1-filtered.jpeg"/>
          <p:cNvPicPr>
            <a:picLocks/>
          </p:cNvPicPr>
          <p:nvPr/>
        </p:nvPicPr>
        <p:blipFill>
          <a:blip r:embed="rId2"/>
          <a:srcRect t="16588" b="8839"/>
          <a:stretch>
            <a:fillRect/>
          </a:stretch>
        </p:blipFill>
        <p:spPr>
          <a:xfrm>
            <a:off x="-2382" y="595"/>
            <a:ext cx="12196707" cy="685698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000000">
              <a:alpha val="6006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W"/>
          <p:cNvSpPr/>
          <p:nvPr/>
        </p:nvSpPr>
        <p:spPr>
          <a:xfrm>
            <a:off x="5775968" y="2028531"/>
            <a:ext cx="640064" cy="73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 b="1">
                <a:solidFill>
                  <a:srgbClr val="FFFFFF"/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97" name="WE ARE TRUST ECONOMY"/>
          <p:cNvSpPr txBox="1"/>
          <p:nvPr/>
        </p:nvSpPr>
        <p:spPr>
          <a:xfrm>
            <a:off x="2520918" y="3165818"/>
            <a:ext cx="715016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900" b="1" spc="116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rPr lang="en-US" dirty="0"/>
              <a:t>QR</a:t>
            </a:r>
            <a:r>
              <a:rPr lang="ko-KR" altLang="en-US" dirty="0"/>
              <a:t> </a:t>
            </a:r>
            <a:r>
              <a:rPr lang="en-US" altLang="ko-KR" dirty="0"/>
              <a:t>Payment</a:t>
            </a:r>
            <a:r>
              <a:rPr lang="ko-KR" altLang="en-US" dirty="0"/>
              <a:t> </a:t>
            </a:r>
            <a:r>
              <a:rPr lang="en-US" altLang="ko-KR" dirty="0"/>
              <a:t>BI</a:t>
            </a:r>
            <a:endParaRPr dirty="0"/>
          </a:p>
        </p:txBody>
      </p:sp>
      <p:sp>
        <p:nvSpPr>
          <p:cNvPr id="98" name="WARAPAY…"/>
          <p:cNvSpPr txBox="1"/>
          <p:nvPr/>
        </p:nvSpPr>
        <p:spPr>
          <a:xfrm>
            <a:off x="4864816" y="4613138"/>
            <a:ext cx="2462368" cy="74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600" spc="104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t>WARAPAY</a:t>
            </a:r>
          </a:p>
          <a:p>
            <a:pPr algn="ctr">
              <a:defRPr sz="1500" spc="59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t>GAVRINT CO.,LTD.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 indent="127000"/>
            <a:endParaRPr/>
          </a:p>
        </p:txBody>
      </p:sp>
      <p:sp>
        <p:nvSpPr>
          <p:cNvPr id="275" name="직사각형"/>
          <p:cNvSpPr/>
          <p:nvPr/>
        </p:nvSpPr>
        <p:spPr>
          <a:xfrm>
            <a:off x="3114774" y="317499"/>
            <a:ext cx="8759726" cy="622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6" name="와라페이 특징"/>
          <p:cNvSpPr txBox="1"/>
          <p:nvPr/>
        </p:nvSpPr>
        <p:spPr>
          <a:xfrm>
            <a:off x="267231" y="625643"/>
            <a:ext cx="3109991" cy="628314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 anchor="ctr">
            <a:spAutoFit/>
          </a:bodyPr>
          <a:lstStyle>
            <a:lvl1pPr indent="127000">
              <a:lnSpc>
                <a:spcPct val="110000"/>
              </a:lnSpc>
              <a:defRPr sz="2400" spc="239">
                <a:solidFill>
                  <a:srgbClr val="FFFFFF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dirty="0" err="1"/>
              <a:t>와라페이</a:t>
            </a:r>
            <a:r>
              <a:rPr dirty="0"/>
              <a:t> </a:t>
            </a:r>
            <a:r>
              <a:rPr lang="en-US" dirty="0"/>
              <a:t>BI </a:t>
            </a:r>
            <a:r>
              <a:rPr lang="ko-KR" altLang="en-US" dirty="0"/>
              <a:t>특징</a:t>
            </a:r>
            <a:endParaRPr dirty="0"/>
          </a:p>
        </p:txBody>
      </p:sp>
      <p:sp>
        <p:nvSpPr>
          <p:cNvPr id="277" name="와라페이는 별도의 기기없이 언제 어디서나 결제가 자유롭다. 온오프라인의 결제방식이 동일하고, 블록체인 QR 버튼을 제공하며, 영수증 출력이 필요한 경우 POS 사용도 가능하다."/>
          <p:cNvSpPr txBox="1"/>
          <p:nvPr/>
        </p:nvSpPr>
        <p:spPr>
          <a:xfrm>
            <a:off x="3795110" y="921002"/>
            <a:ext cx="7399055" cy="359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고객 </a:t>
            </a:r>
            <a:r>
              <a:rPr lang="en-US" altLang="ko-KR" dirty="0"/>
              <a:t>+ </a:t>
            </a:r>
            <a:r>
              <a:rPr lang="ko-KR" altLang="en-US" dirty="0"/>
              <a:t>가맹점 관리 </a:t>
            </a:r>
            <a:r>
              <a:rPr lang="en-US" altLang="ko-KR" dirty="0"/>
              <a:t>+ </a:t>
            </a:r>
            <a:r>
              <a:rPr lang="ko-KR" altLang="en-US" dirty="0"/>
              <a:t>중앙 관리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278" name="QR 결제는 모바일 폰에서, 분실이나 결제 실패, 현금 사용에 따른 출처 불명 등의 다양한 문제를 해결하면서, 가장 편리하게 사용할 수 있는 현존하는 거의 유일한 결제방식이다."/>
          <p:cNvSpPr txBox="1"/>
          <p:nvPr/>
        </p:nvSpPr>
        <p:spPr>
          <a:xfrm>
            <a:off x="3795110" y="5554628"/>
            <a:ext cx="7399055" cy="6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 b="1">
                <a:solidFill>
                  <a:srgbClr val="DB4C55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본사의 </a:t>
            </a:r>
            <a:r>
              <a:rPr lang="en-US" altLang="ko-KR" dirty="0" err="1"/>
              <a:t>Warapay</a:t>
            </a:r>
            <a:r>
              <a:rPr lang="en-US" altLang="ko-KR" dirty="0"/>
              <a:t> </a:t>
            </a:r>
            <a:r>
              <a:rPr lang="ko-KR" altLang="en-US" dirty="0"/>
              <a:t>전체 </a:t>
            </a:r>
            <a:r>
              <a:rPr lang="en-US" altLang="ko-KR" dirty="0"/>
              <a:t>CMS</a:t>
            </a:r>
            <a:r>
              <a:rPr lang="ko-KR" altLang="en-US" dirty="0"/>
              <a:t>와 </a:t>
            </a:r>
            <a:r>
              <a:rPr lang="en-US" altLang="ko-KR" dirty="0"/>
              <a:t>AWS </a:t>
            </a:r>
            <a:r>
              <a:rPr lang="en-US" altLang="ko-KR" dirty="0" err="1"/>
              <a:t>QuickSight</a:t>
            </a:r>
            <a:r>
              <a:rPr lang="en-US" altLang="ko-KR" dirty="0"/>
              <a:t> </a:t>
            </a:r>
            <a:r>
              <a:rPr lang="ko-KR" altLang="en-US" dirty="0"/>
              <a:t>통합 관리에</a:t>
            </a:r>
            <a:r>
              <a:rPr lang="en-US" altLang="ko-KR" dirty="0"/>
              <a:t>, </a:t>
            </a:r>
            <a:r>
              <a:rPr lang="ko-KR" altLang="en-US" dirty="0"/>
              <a:t>가맹점 전용 자체 </a:t>
            </a:r>
            <a:r>
              <a:rPr lang="en-US" altLang="ko-KR" dirty="0"/>
              <a:t>CMS </a:t>
            </a:r>
            <a:r>
              <a:rPr lang="ko-KR" altLang="en-US" dirty="0"/>
              <a:t>에 </a:t>
            </a:r>
            <a:r>
              <a:rPr lang="ko-KR" altLang="en-US" dirty="0" err="1"/>
              <a:t>고객용</a:t>
            </a:r>
            <a:r>
              <a:rPr lang="en-US" altLang="ko-KR" dirty="0"/>
              <a:t>( </a:t>
            </a:r>
            <a:r>
              <a:rPr lang="ko-KR" altLang="en-US" dirty="0"/>
              <a:t>수금과 결제 </a:t>
            </a:r>
            <a:r>
              <a:rPr lang="en-US" altLang="ko-KR" dirty="0"/>
              <a:t>) BI </a:t>
            </a:r>
            <a:r>
              <a:rPr lang="ko-KR" altLang="en-US" dirty="0"/>
              <a:t>까지 각 </a:t>
            </a:r>
            <a:r>
              <a:rPr lang="en-US" altLang="ko-KR" dirty="0"/>
              <a:t>Role </a:t>
            </a:r>
            <a:r>
              <a:rPr lang="ko-KR" altLang="en-US" dirty="0"/>
              <a:t>에 따른 </a:t>
            </a:r>
            <a:r>
              <a:rPr lang="en-US" altLang="ko-KR" dirty="0"/>
              <a:t>BI </a:t>
            </a:r>
            <a:r>
              <a:rPr lang="ko-KR" altLang="en-US" dirty="0"/>
              <a:t>운용</a:t>
            </a:r>
            <a:endParaRPr dirty="0"/>
          </a:p>
        </p:txBody>
      </p:sp>
      <p:sp>
        <p:nvSpPr>
          <p:cNvPr id="281" name="Copyright ⓒ Gavrint"/>
          <p:cNvSpPr txBox="1"/>
          <p:nvPr/>
        </p:nvSpPr>
        <p:spPr>
          <a:xfrm>
            <a:off x="1031175" y="6272135"/>
            <a:ext cx="1801312" cy="31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spc="119">
                <a:solidFill>
                  <a:srgbClr val="8C8D86"/>
                </a:solidFill>
                <a:latin typeface="Al Tarikh"/>
                <a:ea typeface="Al Tarikh"/>
                <a:cs typeface="Al Tarikh"/>
                <a:sym typeface="Al Tarikh"/>
              </a:defRPr>
            </a:lvl1pPr>
          </a:lstStyle>
          <a:p>
            <a:r>
              <a:t>Copyright ⓒ Gavrint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B36874-9E96-4EEF-99FF-3D61A427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15" y="1711080"/>
            <a:ext cx="1891690" cy="1816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097A7E-85A0-43F8-BE0B-DC704FEC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37" y="1711080"/>
            <a:ext cx="2862370" cy="1468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9C6107-70E8-4530-9736-D37726D5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59" y="1711080"/>
            <a:ext cx="2170635" cy="1286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085227-B337-41B7-9001-010FC4C2A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994" y="3114774"/>
            <a:ext cx="1539275" cy="21591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CCB9F7-0D53-40C3-BC55-0B641BAA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387" y="3527239"/>
            <a:ext cx="2656270" cy="1650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creen_Shot_2018_04_18_at_1.12.21_AM.0.png" descr="Screen_Shot_2018_04_18_at_1.12.21_AM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000000">
              <a:alpha val="5506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6" name="W"/>
          <p:cNvSpPr/>
          <p:nvPr/>
        </p:nvSpPr>
        <p:spPr>
          <a:xfrm>
            <a:off x="5775968" y="2028531"/>
            <a:ext cx="640064" cy="73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 b="1">
                <a:solidFill>
                  <a:srgbClr val="FFFFFF"/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327" name="READY PAYMENT PLAY ONE"/>
          <p:cNvSpPr txBox="1"/>
          <p:nvPr/>
        </p:nvSpPr>
        <p:spPr>
          <a:xfrm>
            <a:off x="2178713" y="3178518"/>
            <a:ext cx="783457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spAutoFit/>
          </a:bodyPr>
          <a:lstStyle>
            <a:lvl1pPr algn="ctr">
              <a:defRPr sz="2900" b="1" spc="116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rPr lang="en-US" altLang="ko-KR" dirty="0"/>
              <a:t>QR Order system BI</a:t>
            </a:r>
            <a:endParaRPr lang="ko-KR" dirty="0"/>
          </a:p>
        </p:txBody>
      </p:sp>
      <p:sp>
        <p:nvSpPr>
          <p:cNvPr id="328" name="WARAPAY…"/>
          <p:cNvSpPr txBox="1"/>
          <p:nvPr/>
        </p:nvSpPr>
        <p:spPr>
          <a:xfrm>
            <a:off x="5212156" y="4642996"/>
            <a:ext cx="1767688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spAutoFit/>
          </a:bodyPr>
          <a:lstStyle/>
          <a:p>
            <a:pPr algn="ctr">
              <a:defRPr sz="2600" spc="104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lang="af-ZA" dirty="0"/>
              <a:t>ODAKING</a:t>
            </a:r>
            <a:endParaRPr lang="ko-KR" altLang="en-US" dirty="0"/>
          </a:p>
          <a:p>
            <a:pPr algn="ctr">
              <a:defRPr sz="1500" spc="59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dirty="0"/>
              <a:t>GAVRINT CO.,LTD.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 indent="127000"/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3114774" y="281988"/>
            <a:ext cx="8759726" cy="622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33" name="주문결제 통합"/>
          <p:cNvSpPr txBox="1"/>
          <p:nvPr/>
        </p:nvSpPr>
        <p:spPr>
          <a:xfrm>
            <a:off x="267231" y="625643"/>
            <a:ext cx="3109991" cy="628314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 anchor="ctr">
            <a:spAutoFit/>
          </a:bodyPr>
          <a:lstStyle>
            <a:lvl1pPr indent="127000">
              <a:lnSpc>
                <a:spcPct val="110000"/>
              </a:lnSpc>
              <a:defRPr sz="2400" spc="239">
                <a:solidFill>
                  <a:srgbClr val="FFFFFF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en-US" dirty="0" err="1"/>
              <a:t>Odaking</a:t>
            </a:r>
            <a:r>
              <a:rPr lang="en-US" dirty="0"/>
              <a:t> BI </a:t>
            </a:r>
            <a:r>
              <a:rPr lang="ko-KR" altLang="en-US" dirty="0"/>
              <a:t>특징</a:t>
            </a:r>
            <a:endParaRPr dirty="0"/>
          </a:p>
        </p:txBody>
      </p:sp>
      <p:sp>
        <p:nvSpPr>
          <p:cNvPr id="334" name="와라페이는 노점에서 자판기까지 모든 주문결제 경험을 동일하게 제공한다. 특히 특허출원한 블록체인 QR의 경우 기존 하드웨어 기기에 부착하는 방식으로 도입 허들이 거의 없다."/>
          <p:cNvSpPr txBox="1"/>
          <p:nvPr/>
        </p:nvSpPr>
        <p:spPr>
          <a:xfrm>
            <a:off x="3795110" y="770961"/>
            <a:ext cx="7399055" cy="6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en-US" dirty="0"/>
              <a:t>‘</a:t>
            </a:r>
            <a:r>
              <a:rPr lang="ko-KR" altLang="en-US" dirty="0"/>
              <a:t>주문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결제</a:t>
            </a:r>
            <a:r>
              <a:rPr lang="en-US" altLang="ko-KR" dirty="0"/>
              <a:t>’</a:t>
            </a:r>
            <a:r>
              <a:rPr lang="ko-KR" altLang="en-US" dirty="0"/>
              <a:t>와 분리하여 특화된 시스템의 특징으로</a:t>
            </a:r>
            <a:r>
              <a:rPr lang="en-US" altLang="ko-KR" dirty="0"/>
              <a:t>, </a:t>
            </a:r>
            <a:r>
              <a:rPr lang="ko-KR" altLang="en-US" dirty="0"/>
              <a:t>각 구성 요소 모두</a:t>
            </a:r>
            <a:r>
              <a:rPr lang="en-US" altLang="ko-KR" dirty="0"/>
              <a:t>( B2B2C 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위한 </a:t>
            </a:r>
            <a:r>
              <a:rPr lang="en-US" altLang="ko-KR" dirty="0"/>
              <a:t>BI</a:t>
            </a:r>
            <a:r>
              <a:rPr lang="ko-KR" altLang="en-US" dirty="0"/>
              <a:t>가 존재하며</a:t>
            </a:r>
            <a:r>
              <a:rPr lang="en-US" altLang="ko-KR" dirty="0"/>
              <a:t>, </a:t>
            </a:r>
            <a:r>
              <a:rPr lang="ko-KR" altLang="en-US" dirty="0"/>
              <a:t>이를 통합으로 관리</a:t>
            </a:r>
            <a:endParaRPr dirty="0"/>
          </a:p>
        </p:txBody>
      </p:sp>
      <p:sp>
        <p:nvSpPr>
          <p:cNvPr id="335" name="와라페이는 온오프라인의 결제 경험의 통합뿐만이 아니라 블록체인 기반의 정품인증 암호코인을 제공하여 개인간 기업간의 상품 유통과 결제 과정에 신뢰를 더해 직불이 가능하다."/>
          <p:cNvSpPr txBox="1"/>
          <p:nvPr/>
        </p:nvSpPr>
        <p:spPr>
          <a:xfrm>
            <a:off x="3795110" y="5554628"/>
            <a:ext cx="7399055" cy="6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 b="1">
                <a:solidFill>
                  <a:srgbClr val="DB4C55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아무리 소규모 단위라고 하더라도</a:t>
            </a:r>
            <a:r>
              <a:rPr lang="en-US" altLang="ko-KR" dirty="0"/>
              <a:t>, </a:t>
            </a:r>
            <a:r>
              <a:rPr lang="ko-KR" altLang="en-US" dirty="0"/>
              <a:t>사업 규모와 상관없이 </a:t>
            </a:r>
            <a:r>
              <a:rPr lang="en-US" altLang="ko-KR" dirty="0"/>
              <a:t>BI</a:t>
            </a:r>
            <a:r>
              <a:rPr lang="ko-KR" altLang="en-US" dirty="0"/>
              <a:t>가 가장 중요한 요소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모바일과 데스크탑에서 즉각 상황에 대응해야 하는 </a:t>
            </a:r>
            <a:r>
              <a:rPr lang="ko-KR" altLang="en-US" dirty="0" err="1"/>
              <a:t>인터렉티브한</a:t>
            </a:r>
            <a:r>
              <a:rPr lang="ko-KR" altLang="en-US" dirty="0"/>
              <a:t> 환경 중요</a:t>
            </a:r>
            <a:endParaRPr dirty="0"/>
          </a:p>
        </p:txBody>
      </p:sp>
      <p:sp>
        <p:nvSpPr>
          <p:cNvPr id="337" name="Copyright ⓒ Gavrint"/>
          <p:cNvSpPr txBox="1"/>
          <p:nvPr/>
        </p:nvSpPr>
        <p:spPr>
          <a:xfrm>
            <a:off x="1031175" y="6272135"/>
            <a:ext cx="1801312" cy="31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spc="119">
                <a:solidFill>
                  <a:srgbClr val="8C8D86"/>
                </a:solidFill>
                <a:latin typeface="Al Tarikh"/>
                <a:ea typeface="Al Tarikh"/>
                <a:cs typeface="Al Tarikh"/>
                <a:sym typeface="Al Tarikh"/>
              </a:defRPr>
            </a:lvl1pPr>
          </a:lstStyle>
          <a:p>
            <a:r>
              <a:t>Copyright ⓒ Gavrint</a:t>
            </a:r>
          </a:p>
        </p:txBody>
      </p:sp>
      <p:sp>
        <p:nvSpPr>
          <p:cNvPr id="338" name="노점 OK"/>
          <p:cNvSpPr/>
          <p:nvPr/>
        </p:nvSpPr>
        <p:spPr>
          <a:xfrm>
            <a:off x="3852333" y="1921933"/>
            <a:ext cx="1650545" cy="570649"/>
          </a:xfrm>
          <a:prstGeom prst="rect">
            <a:avLst/>
          </a:prstGeom>
          <a:ln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dirty="0" err="1"/>
              <a:t>노점</a:t>
            </a:r>
            <a:r>
              <a:rPr lang="ko-KR" altLang="en-US" dirty="0"/>
              <a:t>용 </a:t>
            </a:r>
            <a:r>
              <a:rPr lang="en-US" dirty="0"/>
              <a:t>BI</a:t>
            </a:r>
            <a:endParaRPr dirty="0"/>
          </a:p>
        </p:txBody>
      </p:sp>
      <p:sp>
        <p:nvSpPr>
          <p:cNvPr id="339" name="매장 OK"/>
          <p:cNvSpPr/>
          <p:nvPr/>
        </p:nvSpPr>
        <p:spPr>
          <a:xfrm>
            <a:off x="5689860" y="1921933"/>
            <a:ext cx="1650544" cy="570649"/>
          </a:xfrm>
          <a:prstGeom prst="rect">
            <a:avLst/>
          </a:prstGeom>
          <a:ln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dirty="0" err="1"/>
              <a:t>매장</a:t>
            </a:r>
            <a:r>
              <a:rPr lang="ko-KR" altLang="en-US" dirty="0"/>
              <a:t>용</a:t>
            </a:r>
            <a:r>
              <a:rPr dirty="0"/>
              <a:t> </a:t>
            </a:r>
            <a:r>
              <a:rPr lang="en-US" dirty="0"/>
              <a:t>BI</a:t>
            </a:r>
            <a:endParaRPr dirty="0"/>
          </a:p>
        </p:txBody>
      </p:sp>
      <p:sp>
        <p:nvSpPr>
          <p:cNvPr id="340" name="온라인 OK"/>
          <p:cNvSpPr/>
          <p:nvPr/>
        </p:nvSpPr>
        <p:spPr>
          <a:xfrm>
            <a:off x="7527387" y="1921933"/>
            <a:ext cx="1650544" cy="570649"/>
          </a:xfrm>
          <a:prstGeom prst="rect">
            <a:avLst/>
          </a:prstGeom>
          <a:ln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dirty="0" err="1"/>
              <a:t>온라인</a:t>
            </a:r>
            <a:r>
              <a:rPr dirty="0"/>
              <a:t> </a:t>
            </a:r>
            <a:r>
              <a:rPr lang="en-US" dirty="0"/>
              <a:t>BI</a:t>
            </a:r>
            <a:endParaRPr dirty="0"/>
          </a:p>
        </p:txBody>
      </p:sp>
      <p:sp>
        <p:nvSpPr>
          <p:cNvPr id="341" name="자판기 OK"/>
          <p:cNvSpPr/>
          <p:nvPr/>
        </p:nvSpPr>
        <p:spPr>
          <a:xfrm>
            <a:off x="9364914" y="1921933"/>
            <a:ext cx="1650545" cy="570649"/>
          </a:xfrm>
          <a:prstGeom prst="rect">
            <a:avLst/>
          </a:prstGeom>
          <a:ln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2600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dirty="0" err="1"/>
              <a:t>자판기</a:t>
            </a:r>
            <a:r>
              <a:rPr dirty="0"/>
              <a:t> </a:t>
            </a:r>
            <a:r>
              <a:rPr lang="en-US" dirty="0"/>
              <a:t>BI</a:t>
            </a:r>
            <a:endParaRPr dirty="0"/>
          </a:p>
        </p:txBody>
      </p:sp>
      <p:sp>
        <p:nvSpPr>
          <p:cNvPr id="342" name="직불 OK"/>
          <p:cNvSpPr/>
          <p:nvPr/>
        </p:nvSpPr>
        <p:spPr>
          <a:xfrm>
            <a:off x="3852105" y="4369653"/>
            <a:ext cx="1651001" cy="575311"/>
          </a:xfrm>
          <a:prstGeom prst="rect">
            <a:avLst/>
          </a:prstGeom>
          <a:solidFill>
            <a:srgbClr val="FFFFFF"/>
          </a:solidFill>
          <a:ln>
            <a:solidFill>
              <a:srgbClr val="8C8D8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0C0C0C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모바일 </a:t>
            </a:r>
            <a:r>
              <a:rPr lang="en-US" altLang="ko-KR" dirty="0"/>
              <a:t>BI</a:t>
            </a:r>
            <a:endParaRPr dirty="0"/>
          </a:p>
        </p:txBody>
      </p:sp>
      <p:sp>
        <p:nvSpPr>
          <p:cNvPr id="343" name="직불 OK"/>
          <p:cNvSpPr/>
          <p:nvPr/>
        </p:nvSpPr>
        <p:spPr>
          <a:xfrm>
            <a:off x="5689632" y="4369653"/>
            <a:ext cx="1651001" cy="575311"/>
          </a:xfrm>
          <a:prstGeom prst="rect">
            <a:avLst/>
          </a:prstGeom>
          <a:solidFill>
            <a:srgbClr val="FFFFFF"/>
          </a:solidFill>
          <a:ln>
            <a:solidFill>
              <a:srgbClr val="8C8D8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0C0C0C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데스크탑 </a:t>
            </a:r>
            <a:r>
              <a:rPr lang="en-US" altLang="ko-KR" dirty="0"/>
              <a:t>BI</a:t>
            </a:r>
            <a:endParaRPr dirty="0"/>
          </a:p>
        </p:txBody>
      </p:sp>
      <p:sp>
        <p:nvSpPr>
          <p:cNvPr id="344" name="직불 OK"/>
          <p:cNvSpPr/>
          <p:nvPr/>
        </p:nvSpPr>
        <p:spPr>
          <a:xfrm>
            <a:off x="7527159" y="4369653"/>
            <a:ext cx="1651001" cy="575311"/>
          </a:xfrm>
          <a:prstGeom prst="rect">
            <a:avLst/>
          </a:prstGeom>
          <a:solidFill>
            <a:srgbClr val="FFFFFF"/>
          </a:solidFill>
          <a:ln>
            <a:solidFill>
              <a:srgbClr val="8C8D8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0C0C0C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모바일</a:t>
            </a:r>
            <a:r>
              <a:rPr lang="en-US" altLang="ko-KR" dirty="0"/>
              <a:t>/</a:t>
            </a:r>
            <a:r>
              <a:rPr lang="ko-KR" altLang="en-US" dirty="0"/>
              <a:t>데스크탑 </a:t>
            </a:r>
            <a:r>
              <a:rPr lang="en-US" altLang="ko-KR" dirty="0"/>
              <a:t>BI</a:t>
            </a:r>
            <a:endParaRPr dirty="0"/>
          </a:p>
        </p:txBody>
      </p:sp>
      <p:sp>
        <p:nvSpPr>
          <p:cNvPr id="345" name="직불 OK"/>
          <p:cNvSpPr/>
          <p:nvPr/>
        </p:nvSpPr>
        <p:spPr>
          <a:xfrm>
            <a:off x="9364685" y="4369653"/>
            <a:ext cx="1651001" cy="575311"/>
          </a:xfrm>
          <a:prstGeom prst="rect">
            <a:avLst/>
          </a:prstGeom>
          <a:solidFill>
            <a:srgbClr val="FFFFFF"/>
          </a:solidFill>
          <a:ln>
            <a:solidFill>
              <a:srgbClr val="8C8D8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0C0C0C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모바일 </a:t>
            </a:r>
            <a:r>
              <a:rPr lang="en-US" altLang="ko-KR" dirty="0"/>
              <a:t>BI</a:t>
            </a:r>
            <a:endParaRPr dirty="0"/>
          </a:p>
        </p:txBody>
      </p:sp>
      <p:pic>
        <p:nvPicPr>
          <p:cNvPr id="346" name="스크린샷 2018-04-25 오후 3.55.41.png" descr="스크린샷 2018-04-25 오후 3.55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55" y="2612434"/>
            <a:ext cx="1638301" cy="1633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스크린샷 2018-04-25 오후 3.57.03.png" descr="스크린샷 2018-04-25 오후 3.57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37" y="2609850"/>
            <a:ext cx="1638301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스크린샷 2018-04-25 오후 3.58.46.png" descr="스크린샷 2018-04-25 오후 3.58.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509" y="2606849"/>
            <a:ext cx="1638301" cy="164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스크린샷 2018-04-25 오후 4.02.52-filtered.png" descr="스크린샷 2018-04-25 오후 4.02.52-filter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036" y="2609850"/>
            <a:ext cx="1638301" cy="16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 indent="127000"/>
            <a:endParaRPr/>
          </a:p>
        </p:txBody>
      </p:sp>
      <p:sp>
        <p:nvSpPr>
          <p:cNvPr id="275" name="직사각형"/>
          <p:cNvSpPr/>
          <p:nvPr/>
        </p:nvSpPr>
        <p:spPr>
          <a:xfrm>
            <a:off x="3114774" y="317499"/>
            <a:ext cx="8759726" cy="622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6" name="와라페이 특징"/>
          <p:cNvSpPr txBox="1"/>
          <p:nvPr/>
        </p:nvSpPr>
        <p:spPr>
          <a:xfrm>
            <a:off x="267231" y="625643"/>
            <a:ext cx="3109991" cy="628314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 anchor="ctr">
            <a:spAutoFit/>
          </a:bodyPr>
          <a:lstStyle>
            <a:lvl1pPr indent="127000">
              <a:lnSpc>
                <a:spcPct val="110000"/>
              </a:lnSpc>
              <a:defRPr sz="2400" spc="239">
                <a:solidFill>
                  <a:srgbClr val="FFFFFF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en-US" dirty="0" err="1"/>
              <a:t>Gavrint</a:t>
            </a:r>
            <a:r>
              <a:rPr lang="en-US" dirty="0"/>
              <a:t> BI </a:t>
            </a:r>
            <a:r>
              <a:rPr lang="ko-KR" altLang="en-US" dirty="0"/>
              <a:t>특징</a:t>
            </a:r>
            <a:endParaRPr dirty="0"/>
          </a:p>
        </p:txBody>
      </p:sp>
      <p:sp>
        <p:nvSpPr>
          <p:cNvPr id="277" name="와라페이는 별도의 기기없이 언제 어디서나 결제가 자유롭다. 온오프라인의 결제방식이 동일하고, 블록체인 QR 버튼을 제공하며, 영수증 출력이 필요한 경우 POS 사용도 가능하다."/>
          <p:cNvSpPr txBox="1"/>
          <p:nvPr/>
        </p:nvSpPr>
        <p:spPr>
          <a:xfrm>
            <a:off x="3795110" y="921002"/>
            <a:ext cx="7399055" cy="359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en-US" altLang="ko-KR" dirty="0"/>
              <a:t>AWS </a:t>
            </a:r>
            <a:r>
              <a:rPr lang="en-US" altLang="ko-KR" dirty="0" err="1"/>
              <a:t>QuickSight</a:t>
            </a:r>
            <a:r>
              <a:rPr lang="en-US" altLang="ko-KR" dirty="0"/>
              <a:t> + </a:t>
            </a:r>
            <a:r>
              <a:rPr lang="ko-KR" altLang="en-US" dirty="0"/>
              <a:t>자체 </a:t>
            </a:r>
            <a:r>
              <a:rPr lang="en-US" altLang="ko-KR" dirty="0"/>
              <a:t>CMS</a:t>
            </a:r>
            <a:endParaRPr dirty="0"/>
          </a:p>
        </p:txBody>
      </p:sp>
      <p:sp>
        <p:nvSpPr>
          <p:cNvPr id="278" name="QR 결제는 모바일 폰에서, 분실이나 결제 실패, 현금 사용에 따른 출처 불명 등의 다양한 문제를 해결하면서, 가장 편리하게 사용할 수 있는 현존하는 거의 유일한 결제방식이다."/>
          <p:cNvSpPr txBox="1"/>
          <p:nvPr/>
        </p:nvSpPr>
        <p:spPr>
          <a:xfrm>
            <a:off x="3795110" y="5554628"/>
            <a:ext cx="7399055" cy="6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30000"/>
              </a:lnSpc>
              <a:defRPr sz="1500" b="1">
                <a:solidFill>
                  <a:srgbClr val="DB4C55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rPr lang="ko-KR" altLang="en-US" dirty="0"/>
              <a:t>현재 </a:t>
            </a:r>
            <a:r>
              <a:rPr lang="en-US" altLang="ko-KR" dirty="0"/>
              <a:t>AWS </a:t>
            </a:r>
            <a:r>
              <a:rPr lang="en-US" altLang="ko-KR" dirty="0" err="1"/>
              <a:t>QuickSight</a:t>
            </a:r>
            <a:r>
              <a:rPr lang="en-US" altLang="ko-KR" dirty="0"/>
              <a:t> </a:t>
            </a:r>
            <a:r>
              <a:rPr lang="ko-KR" altLang="en-US" dirty="0"/>
              <a:t>의 경우 </a:t>
            </a:r>
            <a:r>
              <a:rPr lang="en-US" altLang="ko-KR" dirty="0"/>
              <a:t>BI</a:t>
            </a:r>
            <a:r>
              <a:rPr lang="ko-KR" altLang="en-US" dirty="0"/>
              <a:t> 에 최적화된 서비스를 하고 있으며</a:t>
            </a:r>
            <a:r>
              <a:rPr lang="en-US" altLang="ko-KR" dirty="0"/>
              <a:t>, </a:t>
            </a:r>
            <a:r>
              <a:rPr lang="ko-KR" altLang="en-US" dirty="0"/>
              <a:t>다양한 환경에 맞추어 빠르게 적용 및 커스터마이징에 가능하기에</a:t>
            </a:r>
            <a:r>
              <a:rPr lang="en-US" altLang="ko-KR" dirty="0"/>
              <a:t>, </a:t>
            </a:r>
            <a:r>
              <a:rPr lang="ko-KR" altLang="en-US" dirty="0"/>
              <a:t>자체 개발 </a:t>
            </a:r>
            <a:r>
              <a:rPr lang="en-US" altLang="ko-KR" dirty="0"/>
              <a:t>BI</a:t>
            </a:r>
            <a:r>
              <a:rPr lang="ko-KR" altLang="en-US" dirty="0"/>
              <a:t>와 결합하여 사용</a:t>
            </a:r>
            <a:endParaRPr dirty="0"/>
          </a:p>
        </p:txBody>
      </p:sp>
      <p:sp>
        <p:nvSpPr>
          <p:cNvPr id="281" name="Copyright ⓒ Gavrint"/>
          <p:cNvSpPr txBox="1"/>
          <p:nvPr/>
        </p:nvSpPr>
        <p:spPr>
          <a:xfrm>
            <a:off x="1031175" y="6272135"/>
            <a:ext cx="1801312" cy="31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 spc="119">
                <a:solidFill>
                  <a:srgbClr val="8C8D86"/>
                </a:solidFill>
                <a:latin typeface="Al Tarikh"/>
                <a:ea typeface="Al Tarikh"/>
                <a:cs typeface="Al Tarikh"/>
                <a:sym typeface="Al Tarikh"/>
              </a:defRPr>
            </a:lvl1pPr>
          </a:lstStyle>
          <a:p>
            <a:r>
              <a:t>Copyright ⓒ Gavrint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1CC28-AF02-4E18-B6DA-98EA1036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10" y="1362493"/>
            <a:ext cx="1793860" cy="2428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A63171-DC05-41E6-BCD3-A7224ED2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43" y="1362493"/>
            <a:ext cx="3321079" cy="25497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CBE0A7-7743-4A91-BE72-0094069C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773" y="4221047"/>
            <a:ext cx="5536558" cy="1098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F4A39D-F4DD-441E-AF2D-577EDE9C5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43" y="1362493"/>
            <a:ext cx="2540736" cy="1562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EEA702-E48A-4645-9432-CD0E33D3B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452" y="3385602"/>
            <a:ext cx="1929739" cy="1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3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블록체인 3.0"/>
          <p:cNvSpPr txBox="1"/>
          <p:nvPr/>
        </p:nvSpPr>
        <p:spPr>
          <a:xfrm>
            <a:off x="-7935" y="258233"/>
            <a:ext cx="4947191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 anchor="ctr">
            <a:spAutoFit/>
          </a:bodyPr>
          <a:lstStyle>
            <a:lvl1pPr indent="127000">
              <a:lnSpc>
                <a:spcPct val="110000"/>
              </a:lnSpc>
              <a:defRPr sz="2400" spc="239">
                <a:solidFill>
                  <a:srgbClr val="FFFFFF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r>
              <a:t>블록체인 3.0</a:t>
            </a:r>
          </a:p>
        </p:txBody>
      </p:sp>
      <p:pic>
        <p:nvPicPr>
          <p:cNvPr id="599" name="사무실1-filtered.jpeg" descr="사무실1-filtered.jpeg"/>
          <p:cNvPicPr>
            <a:picLocks/>
          </p:cNvPicPr>
          <p:nvPr/>
        </p:nvPicPr>
        <p:blipFill>
          <a:blip r:embed="rId2"/>
          <a:srcRect t="16588" b="8839"/>
          <a:stretch>
            <a:fillRect/>
          </a:stretch>
        </p:blipFill>
        <p:spPr>
          <a:xfrm>
            <a:off x="-2382" y="595"/>
            <a:ext cx="12196707" cy="6856985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직사각형"/>
          <p:cNvSpPr/>
          <p:nvPr/>
        </p:nvSpPr>
        <p:spPr>
          <a:xfrm>
            <a:off x="-2928" y="1091"/>
            <a:ext cx="12197855" cy="6855818"/>
          </a:xfrm>
          <a:prstGeom prst="rect">
            <a:avLst/>
          </a:prstGeom>
          <a:solidFill>
            <a:srgbClr val="000000">
              <a:alpha val="6006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1" name="W"/>
          <p:cNvSpPr/>
          <p:nvPr/>
        </p:nvSpPr>
        <p:spPr>
          <a:xfrm>
            <a:off x="5775968" y="2028531"/>
            <a:ext cx="640064" cy="73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 b="1">
                <a:solidFill>
                  <a:srgbClr val="FFFFFF"/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602" name="THANK YOU"/>
          <p:cNvSpPr txBox="1"/>
          <p:nvPr/>
        </p:nvSpPr>
        <p:spPr>
          <a:xfrm>
            <a:off x="2520918" y="3165818"/>
            <a:ext cx="7150164" cy="64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900" b="1" spc="1160">
                <a:solidFill>
                  <a:srgbClr val="FFFFFF"/>
                </a:solidFill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THANK YOU</a:t>
            </a:r>
          </a:p>
        </p:txBody>
      </p:sp>
      <p:sp>
        <p:nvSpPr>
          <p:cNvPr id="603" name="WARAPAY…"/>
          <p:cNvSpPr txBox="1"/>
          <p:nvPr/>
        </p:nvSpPr>
        <p:spPr>
          <a:xfrm>
            <a:off x="4166663" y="3842896"/>
            <a:ext cx="3858674" cy="118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spAutoFit/>
          </a:bodyPr>
          <a:lstStyle/>
          <a:p>
            <a:pPr algn="ctr">
              <a:defRPr sz="2600" spc="104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lang="ko-KR" altLang="en-US" dirty="0" err="1"/>
              <a:t>가브린트</a:t>
            </a:r>
            <a:endParaRPr lang="ko-KR" dirty="0" err="1"/>
          </a:p>
          <a:p>
            <a:pPr algn="ctr">
              <a:defRPr sz="1500" spc="59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dirty="0"/>
              <a:t>GAVRINT CO.,LTD.</a:t>
            </a:r>
          </a:p>
          <a:p>
            <a:pPr algn="ctr">
              <a:defRPr sz="1500" spc="59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endParaRPr dirty="0"/>
          </a:p>
          <a:p>
            <a:pPr algn="ctr">
              <a:defRPr sz="1500" spc="59">
                <a:solidFill>
                  <a:srgbClr val="E6C069"/>
                </a:solidFill>
                <a:latin typeface="Al Tarikh"/>
                <a:ea typeface="Al Tarikh"/>
                <a:cs typeface="Al Tarikh"/>
                <a:sym typeface="Al Tarikh"/>
              </a:defRPr>
            </a:pPr>
            <a:r>
              <a:rPr dirty="0" err="1"/>
              <a:t>담당자</a:t>
            </a:r>
            <a:r>
              <a:rPr dirty="0"/>
              <a:t> : </a:t>
            </a:r>
            <a:r>
              <a:rPr lang="ko-KR" altLang="en-US" dirty="0"/>
              <a:t>정동현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6F5F8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rgbClr val="8C8D86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rgbClr val="8C8D86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rgbClr val="8C8D86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rgbClr val="8C8D86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Al Nile</vt:lpstr>
      <vt:lpstr>Al Tarikh</vt:lpstr>
      <vt:lpstr>Helvetica Neue</vt:lpstr>
      <vt:lpstr>Lucida Grande</vt:lpstr>
      <vt:lpstr>나눔명조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CHUNG DONGHYUN</cp:lastModifiedBy>
  <cp:revision>157</cp:revision>
  <dcterms:modified xsi:type="dcterms:W3CDTF">2021-04-22T06:15:45Z</dcterms:modified>
</cp:coreProperties>
</file>