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pm" ContentType="image/p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1" r:id="rId4"/>
    <p:sldId id="258" r:id="rId5"/>
    <p:sldId id="263" r:id="rId6"/>
    <p:sldId id="265" r:id="rId7"/>
    <p:sldId id="278" r:id="rId8"/>
    <p:sldId id="274" r:id="rId9"/>
    <p:sldId id="275" r:id="rId10"/>
    <p:sldId id="276" r:id="rId11"/>
    <p:sldId id="277" r:id="rId12"/>
    <p:sldId id="280" r:id="rId13"/>
    <p:sldId id="267" r:id="rId14"/>
    <p:sldId id="269" r:id="rId15"/>
    <p:sldId id="270" r:id="rId16"/>
    <p:sldId id="27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sh Tiwari" initials="AT" lastIdx="19" clrIdx="0">
    <p:extLst>
      <p:ext uri="{19B8F6BF-5375-455C-9EA6-DF929625EA0E}">
        <p15:presenceInfo xmlns:p15="http://schemas.microsoft.com/office/powerpoint/2012/main" userId="8d1aa7768af680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6T10:51:38.754" idx="17">
    <p:pos x="10" y="10"/>
    <p:text>Before YOLO, most object detection models (like Faster R-CNN, Sliding Window Approach, Single Shot Detection) focused on generating region proposals and then performing classification. This multi-step process made real-time detection extremely challenging.
Region-based methods like R-CNN were an improvement, but they still depended on approximate region proposals, which weren't always accurate.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6T11:52:46.622" idx="19">
    <p:pos x="10" y="10"/>
    <p:text>YOLOv4 uses CIoU (Complete Intersection over Union) for bounding box loss, which improves localization accuracy.
YOLOv4-Tiny simplifies this to IoU (Intersection over Union), sacrificing some accuracy for computational efficiency.</p:text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41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4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15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7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7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6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1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8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3F1DFE1-CF9E-4201-B0BC-E0163B077A9B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6719-090E-4E22-8086-179BECB50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3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pm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408" y="1436104"/>
            <a:ext cx="10659809" cy="2625678"/>
          </a:xfrm>
        </p:spPr>
        <p:txBody>
          <a:bodyPr/>
          <a:lstStyle/>
          <a:p>
            <a:r>
              <a:rPr lang="en-US" sz="6000" b="1" u="sng" dirty="0" smtClean="0"/>
              <a:t>Real-Time Object Detection on Edge Devices with YOLO v4-Tiny Framework.</a:t>
            </a:r>
            <a:endParaRPr lang="en-US" sz="60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8483" y="4913906"/>
            <a:ext cx="8825658" cy="490167"/>
          </a:xfrm>
        </p:spPr>
        <p:txBody>
          <a:bodyPr>
            <a:normAutofit fontScale="70000" lnSpcReduction="20000"/>
          </a:bodyPr>
          <a:lstStyle/>
          <a:p>
            <a:r>
              <a:rPr lang="en-US" sz="2400" u="sng" dirty="0"/>
              <a:t>A Lightweight Approach </a:t>
            </a:r>
            <a:r>
              <a:rPr lang="en-US" sz="2400" u="sng" dirty="0" smtClean="0"/>
              <a:t>for </a:t>
            </a:r>
            <a:r>
              <a:rPr lang="en-US" sz="2400" u="sng" dirty="0"/>
              <a:t>Real-Time Object </a:t>
            </a:r>
            <a:r>
              <a:rPr lang="en-US" sz="2400" u="sng" dirty="0" smtClean="0"/>
              <a:t>Detection on edge devices.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8014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74" y="375243"/>
            <a:ext cx="9404723" cy="1400530"/>
          </a:xfrm>
        </p:spPr>
        <p:txBody>
          <a:bodyPr/>
          <a:lstStyle/>
          <a:p>
            <a:r>
              <a:rPr lang="en-US" b="1" u="sng" dirty="0" smtClean="0"/>
              <a:t>Neck </a:t>
            </a:r>
            <a:r>
              <a:rPr lang="en-US" b="1" u="sng" dirty="0"/>
              <a:t>of YOLOv4-Tiny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989" y="1195252"/>
            <a:ext cx="10345781" cy="5053148"/>
          </a:xfrm>
        </p:spPr>
        <p:txBody>
          <a:bodyPr/>
          <a:lstStyle/>
          <a:p>
            <a:pPr algn="just"/>
            <a:r>
              <a:rPr lang="en-US" dirty="0" smtClean="0"/>
              <a:t>Neck uses Feature Pyramid Network (FPN) technique for feature pooling.</a:t>
            </a:r>
          </a:p>
          <a:p>
            <a:pPr algn="just"/>
            <a:r>
              <a:rPr lang="en-US" dirty="0" smtClean="0"/>
              <a:t>Doesn’t use Spatial Pyramid Pooling (SPP) and Path Aggregation Network (</a:t>
            </a:r>
            <a:r>
              <a:rPr lang="en-US" dirty="0" err="1" smtClean="0"/>
              <a:t>PANet</a:t>
            </a:r>
            <a:r>
              <a:rPr lang="en-US" dirty="0" smtClean="0"/>
              <a:t>) as used in YOLOv4.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6" y="2595782"/>
            <a:ext cx="10169434" cy="38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59" y="361278"/>
            <a:ext cx="9404723" cy="847036"/>
          </a:xfrm>
        </p:spPr>
        <p:txBody>
          <a:bodyPr/>
          <a:lstStyle/>
          <a:p>
            <a:r>
              <a:rPr lang="en-US" b="1" u="sng" dirty="0" smtClean="0"/>
              <a:t>Head </a:t>
            </a:r>
            <a:r>
              <a:rPr lang="en-US" b="1" u="sng" dirty="0"/>
              <a:t>of YOLOv4-Tiny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38" y="1182188"/>
            <a:ext cx="10372408" cy="5225143"/>
          </a:xfrm>
        </p:spPr>
        <p:txBody>
          <a:bodyPr/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different scales feature maps that are (</a:t>
            </a:r>
            <a:r>
              <a:rPr lang="en-US" dirty="0" smtClean="0"/>
              <a:t>13×13×255) </a:t>
            </a:r>
            <a:r>
              <a:rPr lang="en-US" dirty="0"/>
              <a:t>and </a:t>
            </a:r>
            <a:r>
              <a:rPr lang="en-US" dirty="0" smtClean="0"/>
              <a:t>(26×26×255) used </a:t>
            </a:r>
            <a:r>
              <a:rPr lang="en-US" dirty="0"/>
              <a:t>to predict the detection </a:t>
            </a:r>
            <a:r>
              <a:rPr lang="en-US" dirty="0" smtClean="0"/>
              <a:t>results. </a:t>
            </a:r>
          </a:p>
          <a:p>
            <a:pPr algn="just"/>
            <a:r>
              <a:rPr lang="en-US" dirty="0" smtClean="0"/>
              <a:t>Head consist of Bounding </a:t>
            </a:r>
            <a:r>
              <a:rPr lang="en-US" dirty="0"/>
              <a:t>B</a:t>
            </a:r>
            <a:r>
              <a:rPr lang="en-US" dirty="0" smtClean="0"/>
              <a:t>ox co-ordinates, Confidence </a:t>
            </a:r>
            <a:r>
              <a:rPr lang="en-US" dirty="0"/>
              <a:t>S</a:t>
            </a:r>
            <a:r>
              <a:rPr lang="en-US" dirty="0" smtClean="0"/>
              <a:t>core, and Class probabilities.</a:t>
            </a:r>
          </a:p>
          <a:p>
            <a:pPr algn="just"/>
            <a:r>
              <a:rPr lang="en-US" dirty="0" smtClean="0"/>
              <a:t>13×13×255 head used for large objects and 26×26×255 head for small objects.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6" y="3507377"/>
            <a:ext cx="10241280" cy="28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0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79" y="230649"/>
            <a:ext cx="9404723" cy="768660"/>
          </a:xfrm>
        </p:spPr>
        <p:txBody>
          <a:bodyPr/>
          <a:lstStyle/>
          <a:p>
            <a:r>
              <a:rPr lang="en-US" b="1" u="sng" dirty="0" smtClean="0"/>
              <a:t>Performance Optimization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232" y="1027484"/>
            <a:ext cx="9954397" cy="5530070"/>
          </a:xfrm>
        </p:spPr>
        <p:txBody>
          <a:bodyPr>
            <a:normAutofit/>
          </a:bodyPr>
          <a:lstStyle/>
          <a:p>
            <a:r>
              <a:rPr lang="en-US" u="sng" dirty="0" smtClean="0"/>
              <a:t>Bag of Freebies (</a:t>
            </a:r>
            <a:r>
              <a:rPr lang="en-US" u="sng" dirty="0" err="1" smtClean="0"/>
              <a:t>BoF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Optimization technique during training and inference.</a:t>
            </a:r>
          </a:p>
          <a:p>
            <a:pPr lvl="1"/>
            <a:r>
              <a:rPr lang="en-US" dirty="0" smtClean="0"/>
              <a:t>Doesn’t Increase inference time.</a:t>
            </a:r>
          </a:p>
          <a:p>
            <a:pPr lvl="1"/>
            <a:r>
              <a:rPr lang="en-US" dirty="0" smtClean="0"/>
              <a:t>Increase training time.</a:t>
            </a:r>
          </a:p>
          <a:p>
            <a:pPr lvl="1"/>
            <a:r>
              <a:rPr lang="en-US" dirty="0" smtClean="0"/>
              <a:t>Ex. - </a:t>
            </a:r>
            <a:r>
              <a:rPr lang="en-US" dirty="0" err="1" smtClean="0"/>
              <a:t>CutMix</a:t>
            </a:r>
            <a:r>
              <a:rPr lang="en-US" dirty="0" smtClean="0"/>
              <a:t>, Mosaic Augmentation, Self Adversarial Training (SAT).</a:t>
            </a:r>
          </a:p>
          <a:p>
            <a:pPr lvl="1"/>
            <a:r>
              <a:rPr lang="en-US" dirty="0" smtClean="0"/>
              <a:t>Ex. - Cosine Annealing Scheduler: change learning rate parameter </a:t>
            </a:r>
          </a:p>
          <a:p>
            <a:pPr lvl="1"/>
            <a:endParaRPr lang="en-US" dirty="0"/>
          </a:p>
          <a:p>
            <a:r>
              <a:rPr lang="en-US" u="sng" dirty="0"/>
              <a:t>Bag of </a:t>
            </a:r>
            <a:r>
              <a:rPr lang="en-US" u="sng" dirty="0" smtClean="0"/>
              <a:t>Specials </a:t>
            </a:r>
            <a:r>
              <a:rPr lang="en-US" u="sng" dirty="0"/>
              <a:t>(</a:t>
            </a:r>
            <a:r>
              <a:rPr lang="en-US" u="sng" dirty="0" err="1" smtClean="0"/>
              <a:t>BoS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Modules increasing accuracy.</a:t>
            </a:r>
          </a:p>
          <a:p>
            <a:pPr lvl="1"/>
            <a:r>
              <a:rPr lang="en-US" dirty="0" smtClean="0"/>
              <a:t>Increase inference time by small amount.</a:t>
            </a:r>
          </a:p>
          <a:p>
            <a:pPr lvl="1"/>
            <a:r>
              <a:rPr lang="en-US" dirty="0" smtClean="0"/>
              <a:t>Ex. - Cross Stage Partial Connections (CSP)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3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80" y="282902"/>
            <a:ext cx="9404723" cy="780659"/>
          </a:xfrm>
        </p:spPr>
        <p:txBody>
          <a:bodyPr/>
          <a:lstStyle/>
          <a:p>
            <a:r>
              <a:rPr lang="en-US" b="1" u="sng" dirty="0" smtClean="0"/>
              <a:t>Loss Function for YOLOv4-Tiny</a:t>
            </a:r>
            <a:endParaRPr 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5983" y="1182189"/>
                <a:ext cx="10607041" cy="5532272"/>
              </a:xfrm>
            </p:spPr>
            <p:txBody>
              <a:bodyPr>
                <a:normAutofit/>
              </a:bodyPr>
              <a:lstStyle/>
              <a:p>
                <a:pPr marL="45720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𝒃𝒃𝒐𝒙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𝒐𝒃𝒋𝒆𝒄𝒕𝒏𝒆𝒔𝒔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𝒄𝒍𝒂𝒔𝒔</m:t>
                          </m:r>
                        </m:sub>
                      </m:sSub>
                    </m:oMath>
                  </m:oMathPara>
                </a14:m>
                <a:endParaRPr lang="en-US" sz="3200" b="1" dirty="0" smtClean="0"/>
              </a:p>
              <a:p>
                <a:pPr marL="457200" lvl="1" indent="0" algn="just">
                  <a:buNone/>
                </a:pPr>
                <a:endParaRPr lang="en-US" sz="3200" dirty="0"/>
              </a:p>
              <a:p>
                <a:pPr lvl="6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𝑏𝑏𝑜𝑥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dirty="0"/>
                  <a:t>.(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𝐶𝐼𝑜𝑈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p>
                        </m:sSubSup>
                      </m:e>
                    </m:d>
                    <m:r>
                      <a:rPr lang="en-US" sz="180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lvl="7" algn="just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𝐶𝐼𝑜𝑈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𝐼𝑜𝑈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600" dirty="0"/>
                  <a:t> -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endParaRPr lang="en-US" sz="1600" dirty="0"/>
              </a:p>
              <a:p>
                <a:pPr lvl="6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𝑜𝑏𝑗𝑒𝑐𝑡𝑛𝑒𝑠𝑠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[ 1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800" dirty="0"/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800" dirty="0"/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⁡(1−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]</a:t>
                </a:r>
              </a:p>
              <a:p>
                <a:pPr lvl="6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𝑜𝑏𝑗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 </m:t>
                        </m:r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[ −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800" dirty="0"/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⁡(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–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⁡(1−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en-US" sz="1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]</a:t>
                </a:r>
                <a:endParaRPr lang="en-US" sz="1800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where </a:t>
                </a:r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200" dirty="0" smtClean="0"/>
                  <a:t>  -  Indicator </a:t>
                </a:r>
                <a:r>
                  <a:rPr lang="en-US" sz="1200" dirty="0"/>
                  <a:t>function, 1 if object is present in the </a:t>
                </a:r>
                <a:r>
                  <a:rPr lang="en-US" sz="1200" dirty="0" err="1" smtClean="0"/>
                  <a:t>i-ith</a:t>
                </a:r>
                <a:r>
                  <a:rPr lang="en-US" sz="1200" dirty="0" smtClean="0"/>
                  <a:t> </a:t>
                </a:r>
                <a:r>
                  <a:rPr lang="en-US" sz="1200" dirty="0"/>
                  <a:t>anchor</a:t>
                </a:r>
                <a:r>
                  <a:rPr lang="en-US" sz="1200" dirty="0" smtClean="0"/>
                  <a:t>.               </a:t>
                </a:r>
                <a14:m>
                  <m:oMath xmlns:m="http://schemas.openxmlformats.org/officeDocument/2006/math">
                    <m: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2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200"/>
                      <m:t>Squared</m:t>
                    </m:r>
                    <m:r>
                      <m:rPr>
                        <m:nor/>
                      </m:rPr>
                      <a:rPr lang="en-US" sz="1200"/>
                      <m:t> </m:t>
                    </m:r>
                    <m:r>
                      <m:rPr>
                        <m:nor/>
                      </m:rPr>
                      <a:rPr lang="en-US" sz="1200"/>
                      <m:t>distance</m:t>
                    </m:r>
                    <m:r>
                      <m:rPr>
                        <m:nor/>
                      </m:rPr>
                      <a:rPr lang="en-US" sz="1200"/>
                      <m:t> </m:t>
                    </m:r>
                    <m:r>
                      <m:rPr>
                        <m:nor/>
                      </m:rPr>
                      <a:rPr lang="en-US" sz="1200"/>
                      <m:t>between</m:t>
                    </m:r>
                    <m:r>
                      <m:rPr>
                        <m:nor/>
                      </m:rPr>
                      <a:rPr lang="en-US" sz="1200"/>
                      <m:t> </m:t>
                    </m:r>
                    <m:r>
                      <m:rPr>
                        <m:nor/>
                      </m:rPr>
                      <a:rPr lang="en-US" sz="1200"/>
                      <m:t>the</m:t>
                    </m:r>
                    <m:r>
                      <m:rPr>
                        <m:nor/>
                      </m:rPr>
                      <a:rPr lang="en-US" sz="1200"/>
                      <m:t> </m:t>
                    </m:r>
                    <m:r>
                      <m:rPr>
                        <m:nor/>
                      </m:rPr>
                      <a:rPr lang="en-US" sz="1200"/>
                      <m:t>centers</m:t>
                    </m:r>
                    <m:r>
                      <m:rPr>
                        <m:nor/>
                      </m:rPr>
                      <a:rPr lang="en-US" sz="1200"/>
                      <m:t> </m:t>
                    </m:r>
                    <m:r>
                      <m:rPr>
                        <m:nor/>
                      </m:rPr>
                      <a:rPr lang="en-US" sz="1200"/>
                      <m:t>of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sz="1200"/>
                      <m:t>and</m:t>
                    </m:r>
                    <m:r>
                      <m:rPr>
                        <m:nor/>
                      </m:rPr>
                      <a:rPr lang="en-US" sz="1200" b="0" i="0" smtClean="0"/>
                      <m:t> </m:t>
                    </m:r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𝑔𝑡</m:t>
                        </m:r>
                      </m:sub>
                    </m:sSub>
                  </m:oMath>
                </a14:m>
                <a:endParaRPr lang="en-US" sz="1200" dirty="0" smtClean="0"/>
              </a:p>
              <a:p>
                <a:pPr marL="342900" lvl="6" indent="-3429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 smtClean="0"/>
                  <a:t>  -  Predicted bounding box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/>
                  <a:t>Aspect ratio </a:t>
                </a:r>
                <a:r>
                  <a:rPr lang="en-US" sz="1200" dirty="0" smtClean="0"/>
                  <a:t>consistency</a:t>
                </a:r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𝑔𝑡</m:t>
                        </m:r>
                      </m:sup>
                    </m:sSubSup>
                  </m:oMath>
                </a14:m>
                <a:r>
                  <a:rPr lang="en-US" sz="1200" dirty="0" smtClean="0"/>
                  <a:t> -  Ground truth bounding box                               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en-US" sz="1200" dirty="0" smtClean="0"/>
                  <a:t> </a:t>
                </a:r>
                <a:r>
                  <a:rPr lang="en-US" sz="1200" dirty="0"/>
                  <a:t>- </a:t>
                </a:r>
                <a:r>
                  <a:rPr lang="en-US" sz="1200" dirty="0" smtClean="0"/>
                  <a:t>Predicted </a:t>
                </a:r>
                <a:r>
                  <a:rPr lang="en-US" sz="1200" dirty="0" err="1"/>
                  <a:t>objectness</a:t>
                </a:r>
                <a:r>
                  <a:rPr lang="en-US" sz="1200" dirty="0"/>
                  <a:t> </a:t>
                </a:r>
                <a:r>
                  <a:rPr lang="en-US" sz="1200" dirty="0" smtClean="0"/>
                  <a:t>score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12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200" dirty="0" smtClean="0"/>
                  <a:t>  </a:t>
                </a:r>
                <a:r>
                  <a:rPr lang="en-US" sz="1200" dirty="0"/>
                  <a:t>- </a:t>
                </a:r>
                <a:r>
                  <a:rPr lang="en-US" sz="1200" dirty="0" smtClean="0"/>
                  <a:t> Diagonal </a:t>
                </a:r>
                <a:r>
                  <a:rPr lang="en-US" sz="1200" dirty="0"/>
                  <a:t>length of the smallest enclosing box</a:t>
                </a:r>
                <a:r>
                  <a:rPr lang="en-US" sz="1200" dirty="0" smtClean="0"/>
                  <a:t>.	               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𝑜𝑏𝑗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1200" dirty="0" smtClean="0"/>
                  <a:t> -  Indicator for no object		</a:t>
                </a:r>
              </a:p>
              <a:p>
                <a:pPr algn="just"/>
                <a:r>
                  <a:rPr lang="en-US" sz="1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-  Ground truth class label (1 for the correct class, 0 otherwise</a:t>
                </a:r>
                <a:r>
                  <a:rPr lang="en-US" sz="1200" dirty="0" smtClean="0"/>
                  <a:t>)            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200" dirty="0" smtClean="0"/>
                  <a:t> – Number of classes         		        </a:t>
                </a:r>
              </a:p>
              <a:p>
                <a:pPr algn="just"/>
                <a:endParaRPr lang="en-US" sz="1200" dirty="0" smtClean="0"/>
              </a:p>
              <a:p>
                <a:pPr algn="just"/>
                <a:endParaRPr lang="en-US" sz="1200" dirty="0" smtClean="0"/>
              </a:p>
              <a:p>
                <a:pPr algn="just"/>
                <a:endParaRPr lang="en-US" dirty="0" smtClean="0"/>
              </a:p>
              <a:p>
                <a:pPr algn="just"/>
                <a:endParaRPr lang="en-US" dirty="0" smtClean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983" y="1182189"/>
                <a:ext cx="10607041" cy="5532272"/>
              </a:xfr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5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26" y="289432"/>
            <a:ext cx="9404723" cy="1400530"/>
          </a:xfrm>
        </p:spPr>
        <p:txBody>
          <a:bodyPr/>
          <a:lstStyle/>
          <a:p>
            <a:r>
              <a:rPr lang="en-US" b="1" u="sng" dirty="0" smtClean="0"/>
              <a:t>Evaluation Metrics</a:t>
            </a:r>
            <a:endParaRPr lang="en-US" b="1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83221"/>
              </p:ext>
            </p:extLst>
          </p:nvPr>
        </p:nvGraphicFramePr>
        <p:xfrm>
          <a:off x="587328" y="1325880"/>
          <a:ext cx="10516101" cy="492469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505367">
                  <a:extLst>
                    <a:ext uri="{9D8B030D-6E8A-4147-A177-3AD203B41FA5}">
                      <a16:colId xmlns:a16="http://schemas.microsoft.com/office/drawing/2014/main" val="942032141"/>
                    </a:ext>
                  </a:extLst>
                </a:gridCol>
                <a:gridCol w="3505367">
                  <a:extLst>
                    <a:ext uri="{9D8B030D-6E8A-4147-A177-3AD203B41FA5}">
                      <a16:colId xmlns:a16="http://schemas.microsoft.com/office/drawing/2014/main" val="3162017347"/>
                    </a:ext>
                  </a:extLst>
                </a:gridCol>
                <a:gridCol w="3505367">
                  <a:extLst>
                    <a:ext uri="{9D8B030D-6E8A-4147-A177-3AD203B41FA5}">
                      <a16:colId xmlns:a16="http://schemas.microsoft.com/office/drawing/2014/main" val="2563576766"/>
                    </a:ext>
                  </a:extLst>
                </a:gridCol>
              </a:tblGrid>
              <a:tr h="8207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METRIC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YOLOv4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YOLOv4-Tiny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427822"/>
                  </a:ext>
                </a:extLst>
              </a:tr>
              <a:tr h="8207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Inference Speed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~2 FPS 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~14 FPS </a:t>
                      </a:r>
                    </a:p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681662"/>
                  </a:ext>
                </a:extLst>
              </a:tr>
              <a:tr h="8207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Precision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~80%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~70%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65514"/>
                  </a:ext>
                </a:extLst>
              </a:tr>
              <a:tr h="8207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Recall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~75%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~68%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674454"/>
                  </a:ext>
                </a:extLst>
              </a:tr>
              <a:tr h="82078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mAP</a:t>
                      </a:r>
                      <a:r>
                        <a:rPr lang="en-US" b="1" dirty="0" smtClean="0"/>
                        <a:t>@[0.5]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~55%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~45%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63460"/>
                  </a:ext>
                </a:extLst>
              </a:tr>
              <a:tr h="82078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F1-Score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~77%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~71%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2858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2826" y="6348548"/>
            <a:ext cx="1104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Comparison of metrics for YOLOv4 vs YOLOv4-Tiny were made on Raspberry pi 4b (4GB) w/o TPU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2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386" y="302496"/>
            <a:ext cx="9404723" cy="1400530"/>
          </a:xfrm>
        </p:spPr>
        <p:txBody>
          <a:bodyPr/>
          <a:lstStyle/>
          <a:p>
            <a:r>
              <a:rPr lang="en-US" b="1" u="sng" dirty="0" smtClean="0"/>
              <a:t>Tweaking YOLOv4-Tiny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668" y="1175658"/>
            <a:ext cx="10639697" cy="4915988"/>
          </a:xfrm>
        </p:spPr>
        <p:txBody>
          <a:bodyPr/>
          <a:lstStyle/>
          <a:p>
            <a:pPr algn="just"/>
            <a:r>
              <a:rPr lang="en-US" dirty="0" smtClean="0"/>
              <a:t>Can we do better over vanilla implementation?</a:t>
            </a:r>
          </a:p>
          <a:p>
            <a:pPr algn="just"/>
            <a:r>
              <a:rPr lang="en-US" dirty="0" smtClean="0"/>
              <a:t>Answer is YES !!</a:t>
            </a:r>
          </a:p>
          <a:p>
            <a:pPr algn="just"/>
            <a:r>
              <a:rPr lang="en-US" dirty="0" smtClean="0"/>
              <a:t>Use of Tensor </a:t>
            </a:r>
            <a:r>
              <a:rPr lang="en-US" dirty="0"/>
              <a:t>Processing Unit (TPU) </a:t>
            </a:r>
            <a:r>
              <a:rPr lang="en-US" dirty="0" smtClean="0"/>
              <a:t>like Google Coral or </a:t>
            </a:r>
            <a:r>
              <a:rPr lang="en-US" dirty="0"/>
              <a:t>a Graphics Processing Unit (GPU</a:t>
            </a:r>
            <a:r>
              <a:rPr lang="en-US" dirty="0" smtClean="0"/>
              <a:t>).</a:t>
            </a:r>
          </a:p>
          <a:p>
            <a:pPr algn="just"/>
            <a:r>
              <a:rPr lang="en-US" dirty="0" smtClean="0"/>
              <a:t>Frame Skipping.</a:t>
            </a:r>
          </a:p>
          <a:p>
            <a:pPr algn="just"/>
            <a:r>
              <a:rPr lang="en-US" dirty="0" smtClean="0"/>
              <a:t>Quantization.</a:t>
            </a:r>
          </a:p>
          <a:p>
            <a:pPr algn="just"/>
            <a:r>
              <a:rPr lang="en-US" dirty="0" smtClean="0"/>
              <a:t>Model Pruning.</a:t>
            </a:r>
          </a:p>
          <a:p>
            <a:pPr algn="just"/>
            <a:r>
              <a:rPr lang="en-US" dirty="0" smtClean="0"/>
              <a:t>Above methods provide significant Improvement in speed.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9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11" y="335153"/>
            <a:ext cx="10692449" cy="1400530"/>
          </a:xfrm>
        </p:spPr>
        <p:txBody>
          <a:bodyPr/>
          <a:lstStyle/>
          <a:p>
            <a:r>
              <a:rPr lang="en-US" b="1" u="sng" dirty="0" smtClean="0"/>
              <a:t>What makes YOLOv4-Tiny Fast and feasible for edge device?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95" y="1828799"/>
            <a:ext cx="10633665" cy="4598125"/>
          </a:xfrm>
        </p:spPr>
        <p:txBody>
          <a:bodyPr/>
          <a:lstStyle/>
          <a:p>
            <a:pPr algn="just"/>
            <a:r>
              <a:rPr lang="en-US" dirty="0" smtClean="0"/>
              <a:t>Use of fewer convolution layers than its counterpart YOLOv4.</a:t>
            </a:r>
          </a:p>
          <a:p>
            <a:pPr algn="just"/>
            <a:r>
              <a:rPr lang="en-US" dirty="0" smtClean="0"/>
              <a:t>Less complex CSP Block.</a:t>
            </a:r>
          </a:p>
          <a:p>
            <a:pPr algn="just"/>
            <a:r>
              <a:rPr lang="en-US" dirty="0" smtClean="0"/>
              <a:t>Use of </a:t>
            </a:r>
            <a:r>
              <a:rPr lang="en-US" dirty="0" err="1" smtClean="0"/>
              <a:t>LeakyReLU</a:t>
            </a:r>
            <a:r>
              <a:rPr lang="en-US" dirty="0" smtClean="0"/>
              <a:t> instead of Mish activation.</a:t>
            </a:r>
          </a:p>
          <a:p>
            <a:pPr algn="just"/>
            <a:r>
              <a:rPr lang="en-US" dirty="0" smtClean="0"/>
              <a:t>Fewer layers mean fewer parameters (~6 million vs ~63.6 million)</a:t>
            </a:r>
          </a:p>
          <a:p>
            <a:pPr algn="just"/>
            <a:r>
              <a:rPr lang="en-US" dirty="0" smtClean="0"/>
              <a:t>Use of FPN instead of SPP and </a:t>
            </a:r>
            <a:r>
              <a:rPr lang="en-US" dirty="0" err="1" smtClean="0"/>
              <a:t>PANet</a:t>
            </a:r>
            <a:r>
              <a:rPr lang="en-US" dirty="0"/>
              <a:t> </a:t>
            </a:r>
            <a:r>
              <a:rPr lang="en-US" dirty="0" smtClean="0"/>
              <a:t>in neck for feature pooling.</a:t>
            </a:r>
          </a:p>
          <a:p>
            <a:pPr algn="just"/>
            <a:r>
              <a:rPr lang="en-US" dirty="0" smtClean="0"/>
              <a:t>Use of 2 heads instead of 3 heads for detection.</a:t>
            </a:r>
          </a:p>
          <a:p>
            <a:pPr algn="just"/>
            <a:r>
              <a:rPr lang="en-US" dirty="0" smtClean="0"/>
              <a:t>Less complex Loss/Cost Function.</a:t>
            </a:r>
          </a:p>
          <a:p>
            <a:pPr algn="just"/>
            <a:r>
              <a:rPr lang="en-US" dirty="0"/>
              <a:t>P</a:t>
            </a:r>
            <a:r>
              <a:rPr lang="en-US" dirty="0" smtClean="0"/>
              <a:t>rioritizes speed, inference time, </a:t>
            </a:r>
            <a:r>
              <a:rPr lang="en-US" dirty="0"/>
              <a:t>and efficiency over </a:t>
            </a:r>
            <a:r>
              <a:rPr lang="en-US" dirty="0" smtClean="0"/>
              <a:t>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728" y="295964"/>
            <a:ext cx="9404723" cy="696813"/>
          </a:xfrm>
        </p:spPr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574" y="1352005"/>
            <a:ext cx="10679386" cy="5061857"/>
          </a:xfrm>
        </p:spPr>
        <p:txBody>
          <a:bodyPr/>
          <a:lstStyle/>
          <a:p>
            <a:pPr algn="just"/>
            <a:r>
              <a:rPr lang="en-US" dirty="0" smtClean="0"/>
              <a:t>The less complex and lightweight version of YOLOv4-Tiny favors deployment on edge devices with resource constraints.</a:t>
            </a:r>
          </a:p>
          <a:p>
            <a:pPr algn="just"/>
            <a:r>
              <a:rPr lang="en-US" dirty="0" smtClean="0"/>
              <a:t>Model achieves high accuracy with an acceptable Inference Time, FPS, and other Evaluation Metrics which is acceptable and feasible for </a:t>
            </a:r>
            <a:r>
              <a:rPr lang="en-US" smtClean="0"/>
              <a:t>real-time object </a:t>
            </a:r>
            <a:r>
              <a:rPr lang="en-US" dirty="0" smtClean="0"/>
              <a:t>detection.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984" y="367809"/>
            <a:ext cx="10489975" cy="1513242"/>
          </a:xfrm>
        </p:spPr>
        <p:txBody>
          <a:bodyPr/>
          <a:lstStyle/>
          <a:p>
            <a:r>
              <a:rPr lang="en-US" b="1" u="sng" dirty="0" smtClean="0"/>
              <a:t>Importance </a:t>
            </a:r>
            <a:r>
              <a:rPr lang="en-US" b="1" u="sng" dirty="0"/>
              <a:t>of Real-Time Object Detection &amp; Edge </a:t>
            </a:r>
            <a:r>
              <a:rPr lang="en-US" b="1" u="sng" dirty="0" smtClean="0"/>
              <a:t>Deployment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2" y="1959429"/>
            <a:ext cx="10411097" cy="4689565"/>
          </a:xfrm>
        </p:spPr>
        <p:txBody>
          <a:bodyPr/>
          <a:lstStyle/>
          <a:p>
            <a:pPr lvl="0" algn="just"/>
            <a:r>
              <a:rPr lang="en-US" altLang="en-US" b="1" dirty="0">
                <a:latin typeface="Arial" panose="020B0604020202020204" pitchFamily="34" charset="0"/>
              </a:rPr>
              <a:t>Real-World Applications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/>
              <a:t>Critical for surveillance, autonomous vehicles, healthcare, and robotics</a:t>
            </a:r>
            <a:r>
              <a:rPr lang="en-US" altLang="en-US" dirty="0" smtClean="0"/>
              <a:t>.</a:t>
            </a:r>
          </a:p>
          <a:p>
            <a:pPr marL="0" lvl="0" indent="0" algn="just">
              <a:buNone/>
            </a:pPr>
            <a:endParaRPr lang="en-US" altLang="en-US" dirty="0"/>
          </a:p>
          <a:p>
            <a:pPr algn="just"/>
            <a:r>
              <a:rPr lang="en-US" b="1" dirty="0"/>
              <a:t>Time-Sensitive Decisions</a:t>
            </a:r>
            <a:r>
              <a:rPr lang="en-US" dirty="0"/>
              <a:t>: Enables instantaneous responses in dynamic environments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YOLO</a:t>
            </a:r>
            <a:r>
              <a:rPr lang="en-US" dirty="0" smtClean="0"/>
              <a:t>: You Only Look Once state of the art architecture for Object Detection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b="1" dirty="0" smtClean="0"/>
              <a:t>YOLOv4-Tiny </a:t>
            </a:r>
            <a:r>
              <a:rPr lang="en-US" b="1" dirty="0"/>
              <a:t>Benefits</a:t>
            </a:r>
            <a:r>
              <a:rPr lang="en-US" dirty="0"/>
              <a:t>: Optimized for speed and lightweight deployment on edge </a:t>
            </a:r>
            <a:r>
              <a:rPr lang="en-US" dirty="0" smtClean="0"/>
              <a:t>hardware.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4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282901"/>
            <a:ext cx="9404723" cy="754077"/>
          </a:xfrm>
        </p:spPr>
        <p:txBody>
          <a:bodyPr/>
          <a:lstStyle/>
          <a:p>
            <a:r>
              <a:rPr lang="en-US" b="1" u="sng" dirty="0"/>
              <a:t>Object Detection before </a:t>
            </a:r>
            <a:r>
              <a:rPr lang="en-US" b="1" u="sng" dirty="0" smtClean="0"/>
              <a:t>YOLO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14" y="1352006"/>
            <a:ext cx="10381174" cy="5153297"/>
          </a:xfrm>
        </p:spPr>
      </p:pic>
    </p:spTree>
    <p:extLst>
      <p:ext uri="{BB962C8B-B14F-4D97-AF65-F5344CB8AC3E}">
        <p14:creationId xmlns:p14="http://schemas.microsoft.com/office/powerpoint/2010/main" val="10612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26" y="277281"/>
            <a:ext cx="11225140" cy="716863"/>
          </a:xfrm>
        </p:spPr>
        <p:txBody>
          <a:bodyPr/>
          <a:lstStyle/>
          <a:p>
            <a:r>
              <a:rPr lang="en-US" b="1" u="sng" dirty="0" smtClean="0"/>
              <a:t>Why YOLO was revolutionary!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863" y="1110343"/>
            <a:ext cx="10417628" cy="5423364"/>
          </a:xfrm>
        </p:spPr>
        <p:txBody>
          <a:bodyPr/>
          <a:lstStyle/>
          <a:p>
            <a:pPr algn="just"/>
            <a:r>
              <a:rPr lang="en-US" dirty="0"/>
              <a:t>YOLO treats object detection as a </a:t>
            </a:r>
            <a:r>
              <a:rPr lang="en-US" b="1" dirty="0"/>
              <a:t>single regression </a:t>
            </a:r>
            <a:r>
              <a:rPr lang="en-US" b="1" dirty="0" smtClean="0"/>
              <a:t>problem</a:t>
            </a:r>
            <a:r>
              <a:rPr lang="en-US" dirty="0"/>
              <a:t>, eliminating region proposals.</a:t>
            </a:r>
            <a:endParaRPr lang="en-US" dirty="0" smtClean="0"/>
          </a:p>
          <a:p>
            <a:pPr algn="just"/>
            <a:r>
              <a:rPr lang="en-US" dirty="0"/>
              <a:t>It processes the image in </a:t>
            </a:r>
            <a:r>
              <a:rPr lang="en-US" b="1" dirty="0"/>
              <a:t>one pass</a:t>
            </a:r>
            <a:r>
              <a:rPr lang="en-US" dirty="0"/>
              <a:t> </a:t>
            </a:r>
            <a:r>
              <a:rPr lang="en-US" dirty="0" smtClean="0"/>
              <a:t>through </a:t>
            </a:r>
            <a:r>
              <a:rPr lang="en-US" dirty="0"/>
              <a:t>network, simultaneously predicting bounding boxes and class probabilities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92" y="2632166"/>
            <a:ext cx="10221686" cy="390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34" y="289433"/>
            <a:ext cx="9404723" cy="736002"/>
          </a:xfrm>
        </p:spPr>
        <p:txBody>
          <a:bodyPr/>
          <a:lstStyle/>
          <a:p>
            <a:r>
              <a:rPr lang="en-US" b="1" u="sng" dirty="0" smtClean="0"/>
              <a:t>Timeline of YOLO evolution</a:t>
            </a:r>
            <a:r>
              <a:rPr lang="en-US" b="1" u="sng" dirty="0"/>
              <a:t/>
            </a:r>
            <a:br>
              <a:rPr lang="en-US" b="1" u="sng" dirty="0"/>
            </a:br>
            <a:endParaRPr lang="en-US" b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37" y="1345473"/>
            <a:ext cx="10443753" cy="5179423"/>
          </a:xfrm>
        </p:spPr>
      </p:pic>
    </p:spTree>
    <p:extLst>
      <p:ext uri="{BB962C8B-B14F-4D97-AF65-F5344CB8AC3E}">
        <p14:creationId xmlns:p14="http://schemas.microsoft.com/office/powerpoint/2010/main" val="230569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84" y="309027"/>
            <a:ext cx="9404723" cy="677219"/>
          </a:xfrm>
        </p:spPr>
        <p:txBody>
          <a:bodyPr/>
          <a:lstStyle/>
          <a:p>
            <a:r>
              <a:rPr lang="en-US" b="1" u="sng" dirty="0" smtClean="0"/>
              <a:t>Introduction to YOLOv4-Tiny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798" y="1136469"/>
            <a:ext cx="10542225" cy="5434148"/>
          </a:xfrm>
        </p:spPr>
        <p:txBody>
          <a:bodyPr/>
          <a:lstStyle/>
          <a:p>
            <a:pPr algn="just"/>
            <a:r>
              <a:rPr lang="en-US" dirty="0" smtClean="0"/>
              <a:t>YOLOv4-Tiny </a:t>
            </a:r>
            <a:r>
              <a:rPr lang="en-US" dirty="0"/>
              <a:t>is a </a:t>
            </a:r>
            <a:r>
              <a:rPr lang="en-US" dirty="0" smtClean="0"/>
              <a:t>lightweight version </a:t>
            </a:r>
            <a:r>
              <a:rPr lang="en-US" dirty="0"/>
              <a:t>of </a:t>
            </a:r>
            <a:r>
              <a:rPr lang="en-US" dirty="0" smtClean="0"/>
              <a:t>YOLOv4.</a:t>
            </a:r>
          </a:p>
          <a:p>
            <a:pPr algn="just"/>
            <a:r>
              <a:rPr lang="en-US" dirty="0" smtClean="0"/>
              <a:t>Uses </a:t>
            </a:r>
            <a:r>
              <a:rPr lang="en-US" dirty="0"/>
              <a:t>fewer </a:t>
            </a:r>
            <a:r>
              <a:rPr lang="en-US" dirty="0" smtClean="0"/>
              <a:t>layers and a smaller backbone.</a:t>
            </a:r>
          </a:p>
          <a:p>
            <a:pPr algn="just"/>
            <a:r>
              <a:rPr lang="en-US" dirty="0" smtClean="0"/>
              <a:t>Sacrifices </a:t>
            </a:r>
            <a:r>
              <a:rPr lang="en-US" dirty="0"/>
              <a:t>some accuracy compared to YOLOv4, </a:t>
            </a:r>
            <a:r>
              <a:rPr lang="en-US" dirty="0" smtClean="0"/>
              <a:t>for better real-time detection.</a:t>
            </a:r>
          </a:p>
          <a:p>
            <a:pPr algn="just"/>
            <a:r>
              <a:rPr lang="en-US" dirty="0"/>
              <a:t>Faster Inference and Edge Friendly.</a:t>
            </a:r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62" y="3206931"/>
            <a:ext cx="3301998" cy="3291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183" y="3206931"/>
            <a:ext cx="3050177" cy="32918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81" y="3206931"/>
            <a:ext cx="3331028" cy="329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2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259" y="230650"/>
            <a:ext cx="9404723" cy="788253"/>
          </a:xfrm>
        </p:spPr>
        <p:txBody>
          <a:bodyPr/>
          <a:lstStyle/>
          <a:p>
            <a:r>
              <a:rPr lang="en-US" b="1" u="sng" dirty="0" smtClean="0"/>
              <a:t>Object Detection in YOLOv4-Tiny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74" y="1103812"/>
            <a:ext cx="10796452" cy="5394960"/>
          </a:xfrm>
        </p:spPr>
        <p:txBody>
          <a:bodyPr/>
          <a:lstStyle/>
          <a:p>
            <a:pPr lvl="0"/>
            <a:r>
              <a:rPr lang="en-US" altLang="en-US" dirty="0" smtClean="0"/>
              <a:t>YOLOv4-Tiny </a:t>
            </a:r>
            <a:r>
              <a:rPr lang="en-US" altLang="en-US" dirty="0"/>
              <a:t>resizes images to 416x416 pixels for uniform processing</a:t>
            </a:r>
            <a:r>
              <a:rPr lang="en-US" altLang="en-US" dirty="0" smtClean="0"/>
              <a:t>.</a:t>
            </a:r>
          </a:p>
          <a:p>
            <a:pPr lvl="0"/>
            <a:r>
              <a:rPr lang="en-US" dirty="0"/>
              <a:t>The image is split into </a:t>
            </a:r>
            <a:r>
              <a:rPr lang="en-US" dirty="0" smtClean="0"/>
              <a:t>S×S grid for </a:t>
            </a:r>
            <a:r>
              <a:rPr lang="en-US" dirty="0"/>
              <a:t>object </a:t>
            </a:r>
            <a:r>
              <a:rPr lang="en-US" dirty="0" smtClean="0"/>
              <a:t>localization</a:t>
            </a:r>
            <a:r>
              <a:rPr lang="en-US" dirty="0"/>
              <a:t> </a:t>
            </a:r>
            <a:r>
              <a:rPr lang="en-US" dirty="0" smtClean="0"/>
              <a:t>(initially S = 7).</a:t>
            </a:r>
          </a:p>
          <a:p>
            <a:pPr lvl="0"/>
            <a:r>
              <a:rPr lang="en-US" dirty="0" smtClean="0"/>
              <a:t>Each grid with B Bounding Box (S×S×B total box).</a:t>
            </a:r>
          </a:p>
          <a:p>
            <a:pPr lvl="0"/>
            <a:r>
              <a:rPr lang="en-US" dirty="0" smtClean="0"/>
              <a:t>Grid belonging to </a:t>
            </a:r>
            <a:r>
              <a:rPr lang="en-US" dirty="0" err="1" smtClean="0"/>
              <a:t>centre</a:t>
            </a:r>
            <a:r>
              <a:rPr lang="en-US" dirty="0" smtClean="0"/>
              <a:t> of object will do detection.</a:t>
            </a:r>
          </a:p>
          <a:p>
            <a:pPr lvl="0"/>
            <a:r>
              <a:rPr lang="en-US" dirty="0" smtClean="0"/>
              <a:t>CSPDarknet53-Tiny </a:t>
            </a:r>
            <a:r>
              <a:rPr lang="en-US" dirty="0"/>
              <a:t>efficiently extracts </a:t>
            </a:r>
            <a:r>
              <a:rPr lang="en-US" dirty="0" smtClean="0"/>
              <a:t>features.</a:t>
            </a:r>
          </a:p>
          <a:p>
            <a:pPr lvl="0"/>
            <a:r>
              <a:rPr lang="en-US" dirty="0" smtClean="0"/>
              <a:t>FPN based neck for feature pooling.</a:t>
            </a:r>
          </a:p>
          <a:p>
            <a:pPr lvl="0"/>
            <a:r>
              <a:rPr lang="en-US" dirty="0" smtClean="0"/>
              <a:t>Detection head operate </a:t>
            </a:r>
            <a:r>
              <a:rPr lang="en-US" dirty="0"/>
              <a:t>at two scales (13x13 and 26x26) for multi-scale object detection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Loss Function optimizes </a:t>
            </a:r>
            <a:r>
              <a:rPr lang="en-US" dirty="0"/>
              <a:t>localization, confidence, and classification, leveraging </a:t>
            </a:r>
            <a:r>
              <a:rPr lang="en-US" dirty="0" err="1"/>
              <a:t>CIoU</a:t>
            </a:r>
            <a:r>
              <a:rPr lang="en-US" dirty="0"/>
              <a:t> for better box regression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Non-Max Suppression (NMS) removes redundant boxes, ensuring accurate results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Includes </a:t>
            </a:r>
            <a:r>
              <a:rPr lang="en-US" dirty="0" err="1" smtClean="0"/>
              <a:t>BoF</a:t>
            </a:r>
            <a:r>
              <a:rPr lang="en-US" dirty="0" smtClean="0"/>
              <a:t> and </a:t>
            </a:r>
            <a:r>
              <a:rPr lang="en-US" dirty="0" err="1" smtClean="0"/>
              <a:t>BoS</a:t>
            </a:r>
            <a:r>
              <a:rPr lang="en-US" dirty="0" smtClean="0"/>
              <a:t>.</a:t>
            </a:r>
          </a:p>
          <a:p>
            <a:pPr lvl="0"/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2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797" y="295963"/>
            <a:ext cx="9404723" cy="873162"/>
          </a:xfrm>
        </p:spPr>
        <p:txBody>
          <a:bodyPr/>
          <a:lstStyle/>
          <a:p>
            <a:r>
              <a:rPr lang="en-US" b="1" u="sng" dirty="0" smtClean="0"/>
              <a:t>YOLOv4-Tiny architecture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1" y="1169126"/>
            <a:ext cx="10371908" cy="5316583"/>
          </a:xfrm>
        </p:spPr>
        <p:txBody>
          <a:bodyPr/>
          <a:lstStyle/>
          <a:p>
            <a:pPr algn="just"/>
            <a:r>
              <a:rPr lang="en-US" dirty="0" smtClean="0"/>
              <a:t>It has 3 components.</a:t>
            </a:r>
          </a:p>
          <a:p>
            <a:pPr algn="just"/>
            <a:r>
              <a:rPr lang="en-US" b="1" dirty="0" smtClean="0"/>
              <a:t>BACKBONE</a:t>
            </a:r>
            <a:r>
              <a:rPr lang="en-US" dirty="0" smtClean="0"/>
              <a:t> (YOLOv4 based CSPDarknet53-Tiny)</a:t>
            </a:r>
          </a:p>
          <a:p>
            <a:pPr algn="just"/>
            <a:r>
              <a:rPr lang="en-US" b="1" dirty="0" smtClean="0"/>
              <a:t>NECK</a:t>
            </a:r>
            <a:r>
              <a:rPr lang="en-US" dirty="0" smtClean="0"/>
              <a:t> (Feature Pyramid Network (FPN))</a:t>
            </a:r>
          </a:p>
          <a:p>
            <a:pPr algn="just"/>
            <a:r>
              <a:rPr lang="en-US" b="1" dirty="0" smtClean="0"/>
              <a:t>HEAD </a:t>
            </a:r>
            <a:r>
              <a:rPr lang="en-US" dirty="0" smtClean="0"/>
              <a:t>(Similar to YOLOv3 and YOLOv4)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" y="3056710"/>
            <a:ext cx="102282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88" y="282901"/>
            <a:ext cx="9404723" cy="820911"/>
          </a:xfrm>
        </p:spPr>
        <p:txBody>
          <a:bodyPr/>
          <a:lstStyle/>
          <a:p>
            <a:r>
              <a:rPr lang="en-US" b="1" u="sng" dirty="0" smtClean="0"/>
              <a:t>Backbone of YOLOv4-Tiny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7" y="1358537"/>
            <a:ext cx="10535193" cy="5101046"/>
          </a:xfrm>
        </p:spPr>
      </p:pic>
    </p:spTree>
    <p:extLst>
      <p:ext uri="{BB962C8B-B14F-4D97-AF65-F5344CB8AC3E}">
        <p14:creationId xmlns:p14="http://schemas.microsoft.com/office/powerpoint/2010/main" val="7189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720</Words>
  <Application>Microsoft Office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Century Gothic</vt:lpstr>
      <vt:lpstr>Wingdings 3</vt:lpstr>
      <vt:lpstr>Ion</vt:lpstr>
      <vt:lpstr>Real-Time Object Detection on Edge Devices with YOLO v4-Tiny Framework.</vt:lpstr>
      <vt:lpstr>Importance of Real-Time Object Detection &amp; Edge Deployment</vt:lpstr>
      <vt:lpstr>Object Detection before YOLO</vt:lpstr>
      <vt:lpstr>Why YOLO was revolutionary!</vt:lpstr>
      <vt:lpstr>Timeline of YOLO evolution </vt:lpstr>
      <vt:lpstr>Introduction to YOLOv4-Tiny</vt:lpstr>
      <vt:lpstr>Object Detection in YOLOv4-Tiny</vt:lpstr>
      <vt:lpstr>YOLOv4-Tiny architecture</vt:lpstr>
      <vt:lpstr>Backbone of YOLOv4-Tiny</vt:lpstr>
      <vt:lpstr>Neck of YOLOv4-Tiny</vt:lpstr>
      <vt:lpstr>Head of YOLOv4-Tiny</vt:lpstr>
      <vt:lpstr>Performance Optimization</vt:lpstr>
      <vt:lpstr>Loss Function for YOLOv4-Tiny</vt:lpstr>
      <vt:lpstr>Evaluation Metrics</vt:lpstr>
      <vt:lpstr>Tweaking YOLOv4-Tiny</vt:lpstr>
      <vt:lpstr>What makes YOLOv4-Tiny Fast and feasible for edge device?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YOLO Frameworks: YOLOv1, YOLOv4, and YOLOv4-Tiny</dc:title>
  <dc:creator>Ayush Tiwari</dc:creator>
  <cp:lastModifiedBy>Ayush Tiwari</cp:lastModifiedBy>
  <cp:revision>66</cp:revision>
  <dcterms:created xsi:type="dcterms:W3CDTF">2024-12-14T15:13:11Z</dcterms:created>
  <dcterms:modified xsi:type="dcterms:W3CDTF">2025-01-27T11:45:06Z</dcterms:modified>
</cp:coreProperties>
</file>