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Golos Text"/>
      <p:regular r:id="rId24"/>
      <p:bold r:id="rId25"/>
    </p:embeddedFont>
    <p:embeddedFont>
      <p:font typeface="Roboto"/>
      <p:regular r:id="rId26"/>
      <p:bold r:id="rId27"/>
      <p:italic r:id="rId28"/>
      <p:boldItalic r:id="rId29"/>
    </p:embeddedFont>
    <p:embeddedFont>
      <p:font typeface="Golos Text Medium"/>
      <p:regular r:id="rId30"/>
      <p:bold r:id="rId31"/>
    </p:embeddedFont>
    <p:embeddedFont>
      <p:font typeface="Commissioner"/>
      <p:regular r:id="rId32"/>
      <p:bold r:id="rId33"/>
    </p:embeddedFont>
    <p:embeddedFont>
      <p:font typeface="Golos Text SemiBo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vide Capacchio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F09067-8FC3-4DC0-9548-05082E4EBA40}">
  <a:tblStyle styleId="{E2F09067-8FC3-4DC0-9548-05082E4EBA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olosTex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GolosText-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losTextMedium-bold.fntdata"/><Relationship Id="rId30" Type="http://schemas.openxmlformats.org/officeDocument/2006/relationships/font" Target="fonts/GolosTextMedium-regular.fntdata"/><Relationship Id="rId11" Type="http://schemas.openxmlformats.org/officeDocument/2006/relationships/slide" Target="slides/slide5.xml"/><Relationship Id="rId33" Type="http://schemas.openxmlformats.org/officeDocument/2006/relationships/font" Target="fonts/Commissioner-bold.fntdata"/><Relationship Id="rId10" Type="http://schemas.openxmlformats.org/officeDocument/2006/relationships/slide" Target="slides/slide4.xml"/><Relationship Id="rId32" Type="http://schemas.openxmlformats.org/officeDocument/2006/relationships/font" Target="fonts/Commissioner-regular.fntdata"/><Relationship Id="rId13" Type="http://schemas.openxmlformats.org/officeDocument/2006/relationships/slide" Target="slides/slide7.xml"/><Relationship Id="rId35" Type="http://schemas.openxmlformats.org/officeDocument/2006/relationships/font" Target="fonts/GolosTextSemiBold-bold.fntdata"/><Relationship Id="rId12" Type="http://schemas.openxmlformats.org/officeDocument/2006/relationships/slide" Target="slides/slide6.xml"/><Relationship Id="rId34" Type="http://schemas.openxmlformats.org/officeDocument/2006/relationships/font" Target="fonts/GolosTextSemiBo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14T10:41:53.249">
    <p:pos x="449" y="766"/>
    <p:text>Hadoop is a powerful but complex framework. If your dataset is small and the processing tasks are not highly parallelizable, using Hadoop might introduce unnecessary complexity. Simpler tools or frameworks might be more straightforward to use and maintain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47bfd1e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47bfd1e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b84d2613c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b84d2613c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84d2613c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84d2613c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89496a8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89496a8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b89496a8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b89496a8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b627a1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b627a1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b89496a86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b89496a86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b89496a86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b89496a86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b89496a86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b89496a86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1d68b759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1d68b759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8dc3ff5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8dc3ff5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8dc3ff5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8dc3ff5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8dc3ff5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8dc3ff5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8dc3ff5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8dc3ff5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8453590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8453590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84d2613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84d2613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84d2613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84d2613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 Id="rId5"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32200"/>
            <a:ext cx="5004900" cy="1902000"/>
          </a:xfrm>
          <a:prstGeom prst="rect">
            <a:avLst/>
          </a:prstGeom>
        </p:spPr>
        <p:txBody>
          <a:bodyPr anchorCtr="0" anchor="t" bIns="91425" lIns="91425" spcFirstLastPara="1" rIns="91425" wrap="square" tIns="91425">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713225" y="3315975"/>
            <a:ext cx="5004900" cy="423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11" name="Google Shape;11;p2"/>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a:off x="4751675" y="539500"/>
              <a:ext cx="43923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604400" y="1600075"/>
            <a:ext cx="5935200" cy="13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0"/>
              <a:buNone/>
              <a:defRPr sz="74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70" name="Google Shape;70;p11"/>
          <p:cNvSpPr txBox="1"/>
          <p:nvPr>
            <p:ph idx="1" type="subTitle"/>
          </p:nvPr>
        </p:nvSpPr>
        <p:spPr>
          <a:xfrm>
            <a:off x="1604400" y="2923675"/>
            <a:ext cx="5935200" cy="42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sp>
        <p:nvSpPr>
          <p:cNvPr id="71" name="Google Shape;71;p11"/>
          <p:cNvSpPr/>
          <p:nvPr/>
        </p:nvSpPr>
        <p:spPr>
          <a:xfrm rot="10800000">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1"/>
          <p:cNvGrpSpPr/>
          <p:nvPr/>
        </p:nvGrpSpPr>
        <p:grpSpPr>
          <a:xfrm rot="10800000">
            <a:off x="-55325" y="0"/>
            <a:ext cx="9199325" cy="4604000"/>
            <a:chOff x="-55375" y="539500"/>
            <a:chExt cx="9199325" cy="4604000"/>
          </a:xfrm>
        </p:grpSpPr>
        <p:cxnSp>
          <p:nvCxnSpPr>
            <p:cNvPr id="73" name="Google Shape;73;p11"/>
            <p:cNvCxnSpPr/>
            <p:nvPr/>
          </p:nvCxnSpPr>
          <p:spPr>
            <a:xfrm>
              <a:off x="-55375" y="4608575"/>
              <a:ext cx="45636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11"/>
            <p:cNvCxnSpPr/>
            <p:nvPr/>
          </p:nvCxnSpPr>
          <p:spPr>
            <a:xfrm>
              <a:off x="2576350" y="539500"/>
              <a:ext cx="65676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1"/>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3"/>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79" name="Google Shape;79;p13"/>
          <p:cNvSpPr txBox="1"/>
          <p:nvPr>
            <p:ph idx="1" type="subTitle"/>
          </p:nvPr>
        </p:nvSpPr>
        <p:spPr>
          <a:xfrm>
            <a:off x="193610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0" name="Google Shape;80;p13"/>
          <p:cNvSpPr txBox="1"/>
          <p:nvPr>
            <p:ph idx="2" type="subTitle"/>
          </p:nvPr>
        </p:nvSpPr>
        <p:spPr>
          <a:xfrm>
            <a:off x="193610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1" name="Google Shape;81;p13"/>
          <p:cNvSpPr txBox="1"/>
          <p:nvPr>
            <p:ph hasCustomPrompt="1" idx="3" type="title"/>
          </p:nvPr>
        </p:nvSpPr>
        <p:spPr>
          <a:xfrm>
            <a:off x="99360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2" name="Google Shape;82;p13"/>
          <p:cNvSpPr txBox="1"/>
          <p:nvPr>
            <p:ph idx="4" type="subTitle"/>
          </p:nvPr>
        </p:nvSpPr>
        <p:spPr>
          <a:xfrm>
            <a:off x="193610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3" name="Google Shape;83;p13"/>
          <p:cNvSpPr txBox="1"/>
          <p:nvPr>
            <p:ph idx="5" type="subTitle"/>
          </p:nvPr>
        </p:nvSpPr>
        <p:spPr>
          <a:xfrm>
            <a:off x="193610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4" name="Google Shape;84;p13"/>
          <p:cNvSpPr txBox="1"/>
          <p:nvPr>
            <p:ph hasCustomPrompt="1" idx="6" type="title"/>
          </p:nvPr>
        </p:nvSpPr>
        <p:spPr>
          <a:xfrm>
            <a:off x="99360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5" name="Google Shape;85;p13"/>
          <p:cNvSpPr txBox="1"/>
          <p:nvPr>
            <p:ph idx="7" type="subTitle"/>
          </p:nvPr>
        </p:nvSpPr>
        <p:spPr>
          <a:xfrm>
            <a:off x="596957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6" name="Google Shape;86;p13"/>
          <p:cNvSpPr txBox="1"/>
          <p:nvPr>
            <p:ph idx="8" type="subTitle"/>
          </p:nvPr>
        </p:nvSpPr>
        <p:spPr>
          <a:xfrm>
            <a:off x="596957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7" name="Google Shape;87;p13"/>
          <p:cNvSpPr txBox="1"/>
          <p:nvPr>
            <p:ph hasCustomPrompt="1" idx="9" type="title"/>
          </p:nvPr>
        </p:nvSpPr>
        <p:spPr>
          <a:xfrm>
            <a:off x="503378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8" name="Google Shape;88;p13"/>
          <p:cNvSpPr txBox="1"/>
          <p:nvPr>
            <p:ph idx="13" type="subTitle"/>
          </p:nvPr>
        </p:nvSpPr>
        <p:spPr>
          <a:xfrm>
            <a:off x="596957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9" name="Google Shape;89;p13"/>
          <p:cNvSpPr txBox="1"/>
          <p:nvPr>
            <p:ph idx="14" type="subTitle"/>
          </p:nvPr>
        </p:nvSpPr>
        <p:spPr>
          <a:xfrm>
            <a:off x="596957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90" name="Google Shape;90;p13"/>
          <p:cNvSpPr txBox="1"/>
          <p:nvPr>
            <p:ph hasCustomPrompt="1" idx="15" type="title"/>
          </p:nvPr>
        </p:nvSpPr>
        <p:spPr>
          <a:xfrm>
            <a:off x="503378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2" name="Shape 92"/>
        <p:cNvGrpSpPr/>
        <p:nvPr/>
      </p:nvGrpSpPr>
      <p:grpSpPr>
        <a:xfrm>
          <a:off x="0" y="0"/>
          <a:ext cx="0" cy="0"/>
          <a:chOff x="0" y="0"/>
          <a:chExt cx="0" cy="0"/>
        </a:xfrm>
      </p:grpSpPr>
      <p:sp>
        <p:nvSpPr>
          <p:cNvPr id="93" name="Google Shape;93;p14"/>
          <p:cNvSpPr txBox="1"/>
          <p:nvPr>
            <p:ph type="title"/>
          </p:nvPr>
        </p:nvSpPr>
        <p:spPr>
          <a:xfrm>
            <a:off x="783150" y="3920175"/>
            <a:ext cx="7577700" cy="5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idx="1" type="subTitle"/>
          </p:nvPr>
        </p:nvSpPr>
        <p:spPr>
          <a:xfrm>
            <a:off x="783150" y="1931831"/>
            <a:ext cx="7577700" cy="1911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500"/>
              <a:buNone/>
              <a:defRPr sz="3100"/>
            </a:lvl1pPr>
            <a:lvl2pPr lvl="1" rtl="0" algn="ctr">
              <a:lnSpc>
                <a:spcPct val="115000"/>
              </a:lnSpc>
              <a:spcBef>
                <a:spcPts val="0"/>
              </a:spcBef>
              <a:spcAft>
                <a:spcPts val="0"/>
              </a:spcAft>
              <a:buSzPts val="3500"/>
              <a:buNone/>
              <a:defRPr sz="3500"/>
            </a:lvl2pPr>
            <a:lvl3pPr lvl="2" rtl="0" algn="ctr">
              <a:lnSpc>
                <a:spcPct val="115000"/>
              </a:lnSpc>
              <a:spcBef>
                <a:spcPts val="0"/>
              </a:spcBef>
              <a:spcAft>
                <a:spcPts val="0"/>
              </a:spcAft>
              <a:buSzPts val="3500"/>
              <a:buNone/>
              <a:defRPr sz="3500"/>
            </a:lvl3pPr>
            <a:lvl4pPr lvl="3" rtl="0" algn="ctr">
              <a:lnSpc>
                <a:spcPct val="115000"/>
              </a:lnSpc>
              <a:spcBef>
                <a:spcPts val="0"/>
              </a:spcBef>
              <a:spcAft>
                <a:spcPts val="0"/>
              </a:spcAft>
              <a:buSzPts val="3500"/>
              <a:buNone/>
              <a:defRPr sz="3500"/>
            </a:lvl4pPr>
            <a:lvl5pPr lvl="4" rtl="0" algn="ctr">
              <a:lnSpc>
                <a:spcPct val="115000"/>
              </a:lnSpc>
              <a:spcBef>
                <a:spcPts val="0"/>
              </a:spcBef>
              <a:spcAft>
                <a:spcPts val="0"/>
              </a:spcAft>
              <a:buSzPts val="3500"/>
              <a:buNone/>
              <a:defRPr sz="3500"/>
            </a:lvl5pPr>
            <a:lvl6pPr lvl="5" rtl="0" algn="ctr">
              <a:lnSpc>
                <a:spcPct val="115000"/>
              </a:lnSpc>
              <a:spcBef>
                <a:spcPts val="0"/>
              </a:spcBef>
              <a:spcAft>
                <a:spcPts val="0"/>
              </a:spcAft>
              <a:buSzPts val="3500"/>
              <a:buNone/>
              <a:defRPr sz="3500"/>
            </a:lvl6pPr>
            <a:lvl7pPr lvl="6" rtl="0" algn="ctr">
              <a:lnSpc>
                <a:spcPct val="115000"/>
              </a:lnSpc>
              <a:spcBef>
                <a:spcPts val="0"/>
              </a:spcBef>
              <a:spcAft>
                <a:spcPts val="0"/>
              </a:spcAft>
              <a:buSzPts val="3500"/>
              <a:buNone/>
              <a:defRPr sz="3500"/>
            </a:lvl7pPr>
            <a:lvl8pPr lvl="7" rtl="0" algn="ctr">
              <a:lnSpc>
                <a:spcPct val="115000"/>
              </a:lnSpc>
              <a:spcBef>
                <a:spcPts val="0"/>
              </a:spcBef>
              <a:spcAft>
                <a:spcPts val="0"/>
              </a:spcAft>
              <a:buSzPts val="3500"/>
              <a:buNone/>
              <a:defRPr sz="3500"/>
            </a:lvl8pPr>
            <a:lvl9pPr lvl="8" rtl="0" algn="ctr">
              <a:lnSpc>
                <a:spcPct val="115000"/>
              </a:lnSpc>
              <a:spcBef>
                <a:spcPts val="0"/>
              </a:spcBef>
              <a:spcAft>
                <a:spcPts val="0"/>
              </a:spcAft>
              <a:buSzPts val="3500"/>
              <a:buNone/>
              <a:defRPr sz="3500"/>
            </a:lvl9pPr>
          </a:lstStyle>
          <a:p/>
        </p:txBody>
      </p:sp>
      <p:cxnSp>
        <p:nvCxnSpPr>
          <p:cNvPr id="95" name="Google Shape;95;p14"/>
          <p:cNvCxnSpPr/>
          <p:nvPr/>
        </p:nvCxnSpPr>
        <p:spPr>
          <a:xfrm rot="10800000">
            <a:off x="75" y="4876025"/>
            <a:ext cx="8257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6" name="Shape 96"/>
        <p:cNvGrpSpPr/>
        <p:nvPr/>
      </p:nvGrpSpPr>
      <p:grpSpPr>
        <a:xfrm>
          <a:off x="0" y="0"/>
          <a:ext cx="0" cy="0"/>
          <a:chOff x="0" y="0"/>
          <a:chExt cx="0" cy="0"/>
        </a:xfrm>
      </p:grpSpPr>
      <p:sp>
        <p:nvSpPr>
          <p:cNvPr id="97" name="Google Shape;97;p15"/>
          <p:cNvSpPr txBox="1"/>
          <p:nvPr>
            <p:ph type="title"/>
          </p:nvPr>
        </p:nvSpPr>
        <p:spPr>
          <a:xfrm flipH="1">
            <a:off x="4426725" y="2036300"/>
            <a:ext cx="3205200" cy="14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500"/>
              <a:buNone/>
              <a:defRPr sz="42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98" name="Google Shape;98;p15"/>
          <p:cNvSpPr txBox="1"/>
          <p:nvPr>
            <p:ph hasCustomPrompt="1" idx="2" type="title"/>
          </p:nvPr>
        </p:nvSpPr>
        <p:spPr>
          <a:xfrm flipH="1">
            <a:off x="6555825" y="1012500"/>
            <a:ext cx="1076100" cy="87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9" name="Google Shape;99;p15"/>
          <p:cNvSpPr txBox="1"/>
          <p:nvPr>
            <p:ph idx="1" type="subTitle"/>
          </p:nvPr>
        </p:nvSpPr>
        <p:spPr>
          <a:xfrm flipH="1">
            <a:off x="4426725" y="3573275"/>
            <a:ext cx="3205200" cy="697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100" name="Google Shape;100;p15"/>
          <p:cNvSpPr/>
          <p:nvPr/>
        </p:nvSpPr>
        <p:spPr>
          <a:xfrm flipH="1">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5"/>
          <p:cNvCxnSpPr/>
          <p:nvPr/>
        </p:nvCxnSpPr>
        <p:spPr>
          <a:xfrm rot="10800000">
            <a:off x="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2" name="Shape 102"/>
        <p:cNvGrpSpPr/>
        <p:nvPr/>
      </p:nvGrpSpPr>
      <p:grpSpPr>
        <a:xfrm>
          <a:off x="0" y="0"/>
          <a:ext cx="0" cy="0"/>
          <a:chOff x="0" y="0"/>
          <a:chExt cx="0" cy="0"/>
        </a:xfrm>
      </p:grpSpPr>
      <p:sp>
        <p:nvSpPr>
          <p:cNvPr id="103" name="Google Shape;103;p1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04" name="Google Shape;104;p16"/>
          <p:cNvSpPr txBox="1"/>
          <p:nvPr>
            <p:ph idx="1" type="subTitle"/>
          </p:nvPr>
        </p:nvSpPr>
        <p:spPr>
          <a:xfrm>
            <a:off x="71322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6"/>
          <p:cNvSpPr txBox="1"/>
          <p:nvPr>
            <p:ph hasCustomPrompt="1" idx="2" type="title"/>
          </p:nvPr>
        </p:nvSpPr>
        <p:spPr>
          <a:xfrm>
            <a:off x="71322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3" type="subTitle"/>
          </p:nvPr>
        </p:nvSpPr>
        <p:spPr>
          <a:xfrm>
            <a:off x="71322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07" name="Google Shape;107;p16"/>
          <p:cNvSpPr txBox="1"/>
          <p:nvPr>
            <p:ph idx="4" type="subTitle"/>
          </p:nvPr>
        </p:nvSpPr>
        <p:spPr>
          <a:xfrm>
            <a:off x="603047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6"/>
          <p:cNvSpPr txBox="1"/>
          <p:nvPr>
            <p:ph hasCustomPrompt="1" idx="5" type="title"/>
          </p:nvPr>
        </p:nvSpPr>
        <p:spPr>
          <a:xfrm>
            <a:off x="603047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6"/>
          <p:cNvSpPr txBox="1"/>
          <p:nvPr>
            <p:ph idx="6" type="subTitle"/>
          </p:nvPr>
        </p:nvSpPr>
        <p:spPr>
          <a:xfrm>
            <a:off x="603047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10" name="Google Shape;110;p16"/>
          <p:cNvSpPr txBox="1"/>
          <p:nvPr>
            <p:ph idx="7" type="subTitle"/>
          </p:nvPr>
        </p:nvSpPr>
        <p:spPr>
          <a:xfrm>
            <a:off x="3371850"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6"/>
          <p:cNvSpPr txBox="1"/>
          <p:nvPr>
            <p:ph hasCustomPrompt="1" idx="8" type="title"/>
          </p:nvPr>
        </p:nvSpPr>
        <p:spPr>
          <a:xfrm>
            <a:off x="3371850"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6"/>
          <p:cNvSpPr txBox="1"/>
          <p:nvPr>
            <p:ph idx="9" type="subTitle"/>
          </p:nvPr>
        </p:nvSpPr>
        <p:spPr>
          <a:xfrm>
            <a:off x="3371850"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cxnSp>
        <p:nvCxnSpPr>
          <p:cNvPr id="113" name="Google Shape;113;p16"/>
          <p:cNvCxnSpPr/>
          <p:nvPr/>
        </p:nvCxnSpPr>
        <p:spPr>
          <a:xfrm rot="10800000">
            <a:off x="5035800" y="4797575"/>
            <a:ext cx="410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2">
    <p:spTree>
      <p:nvGrpSpPr>
        <p:cNvPr id="114" name="Shape 114"/>
        <p:cNvGrpSpPr/>
        <p:nvPr/>
      </p:nvGrpSpPr>
      <p:grpSpPr>
        <a:xfrm>
          <a:off x="0" y="0"/>
          <a:ext cx="0" cy="0"/>
          <a:chOff x="0" y="0"/>
          <a:chExt cx="0" cy="0"/>
        </a:xfrm>
      </p:grpSpPr>
      <p:sp>
        <p:nvSpPr>
          <p:cNvPr id="115" name="Google Shape;115;p17"/>
          <p:cNvSpPr txBox="1"/>
          <p:nvPr>
            <p:ph idx="1" type="subTitle"/>
          </p:nvPr>
        </p:nvSpPr>
        <p:spPr>
          <a:xfrm>
            <a:off x="2370900" y="127812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7"/>
          <p:cNvSpPr txBox="1"/>
          <p:nvPr>
            <p:ph hasCustomPrompt="1" type="title"/>
          </p:nvPr>
        </p:nvSpPr>
        <p:spPr>
          <a:xfrm>
            <a:off x="2370900" y="57282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7" name="Google Shape;117;p17"/>
          <p:cNvSpPr txBox="1"/>
          <p:nvPr>
            <p:ph idx="2" type="subTitle"/>
          </p:nvPr>
        </p:nvSpPr>
        <p:spPr>
          <a:xfrm>
            <a:off x="2370900" y="408787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8" name="Google Shape;118;p17"/>
          <p:cNvSpPr txBox="1"/>
          <p:nvPr>
            <p:ph hasCustomPrompt="1" idx="3" type="title"/>
          </p:nvPr>
        </p:nvSpPr>
        <p:spPr>
          <a:xfrm>
            <a:off x="2370900" y="338257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9" name="Google Shape;119;p17"/>
          <p:cNvSpPr txBox="1"/>
          <p:nvPr>
            <p:ph idx="4" type="subTitle"/>
          </p:nvPr>
        </p:nvSpPr>
        <p:spPr>
          <a:xfrm>
            <a:off x="2370900" y="2683000"/>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0" name="Google Shape;120;p17"/>
          <p:cNvSpPr txBox="1"/>
          <p:nvPr>
            <p:ph hasCustomPrompt="1" idx="5" type="title"/>
          </p:nvPr>
        </p:nvSpPr>
        <p:spPr>
          <a:xfrm>
            <a:off x="2370900" y="1977700"/>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121" name="Google Shape;121;p17"/>
          <p:cNvGrpSpPr/>
          <p:nvPr/>
        </p:nvGrpSpPr>
        <p:grpSpPr>
          <a:xfrm>
            <a:off x="711250" y="-125"/>
            <a:ext cx="7719525" cy="5143625"/>
            <a:chOff x="711250" y="-125"/>
            <a:chExt cx="7719525" cy="5143625"/>
          </a:xfrm>
        </p:grpSpPr>
        <p:cxnSp>
          <p:nvCxnSpPr>
            <p:cNvPr id="122" name="Google Shape;122;p17"/>
            <p:cNvCxnSpPr/>
            <p:nvPr/>
          </p:nvCxnSpPr>
          <p:spPr>
            <a:xfrm rot="10800000">
              <a:off x="711250" y="2191500"/>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17"/>
            <p:cNvCxnSpPr/>
            <p:nvPr/>
          </p:nvCxnSpPr>
          <p:spPr>
            <a:xfrm rot="10800000">
              <a:off x="8430775" y="-125"/>
              <a:ext cx="0" cy="2191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4" name="Shape 124"/>
        <p:cNvGrpSpPr/>
        <p:nvPr/>
      </p:nvGrpSpPr>
      <p:grpSpPr>
        <a:xfrm>
          <a:off x="0" y="0"/>
          <a:ext cx="0" cy="0"/>
          <a:chOff x="0" y="0"/>
          <a:chExt cx="0" cy="0"/>
        </a:xfrm>
      </p:grpSpPr>
      <p:sp>
        <p:nvSpPr>
          <p:cNvPr id="125" name="Google Shape;125;p1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26" name="Google Shape;126;p18"/>
          <p:cNvGrpSpPr/>
          <p:nvPr/>
        </p:nvGrpSpPr>
        <p:grpSpPr>
          <a:xfrm flipH="1">
            <a:off x="0" y="4876025"/>
            <a:ext cx="9144000" cy="267600"/>
            <a:chOff x="0" y="4876025"/>
            <a:chExt cx="9144000" cy="267600"/>
          </a:xfrm>
        </p:grpSpPr>
        <p:sp>
          <p:nvSpPr>
            <p:cNvPr id="127" name="Google Shape;127;p1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2">
    <p:spTree>
      <p:nvGrpSpPr>
        <p:cNvPr id="129" name="Shape 129"/>
        <p:cNvGrpSpPr/>
        <p:nvPr/>
      </p:nvGrpSpPr>
      <p:grpSpPr>
        <a:xfrm>
          <a:off x="0" y="0"/>
          <a:ext cx="0" cy="0"/>
          <a:chOff x="0" y="0"/>
          <a:chExt cx="0" cy="0"/>
        </a:xfrm>
      </p:grpSpPr>
      <p:sp>
        <p:nvSpPr>
          <p:cNvPr id="130" name="Google Shape;130;p1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131" name="Google Shape;131;p19"/>
          <p:cNvCxnSpPr/>
          <p:nvPr/>
        </p:nvCxnSpPr>
        <p:spPr>
          <a:xfrm>
            <a:off x="0" y="262400"/>
            <a:ext cx="2286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32"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4035075" y="1441250"/>
            <a:ext cx="3428100" cy="11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p:txBody>
      </p:sp>
      <p:sp>
        <p:nvSpPr>
          <p:cNvPr id="137" name="Google Shape;137;p20"/>
          <p:cNvSpPr txBox="1"/>
          <p:nvPr>
            <p:ph idx="1" type="subTitle"/>
          </p:nvPr>
        </p:nvSpPr>
        <p:spPr>
          <a:xfrm>
            <a:off x="4035075" y="2568000"/>
            <a:ext cx="3428100" cy="972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0"/>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512075" y="2036300"/>
            <a:ext cx="3205200" cy="14775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8" name="Google Shape;18;p3"/>
          <p:cNvSpPr txBox="1"/>
          <p:nvPr>
            <p:ph hasCustomPrompt="1" idx="2" type="title"/>
          </p:nvPr>
        </p:nvSpPr>
        <p:spPr>
          <a:xfrm>
            <a:off x="1512075" y="1012500"/>
            <a:ext cx="1076100" cy="8700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9" name="Google Shape;19;p3"/>
          <p:cNvSpPr txBox="1"/>
          <p:nvPr>
            <p:ph idx="1" type="subTitle"/>
          </p:nvPr>
        </p:nvSpPr>
        <p:spPr>
          <a:xfrm>
            <a:off x="1512075" y="3573275"/>
            <a:ext cx="3205200" cy="697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20" name="Google Shape;20;p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41" name="Shape 141"/>
        <p:cNvGrpSpPr/>
        <p:nvPr/>
      </p:nvGrpSpPr>
      <p:grpSpPr>
        <a:xfrm>
          <a:off x="0" y="0"/>
          <a:ext cx="0" cy="0"/>
          <a:chOff x="0" y="0"/>
          <a:chExt cx="0" cy="0"/>
        </a:xfrm>
      </p:grpSpPr>
      <p:sp>
        <p:nvSpPr>
          <p:cNvPr id="142" name="Google Shape;142;p21"/>
          <p:cNvSpPr txBox="1"/>
          <p:nvPr>
            <p:ph idx="1" type="body"/>
          </p:nvPr>
        </p:nvSpPr>
        <p:spPr>
          <a:xfrm>
            <a:off x="1691100" y="1759300"/>
            <a:ext cx="5761800" cy="209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Red Hat Display"/>
              <a:buChar char="■"/>
              <a:defRPr/>
            </a:lvl1pPr>
            <a:lvl2pPr indent="-317500" lvl="1" marL="914400" rtl="0">
              <a:spcBef>
                <a:spcPts val="1600"/>
              </a:spcBef>
              <a:spcAft>
                <a:spcPts val="0"/>
              </a:spcAft>
              <a:buClr>
                <a:srgbClr val="FFFFFF"/>
              </a:buClr>
              <a:buSzPts val="1400"/>
              <a:buFont typeface="Red Hat Display"/>
              <a:buChar char="○"/>
              <a:defRPr/>
            </a:lvl2pPr>
            <a:lvl3pPr indent="-317500" lvl="2" marL="1371600" rtl="0">
              <a:spcBef>
                <a:spcPts val="1600"/>
              </a:spcBef>
              <a:spcAft>
                <a:spcPts val="0"/>
              </a:spcAft>
              <a:buClr>
                <a:srgbClr val="FFFFFF"/>
              </a:buClr>
              <a:buSzPts val="1400"/>
              <a:buFont typeface="Red Hat Display"/>
              <a:buChar char="■"/>
              <a:defRPr/>
            </a:lvl3pPr>
            <a:lvl4pPr indent="-317500" lvl="3" marL="1828800" rtl="0">
              <a:spcBef>
                <a:spcPts val="1600"/>
              </a:spcBef>
              <a:spcAft>
                <a:spcPts val="0"/>
              </a:spcAft>
              <a:buClr>
                <a:srgbClr val="FFFFFF"/>
              </a:buClr>
              <a:buSzPts val="1400"/>
              <a:buFont typeface="Red Hat Display"/>
              <a:buChar char="●"/>
              <a:defRPr/>
            </a:lvl4pPr>
            <a:lvl5pPr indent="-317500" lvl="4" marL="2286000" rtl="0">
              <a:spcBef>
                <a:spcPts val="1600"/>
              </a:spcBef>
              <a:spcAft>
                <a:spcPts val="0"/>
              </a:spcAft>
              <a:buClr>
                <a:srgbClr val="FFFFFF"/>
              </a:buClr>
              <a:buSzPts val="1400"/>
              <a:buFont typeface="Red Hat Display"/>
              <a:buChar char="○"/>
              <a:defRPr/>
            </a:lvl5pPr>
            <a:lvl6pPr indent="-317500" lvl="5" marL="2743200" rtl="0">
              <a:spcBef>
                <a:spcPts val="1600"/>
              </a:spcBef>
              <a:spcAft>
                <a:spcPts val="0"/>
              </a:spcAft>
              <a:buClr>
                <a:srgbClr val="FFFFFF"/>
              </a:buClr>
              <a:buSzPts val="1400"/>
              <a:buFont typeface="Red Hat Display"/>
              <a:buChar char="■"/>
              <a:defRPr/>
            </a:lvl6pPr>
            <a:lvl7pPr indent="-317500" lvl="6" marL="3200400" rtl="0">
              <a:spcBef>
                <a:spcPts val="1600"/>
              </a:spcBef>
              <a:spcAft>
                <a:spcPts val="0"/>
              </a:spcAft>
              <a:buClr>
                <a:srgbClr val="FFFFFF"/>
              </a:buClr>
              <a:buSzPts val="1400"/>
              <a:buFont typeface="Red Hat Display"/>
              <a:buChar char="●"/>
              <a:defRPr/>
            </a:lvl7pPr>
            <a:lvl8pPr indent="-317500" lvl="7" marL="3657600" rtl="0">
              <a:spcBef>
                <a:spcPts val="1600"/>
              </a:spcBef>
              <a:spcAft>
                <a:spcPts val="0"/>
              </a:spcAft>
              <a:buClr>
                <a:srgbClr val="FFFFFF"/>
              </a:buClr>
              <a:buSzPts val="1400"/>
              <a:buFont typeface="Red Hat Display"/>
              <a:buChar char="○"/>
              <a:defRPr/>
            </a:lvl8pPr>
            <a:lvl9pPr indent="-317500" lvl="8" marL="4114800" rtl="0">
              <a:spcBef>
                <a:spcPts val="1600"/>
              </a:spcBef>
              <a:spcAft>
                <a:spcPts val="1600"/>
              </a:spcAft>
              <a:buClr>
                <a:srgbClr val="FFFFFF"/>
              </a:buClr>
              <a:buSzPts val="1400"/>
              <a:buFont typeface="Red Hat Display"/>
              <a:buChar char="■"/>
              <a:defRPr/>
            </a:lvl9pPr>
          </a:lstStyle>
          <a:p/>
        </p:txBody>
      </p:sp>
      <p:sp>
        <p:nvSpPr>
          <p:cNvPr id="143" name="Google Shape;143;p2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4" name="Google Shape;144;p21"/>
          <p:cNvSpPr/>
          <p:nvPr/>
        </p:nvSpPr>
        <p:spPr>
          <a:xfrm flipH="1">
            <a:off x="0" y="487590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21"/>
            <p:cNvCxnSpPr/>
            <p:nvPr/>
          </p:nvCxnSpPr>
          <p:spPr>
            <a:xfrm>
              <a:off x="4565025" y="26747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48" name="Shape 148"/>
        <p:cNvGrpSpPr/>
        <p:nvPr/>
      </p:nvGrpSpPr>
      <p:grpSpPr>
        <a:xfrm>
          <a:off x="0" y="0"/>
          <a:ext cx="0" cy="0"/>
          <a:chOff x="0" y="0"/>
          <a:chExt cx="0" cy="0"/>
        </a:xfrm>
      </p:grpSpPr>
      <p:sp>
        <p:nvSpPr>
          <p:cNvPr id="149" name="Google Shape;149;p22"/>
          <p:cNvSpPr txBox="1"/>
          <p:nvPr>
            <p:ph type="title"/>
          </p:nvPr>
        </p:nvSpPr>
        <p:spPr>
          <a:xfrm>
            <a:off x="948325" y="1409875"/>
            <a:ext cx="4863300" cy="66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0" name="Google Shape;150;p22"/>
          <p:cNvSpPr txBox="1"/>
          <p:nvPr>
            <p:ph idx="1" type="subTitle"/>
          </p:nvPr>
        </p:nvSpPr>
        <p:spPr>
          <a:xfrm>
            <a:off x="948325" y="2172700"/>
            <a:ext cx="4863300" cy="151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151" name="Google Shape;151;p22"/>
          <p:cNvSpPr/>
          <p:nvPr/>
        </p:nvSpPr>
        <p:spPr>
          <a:xfrm flipH="1" rot="10800000">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2"/>
          <p:cNvGrpSpPr/>
          <p:nvPr/>
        </p:nvGrpSpPr>
        <p:grpSpPr>
          <a:xfrm flipH="1" rot="10800000">
            <a:off x="-55375" y="0"/>
            <a:ext cx="9199250" cy="4604000"/>
            <a:chOff x="-55375" y="539500"/>
            <a:chExt cx="9199250" cy="4604000"/>
          </a:xfrm>
        </p:grpSpPr>
        <p:cxnSp>
          <p:nvCxnSpPr>
            <p:cNvPr id="153" name="Google Shape;153;p22"/>
            <p:cNvCxnSpPr/>
            <p:nvPr/>
          </p:nvCxnSpPr>
          <p:spPr>
            <a:xfrm>
              <a:off x="-55375" y="4608575"/>
              <a:ext cx="4571700" cy="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22"/>
            <p:cNvCxnSpPr/>
            <p:nvPr/>
          </p:nvCxnSpPr>
          <p:spPr>
            <a:xfrm>
              <a:off x="4585075" y="539500"/>
              <a:ext cx="45588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2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56" name="Shape 156"/>
        <p:cNvGrpSpPr/>
        <p:nvPr/>
      </p:nvGrpSpPr>
      <p:grpSpPr>
        <a:xfrm>
          <a:off x="0" y="0"/>
          <a:ext cx="0" cy="0"/>
          <a:chOff x="0" y="0"/>
          <a:chExt cx="0" cy="0"/>
        </a:xfrm>
      </p:grpSpPr>
      <p:sp>
        <p:nvSpPr>
          <p:cNvPr id="157" name="Google Shape;157;p23"/>
          <p:cNvSpPr txBox="1"/>
          <p:nvPr>
            <p:ph type="title"/>
          </p:nvPr>
        </p:nvSpPr>
        <p:spPr>
          <a:xfrm>
            <a:off x="1262175" y="1405950"/>
            <a:ext cx="2630100" cy="113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8" name="Google Shape;158;p23"/>
          <p:cNvSpPr txBox="1"/>
          <p:nvPr>
            <p:ph idx="1" type="subTitle"/>
          </p:nvPr>
        </p:nvSpPr>
        <p:spPr>
          <a:xfrm>
            <a:off x="1262175" y="2545038"/>
            <a:ext cx="26301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9" name="Google Shape;159;p23"/>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3"/>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63" name="Shape 163"/>
        <p:cNvGrpSpPr/>
        <p:nvPr/>
      </p:nvGrpSpPr>
      <p:grpSpPr>
        <a:xfrm>
          <a:off x="0" y="0"/>
          <a:ext cx="0" cy="0"/>
          <a:chOff x="0" y="0"/>
          <a:chExt cx="0" cy="0"/>
        </a:xfrm>
      </p:grpSpPr>
      <p:sp>
        <p:nvSpPr>
          <p:cNvPr id="164" name="Google Shape;164;p24"/>
          <p:cNvSpPr txBox="1"/>
          <p:nvPr>
            <p:ph type="title"/>
          </p:nvPr>
        </p:nvSpPr>
        <p:spPr>
          <a:xfrm>
            <a:off x="4746788" y="1405950"/>
            <a:ext cx="2630100" cy="1139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
        <p:nvSpPr>
          <p:cNvPr id="165" name="Google Shape;165;p24"/>
          <p:cNvSpPr txBox="1"/>
          <p:nvPr>
            <p:ph idx="1" type="subTitle"/>
          </p:nvPr>
        </p:nvSpPr>
        <p:spPr>
          <a:xfrm>
            <a:off x="4746788" y="2545038"/>
            <a:ext cx="2630100" cy="1143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166" name="Google Shape;166;p24"/>
          <p:cNvGrpSpPr/>
          <p:nvPr/>
        </p:nvGrpSpPr>
        <p:grpSpPr>
          <a:xfrm flipH="1">
            <a:off x="0" y="0"/>
            <a:ext cx="9144075" cy="5143500"/>
            <a:chOff x="0" y="0"/>
            <a:chExt cx="9144075" cy="5143500"/>
          </a:xfrm>
        </p:grpSpPr>
        <p:grpSp>
          <p:nvGrpSpPr>
            <p:cNvPr id="167" name="Google Shape;167;p24"/>
            <p:cNvGrpSpPr/>
            <p:nvPr/>
          </p:nvGrpSpPr>
          <p:grpSpPr>
            <a:xfrm>
              <a:off x="0" y="0"/>
              <a:ext cx="9144075" cy="5143500"/>
              <a:chOff x="0" y="0"/>
              <a:chExt cx="9144075" cy="5143500"/>
            </a:xfrm>
          </p:grpSpPr>
          <p:sp>
            <p:nvSpPr>
              <p:cNvPr id="168" name="Google Shape;168;p24"/>
              <p:cNvSpPr/>
              <p:nvPr/>
            </p:nvSpPr>
            <p:spPr>
              <a:xfrm>
                <a:off x="4185975" y="4608575"/>
                <a:ext cx="4958100" cy="52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4"/>
            <p:cNvGrpSpPr/>
            <p:nvPr/>
          </p:nvGrpSpPr>
          <p:grpSpPr>
            <a:xfrm>
              <a:off x="150" y="539500"/>
              <a:ext cx="8430625" cy="4604000"/>
              <a:chOff x="150" y="539500"/>
              <a:chExt cx="8430625" cy="4604000"/>
            </a:xfrm>
          </p:grpSpPr>
          <p:cxnSp>
            <p:nvCxnSpPr>
              <p:cNvPr id="171" name="Google Shape;171;p24"/>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4"/>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3" name="Shape 173"/>
        <p:cNvGrpSpPr/>
        <p:nvPr/>
      </p:nvGrpSpPr>
      <p:grpSpPr>
        <a:xfrm>
          <a:off x="0" y="0"/>
          <a:ext cx="0" cy="0"/>
          <a:chOff x="0" y="0"/>
          <a:chExt cx="0" cy="0"/>
        </a:xfrm>
      </p:grpSpPr>
      <p:sp>
        <p:nvSpPr>
          <p:cNvPr id="174" name="Google Shape;174;p2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75" name="Google Shape;175;p25"/>
          <p:cNvSpPr txBox="1"/>
          <p:nvPr>
            <p:ph idx="1" type="body"/>
          </p:nvPr>
        </p:nvSpPr>
        <p:spPr>
          <a:xfrm>
            <a:off x="7132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6" name="Google Shape;176;p25"/>
          <p:cNvSpPr txBox="1"/>
          <p:nvPr>
            <p:ph idx="2" type="body"/>
          </p:nvPr>
        </p:nvSpPr>
        <p:spPr>
          <a:xfrm>
            <a:off x="46513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7" name="Google Shape;177;p25"/>
          <p:cNvSpPr txBox="1"/>
          <p:nvPr>
            <p:ph idx="3"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8" name="Google Shape;178;p25"/>
          <p:cNvSpPr/>
          <p:nvPr/>
        </p:nvSpPr>
        <p:spPr>
          <a:xfrm flipH="1">
            <a:off x="71340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5"/>
          <p:cNvGrpSpPr/>
          <p:nvPr/>
        </p:nvGrpSpPr>
        <p:grpSpPr>
          <a:xfrm>
            <a:off x="283800" y="-4100"/>
            <a:ext cx="8576400" cy="5147625"/>
            <a:chOff x="283800" y="-4100"/>
            <a:chExt cx="8576400" cy="5147625"/>
          </a:xfrm>
        </p:grpSpPr>
        <p:cxnSp>
          <p:nvCxnSpPr>
            <p:cNvPr id="180" name="Google Shape;180;p25"/>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5"/>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82" name="Shape 182"/>
        <p:cNvGrpSpPr/>
        <p:nvPr/>
      </p:nvGrpSpPr>
      <p:grpSpPr>
        <a:xfrm>
          <a:off x="0" y="0"/>
          <a:ext cx="0" cy="0"/>
          <a:chOff x="0" y="0"/>
          <a:chExt cx="0" cy="0"/>
        </a:xfrm>
      </p:grpSpPr>
      <p:sp>
        <p:nvSpPr>
          <p:cNvPr id="183" name="Google Shape;183;p2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4" name="Google Shape;184;p26"/>
          <p:cNvSpPr txBox="1"/>
          <p:nvPr>
            <p:ph idx="1" type="subTitle"/>
          </p:nvPr>
        </p:nvSpPr>
        <p:spPr>
          <a:xfrm>
            <a:off x="110687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5" name="Google Shape;185;p26"/>
          <p:cNvSpPr txBox="1"/>
          <p:nvPr>
            <p:ph idx="2" type="subTitle"/>
          </p:nvPr>
        </p:nvSpPr>
        <p:spPr>
          <a:xfrm>
            <a:off x="483672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6" name="Google Shape;186;p26"/>
          <p:cNvSpPr/>
          <p:nvPr/>
        </p:nvSpPr>
        <p:spPr>
          <a:xfrm rot="10800000">
            <a:off x="8860200"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90" name="Shape 190"/>
        <p:cNvGrpSpPr/>
        <p:nvPr/>
      </p:nvGrpSpPr>
      <p:grpSpPr>
        <a:xfrm>
          <a:off x="0" y="0"/>
          <a:ext cx="0" cy="0"/>
          <a:chOff x="0" y="0"/>
          <a:chExt cx="0" cy="0"/>
        </a:xfrm>
      </p:grpSpPr>
      <p:sp>
        <p:nvSpPr>
          <p:cNvPr id="191" name="Google Shape;191;p27"/>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2" name="Google Shape;192;p27"/>
          <p:cNvSpPr txBox="1"/>
          <p:nvPr>
            <p:ph idx="1" type="subTitle"/>
          </p:nvPr>
        </p:nvSpPr>
        <p:spPr>
          <a:xfrm>
            <a:off x="713263"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3" name="Google Shape;193;p27"/>
          <p:cNvSpPr txBox="1"/>
          <p:nvPr>
            <p:ph idx="2" type="subTitle"/>
          </p:nvPr>
        </p:nvSpPr>
        <p:spPr>
          <a:xfrm>
            <a:off x="713263" y="2785375"/>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4" name="Google Shape;194;p27"/>
          <p:cNvSpPr txBox="1"/>
          <p:nvPr>
            <p:ph idx="3" type="subTitle"/>
          </p:nvPr>
        </p:nvSpPr>
        <p:spPr>
          <a:xfrm>
            <a:off x="6030438"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5" name="Google Shape;195;p27"/>
          <p:cNvSpPr txBox="1"/>
          <p:nvPr>
            <p:ph idx="4" type="subTitle"/>
          </p:nvPr>
        </p:nvSpPr>
        <p:spPr>
          <a:xfrm>
            <a:off x="6030438"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6" name="Google Shape;196;p27"/>
          <p:cNvSpPr txBox="1"/>
          <p:nvPr>
            <p:ph idx="5" type="subTitle"/>
          </p:nvPr>
        </p:nvSpPr>
        <p:spPr>
          <a:xfrm>
            <a:off x="3371850"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7" name="Google Shape;197;p27"/>
          <p:cNvSpPr txBox="1"/>
          <p:nvPr>
            <p:ph idx="6" type="subTitle"/>
          </p:nvPr>
        </p:nvSpPr>
        <p:spPr>
          <a:xfrm>
            <a:off x="3371850"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00" name="Google Shape;200;p28"/>
          <p:cNvSpPr txBox="1"/>
          <p:nvPr>
            <p:ph idx="1" type="subTitle"/>
          </p:nvPr>
        </p:nvSpPr>
        <p:spPr>
          <a:xfrm>
            <a:off x="86562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 name="Google Shape;201;p28"/>
          <p:cNvSpPr txBox="1"/>
          <p:nvPr>
            <p:ph idx="2" type="subTitle"/>
          </p:nvPr>
        </p:nvSpPr>
        <p:spPr>
          <a:xfrm>
            <a:off x="86562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2" name="Google Shape;202;p28"/>
          <p:cNvSpPr txBox="1"/>
          <p:nvPr>
            <p:ph idx="3" type="subTitle"/>
          </p:nvPr>
        </p:nvSpPr>
        <p:spPr>
          <a:xfrm>
            <a:off x="601577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3" name="Google Shape;203;p28"/>
          <p:cNvSpPr txBox="1"/>
          <p:nvPr>
            <p:ph idx="4" type="subTitle"/>
          </p:nvPr>
        </p:nvSpPr>
        <p:spPr>
          <a:xfrm>
            <a:off x="601577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4" name="Google Shape;204;p28"/>
          <p:cNvSpPr txBox="1"/>
          <p:nvPr>
            <p:ph idx="5" type="subTitle"/>
          </p:nvPr>
        </p:nvSpPr>
        <p:spPr>
          <a:xfrm>
            <a:off x="3440700"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8"/>
          <p:cNvSpPr txBox="1"/>
          <p:nvPr>
            <p:ph idx="6" type="subTitle"/>
          </p:nvPr>
        </p:nvSpPr>
        <p:spPr>
          <a:xfrm>
            <a:off x="3440700"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6" name="Google Shape;206;p2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8"/>
          <p:cNvGrpSpPr/>
          <p:nvPr/>
        </p:nvGrpSpPr>
        <p:grpSpPr>
          <a:xfrm>
            <a:off x="283800" y="-48"/>
            <a:ext cx="8860200" cy="5009873"/>
            <a:chOff x="283800" y="-48"/>
            <a:chExt cx="8860200" cy="5009873"/>
          </a:xfrm>
        </p:grpSpPr>
        <p:cxnSp>
          <p:nvCxnSpPr>
            <p:cNvPr id="208" name="Google Shape;208;p2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8"/>
            <p:cNvCxnSpPr/>
            <p:nvPr/>
          </p:nvCxnSpPr>
          <p:spPr>
            <a:xfrm rot="10800000">
              <a:off x="283800" y="-48"/>
              <a:ext cx="0" cy="2919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10" name="Shape 210"/>
        <p:cNvGrpSpPr/>
        <p:nvPr/>
      </p:nvGrpSpPr>
      <p:grpSpPr>
        <a:xfrm>
          <a:off x="0" y="0"/>
          <a:ext cx="0" cy="0"/>
          <a:chOff x="0" y="0"/>
          <a:chExt cx="0" cy="0"/>
        </a:xfrm>
      </p:grpSpPr>
      <p:sp>
        <p:nvSpPr>
          <p:cNvPr id="211" name="Google Shape;211;p2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12" name="Google Shape;212;p29"/>
          <p:cNvSpPr txBox="1"/>
          <p:nvPr>
            <p:ph idx="1" type="subTitle"/>
          </p:nvPr>
        </p:nvSpPr>
        <p:spPr>
          <a:xfrm>
            <a:off x="1877250"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9"/>
          <p:cNvSpPr txBox="1"/>
          <p:nvPr>
            <p:ph idx="2" type="subTitle"/>
          </p:nvPr>
        </p:nvSpPr>
        <p:spPr>
          <a:xfrm>
            <a:off x="1877250"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4" name="Google Shape;214;p29"/>
          <p:cNvSpPr txBox="1"/>
          <p:nvPr>
            <p:ph idx="3" type="subTitle"/>
          </p:nvPr>
        </p:nvSpPr>
        <p:spPr>
          <a:xfrm>
            <a:off x="1877250"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5" name="Google Shape;215;p29"/>
          <p:cNvSpPr txBox="1"/>
          <p:nvPr>
            <p:ph idx="4" type="subTitle"/>
          </p:nvPr>
        </p:nvSpPr>
        <p:spPr>
          <a:xfrm>
            <a:off x="1877250"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6" name="Google Shape;216;p29"/>
          <p:cNvSpPr txBox="1"/>
          <p:nvPr>
            <p:ph idx="5" type="subTitle"/>
          </p:nvPr>
        </p:nvSpPr>
        <p:spPr>
          <a:xfrm>
            <a:off x="6112075"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7" name="Google Shape;217;p29"/>
          <p:cNvSpPr txBox="1"/>
          <p:nvPr>
            <p:ph idx="6" type="subTitle"/>
          </p:nvPr>
        </p:nvSpPr>
        <p:spPr>
          <a:xfrm>
            <a:off x="6112075"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8" name="Google Shape;218;p29"/>
          <p:cNvSpPr txBox="1"/>
          <p:nvPr>
            <p:ph idx="7" type="subTitle"/>
          </p:nvPr>
        </p:nvSpPr>
        <p:spPr>
          <a:xfrm>
            <a:off x="6112075"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9" name="Google Shape;219;p29"/>
          <p:cNvSpPr txBox="1"/>
          <p:nvPr>
            <p:ph idx="8" type="subTitle"/>
          </p:nvPr>
        </p:nvSpPr>
        <p:spPr>
          <a:xfrm>
            <a:off x="6112075"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0" name="Google Shape;220;p29"/>
          <p:cNvSpPr/>
          <p:nvPr/>
        </p:nvSpPr>
        <p:spPr>
          <a:xfrm flipH="1">
            <a:off x="886020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9"/>
          <p:cNvCxnSpPr/>
          <p:nvPr/>
        </p:nvCxnSpPr>
        <p:spPr>
          <a:xfrm rot="10800000">
            <a:off x="9002100" y="-26"/>
            <a:ext cx="0" cy="3958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222" name="Shape 222"/>
        <p:cNvGrpSpPr/>
        <p:nvPr/>
      </p:nvGrpSpPr>
      <p:grpSpPr>
        <a:xfrm>
          <a:off x="0" y="0"/>
          <a:ext cx="0" cy="0"/>
          <a:chOff x="0" y="0"/>
          <a:chExt cx="0" cy="0"/>
        </a:xfrm>
      </p:grpSpPr>
      <p:sp>
        <p:nvSpPr>
          <p:cNvPr id="223" name="Google Shape;223;p30"/>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4" name="Google Shape;224;p30"/>
          <p:cNvSpPr txBox="1"/>
          <p:nvPr>
            <p:ph idx="1" type="subTitle"/>
          </p:nvPr>
        </p:nvSpPr>
        <p:spPr>
          <a:xfrm>
            <a:off x="7132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30"/>
          <p:cNvSpPr txBox="1"/>
          <p:nvPr>
            <p:ph idx="2" type="subTitle"/>
          </p:nvPr>
        </p:nvSpPr>
        <p:spPr>
          <a:xfrm>
            <a:off x="7132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6" name="Google Shape;226;p30"/>
          <p:cNvSpPr txBox="1"/>
          <p:nvPr>
            <p:ph idx="3" type="subTitle"/>
          </p:nvPr>
        </p:nvSpPr>
        <p:spPr>
          <a:xfrm>
            <a:off x="60304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30"/>
          <p:cNvSpPr txBox="1"/>
          <p:nvPr>
            <p:ph idx="4" type="subTitle"/>
          </p:nvPr>
        </p:nvSpPr>
        <p:spPr>
          <a:xfrm>
            <a:off x="60304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8" name="Google Shape;228;p30"/>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9" name="Google Shape;229;p30"/>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0" name="Google Shape;230;p30"/>
          <p:cNvSpPr txBox="1"/>
          <p:nvPr>
            <p:ph idx="7" type="subTitle"/>
          </p:nvPr>
        </p:nvSpPr>
        <p:spPr>
          <a:xfrm>
            <a:off x="2042531"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 name="Google Shape;231;p30"/>
          <p:cNvSpPr txBox="1"/>
          <p:nvPr>
            <p:ph idx="8" type="subTitle"/>
          </p:nvPr>
        </p:nvSpPr>
        <p:spPr>
          <a:xfrm>
            <a:off x="2042531"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2" name="Google Shape;232;p30"/>
          <p:cNvSpPr txBox="1"/>
          <p:nvPr>
            <p:ph idx="9" type="subTitle"/>
          </p:nvPr>
        </p:nvSpPr>
        <p:spPr>
          <a:xfrm>
            <a:off x="4701169"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30"/>
          <p:cNvSpPr txBox="1"/>
          <p:nvPr>
            <p:ph idx="13" type="subTitle"/>
          </p:nvPr>
        </p:nvSpPr>
        <p:spPr>
          <a:xfrm>
            <a:off x="4701169"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4" name="Google Shape;234;p30"/>
          <p:cNvSpPr/>
          <p:nvPr/>
        </p:nvSpPr>
        <p:spPr>
          <a:xfrm>
            <a:off x="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30"/>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4" name="Google Shape;24;p4"/>
          <p:cNvSpPr txBox="1"/>
          <p:nvPr>
            <p:ph idx="1"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 name="Google Shape;25;p4"/>
          <p:cNvSpPr/>
          <p:nvPr/>
        </p:nvSpPr>
        <p:spPr>
          <a:xfrm flipH="1">
            <a:off x="0" y="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50" y="0"/>
            <a:ext cx="8860050" cy="4876025"/>
            <a:chOff x="150" y="0"/>
            <a:chExt cx="8860050" cy="4876025"/>
          </a:xfrm>
        </p:grpSpPr>
        <p:cxnSp>
          <p:nvCxnSpPr>
            <p:cNvPr id="27" name="Google Shape;27;p4"/>
            <p:cNvCxnSpPr/>
            <p:nvPr/>
          </p:nvCxnSpPr>
          <p:spPr>
            <a:xfrm>
              <a:off x="8860200" y="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8" name="Google Shape;28;p4"/>
            <p:cNvCxnSpPr/>
            <p:nvPr/>
          </p:nvCxnSpPr>
          <p:spPr>
            <a:xfrm rot="10800000">
              <a:off x="150" y="4876025"/>
              <a:ext cx="8444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8" name="Shape 238"/>
        <p:cNvGrpSpPr/>
        <p:nvPr/>
      </p:nvGrpSpPr>
      <p:grpSpPr>
        <a:xfrm>
          <a:off x="0" y="0"/>
          <a:ext cx="0" cy="0"/>
          <a:chOff x="0" y="0"/>
          <a:chExt cx="0" cy="0"/>
        </a:xfrm>
      </p:grpSpPr>
      <p:sp>
        <p:nvSpPr>
          <p:cNvPr id="239" name="Google Shape;239;p3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40" name="Google Shape;240;p31"/>
          <p:cNvSpPr txBox="1"/>
          <p:nvPr>
            <p:ph idx="1" type="subTitle"/>
          </p:nvPr>
        </p:nvSpPr>
        <p:spPr>
          <a:xfrm>
            <a:off x="713244"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31"/>
          <p:cNvSpPr txBox="1"/>
          <p:nvPr>
            <p:ph idx="2" type="subTitle"/>
          </p:nvPr>
        </p:nvSpPr>
        <p:spPr>
          <a:xfrm>
            <a:off x="713244"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2" name="Google Shape;242;p31"/>
          <p:cNvSpPr txBox="1"/>
          <p:nvPr>
            <p:ph idx="3" type="subTitle"/>
          </p:nvPr>
        </p:nvSpPr>
        <p:spPr>
          <a:xfrm>
            <a:off x="6030456"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31"/>
          <p:cNvSpPr txBox="1"/>
          <p:nvPr>
            <p:ph idx="4" type="subTitle"/>
          </p:nvPr>
        </p:nvSpPr>
        <p:spPr>
          <a:xfrm>
            <a:off x="6030456"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4" name="Google Shape;244;p31"/>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31"/>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6" name="Google Shape;246;p31"/>
          <p:cNvSpPr txBox="1"/>
          <p:nvPr>
            <p:ph idx="7" type="subTitle"/>
          </p:nvPr>
        </p:nvSpPr>
        <p:spPr>
          <a:xfrm>
            <a:off x="713244"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7" name="Google Shape;247;p31"/>
          <p:cNvSpPr txBox="1"/>
          <p:nvPr>
            <p:ph idx="8" type="subTitle"/>
          </p:nvPr>
        </p:nvSpPr>
        <p:spPr>
          <a:xfrm>
            <a:off x="713244"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8" name="Google Shape;248;p31"/>
          <p:cNvSpPr txBox="1"/>
          <p:nvPr>
            <p:ph idx="9" type="subTitle"/>
          </p:nvPr>
        </p:nvSpPr>
        <p:spPr>
          <a:xfrm>
            <a:off x="3371850"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9" name="Google Shape;249;p31"/>
          <p:cNvSpPr txBox="1"/>
          <p:nvPr>
            <p:ph idx="13" type="subTitle"/>
          </p:nvPr>
        </p:nvSpPr>
        <p:spPr>
          <a:xfrm>
            <a:off x="3371850"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0" name="Google Shape;250;p31"/>
          <p:cNvSpPr txBox="1"/>
          <p:nvPr>
            <p:ph idx="14" type="subTitle"/>
          </p:nvPr>
        </p:nvSpPr>
        <p:spPr>
          <a:xfrm>
            <a:off x="6030456"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1" name="Google Shape;251;p31"/>
          <p:cNvSpPr txBox="1"/>
          <p:nvPr>
            <p:ph idx="15" type="subTitle"/>
          </p:nvPr>
        </p:nvSpPr>
        <p:spPr>
          <a:xfrm>
            <a:off x="6030456"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2" name="Google Shape;252;p31"/>
          <p:cNvSpPr/>
          <p:nvPr/>
        </p:nvSpPr>
        <p:spPr>
          <a:xfrm flipH="1" rot="10800000">
            <a:off x="25"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1"/>
          <p:cNvGrpSpPr/>
          <p:nvPr/>
        </p:nvGrpSpPr>
        <p:grpSpPr>
          <a:xfrm flipH="1" rot="10800000">
            <a:off x="141925" y="267450"/>
            <a:ext cx="9001950" cy="4876050"/>
            <a:chOff x="141900" y="-26"/>
            <a:chExt cx="9001950" cy="4876050"/>
          </a:xfrm>
        </p:grpSpPr>
        <p:cxnSp>
          <p:nvCxnSpPr>
            <p:cNvPr id="254" name="Google Shape;254;p31"/>
            <p:cNvCxnSpPr/>
            <p:nvPr/>
          </p:nvCxnSpPr>
          <p:spPr>
            <a:xfrm>
              <a:off x="7907850" y="4876024"/>
              <a:ext cx="12360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31"/>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56" name="Shape 256"/>
        <p:cNvGrpSpPr/>
        <p:nvPr/>
      </p:nvGrpSpPr>
      <p:grpSpPr>
        <a:xfrm>
          <a:off x="0" y="0"/>
          <a:ext cx="0" cy="0"/>
          <a:chOff x="0" y="0"/>
          <a:chExt cx="0" cy="0"/>
        </a:xfrm>
      </p:grpSpPr>
      <p:sp>
        <p:nvSpPr>
          <p:cNvPr id="257" name="Google Shape;257;p32"/>
          <p:cNvSpPr txBox="1"/>
          <p:nvPr>
            <p:ph type="title"/>
          </p:nvPr>
        </p:nvSpPr>
        <p:spPr>
          <a:xfrm>
            <a:off x="2654700" y="530250"/>
            <a:ext cx="3834600" cy="11082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258" name="Google Shape;258;p32"/>
          <p:cNvSpPr txBox="1"/>
          <p:nvPr>
            <p:ph idx="1" type="subTitle"/>
          </p:nvPr>
        </p:nvSpPr>
        <p:spPr>
          <a:xfrm>
            <a:off x="2654700" y="2342156"/>
            <a:ext cx="3834600" cy="972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50"/>
              <a:buNone/>
              <a:defRPr b="1" sz="1550"/>
            </a:lvl1pPr>
            <a:lvl2pPr lvl="1" rtl="0" algn="ctr">
              <a:lnSpc>
                <a:spcPct val="115000"/>
              </a:lnSpc>
              <a:spcBef>
                <a:spcPts val="0"/>
              </a:spcBef>
              <a:spcAft>
                <a:spcPts val="0"/>
              </a:spcAft>
              <a:buSzPts val="1650"/>
              <a:buNone/>
              <a:defRPr b="1" sz="1650"/>
            </a:lvl2pPr>
            <a:lvl3pPr lvl="2" rtl="0" algn="ctr">
              <a:lnSpc>
                <a:spcPct val="115000"/>
              </a:lnSpc>
              <a:spcBef>
                <a:spcPts val="0"/>
              </a:spcBef>
              <a:spcAft>
                <a:spcPts val="0"/>
              </a:spcAft>
              <a:buSzPts val="1650"/>
              <a:buNone/>
              <a:defRPr b="1" sz="1650"/>
            </a:lvl3pPr>
            <a:lvl4pPr lvl="3" rtl="0" algn="ctr">
              <a:lnSpc>
                <a:spcPct val="115000"/>
              </a:lnSpc>
              <a:spcBef>
                <a:spcPts val="0"/>
              </a:spcBef>
              <a:spcAft>
                <a:spcPts val="0"/>
              </a:spcAft>
              <a:buSzPts val="1650"/>
              <a:buNone/>
              <a:defRPr b="1" sz="1650"/>
            </a:lvl4pPr>
            <a:lvl5pPr lvl="4" rtl="0" algn="ctr">
              <a:lnSpc>
                <a:spcPct val="115000"/>
              </a:lnSpc>
              <a:spcBef>
                <a:spcPts val="0"/>
              </a:spcBef>
              <a:spcAft>
                <a:spcPts val="0"/>
              </a:spcAft>
              <a:buSzPts val="1650"/>
              <a:buNone/>
              <a:defRPr b="1" sz="1650"/>
            </a:lvl5pPr>
            <a:lvl6pPr lvl="5" rtl="0" algn="ctr">
              <a:lnSpc>
                <a:spcPct val="115000"/>
              </a:lnSpc>
              <a:spcBef>
                <a:spcPts val="0"/>
              </a:spcBef>
              <a:spcAft>
                <a:spcPts val="0"/>
              </a:spcAft>
              <a:buSzPts val="1650"/>
              <a:buNone/>
              <a:defRPr b="1" sz="1650"/>
            </a:lvl6pPr>
            <a:lvl7pPr lvl="6" rtl="0" algn="ctr">
              <a:lnSpc>
                <a:spcPct val="115000"/>
              </a:lnSpc>
              <a:spcBef>
                <a:spcPts val="0"/>
              </a:spcBef>
              <a:spcAft>
                <a:spcPts val="0"/>
              </a:spcAft>
              <a:buSzPts val="1650"/>
              <a:buNone/>
              <a:defRPr b="1" sz="1650"/>
            </a:lvl7pPr>
            <a:lvl8pPr lvl="7" rtl="0" algn="ctr">
              <a:lnSpc>
                <a:spcPct val="115000"/>
              </a:lnSpc>
              <a:spcBef>
                <a:spcPts val="0"/>
              </a:spcBef>
              <a:spcAft>
                <a:spcPts val="0"/>
              </a:spcAft>
              <a:buSzPts val="1650"/>
              <a:buNone/>
              <a:defRPr b="1" sz="1650"/>
            </a:lvl8pPr>
            <a:lvl9pPr lvl="8" rtl="0" algn="ctr">
              <a:lnSpc>
                <a:spcPct val="115000"/>
              </a:lnSpc>
              <a:spcBef>
                <a:spcPts val="0"/>
              </a:spcBef>
              <a:spcAft>
                <a:spcPts val="0"/>
              </a:spcAft>
              <a:buSzPts val="1650"/>
              <a:buNone/>
              <a:defRPr b="1" sz="1650"/>
            </a:lvl9pPr>
          </a:lstStyle>
          <a:p/>
        </p:txBody>
      </p:sp>
      <p:sp>
        <p:nvSpPr>
          <p:cNvPr id="259" name="Google Shape;259;p32"/>
          <p:cNvSpPr txBox="1"/>
          <p:nvPr>
            <p:ph idx="2" type="subTitle"/>
          </p:nvPr>
        </p:nvSpPr>
        <p:spPr>
          <a:xfrm>
            <a:off x="2654700" y="4111851"/>
            <a:ext cx="3834600" cy="338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300"/>
              <a:buNone/>
              <a:defRPr sz="1000"/>
            </a:lvl1pPr>
            <a:lvl2pPr lvl="1" rtl="0" algn="ctr">
              <a:lnSpc>
                <a:spcPct val="115000"/>
              </a:lnSpc>
              <a:spcBef>
                <a:spcPts val="0"/>
              </a:spcBef>
              <a:spcAft>
                <a:spcPts val="0"/>
              </a:spcAft>
              <a:buSzPts val="1300"/>
              <a:buNone/>
              <a:defRPr b="1" sz="1300"/>
            </a:lvl2pPr>
            <a:lvl3pPr lvl="2" rtl="0" algn="ctr">
              <a:lnSpc>
                <a:spcPct val="115000"/>
              </a:lnSpc>
              <a:spcBef>
                <a:spcPts val="0"/>
              </a:spcBef>
              <a:spcAft>
                <a:spcPts val="0"/>
              </a:spcAft>
              <a:buSzPts val="1300"/>
              <a:buNone/>
              <a:defRPr b="1" sz="1300"/>
            </a:lvl3pPr>
            <a:lvl4pPr lvl="3" rtl="0" algn="ctr">
              <a:lnSpc>
                <a:spcPct val="115000"/>
              </a:lnSpc>
              <a:spcBef>
                <a:spcPts val="0"/>
              </a:spcBef>
              <a:spcAft>
                <a:spcPts val="0"/>
              </a:spcAft>
              <a:buSzPts val="1300"/>
              <a:buNone/>
              <a:defRPr b="1" sz="1300"/>
            </a:lvl4pPr>
            <a:lvl5pPr lvl="4" rtl="0" algn="ctr">
              <a:lnSpc>
                <a:spcPct val="115000"/>
              </a:lnSpc>
              <a:spcBef>
                <a:spcPts val="0"/>
              </a:spcBef>
              <a:spcAft>
                <a:spcPts val="0"/>
              </a:spcAft>
              <a:buSzPts val="1300"/>
              <a:buNone/>
              <a:defRPr b="1" sz="1300"/>
            </a:lvl5pPr>
            <a:lvl6pPr lvl="5" rtl="0" algn="ctr">
              <a:lnSpc>
                <a:spcPct val="115000"/>
              </a:lnSpc>
              <a:spcBef>
                <a:spcPts val="0"/>
              </a:spcBef>
              <a:spcAft>
                <a:spcPts val="0"/>
              </a:spcAft>
              <a:buSzPts val="1300"/>
              <a:buNone/>
              <a:defRPr b="1" sz="1300"/>
            </a:lvl6pPr>
            <a:lvl7pPr lvl="6" rtl="0" algn="ctr">
              <a:lnSpc>
                <a:spcPct val="115000"/>
              </a:lnSpc>
              <a:spcBef>
                <a:spcPts val="0"/>
              </a:spcBef>
              <a:spcAft>
                <a:spcPts val="0"/>
              </a:spcAft>
              <a:buSzPts val="1300"/>
              <a:buNone/>
              <a:defRPr b="1" sz="1300"/>
            </a:lvl7pPr>
            <a:lvl8pPr lvl="7" rtl="0" algn="ctr">
              <a:lnSpc>
                <a:spcPct val="115000"/>
              </a:lnSpc>
              <a:spcBef>
                <a:spcPts val="0"/>
              </a:spcBef>
              <a:spcAft>
                <a:spcPts val="0"/>
              </a:spcAft>
              <a:buSzPts val="1300"/>
              <a:buNone/>
              <a:defRPr b="1" sz="1300"/>
            </a:lvl8pPr>
            <a:lvl9pPr lvl="8" rtl="0" algn="ctr">
              <a:lnSpc>
                <a:spcPct val="115000"/>
              </a:lnSpc>
              <a:spcBef>
                <a:spcPts val="0"/>
              </a:spcBef>
              <a:spcAft>
                <a:spcPts val="0"/>
              </a:spcAft>
              <a:buSzPts val="1300"/>
              <a:buNone/>
              <a:defRPr b="1" sz="1300"/>
            </a:lvl9pPr>
          </a:lstStyle>
          <a:p/>
        </p:txBody>
      </p:sp>
      <p:grpSp>
        <p:nvGrpSpPr>
          <p:cNvPr id="260" name="Google Shape;260;p32"/>
          <p:cNvGrpSpPr/>
          <p:nvPr/>
        </p:nvGrpSpPr>
        <p:grpSpPr>
          <a:xfrm>
            <a:off x="713688" y="2579400"/>
            <a:ext cx="8430488" cy="2564100"/>
            <a:chOff x="713688" y="2579400"/>
            <a:chExt cx="8430488" cy="2564100"/>
          </a:xfrm>
        </p:grpSpPr>
        <p:cxnSp>
          <p:nvCxnSpPr>
            <p:cNvPr id="261" name="Google Shape;261;p32"/>
            <p:cNvCxnSpPr/>
            <p:nvPr/>
          </p:nvCxnSpPr>
          <p:spPr>
            <a:xfrm>
              <a:off x="2839075" y="4876025"/>
              <a:ext cx="6305100" cy="0"/>
            </a:xfrm>
            <a:prstGeom prst="straightConnector1">
              <a:avLst/>
            </a:prstGeom>
            <a:noFill/>
            <a:ln cap="flat" cmpd="sng" w="9525">
              <a:solidFill>
                <a:schemeClr val="dk1"/>
              </a:solidFill>
              <a:prstDash val="solid"/>
              <a:round/>
              <a:headEnd len="med" w="med" type="none"/>
              <a:tailEnd len="med" w="med" type="none"/>
            </a:ln>
          </p:spPr>
        </p:cxnSp>
        <p:cxnSp>
          <p:nvCxnSpPr>
            <p:cNvPr id="262" name="Google Shape;262;p32"/>
            <p:cNvCxnSpPr/>
            <p:nvPr/>
          </p:nvCxnSpPr>
          <p:spPr>
            <a:xfrm rot="10800000">
              <a:off x="713688" y="2579400"/>
              <a:ext cx="0" cy="2564100"/>
            </a:xfrm>
            <a:prstGeom prst="straightConnector1">
              <a:avLst/>
            </a:prstGeom>
            <a:noFill/>
            <a:ln cap="flat" cmpd="sng" w="9525">
              <a:solidFill>
                <a:schemeClr val="dk1"/>
              </a:solidFill>
              <a:prstDash val="solid"/>
              <a:round/>
              <a:headEnd len="med" w="med" type="none"/>
              <a:tailEnd len="med" w="med" type="none"/>
            </a:ln>
          </p:spPr>
        </p:cxnSp>
      </p:grpSp>
      <p:sp>
        <p:nvSpPr>
          <p:cNvPr id="263" name="Google Shape;263;p32"/>
          <p:cNvSpPr txBox="1"/>
          <p:nvPr/>
        </p:nvSpPr>
        <p:spPr>
          <a:xfrm>
            <a:off x="2654700" y="3304597"/>
            <a:ext cx="3834600" cy="79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b="1" lang="en" sz="1200" u="sng">
                <a:solidFill>
                  <a:schemeClr val="dk1"/>
                </a:solidFill>
                <a:latin typeface="Commissioner"/>
                <a:ea typeface="Commissioner"/>
                <a:cs typeface="Commissioner"/>
                <a:sym typeface="Commissioner"/>
                <a:hlinkClick r:id="rId2">
                  <a:extLst>
                    <a:ext uri="{A12FA001-AC4F-418D-AE19-62706E023703}">
                      <ahyp:hlinkClr val="tx"/>
                    </a:ext>
                  </a:extLst>
                </a:hlinkClick>
              </a:rPr>
              <a:t>Slidesgo</a:t>
            </a:r>
            <a:r>
              <a:rPr lang="en" sz="1200">
                <a:solidFill>
                  <a:schemeClr val="dk1"/>
                </a:solidFill>
                <a:latin typeface="Commissioner"/>
                <a:ea typeface="Commissioner"/>
                <a:cs typeface="Commissioner"/>
                <a:sym typeface="Commissioner"/>
              </a:rPr>
              <a:t>, and includes icons by </a:t>
            </a:r>
            <a:r>
              <a:rPr b="1" lang="en" sz="1200" u="sng">
                <a:solidFill>
                  <a:schemeClr val="dk1"/>
                </a:solidFill>
                <a:latin typeface="Commissioner"/>
                <a:ea typeface="Commissioner"/>
                <a:cs typeface="Commissioner"/>
                <a:sym typeface="Commissioner"/>
                <a:hlinkClick r:id="rId3">
                  <a:extLst>
                    <a:ext uri="{A12FA001-AC4F-418D-AE19-62706E023703}">
                      <ahyp:hlinkClr val="tx"/>
                    </a:ext>
                  </a:extLst>
                </a:hlinkClick>
              </a:rPr>
              <a:t>Flaticon</a:t>
            </a:r>
            <a:r>
              <a:rPr lang="en" sz="1200">
                <a:solidFill>
                  <a:schemeClr val="dk1"/>
                </a:solidFill>
                <a:latin typeface="Commissioner"/>
                <a:ea typeface="Commissioner"/>
                <a:cs typeface="Commissioner"/>
                <a:sym typeface="Commissioner"/>
              </a:rPr>
              <a:t>, and infographics &amp; images by </a:t>
            </a:r>
            <a:r>
              <a:rPr b="1" lang="en" sz="1200" u="sng">
                <a:solidFill>
                  <a:schemeClr val="dk1"/>
                </a:solidFill>
                <a:latin typeface="Commissioner"/>
                <a:ea typeface="Commissioner"/>
                <a:cs typeface="Commissioner"/>
                <a:sym typeface="Commissioner"/>
                <a:hlinkClick r:id="rId4">
                  <a:extLst>
                    <a:ext uri="{A12FA001-AC4F-418D-AE19-62706E023703}">
                      <ahyp:hlinkClr val="tx"/>
                    </a:ext>
                  </a:extLst>
                </a:hlinkClick>
              </a:rPr>
              <a:t>Freepi</a:t>
            </a:r>
            <a:r>
              <a:rPr b="1" lang="en" sz="1200" u="sng">
                <a:solidFill>
                  <a:schemeClr val="dk1"/>
                </a:solidFill>
                <a:latin typeface="Commissioner"/>
                <a:ea typeface="Commissioner"/>
                <a:cs typeface="Commissioner"/>
                <a:sym typeface="Commissioner"/>
                <a:hlinkClick r:id="rId5">
                  <a:extLst>
                    <a:ext uri="{A12FA001-AC4F-418D-AE19-62706E023703}">
                      <ahyp:hlinkClr val="tx"/>
                    </a:ext>
                  </a:extLst>
                </a:hlinkClick>
              </a:rPr>
              <a:t>k</a:t>
            </a:r>
            <a:endParaRPr sz="1200">
              <a:solidFill>
                <a:schemeClr val="dk1"/>
              </a:solidFill>
              <a:latin typeface="Commissioner"/>
              <a:ea typeface="Commissioner"/>
              <a:cs typeface="Commissioner"/>
              <a:sym typeface="Commissione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4"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
        <p:nvSpPr>
          <p:cNvPr id="266" name="Google Shape;266;p3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68" name="Google Shape;268;p33"/>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69"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34"/>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1" name="Google Shape;31;p5"/>
          <p:cNvSpPr txBox="1"/>
          <p:nvPr>
            <p:ph idx="1" type="subTitle"/>
          </p:nvPr>
        </p:nvSpPr>
        <p:spPr>
          <a:xfrm>
            <a:off x="2954672" y="2027976"/>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2" name="Google Shape;32;p5"/>
          <p:cNvSpPr txBox="1"/>
          <p:nvPr>
            <p:ph idx="2" type="subTitle"/>
          </p:nvPr>
        </p:nvSpPr>
        <p:spPr>
          <a:xfrm>
            <a:off x="2954672" y="1519425"/>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3" name="Google Shape;33;p5"/>
          <p:cNvSpPr txBox="1"/>
          <p:nvPr>
            <p:ph idx="3" type="subTitle"/>
          </p:nvPr>
        </p:nvSpPr>
        <p:spPr>
          <a:xfrm>
            <a:off x="2954649" y="3619500"/>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4" name="Google Shape;34;p5"/>
          <p:cNvSpPr txBox="1"/>
          <p:nvPr>
            <p:ph idx="4" type="subTitle"/>
          </p:nvPr>
        </p:nvSpPr>
        <p:spPr>
          <a:xfrm>
            <a:off x="2954649" y="3110949"/>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5" name="Google Shape;35;p5"/>
          <p:cNvSpPr/>
          <p:nvPr/>
        </p:nvSpPr>
        <p:spPr>
          <a:xfrm flipH="1">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5"/>
          <p:cNvCxnSpPr/>
          <p:nvPr/>
        </p:nvCxnSpPr>
        <p:spPr>
          <a:xfrm rot="10800000">
            <a:off x="8864825"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9" name="Google Shape;39;p6"/>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a:off x="141900" y="-26"/>
            <a:ext cx="9002025" cy="4876051"/>
            <a:chOff x="141900" y="-26"/>
            <a:chExt cx="9002025" cy="4876051"/>
          </a:xfrm>
        </p:grpSpPr>
        <p:cxnSp>
          <p:nvCxnSpPr>
            <p:cNvPr id="41" name="Google Shape;41;p6"/>
            <p:cNvCxnSpPr/>
            <p:nvPr/>
          </p:nvCxnSpPr>
          <p:spPr>
            <a:xfrm>
              <a:off x="4576425" y="4876025"/>
              <a:ext cx="4567500" cy="0"/>
            </a:xfrm>
            <a:prstGeom prst="straightConnector1">
              <a:avLst/>
            </a:prstGeom>
            <a:noFill/>
            <a:ln cap="flat" cmpd="sng" w="9525">
              <a:solidFill>
                <a:schemeClr val="dk1"/>
              </a:solidFill>
              <a:prstDash val="solid"/>
              <a:round/>
              <a:headEnd len="med" w="med" type="none"/>
              <a:tailEnd len="med" w="med" type="none"/>
            </a:ln>
          </p:spPr>
        </p:cxnSp>
        <p:cxnSp>
          <p:nvCxnSpPr>
            <p:cNvPr id="42" name="Google Shape;42;p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713225" y="1139000"/>
            <a:ext cx="2789700" cy="161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lnSpc>
                <a:spcPct val="90000"/>
              </a:lnSpc>
              <a:spcBef>
                <a:spcPts val="0"/>
              </a:spcBef>
              <a:spcAft>
                <a:spcPts val="0"/>
              </a:spcAft>
              <a:buSzPts val="3100"/>
              <a:buNone/>
              <a:defRPr/>
            </a:lvl2pPr>
            <a:lvl3pPr lvl="2" rtl="0">
              <a:lnSpc>
                <a:spcPct val="90000"/>
              </a:lnSpc>
              <a:spcBef>
                <a:spcPts val="0"/>
              </a:spcBef>
              <a:spcAft>
                <a:spcPts val="0"/>
              </a:spcAft>
              <a:buSzPts val="3100"/>
              <a:buNone/>
              <a:defRPr/>
            </a:lvl3pPr>
            <a:lvl4pPr lvl="3" rtl="0">
              <a:lnSpc>
                <a:spcPct val="90000"/>
              </a:lnSpc>
              <a:spcBef>
                <a:spcPts val="0"/>
              </a:spcBef>
              <a:spcAft>
                <a:spcPts val="0"/>
              </a:spcAft>
              <a:buSzPts val="3100"/>
              <a:buNone/>
              <a:defRPr/>
            </a:lvl4pPr>
            <a:lvl5pPr lvl="4" rtl="0">
              <a:lnSpc>
                <a:spcPct val="90000"/>
              </a:lnSpc>
              <a:spcBef>
                <a:spcPts val="0"/>
              </a:spcBef>
              <a:spcAft>
                <a:spcPts val="0"/>
              </a:spcAft>
              <a:buSzPts val="3100"/>
              <a:buNone/>
              <a:defRPr/>
            </a:lvl5pPr>
            <a:lvl6pPr lvl="5" rtl="0">
              <a:lnSpc>
                <a:spcPct val="90000"/>
              </a:lnSpc>
              <a:spcBef>
                <a:spcPts val="0"/>
              </a:spcBef>
              <a:spcAft>
                <a:spcPts val="0"/>
              </a:spcAft>
              <a:buSzPts val="3100"/>
              <a:buNone/>
              <a:defRPr/>
            </a:lvl6pPr>
            <a:lvl7pPr lvl="6" rtl="0">
              <a:lnSpc>
                <a:spcPct val="90000"/>
              </a:lnSpc>
              <a:spcBef>
                <a:spcPts val="0"/>
              </a:spcBef>
              <a:spcAft>
                <a:spcPts val="0"/>
              </a:spcAft>
              <a:buSzPts val="3100"/>
              <a:buNone/>
              <a:defRPr/>
            </a:lvl7pPr>
            <a:lvl8pPr lvl="7" rtl="0">
              <a:lnSpc>
                <a:spcPct val="90000"/>
              </a:lnSpc>
              <a:spcBef>
                <a:spcPts val="0"/>
              </a:spcBef>
              <a:spcAft>
                <a:spcPts val="0"/>
              </a:spcAft>
              <a:buSzPts val="3100"/>
              <a:buNone/>
              <a:defRPr/>
            </a:lvl8pPr>
            <a:lvl9pPr lvl="8" rtl="0">
              <a:lnSpc>
                <a:spcPct val="90000"/>
              </a:lnSpc>
              <a:spcBef>
                <a:spcPts val="0"/>
              </a:spcBef>
              <a:spcAft>
                <a:spcPts val="0"/>
              </a:spcAft>
              <a:buSzPts val="3100"/>
              <a:buNone/>
              <a:defRPr/>
            </a:lvl9pPr>
          </a:lstStyle>
          <a:p/>
        </p:txBody>
      </p:sp>
      <p:sp>
        <p:nvSpPr>
          <p:cNvPr id="45" name="Google Shape;45;p7"/>
          <p:cNvSpPr txBox="1"/>
          <p:nvPr>
            <p:ph idx="1" type="subTitle"/>
          </p:nvPr>
        </p:nvSpPr>
        <p:spPr>
          <a:xfrm>
            <a:off x="713225" y="2810700"/>
            <a:ext cx="27897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6" name="Google Shape;46;p7"/>
          <p:cNvSpPr/>
          <p:nvPr>
            <p:ph idx="2" type="pic"/>
          </p:nvPr>
        </p:nvSpPr>
        <p:spPr>
          <a:xfrm>
            <a:off x="4572000" y="0"/>
            <a:ext cx="4572000" cy="5143500"/>
          </a:xfrm>
          <a:prstGeom prst="rect">
            <a:avLst/>
          </a:prstGeom>
          <a:noFill/>
          <a:ln>
            <a:noFill/>
          </a:ln>
        </p:spPr>
      </p:sp>
      <p:sp>
        <p:nvSpPr>
          <p:cNvPr id="47" name="Google Shape;47;p7"/>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0" y="-300"/>
            <a:ext cx="3812275" cy="4608875"/>
            <a:chOff x="0" y="-300"/>
            <a:chExt cx="3812275" cy="4608875"/>
          </a:xfrm>
        </p:grpSpPr>
        <p:cxnSp>
          <p:nvCxnSpPr>
            <p:cNvPr id="49" name="Google Shape;49;p7"/>
            <p:cNvCxnSpPr/>
            <p:nvPr/>
          </p:nvCxnSpPr>
          <p:spPr>
            <a:xfrm rot="10800000">
              <a:off x="3812275" y="-300"/>
              <a:ext cx="0" cy="69900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7"/>
            <p:cNvCxnSpPr/>
            <p:nvPr/>
          </p:nvCxnSpPr>
          <p:spPr>
            <a:xfrm>
              <a:off x="0" y="4608575"/>
              <a:ext cx="3387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2253750" y="1670575"/>
            <a:ext cx="4636500" cy="1847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sp>
        <p:nvSpPr>
          <p:cNvPr id="53" name="Google Shape;53;p8"/>
          <p:cNvSpPr/>
          <p:nvPr/>
        </p:nvSpPr>
        <p:spPr>
          <a:xfrm flipH="1">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flipH="1">
            <a:off x="-55200" y="539500"/>
            <a:ext cx="9199200" cy="4604000"/>
            <a:chOff x="-55375" y="539500"/>
            <a:chExt cx="9199200" cy="4604000"/>
          </a:xfrm>
        </p:grpSpPr>
        <p:cxnSp>
          <p:nvCxnSpPr>
            <p:cNvPr id="55" name="Google Shape;55;p8"/>
            <p:cNvCxnSpPr/>
            <p:nvPr/>
          </p:nvCxnSpPr>
          <p:spPr>
            <a:xfrm>
              <a:off x="-55375" y="4608575"/>
              <a:ext cx="56592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4502525" y="539500"/>
              <a:ext cx="46413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8"/>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2143050" y="1461775"/>
            <a:ext cx="4857900" cy="8004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60" name="Google Shape;60;p9"/>
          <p:cNvSpPr txBox="1"/>
          <p:nvPr>
            <p:ph idx="1" type="subTitle"/>
          </p:nvPr>
        </p:nvSpPr>
        <p:spPr>
          <a:xfrm>
            <a:off x="2143050" y="2360663"/>
            <a:ext cx="4857900" cy="12465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61" name="Google Shape;61;p9"/>
          <p:cNvSpPr/>
          <p:nvPr/>
        </p:nvSpPr>
        <p:spPr>
          <a:xfrm>
            <a:off x="75" y="4426700"/>
            <a:ext cx="91440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9"/>
            <p:cNvCxnSpPr/>
            <p:nvPr/>
          </p:nvCxnSpPr>
          <p:spPr>
            <a:xfrm rot="10800000">
              <a:off x="712700" y="1685400"/>
              <a:ext cx="0" cy="34581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p:nvPr>
            <p:ph idx="2" type="pic"/>
          </p:nvPr>
        </p:nvSpPr>
        <p:spPr>
          <a:xfrm>
            <a:off x="0" y="0"/>
            <a:ext cx="9144000" cy="5143500"/>
          </a:xfrm>
          <a:prstGeom prst="rect">
            <a:avLst/>
          </a:prstGeom>
          <a:noFill/>
          <a:ln>
            <a:noFill/>
          </a:ln>
        </p:spPr>
      </p:sp>
      <p:sp>
        <p:nvSpPr>
          <p:cNvPr id="67" name="Google Shape;67;p10"/>
          <p:cNvSpPr txBox="1"/>
          <p:nvPr>
            <p:ph type="title"/>
          </p:nvPr>
        </p:nvSpPr>
        <p:spPr>
          <a:xfrm>
            <a:off x="713225" y="3946875"/>
            <a:ext cx="77175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l">
              <a:spcBef>
                <a:spcPts val="0"/>
              </a:spcBef>
              <a:spcAft>
                <a:spcPts val="0"/>
              </a:spcAft>
              <a:buSzPts val="3100"/>
              <a:buNone/>
              <a:defRPr/>
            </a:lvl2pPr>
            <a:lvl3pPr lvl="2" rtl="0" algn="l">
              <a:spcBef>
                <a:spcPts val="0"/>
              </a:spcBef>
              <a:spcAft>
                <a:spcPts val="0"/>
              </a:spcAft>
              <a:buSzPts val="3100"/>
              <a:buNone/>
              <a:defRPr/>
            </a:lvl3pPr>
            <a:lvl4pPr lvl="3" rtl="0" algn="l">
              <a:spcBef>
                <a:spcPts val="0"/>
              </a:spcBef>
              <a:spcAft>
                <a:spcPts val="0"/>
              </a:spcAft>
              <a:buSzPts val="3100"/>
              <a:buNone/>
              <a:defRPr/>
            </a:lvl4pPr>
            <a:lvl5pPr lvl="4" rtl="0" algn="l">
              <a:spcBef>
                <a:spcPts val="0"/>
              </a:spcBef>
              <a:spcAft>
                <a:spcPts val="0"/>
              </a:spcAft>
              <a:buSzPts val="3100"/>
              <a:buNone/>
              <a:defRPr/>
            </a:lvl5pPr>
            <a:lvl6pPr lvl="5" rtl="0" algn="l">
              <a:spcBef>
                <a:spcPts val="0"/>
              </a:spcBef>
              <a:spcAft>
                <a:spcPts val="0"/>
              </a:spcAft>
              <a:buSzPts val="3100"/>
              <a:buNone/>
              <a:defRPr/>
            </a:lvl6pPr>
            <a:lvl7pPr lvl="6" rtl="0" algn="l">
              <a:spcBef>
                <a:spcPts val="0"/>
              </a:spcBef>
              <a:spcAft>
                <a:spcPts val="0"/>
              </a:spcAft>
              <a:buSzPts val="3100"/>
              <a:buNone/>
              <a:defRPr/>
            </a:lvl7pPr>
            <a:lvl8pPr lvl="7" rtl="0" algn="l">
              <a:spcBef>
                <a:spcPts val="0"/>
              </a:spcBef>
              <a:spcAft>
                <a:spcPts val="0"/>
              </a:spcAft>
              <a:buSzPts val="3100"/>
              <a:buNone/>
              <a:defRPr/>
            </a:lvl8pPr>
            <a:lvl9pPr lvl="8" rtl="0" algn="l">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70650"/>
            <a:ext cx="7717500" cy="549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indent="-317500" lvl="1" marL="914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indent="-317500" lvl="2" marL="1371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indent="-317500" lvl="3" marL="18288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indent="-317500" lvl="4" marL="22860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indent="-317500" lvl="5" marL="27432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indent="-317500" lvl="6" marL="3200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indent="-317500" lvl="7" marL="3657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indent="-317500" lvl="8" marL="41148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pubmed.ncbi.nlm.nih.gov/2480424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ctrTitle"/>
          </p:nvPr>
        </p:nvSpPr>
        <p:spPr>
          <a:xfrm>
            <a:off x="713225" y="1332200"/>
            <a:ext cx="6376200" cy="19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Diabetes 130-US hospitals </a:t>
            </a:r>
            <a:r>
              <a:rPr lang="en" sz="4100">
                <a:solidFill>
                  <a:schemeClr val="accent1"/>
                </a:solidFill>
              </a:rPr>
              <a:t>for years 1999-2008</a:t>
            </a:r>
            <a:r>
              <a:rPr lang="en" sz="4000">
                <a:solidFill>
                  <a:schemeClr val="accent1"/>
                </a:solidFill>
              </a:rPr>
              <a:t> </a:t>
            </a:r>
            <a:r>
              <a:rPr lang="en" sz="3300"/>
              <a:t> </a:t>
            </a:r>
            <a:endParaRPr sz="2100"/>
          </a:p>
        </p:txBody>
      </p:sp>
      <p:sp>
        <p:nvSpPr>
          <p:cNvPr id="279" name="Google Shape;279;p35"/>
          <p:cNvSpPr txBox="1"/>
          <p:nvPr>
            <p:ph type="ctrTitle"/>
          </p:nvPr>
        </p:nvSpPr>
        <p:spPr>
          <a:xfrm>
            <a:off x="713225" y="4154700"/>
            <a:ext cx="21708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Davide Capacchione</a:t>
            </a:r>
            <a:endParaRPr sz="1600"/>
          </a:p>
        </p:txBody>
      </p:sp>
      <p:sp>
        <p:nvSpPr>
          <p:cNvPr id="280" name="Google Shape;280;p35"/>
          <p:cNvSpPr txBox="1"/>
          <p:nvPr/>
        </p:nvSpPr>
        <p:spPr>
          <a:xfrm>
            <a:off x="716250" y="3370925"/>
            <a:ext cx="26913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Big Data project</a:t>
            </a:r>
            <a:endParaRPr>
              <a:solidFill>
                <a:schemeClr val="dk1"/>
              </a:solidFill>
              <a:latin typeface="Commissioner"/>
              <a:ea typeface="Commissioner"/>
              <a:cs typeface="Commissioner"/>
              <a:sym typeface="Commission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nvSpPr>
        <p:spPr>
          <a:xfrm>
            <a:off x="4431850" y="0"/>
            <a:ext cx="4454700" cy="5143500"/>
          </a:xfrm>
          <a:prstGeom prst="rect">
            <a:avLst/>
          </a:prstGeom>
          <a:solidFill>
            <a:srgbClr val="DDDDDD"/>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spcBef>
                <a:spcPts val="0"/>
              </a:spcBef>
              <a:spcAft>
                <a:spcPts val="0"/>
              </a:spcAft>
              <a:buNone/>
            </a:pPr>
            <a:r>
              <a:t/>
            </a:r>
            <a:endParaRPr sz="1300">
              <a:solidFill>
                <a:schemeClr val="dk1"/>
              </a:solidFill>
              <a:latin typeface="Commissioner"/>
              <a:ea typeface="Commissioner"/>
              <a:cs typeface="Commissioner"/>
              <a:sym typeface="Commissioner"/>
            </a:endParaRPr>
          </a:p>
        </p:txBody>
      </p:sp>
      <p:sp>
        <p:nvSpPr>
          <p:cNvPr id="359" name="Google Shape;359;p44"/>
          <p:cNvSpPr txBox="1"/>
          <p:nvPr>
            <p:ph type="title"/>
          </p:nvPr>
        </p:nvSpPr>
        <p:spPr>
          <a:xfrm>
            <a:off x="0" y="314150"/>
            <a:ext cx="9144000" cy="549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Resampling: Result</a:t>
            </a:r>
            <a:endParaRPr/>
          </a:p>
        </p:txBody>
      </p:sp>
      <p:sp>
        <p:nvSpPr>
          <p:cNvPr id="360" name="Google Shape;360;p44"/>
          <p:cNvSpPr txBox="1"/>
          <p:nvPr/>
        </p:nvSpPr>
        <p:spPr>
          <a:xfrm>
            <a:off x="264150" y="1060100"/>
            <a:ext cx="4177800" cy="4083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chemeClr val="dk1"/>
                </a:solidFill>
                <a:latin typeface="Commissioner"/>
                <a:ea typeface="Commissioner"/>
                <a:cs typeface="Commissioner"/>
                <a:sym typeface="Commissioner"/>
              </a:rPr>
              <a:t>In this way we rebalanced the class labels to be respectively:</a:t>
            </a:r>
            <a:endParaRPr sz="1300">
              <a:solidFill>
                <a:schemeClr val="dk1"/>
              </a:solidFill>
              <a:latin typeface="Commissioner"/>
              <a:ea typeface="Commissioner"/>
              <a:cs typeface="Commissioner"/>
              <a:sym typeface="Commissioner"/>
            </a:endParaRPr>
          </a:p>
          <a:p>
            <a:pPr indent="-311150" lvl="0" marL="457200" rtl="0" algn="l">
              <a:lnSpc>
                <a:spcPct val="135714"/>
              </a:lnSpc>
              <a:spcBef>
                <a:spcPts val="0"/>
              </a:spcBef>
              <a:spcAft>
                <a:spcPts val="0"/>
              </a:spcAft>
              <a:buClr>
                <a:schemeClr val="dk1"/>
              </a:buClr>
              <a:buSzPts val="1300"/>
              <a:buFont typeface="Commissioner"/>
              <a:buChar char="❏"/>
            </a:pPr>
            <a:r>
              <a:rPr lang="en" sz="1300">
                <a:solidFill>
                  <a:schemeClr val="dk1"/>
                </a:solidFill>
                <a:latin typeface="Commissioner"/>
                <a:ea typeface="Commissioner"/>
                <a:cs typeface="Commissioner"/>
                <a:sym typeface="Commissioner"/>
              </a:rPr>
              <a:t>0 : 66% of the total</a:t>
            </a:r>
            <a:endParaRPr sz="1300">
              <a:solidFill>
                <a:schemeClr val="dk1"/>
              </a:solidFill>
              <a:latin typeface="Commissioner"/>
              <a:ea typeface="Commissioner"/>
              <a:cs typeface="Commissioner"/>
              <a:sym typeface="Commissioner"/>
            </a:endParaRPr>
          </a:p>
          <a:p>
            <a:pPr indent="-311150" lvl="0" marL="457200" rtl="0" algn="l">
              <a:lnSpc>
                <a:spcPct val="135714"/>
              </a:lnSpc>
              <a:spcBef>
                <a:spcPts val="0"/>
              </a:spcBef>
              <a:spcAft>
                <a:spcPts val="0"/>
              </a:spcAft>
              <a:buClr>
                <a:schemeClr val="dk1"/>
              </a:buClr>
              <a:buSzPts val="1300"/>
              <a:buFont typeface="Commissioner"/>
              <a:buChar char="❏"/>
            </a:pPr>
            <a:r>
              <a:rPr lang="en" sz="1300">
                <a:solidFill>
                  <a:schemeClr val="dk1"/>
                </a:solidFill>
                <a:latin typeface="Commissioner"/>
                <a:ea typeface="Commissioner"/>
                <a:cs typeface="Commissioner"/>
                <a:sym typeface="Commissioner"/>
              </a:rPr>
              <a:t>1 : 33% of the total</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rPr lang="en" sz="1300">
                <a:solidFill>
                  <a:schemeClr val="dk1"/>
                </a:solidFill>
                <a:latin typeface="Commissioner"/>
                <a:ea typeface="Commissioner"/>
                <a:cs typeface="Commissioner"/>
                <a:sym typeface="Commissioner"/>
              </a:rPr>
              <a:t>We chose to apply this ratio as we aim to keep the occurrence of the readmission within 30 days as a rarer event compared to the others.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rPr lang="en" sz="1300">
                <a:solidFill>
                  <a:schemeClr val="dk1"/>
                </a:solidFill>
                <a:latin typeface="Commissioner"/>
                <a:ea typeface="Commissioner"/>
                <a:cs typeface="Commissioner"/>
                <a:sym typeface="Commissioner"/>
              </a:rPr>
              <a:t>Moreover, the choice of the parameters</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rPr lang="en" sz="1300">
                <a:solidFill>
                  <a:schemeClr val="dk1"/>
                </a:solidFill>
                <a:latin typeface="Commissioner"/>
                <a:ea typeface="Commissioner"/>
                <a:cs typeface="Commissioner"/>
                <a:sym typeface="Commissioner"/>
              </a:rPr>
              <a:t>led to better results experimentally speaking.</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l">
              <a:lnSpc>
                <a:spcPct val="135714"/>
              </a:lnSpc>
              <a:spcBef>
                <a:spcPts val="0"/>
              </a:spcBef>
              <a:spcAft>
                <a:spcPts val="0"/>
              </a:spcAft>
              <a:buNone/>
            </a:pPr>
            <a:r>
              <a:rPr b="1" lang="en" sz="1300">
                <a:solidFill>
                  <a:schemeClr val="dk1"/>
                </a:solidFill>
                <a:latin typeface="Commissioner"/>
                <a:ea typeface="Commissioner"/>
                <a:cs typeface="Commissioner"/>
                <a:sym typeface="Commissioner"/>
              </a:rPr>
              <a:t>Number of instances</a:t>
            </a:r>
            <a:r>
              <a:rPr lang="en" sz="1300">
                <a:solidFill>
                  <a:schemeClr val="dk1"/>
                </a:solidFill>
                <a:latin typeface="Commissioner"/>
                <a:ea typeface="Commissioner"/>
                <a:cs typeface="Commissioner"/>
                <a:sym typeface="Commissioner"/>
              </a:rPr>
              <a:t>:  95125</a:t>
            </a:r>
            <a:endParaRPr sz="1300">
              <a:solidFill>
                <a:schemeClr val="dk1"/>
              </a:solidFill>
              <a:latin typeface="Commissioner"/>
              <a:ea typeface="Commissioner"/>
              <a:cs typeface="Commissioner"/>
              <a:sym typeface="Commissioner"/>
            </a:endParaRPr>
          </a:p>
        </p:txBody>
      </p:sp>
      <p:pic>
        <p:nvPicPr>
          <p:cNvPr id="361" name="Google Shape;361;p44" title="Points scored"/>
          <p:cNvPicPr preferRelativeResize="0"/>
          <p:nvPr/>
        </p:nvPicPr>
        <p:blipFill>
          <a:blip r:embed="rId3">
            <a:alphaModFix/>
          </a:blip>
          <a:stretch>
            <a:fillRect/>
          </a:stretch>
        </p:blipFill>
        <p:spPr>
          <a:xfrm>
            <a:off x="4754325" y="283750"/>
            <a:ext cx="3688896" cy="2280951"/>
          </a:xfrm>
          <a:prstGeom prst="rect">
            <a:avLst/>
          </a:prstGeom>
          <a:noFill/>
          <a:ln>
            <a:noFill/>
          </a:ln>
        </p:spPr>
      </p:pic>
      <p:pic>
        <p:nvPicPr>
          <p:cNvPr id="362" name="Google Shape;362;p44" title="Points scored"/>
          <p:cNvPicPr preferRelativeResize="0"/>
          <p:nvPr/>
        </p:nvPicPr>
        <p:blipFill>
          <a:blip r:embed="rId4">
            <a:alphaModFix/>
          </a:blip>
          <a:stretch>
            <a:fillRect/>
          </a:stretch>
        </p:blipFill>
        <p:spPr>
          <a:xfrm>
            <a:off x="4727175" y="2564691"/>
            <a:ext cx="3915075" cy="2420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
            </a:r>
            <a:r>
              <a:rPr lang="en"/>
              <a:t>statistics</a:t>
            </a:r>
            <a:endParaRPr/>
          </a:p>
        </p:txBody>
      </p:sp>
      <p:graphicFrame>
        <p:nvGraphicFramePr>
          <p:cNvPr id="368" name="Google Shape;368;p45"/>
          <p:cNvGraphicFramePr/>
          <p:nvPr/>
        </p:nvGraphicFramePr>
        <p:xfrm>
          <a:off x="713225" y="1258450"/>
          <a:ext cx="3000000" cy="3000000"/>
        </p:xfrm>
        <a:graphic>
          <a:graphicData uri="http://schemas.openxmlformats.org/drawingml/2006/table">
            <a:tbl>
              <a:tblPr>
                <a:noFill/>
                <a:tableStyleId>{E2F09067-8FC3-4DC0-9548-05082E4EBA40}</a:tableStyleId>
              </a:tblPr>
              <a:tblGrid>
                <a:gridCol w="718075"/>
                <a:gridCol w="1538075"/>
                <a:gridCol w="1960750"/>
                <a:gridCol w="16342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200">
                          <a:latin typeface="Commissioner"/>
                          <a:ea typeface="Commissioner"/>
                          <a:cs typeface="Commissioner"/>
                          <a:sym typeface="Commissioner"/>
                        </a:rPr>
                        <a:t>admission_type_id</a:t>
                      </a:r>
                      <a:endParaRPr b="1" sz="1200">
                        <a:latin typeface="Commissioner"/>
                        <a:ea typeface="Commissioner"/>
                        <a:cs typeface="Commissioner"/>
                        <a:sym typeface="Commissioner"/>
                      </a:endParaRPr>
                    </a:p>
                  </a:txBody>
                  <a:tcPr marT="91425" marB="91425" marR="91425" marL="91425">
                    <a:solidFill>
                      <a:srgbClr val="DDDDDD"/>
                    </a:solidFill>
                  </a:tcPr>
                </a:tc>
                <a:tc>
                  <a:txBody>
                    <a:bodyPr/>
                    <a:lstStyle/>
                    <a:p>
                      <a:pPr indent="0" lvl="0" marL="0" rtl="0" algn="l">
                        <a:spcBef>
                          <a:spcPts val="0"/>
                        </a:spcBef>
                        <a:spcAft>
                          <a:spcPts val="0"/>
                        </a:spcAft>
                        <a:buNone/>
                      </a:pPr>
                      <a:r>
                        <a:rPr b="1" lang="en" sz="1200">
                          <a:latin typeface="Commissioner"/>
                          <a:ea typeface="Commissioner"/>
                          <a:cs typeface="Commissioner"/>
                          <a:sym typeface="Commissioner"/>
                        </a:rPr>
                        <a:t>discharge_disposition_id</a:t>
                      </a:r>
                      <a:endParaRPr b="1" sz="1200">
                        <a:latin typeface="Commissioner"/>
                        <a:ea typeface="Commissioner"/>
                        <a:cs typeface="Commissioner"/>
                        <a:sym typeface="Commissioner"/>
                      </a:endParaRPr>
                    </a:p>
                  </a:txBody>
                  <a:tcPr marT="91425" marB="91425" marR="91425" marL="91425">
                    <a:solidFill>
                      <a:srgbClr val="DDDDDD"/>
                    </a:solidFill>
                  </a:tcPr>
                </a:tc>
                <a:tc>
                  <a:txBody>
                    <a:bodyPr/>
                    <a:lstStyle/>
                    <a:p>
                      <a:pPr indent="0" lvl="0" marL="0" rtl="0" algn="l">
                        <a:spcBef>
                          <a:spcPts val="0"/>
                        </a:spcBef>
                        <a:spcAft>
                          <a:spcPts val="0"/>
                        </a:spcAft>
                        <a:buNone/>
                      </a:pPr>
                      <a:r>
                        <a:rPr b="1" lang="en" sz="1200">
                          <a:latin typeface="Commissioner"/>
                          <a:ea typeface="Commissioner"/>
                          <a:cs typeface="Commissioner"/>
                          <a:sym typeface="Commissioner"/>
                        </a:rPr>
                        <a:t>admission_source_id</a:t>
                      </a:r>
                      <a:endParaRPr b="1" sz="1200">
                        <a:latin typeface="Commissioner"/>
                        <a:ea typeface="Commissioner"/>
                        <a:cs typeface="Commissioner"/>
                        <a:sym typeface="Commissioner"/>
                      </a:endParaRPr>
                    </a:p>
                  </a:txBody>
                  <a:tcPr marT="91425" marB="91425" marR="91425" marL="91425">
                    <a:solidFill>
                      <a:srgbClr val="DDDDDD"/>
                    </a:solidFill>
                  </a:tcPr>
                </a:tc>
              </a:tr>
              <a:tr h="381000">
                <a:tc>
                  <a:txBody>
                    <a:bodyPr/>
                    <a:lstStyle/>
                    <a:p>
                      <a:pPr indent="0" lvl="0" marL="0" rtl="0" algn="l">
                        <a:spcBef>
                          <a:spcPts val="0"/>
                        </a:spcBef>
                        <a:spcAft>
                          <a:spcPts val="0"/>
                        </a:spcAft>
                        <a:buNone/>
                      </a:pPr>
                      <a:r>
                        <a:rPr lang="en" sz="1200"/>
                        <a:t>c</a:t>
                      </a:r>
                      <a:r>
                        <a:rPr lang="en" sz="1200"/>
                        <a:t>ount</a:t>
                      </a:r>
                      <a:endParaRPr sz="1200"/>
                    </a:p>
                  </a:txBody>
                  <a:tcPr marT="91425" marB="91425" marR="91425" marL="91425">
                    <a:solidFill>
                      <a:srgbClr val="DDDDDD"/>
                    </a:solidFill>
                  </a:tcPr>
                </a:tc>
                <a:tc>
                  <a:txBody>
                    <a:bodyPr/>
                    <a:lstStyle/>
                    <a:p>
                      <a:pPr indent="0" lvl="0" marL="0" rtl="0" algn="r">
                        <a:spcBef>
                          <a:spcPts val="0"/>
                        </a:spcBef>
                        <a:spcAft>
                          <a:spcPts val="0"/>
                        </a:spcAft>
                        <a:buNone/>
                      </a:pPr>
                      <a:r>
                        <a:rPr lang="en" sz="1200"/>
                        <a:t>95125</a:t>
                      </a:r>
                      <a:endParaRPr sz="1200"/>
                    </a:p>
                  </a:txBody>
                  <a:tcPr marT="91425" marB="91425" marR="91425" marL="91425" anchor="ctr"/>
                </a:tc>
                <a:tc>
                  <a:txBody>
                    <a:bodyPr/>
                    <a:lstStyle/>
                    <a:p>
                      <a:pPr indent="0" lvl="0" marL="0" rtl="0" algn="r">
                        <a:spcBef>
                          <a:spcPts val="0"/>
                        </a:spcBef>
                        <a:spcAft>
                          <a:spcPts val="0"/>
                        </a:spcAft>
                        <a:buNone/>
                      </a:pPr>
                      <a:r>
                        <a:rPr lang="en" sz="1200"/>
                        <a:t>95125</a:t>
                      </a:r>
                      <a:endParaRPr sz="1200"/>
                    </a:p>
                  </a:txBody>
                  <a:tcPr marT="91425" marB="91425" marR="91425" marL="91425" anchor="ctr"/>
                </a:tc>
                <a:tc>
                  <a:txBody>
                    <a:bodyPr/>
                    <a:lstStyle/>
                    <a:p>
                      <a:pPr indent="0" lvl="0" marL="0" rtl="0" algn="r">
                        <a:spcBef>
                          <a:spcPts val="0"/>
                        </a:spcBef>
                        <a:spcAft>
                          <a:spcPts val="0"/>
                        </a:spcAft>
                        <a:buNone/>
                      </a:pPr>
                      <a:r>
                        <a:rPr lang="en" sz="1200"/>
                        <a:t>95125</a:t>
                      </a:r>
                      <a:endParaRPr sz="1200"/>
                    </a:p>
                  </a:txBody>
                  <a:tcPr marT="91425" marB="91425" marR="91425" marL="91425" anchor="ctr"/>
                </a:tc>
              </a:tr>
              <a:tr h="381000">
                <a:tc>
                  <a:txBody>
                    <a:bodyPr/>
                    <a:lstStyle/>
                    <a:p>
                      <a:pPr indent="0" lvl="0" marL="0" rtl="0" algn="l">
                        <a:spcBef>
                          <a:spcPts val="0"/>
                        </a:spcBef>
                        <a:spcAft>
                          <a:spcPts val="0"/>
                        </a:spcAft>
                        <a:buNone/>
                      </a:pPr>
                      <a:r>
                        <a:rPr lang="en" sz="1200"/>
                        <a:t>mean</a:t>
                      </a:r>
                      <a:endParaRPr sz="1200"/>
                    </a:p>
                  </a:txBody>
                  <a:tcPr marT="91425" marB="91425" marR="91425" marL="91425">
                    <a:solidFill>
                      <a:srgbClr val="DDDDDD"/>
                    </a:solidFill>
                  </a:tcPr>
                </a:tc>
                <a:tc>
                  <a:txBody>
                    <a:bodyPr/>
                    <a:lstStyle/>
                    <a:p>
                      <a:pPr indent="0" lvl="0" marL="0" rtl="0" algn="r">
                        <a:spcBef>
                          <a:spcPts val="0"/>
                        </a:spcBef>
                        <a:spcAft>
                          <a:spcPts val="0"/>
                        </a:spcAft>
                        <a:buNone/>
                      </a:pPr>
                      <a:r>
                        <a:rPr lang="en" sz="1200"/>
                        <a:t>2.0492</a:t>
                      </a:r>
                      <a:endParaRPr sz="1200"/>
                    </a:p>
                  </a:txBody>
                  <a:tcPr marT="91425" marB="91425" marR="91425" marL="91425" anchor="ctr"/>
                </a:tc>
                <a:tc>
                  <a:txBody>
                    <a:bodyPr/>
                    <a:lstStyle/>
                    <a:p>
                      <a:pPr indent="0" lvl="0" marL="0" rtl="0" algn="r">
                        <a:spcBef>
                          <a:spcPts val="0"/>
                        </a:spcBef>
                        <a:spcAft>
                          <a:spcPts val="0"/>
                        </a:spcAft>
                        <a:buNone/>
                      </a:pPr>
                      <a:r>
                        <a:rPr lang="en" sz="1200"/>
                        <a:t>3.5112</a:t>
                      </a:r>
                      <a:endParaRPr sz="1200"/>
                    </a:p>
                  </a:txBody>
                  <a:tcPr marT="91425" marB="91425" marR="91425" marL="91425" anchor="ctr"/>
                </a:tc>
                <a:tc>
                  <a:txBody>
                    <a:bodyPr/>
                    <a:lstStyle/>
                    <a:p>
                      <a:pPr indent="0" lvl="0" marL="0" rtl="0" algn="r">
                        <a:spcBef>
                          <a:spcPts val="0"/>
                        </a:spcBef>
                        <a:spcAft>
                          <a:spcPts val="0"/>
                        </a:spcAft>
                        <a:buNone/>
                      </a:pPr>
                      <a:r>
                        <a:rPr lang="en" sz="1200"/>
                        <a:t>5.655</a:t>
                      </a:r>
                      <a:endParaRPr sz="1200"/>
                    </a:p>
                  </a:txBody>
                  <a:tcPr marT="91425" marB="91425" marR="91425" marL="91425" anchor="ctr"/>
                </a:tc>
              </a:tr>
              <a:tr h="381000">
                <a:tc>
                  <a:txBody>
                    <a:bodyPr/>
                    <a:lstStyle/>
                    <a:p>
                      <a:pPr indent="0" lvl="0" marL="0" rtl="0" algn="l">
                        <a:spcBef>
                          <a:spcPts val="0"/>
                        </a:spcBef>
                        <a:spcAft>
                          <a:spcPts val="0"/>
                        </a:spcAft>
                        <a:buNone/>
                      </a:pPr>
                      <a:r>
                        <a:rPr lang="en" sz="1200"/>
                        <a:t>stddev</a:t>
                      </a:r>
                      <a:endParaRPr sz="1200"/>
                    </a:p>
                  </a:txBody>
                  <a:tcPr marT="91425" marB="91425" marR="91425" marL="91425">
                    <a:solidFill>
                      <a:srgbClr val="DDDDDD"/>
                    </a:solidFill>
                  </a:tcPr>
                </a:tc>
                <a:tc>
                  <a:txBody>
                    <a:bodyPr/>
                    <a:lstStyle/>
                    <a:p>
                      <a:pPr indent="0" lvl="0" marL="0" rtl="0" algn="r">
                        <a:spcBef>
                          <a:spcPts val="0"/>
                        </a:spcBef>
                        <a:spcAft>
                          <a:spcPts val="0"/>
                        </a:spcAft>
                        <a:buNone/>
                      </a:pPr>
                      <a:r>
                        <a:rPr lang="en" sz="1200"/>
                        <a:t>1.478</a:t>
                      </a:r>
                      <a:endParaRPr sz="1200"/>
                    </a:p>
                  </a:txBody>
                  <a:tcPr marT="91425" marB="91425" marR="91425" marL="91425" anchor="ctr"/>
                </a:tc>
                <a:tc>
                  <a:txBody>
                    <a:bodyPr/>
                    <a:lstStyle/>
                    <a:p>
                      <a:pPr indent="0" lvl="0" marL="0" rtl="0" algn="r">
                        <a:spcBef>
                          <a:spcPts val="0"/>
                        </a:spcBef>
                        <a:spcAft>
                          <a:spcPts val="0"/>
                        </a:spcAft>
                        <a:buNone/>
                      </a:pPr>
                      <a:r>
                        <a:rPr lang="en" sz="1200"/>
                        <a:t>5.23155</a:t>
                      </a:r>
                      <a:endParaRPr sz="1200"/>
                    </a:p>
                  </a:txBody>
                  <a:tcPr marT="91425" marB="91425" marR="91425" marL="91425" anchor="ctr"/>
                </a:tc>
                <a:tc>
                  <a:txBody>
                    <a:bodyPr/>
                    <a:lstStyle/>
                    <a:p>
                      <a:pPr indent="0" lvl="0" marL="0" rtl="0" algn="r">
                        <a:spcBef>
                          <a:spcPts val="0"/>
                        </a:spcBef>
                        <a:spcAft>
                          <a:spcPts val="0"/>
                        </a:spcAft>
                        <a:buNone/>
                      </a:pPr>
                      <a:r>
                        <a:rPr lang="en" sz="1200"/>
                        <a:t>4.1752</a:t>
                      </a:r>
                      <a:endParaRPr sz="1200"/>
                    </a:p>
                  </a:txBody>
                  <a:tcPr marT="91425" marB="91425" marR="91425" marL="91425" anchor="ctr"/>
                </a:tc>
              </a:tr>
              <a:tr h="381000">
                <a:tc>
                  <a:txBody>
                    <a:bodyPr/>
                    <a:lstStyle/>
                    <a:p>
                      <a:pPr indent="0" lvl="0" marL="0" rtl="0" algn="l">
                        <a:spcBef>
                          <a:spcPts val="0"/>
                        </a:spcBef>
                        <a:spcAft>
                          <a:spcPts val="0"/>
                        </a:spcAft>
                        <a:buNone/>
                      </a:pPr>
                      <a:r>
                        <a:rPr lang="en" sz="1200"/>
                        <a:t>min</a:t>
                      </a:r>
                      <a:endParaRPr sz="1200"/>
                    </a:p>
                  </a:txBody>
                  <a:tcPr marT="91425" marB="91425" marR="91425" marL="91425">
                    <a:solidFill>
                      <a:srgbClr val="DDDDDD"/>
                    </a:solidFill>
                  </a:tcPr>
                </a:tc>
                <a:tc>
                  <a:txBody>
                    <a:bodyPr/>
                    <a:lstStyle/>
                    <a:p>
                      <a:pPr indent="0" lvl="0" marL="0" rtl="0" algn="r">
                        <a:spcBef>
                          <a:spcPts val="0"/>
                        </a:spcBef>
                        <a:spcAft>
                          <a:spcPts val="0"/>
                        </a:spcAft>
                        <a:buNone/>
                      </a:pPr>
                      <a:r>
                        <a:rPr lang="en" sz="1200"/>
                        <a:t>1</a:t>
                      </a:r>
                      <a:endParaRPr sz="1200"/>
                    </a:p>
                  </a:txBody>
                  <a:tcPr marT="91425" marB="91425" marR="91425" marL="91425" anchor="ctr"/>
                </a:tc>
                <a:tc>
                  <a:txBody>
                    <a:bodyPr/>
                    <a:lstStyle/>
                    <a:p>
                      <a:pPr indent="0" lvl="0" marL="0" rtl="0" algn="r">
                        <a:spcBef>
                          <a:spcPts val="0"/>
                        </a:spcBef>
                        <a:spcAft>
                          <a:spcPts val="0"/>
                        </a:spcAft>
                        <a:buNone/>
                      </a:pPr>
                      <a:r>
                        <a:rPr lang="en" sz="1200"/>
                        <a:t>1</a:t>
                      </a:r>
                      <a:endParaRPr sz="1200"/>
                    </a:p>
                  </a:txBody>
                  <a:tcPr marT="91425" marB="91425" marR="91425" marL="91425" anchor="ctr"/>
                </a:tc>
                <a:tc>
                  <a:txBody>
                    <a:bodyPr/>
                    <a:lstStyle/>
                    <a:p>
                      <a:pPr indent="0" lvl="0" marL="0" rtl="0" algn="r">
                        <a:spcBef>
                          <a:spcPts val="0"/>
                        </a:spcBef>
                        <a:spcAft>
                          <a:spcPts val="0"/>
                        </a:spcAft>
                        <a:buNone/>
                      </a:pPr>
                      <a:r>
                        <a:rPr lang="en" sz="1200"/>
                        <a:t>1</a:t>
                      </a:r>
                      <a:endParaRPr sz="1200"/>
                    </a:p>
                  </a:txBody>
                  <a:tcPr marT="91425" marB="91425" marR="91425" marL="91425" anchor="ctr"/>
                </a:tc>
              </a:tr>
              <a:tr h="381000">
                <a:tc>
                  <a:txBody>
                    <a:bodyPr/>
                    <a:lstStyle/>
                    <a:p>
                      <a:pPr indent="0" lvl="0" marL="0" rtl="0" algn="l">
                        <a:spcBef>
                          <a:spcPts val="0"/>
                        </a:spcBef>
                        <a:spcAft>
                          <a:spcPts val="0"/>
                        </a:spcAft>
                        <a:buNone/>
                      </a:pPr>
                      <a:r>
                        <a:rPr lang="en" sz="1200"/>
                        <a:t>max</a:t>
                      </a:r>
                      <a:endParaRPr sz="1200"/>
                    </a:p>
                  </a:txBody>
                  <a:tcPr marT="91425" marB="91425" marR="91425" marL="91425">
                    <a:solidFill>
                      <a:srgbClr val="DDDDDD"/>
                    </a:solidFill>
                  </a:tcPr>
                </a:tc>
                <a:tc>
                  <a:txBody>
                    <a:bodyPr/>
                    <a:lstStyle/>
                    <a:p>
                      <a:pPr indent="0" lvl="0" marL="0" rtl="0" algn="r">
                        <a:spcBef>
                          <a:spcPts val="0"/>
                        </a:spcBef>
                        <a:spcAft>
                          <a:spcPts val="0"/>
                        </a:spcAft>
                        <a:buNone/>
                      </a:pPr>
                      <a:r>
                        <a:rPr lang="en" sz="1200"/>
                        <a:t>8</a:t>
                      </a:r>
                      <a:endParaRPr sz="1200"/>
                    </a:p>
                  </a:txBody>
                  <a:tcPr marT="91425" marB="91425" marR="91425" marL="91425" anchor="ctr"/>
                </a:tc>
                <a:tc>
                  <a:txBody>
                    <a:bodyPr/>
                    <a:lstStyle/>
                    <a:p>
                      <a:pPr indent="0" lvl="0" marL="0" rtl="0" algn="r">
                        <a:spcBef>
                          <a:spcPts val="0"/>
                        </a:spcBef>
                        <a:spcAft>
                          <a:spcPts val="0"/>
                        </a:spcAft>
                        <a:buNone/>
                      </a:pPr>
                      <a:r>
                        <a:rPr lang="en" sz="1200"/>
                        <a:t>28</a:t>
                      </a:r>
                      <a:endParaRPr sz="1200"/>
                    </a:p>
                  </a:txBody>
                  <a:tcPr marT="91425" marB="91425" marR="91425" marL="91425" anchor="ctr"/>
                </a:tc>
                <a:tc>
                  <a:txBody>
                    <a:bodyPr/>
                    <a:lstStyle/>
                    <a:p>
                      <a:pPr indent="0" lvl="0" marL="0" rtl="0" algn="r">
                        <a:spcBef>
                          <a:spcPts val="0"/>
                        </a:spcBef>
                        <a:spcAft>
                          <a:spcPts val="0"/>
                        </a:spcAft>
                        <a:buNone/>
                      </a:pPr>
                      <a:r>
                        <a:rPr lang="en" sz="1200"/>
                        <a:t>25</a:t>
                      </a:r>
                      <a:endParaRPr sz="1200"/>
                    </a:p>
                  </a:txBody>
                  <a:tcPr marT="91425" marB="91425" marR="91425" marL="91425" anchor="ctr"/>
                </a:tc>
              </a:tr>
            </a:tbl>
          </a:graphicData>
        </a:graphic>
      </p:graphicFrame>
      <p:graphicFrame>
        <p:nvGraphicFramePr>
          <p:cNvPr id="369" name="Google Shape;369;p45"/>
          <p:cNvGraphicFramePr/>
          <p:nvPr/>
        </p:nvGraphicFramePr>
        <p:xfrm>
          <a:off x="7370775" y="1258450"/>
          <a:ext cx="3000000" cy="3000000"/>
        </p:xfrm>
        <a:graphic>
          <a:graphicData uri="http://schemas.openxmlformats.org/drawingml/2006/table">
            <a:tbl>
              <a:tblPr>
                <a:noFill/>
                <a:tableStyleId>{E2F09067-8FC3-4DC0-9548-05082E4EBA40}</a:tableStyleId>
              </a:tblPr>
              <a:tblGrid>
                <a:gridCol w="1072550"/>
              </a:tblGrid>
              <a:tr h="383525">
                <a:tc>
                  <a:txBody>
                    <a:bodyPr/>
                    <a:lstStyle/>
                    <a:p>
                      <a:pPr indent="0" lvl="0" marL="0" rtl="0" algn="l">
                        <a:spcBef>
                          <a:spcPts val="0"/>
                        </a:spcBef>
                        <a:spcAft>
                          <a:spcPts val="0"/>
                        </a:spcAft>
                        <a:buNone/>
                      </a:pPr>
                      <a:r>
                        <a:rPr b="1" lang="en" sz="1200"/>
                        <a:t>r</a:t>
                      </a:r>
                      <a:r>
                        <a:rPr b="1" lang="en" sz="1200"/>
                        <a:t>eadmitted </a:t>
                      </a:r>
                      <a:endParaRPr b="1" sz="1200"/>
                    </a:p>
                  </a:txBody>
                  <a:tcPr marT="91425" marB="91425" marR="91425" marL="91425">
                    <a:solidFill>
                      <a:srgbClr val="DDDDDD"/>
                    </a:solidFill>
                  </a:tcPr>
                </a:tc>
              </a:tr>
              <a:tr h="383525">
                <a:tc>
                  <a:txBody>
                    <a:bodyPr/>
                    <a:lstStyle/>
                    <a:p>
                      <a:pPr indent="0" lvl="0" marL="0" rtl="0" algn="r">
                        <a:spcBef>
                          <a:spcPts val="0"/>
                        </a:spcBef>
                        <a:spcAft>
                          <a:spcPts val="0"/>
                        </a:spcAft>
                        <a:buNone/>
                      </a:pPr>
                      <a:r>
                        <a:rPr lang="en" sz="1200"/>
                        <a:t>95125</a:t>
                      </a:r>
                      <a:endParaRPr sz="1200"/>
                    </a:p>
                  </a:txBody>
                  <a:tcPr marT="91425" marB="91425" marR="91425" marL="91425"/>
                </a:tc>
              </a:tr>
              <a:tr h="383525">
                <a:tc>
                  <a:txBody>
                    <a:bodyPr/>
                    <a:lstStyle/>
                    <a:p>
                      <a:pPr indent="0" lvl="0" marL="0" rtl="0" algn="r">
                        <a:spcBef>
                          <a:spcPts val="0"/>
                        </a:spcBef>
                        <a:spcAft>
                          <a:spcPts val="0"/>
                        </a:spcAft>
                        <a:buNone/>
                      </a:pPr>
                      <a:r>
                        <a:rPr lang="en" sz="1200"/>
                        <a:t>0.3333</a:t>
                      </a:r>
                      <a:endParaRPr sz="1200"/>
                    </a:p>
                  </a:txBody>
                  <a:tcPr marT="91425" marB="91425" marR="91425" marL="91425"/>
                </a:tc>
              </a:tr>
              <a:tr h="383525">
                <a:tc>
                  <a:txBody>
                    <a:bodyPr/>
                    <a:lstStyle/>
                    <a:p>
                      <a:pPr indent="0" lvl="0" marL="0" rtl="0" algn="r">
                        <a:spcBef>
                          <a:spcPts val="0"/>
                        </a:spcBef>
                        <a:spcAft>
                          <a:spcPts val="0"/>
                        </a:spcAft>
                        <a:buNone/>
                      </a:pPr>
                      <a:r>
                        <a:rPr lang="en" sz="1200"/>
                        <a:t>0.4714</a:t>
                      </a:r>
                      <a:endParaRPr sz="1200"/>
                    </a:p>
                  </a:txBody>
                  <a:tcPr marT="91425" marB="91425" marR="91425" marL="91425"/>
                </a:tc>
              </a:tr>
              <a:tr h="383525">
                <a:tc>
                  <a:txBody>
                    <a:bodyPr/>
                    <a:lstStyle/>
                    <a:p>
                      <a:pPr indent="0" lvl="0" marL="0" rtl="0" algn="r">
                        <a:spcBef>
                          <a:spcPts val="0"/>
                        </a:spcBef>
                        <a:spcAft>
                          <a:spcPts val="0"/>
                        </a:spcAft>
                        <a:buNone/>
                      </a:pPr>
                      <a:r>
                        <a:rPr lang="en" sz="1200"/>
                        <a:t>0</a:t>
                      </a:r>
                      <a:endParaRPr sz="1200"/>
                    </a:p>
                  </a:txBody>
                  <a:tcPr marT="91425" marB="91425" marR="91425" marL="91425"/>
                </a:tc>
              </a:tr>
              <a:tr h="383550">
                <a:tc>
                  <a:txBody>
                    <a:bodyPr/>
                    <a:lstStyle/>
                    <a:p>
                      <a:pPr indent="0" lvl="0" marL="0" rtl="0" algn="r">
                        <a:spcBef>
                          <a:spcPts val="0"/>
                        </a:spcBef>
                        <a:spcAft>
                          <a:spcPts val="0"/>
                        </a:spcAft>
                        <a:buNone/>
                      </a:pPr>
                      <a:r>
                        <a:rPr lang="en" sz="1200"/>
                        <a:t>1</a:t>
                      </a:r>
                      <a:endParaRPr sz="1200"/>
                    </a:p>
                  </a:txBody>
                  <a:tcPr marT="91425" marB="91425" marR="91425" marL="91425"/>
                </a:tc>
              </a:tr>
            </a:tbl>
          </a:graphicData>
        </a:graphic>
      </p:graphicFrame>
      <p:sp>
        <p:nvSpPr>
          <p:cNvPr id="370" name="Google Shape;370;p45"/>
          <p:cNvSpPr txBox="1"/>
          <p:nvPr/>
        </p:nvSpPr>
        <p:spPr>
          <a:xfrm>
            <a:off x="6618688" y="2203150"/>
            <a:ext cx="697800" cy="52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Commissioner"/>
                <a:ea typeface="Commissioner"/>
                <a:cs typeface="Commissioner"/>
                <a:sym typeface="Commissioner"/>
              </a:rPr>
              <a:t>…</a:t>
            </a:r>
            <a:endParaRPr sz="2000">
              <a:solidFill>
                <a:schemeClr val="dk1"/>
              </a:solidFill>
              <a:latin typeface="Commissioner"/>
              <a:ea typeface="Commissioner"/>
              <a:cs typeface="Commissioner"/>
              <a:sym typeface="Commissioner"/>
            </a:endParaRPr>
          </a:p>
        </p:txBody>
      </p:sp>
      <p:sp>
        <p:nvSpPr>
          <p:cNvPr id="371" name="Google Shape;371;p45"/>
          <p:cNvSpPr txBox="1"/>
          <p:nvPr/>
        </p:nvSpPr>
        <p:spPr>
          <a:xfrm>
            <a:off x="713225" y="3797550"/>
            <a:ext cx="7759500" cy="91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Statistics not very insightful because of</a:t>
            </a:r>
            <a:r>
              <a:rPr lang="en">
                <a:solidFill>
                  <a:schemeClr val="dk1"/>
                </a:solidFill>
                <a:latin typeface="Commissioner"/>
                <a:ea typeface="Commissioner"/>
                <a:cs typeface="Commissioner"/>
                <a:sym typeface="Commissioner"/>
              </a:rPr>
              <a:t> </a:t>
            </a:r>
            <a:r>
              <a:rPr lang="en">
                <a:solidFill>
                  <a:schemeClr val="dk1"/>
                </a:solidFill>
                <a:latin typeface="Commissioner"/>
                <a:ea typeface="Commissioner"/>
                <a:cs typeface="Commissioner"/>
                <a:sym typeface="Commissioner"/>
              </a:rPr>
              <a:t>features </a:t>
            </a:r>
            <a:r>
              <a:rPr lang="en">
                <a:solidFill>
                  <a:schemeClr val="dk1"/>
                </a:solidFill>
                <a:latin typeface="Commissioner"/>
                <a:ea typeface="Commissioner"/>
                <a:cs typeface="Commissioner"/>
                <a:sym typeface="Commissioner"/>
              </a:rPr>
              <a:t>being ids or codes (mostly converted from categorical).</a:t>
            </a:r>
            <a:endParaRPr>
              <a:solidFill>
                <a:schemeClr val="dk1"/>
              </a:solidFill>
              <a:latin typeface="Commissioner"/>
              <a:ea typeface="Commissioner"/>
              <a:cs typeface="Commissioner"/>
              <a:sym typeface="Commissioner"/>
            </a:endParaRPr>
          </a:p>
          <a:p>
            <a:pPr indent="-317500" lvl="0" marL="457200" rtl="0" algn="l">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Number of instances increased after sampling.</a:t>
            </a:r>
            <a:endParaRPr>
              <a:solidFill>
                <a:schemeClr val="dk1"/>
              </a:solidFill>
              <a:latin typeface="Commissioner"/>
              <a:ea typeface="Commissioner"/>
              <a:cs typeface="Commissioner"/>
              <a:sym typeface="Commission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713250" y="35530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3.Models</a:t>
            </a:r>
            <a:endParaRPr/>
          </a:p>
        </p:txBody>
      </p:sp>
      <p:graphicFrame>
        <p:nvGraphicFramePr>
          <p:cNvPr id="377" name="Google Shape;377;p46"/>
          <p:cNvGraphicFramePr/>
          <p:nvPr/>
        </p:nvGraphicFramePr>
        <p:xfrm>
          <a:off x="290450" y="1144250"/>
          <a:ext cx="3000000" cy="3000000"/>
        </p:xfrm>
        <a:graphic>
          <a:graphicData uri="http://schemas.openxmlformats.org/drawingml/2006/table">
            <a:tbl>
              <a:tblPr>
                <a:noFill/>
                <a:tableStyleId>{E2F09067-8FC3-4DC0-9548-05082E4EBA40}</a:tableStyleId>
              </a:tblPr>
              <a:tblGrid>
                <a:gridCol w="1763625"/>
                <a:gridCol w="6649275"/>
              </a:tblGrid>
              <a:tr h="265775">
                <a:tc>
                  <a:txBody>
                    <a:bodyPr/>
                    <a:lstStyle/>
                    <a:p>
                      <a:pPr indent="-304800" lvl="0" marL="457200" rtl="0" algn="l">
                        <a:spcBef>
                          <a:spcPts val="0"/>
                        </a:spcBef>
                        <a:spcAft>
                          <a:spcPts val="0"/>
                        </a:spcAft>
                        <a:buSzPts val="1200"/>
                        <a:buFont typeface="Commissioner"/>
                        <a:buChar char="❏"/>
                      </a:pPr>
                      <a:r>
                        <a:rPr lang="en" sz="1200">
                          <a:latin typeface="Commissioner"/>
                          <a:ea typeface="Commissioner"/>
                          <a:cs typeface="Commissioner"/>
                          <a:sym typeface="Commissioner"/>
                        </a:rPr>
                        <a:t>Logistic Regression</a:t>
                      </a:r>
                      <a:endParaRPr sz="1200">
                        <a:latin typeface="Commissioner"/>
                        <a:ea typeface="Commissioner"/>
                        <a:cs typeface="Commissioner"/>
                        <a:sym typeface="Commissioner"/>
                      </a:endParaRPr>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lr = LogisticRegression</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maxIter=</a:t>
                      </a:r>
                      <a:r>
                        <a:rPr lang="en" sz="900">
                          <a:solidFill>
                            <a:srgbClr val="B5CEA8"/>
                          </a:solidFill>
                          <a:highlight>
                            <a:srgbClr val="1E1E1E"/>
                          </a:highlight>
                          <a:latin typeface="Courier New"/>
                          <a:ea typeface="Courier New"/>
                          <a:cs typeface="Courier New"/>
                          <a:sym typeface="Courier New"/>
                        </a:rPr>
                        <a:t>10</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180725">
                <a:tc>
                  <a:txBody>
                    <a:bodyPr/>
                    <a:lstStyle/>
                    <a:p>
                      <a:pPr indent="-304800" lvl="0" marL="457200" rtl="0" algn="l">
                        <a:spcBef>
                          <a:spcPts val="0"/>
                        </a:spcBef>
                        <a:spcAft>
                          <a:spcPts val="0"/>
                        </a:spcAft>
                        <a:buSzPts val="1200"/>
                        <a:buChar char="❏"/>
                      </a:pPr>
                      <a:r>
                        <a:rPr lang="en" sz="1200"/>
                        <a:t>Polynomial Regression</a:t>
                      </a:r>
                      <a:endParaRPr sz="1200"/>
                    </a:p>
                  </a:txBody>
                  <a:tcPr marT="91425" marB="91425" marR="91425" marL="91425"/>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plr = PolynomialLogisticRegression</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 = 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labelCol=labelCol</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223225">
                <a:tc>
                  <a:txBody>
                    <a:bodyPr/>
                    <a:lstStyle/>
                    <a:p>
                      <a:pPr indent="-304800" lvl="0" marL="457200" rtl="0" algn="l">
                        <a:spcBef>
                          <a:spcPts val="0"/>
                        </a:spcBef>
                        <a:spcAft>
                          <a:spcPts val="0"/>
                        </a:spcAft>
                        <a:buSzPts val="1200"/>
                        <a:buChar char="❏"/>
                      </a:pPr>
                      <a:r>
                        <a:rPr lang="en" sz="1200"/>
                        <a:t>Decision Tree</a:t>
                      </a:r>
                      <a:endParaRPr sz="1200"/>
                    </a:p>
                  </a:txBody>
                  <a:tcPr marT="91425" marB="91425" marR="91425" marL="91425"/>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dt = DecisionTreeClassifier</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194000">
                <a:tc>
                  <a:txBody>
                    <a:bodyPr/>
                    <a:lstStyle/>
                    <a:p>
                      <a:pPr indent="-304800" lvl="0" marL="457200" rtl="0" algn="l">
                        <a:spcBef>
                          <a:spcPts val="0"/>
                        </a:spcBef>
                        <a:spcAft>
                          <a:spcPts val="0"/>
                        </a:spcAft>
                        <a:buSzPts val="1200"/>
                        <a:buChar char="❏"/>
                      </a:pPr>
                      <a:r>
                        <a:rPr lang="en" sz="1200"/>
                        <a:t>Random Forest</a:t>
                      </a:r>
                      <a:endParaRPr sz="1200"/>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rf = RandomForestClassifier</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numTrees=</a:t>
                      </a:r>
                      <a:r>
                        <a:rPr lang="en" sz="900">
                          <a:solidFill>
                            <a:srgbClr val="B5CEA8"/>
                          </a:solidFill>
                          <a:highlight>
                            <a:srgbClr val="1E1E1E"/>
                          </a:highlight>
                          <a:latin typeface="Courier New"/>
                          <a:ea typeface="Courier New"/>
                          <a:cs typeface="Courier New"/>
                          <a:sym typeface="Courier New"/>
                        </a:rPr>
                        <a:t>100</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seed=random_state</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146500">
                <a:tc>
                  <a:txBody>
                    <a:bodyPr/>
                    <a:lstStyle/>
                    <a:p>
                      <a:pPr indent="-304800" lvl="0" marL="457200" rtl="0" algn="l">
                        <a:spcBef>
                          <a:spcPts val="0"/>
                        </a:spcBef>
                        <a:spcAft>
                          <a:spcPts val="0"/>
                        </a:spcAft>
                        <a:buSzPts val="1200"/>
                        <a:buChar char="❏"/>
                      </a:pPr>
                      <a:r>
                        <a:rPr lang="en" sz="1200"/>
                        <a:t>Gradient Boost</a:t>
                      </a:r>
                      <a:endParaRPr sz="1200"/>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gbt = GBTClassifier</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maxIter=</a:t>
                      </a:r>
                      <a:r>
                        <a:rPr lang="en" sz="900">
                          <a:solidFill>
                            <a:srgbClr val="B5CEA8"/>
                          </a:solidFill>
                          <a:highlight>
                            <a:srgbClr val="1E1E1E"/>
                          </a:highlight>
                          <a:latin typeface="Courier New"/>
                          <a:ea typeface="Courier New"/>
                          <a:cs typeface="Courier New"/>
                          <a:sym typeface="Courier New"/>
                        </a:rPr>
                        <a:t>10</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seed=random_state</a:t>
                      </a:r>
                      <a:r>
                        <a:rPr lang="en" sz="900">
                          <a:solidFill>
                            <a:srgbClr val="DCDCDC"/>
                          </a:solidFill>
                          <a:highlight>
                            <a:srgbClr val="1E1E1E"/>
                          </a:highlight>
                          <a:latin typeface="Courier New"/>
                          <a:ea typeface="Courier New"/>
                          <a:cs typeface="Courier New"/>
                          <a:sym typeface="Courier New"/>
                        </a:rPr>
                        <a:t>)</a:t>
                      </a:r>
                      <a:endParaRPr sz="90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p>
                  </a:txBody>
                  <a:tcPr marT="91425" marB="91425" marR="91425" marL="91425" anchor="ctr">
                    <a:solidFill>
                      <a:schemeClr val="dk1"/>
                    </a:solidFill>
                  </a:tcPr>
                </a:tc>
              </a:tr>
              <a:tr h="216425">
                <a:tc>
                  <a:txBody>
                    <a:bodyPr/>
                    <a:lstStyle/>
                    <a:p>
                      <a:pPr indent="-304800" lvl="0" marL="457200" rtl="0" algn="l">
                        <a:spcBef>
                          <a:spcPts val="0"/>
                        </a:spcBef>
                        <a:spcAft>
                          <a:spcPts val="0"/>
                        </a:spcAft>
                        <a:buSzPts val="1200"/>
                        <a:buChar char="❏"/>
                      </a:pPr>
                      <a:r>
                        <a:rPr lang="en" sz="1200"/>
                        <a:t>SVM</a:t>
                      </a:r>
                      <a:endParaRPr sz="1200"/>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svm = LinearSVC</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474300">
                <a:tc>
                  <a:txBody>
                    <a:bodyPr/>
                    <a:lstStyle/>
                    <a:p>
                      <a:pPr indent="-304800" lvl="0" marL="457200" rtl="0" algn="l">
                        <a:spcBef>
                          <a:spcPts val="0"/>
                        </a:spcBef>
                        <a:spcAft>
                          <a:spcPts val="0"/>
                        </a:spcAft>
                        <a:buSzPts val="1200"/>
                        <a:buChar char="❏"/>
                      </a:pPr>
                      <a:r>
                        <a:rPr lang="en" sz="1200"/>
                        <a:t>Naive Bayes</a:t>
                      </a:r>
                      <a:endParaRPr sz="1200"/>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nb = NaiveBayes</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r h="309375">
                <a:tc>
                  <a:txBody>
                    <a:bodyPr/>
                    <a:lstStyle/>
                    <a:p>
                      <a:pPr indent="-304800" lvl="0" marL="457200" rtl="0" algn="l">
                        <a:spcBef>
                          <a:spcPts val="0"/>
                        </a:spcBef>
                        <a:spcAft>
                          <a:spcPts val="0"/>
                        </a:spcAft>
                        <a:buSzPts val="1200"/>
                        <a:buChar char="❏"/>
                      </a:pPr>
                      <a:r>
                        <a:rPr lang="en" sz="1200"/>
                        <a:t>Perceptron</a:t>
                      </a:r>
                      <a:endParaRPr sz="1200"/>
                    </a:p>
                  </a:txBody>
                  <a:tcPr marT="91425" marB="91425" marR="91425" marL="91425" anchor="ctr"/>
                </a:tc>
                <a:tc>
                  <a:txBody>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nn = MultilayerPerceptronClassifier</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featuresCol=featuresCol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labelCol=labelCol</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layers=</a:t>
                      </a:r>
                      <a:r>
                        <a:rPr lang="en" sz="900">
                          <a:solidFill>
                            <a:srgbClr val="DCDCDC"/>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len</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cols</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len</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cols</a:t>
                      </a:r>
                      <a:r>
                        <a:rPr lang="en" sz="900">
                          <a:solidFill>
                            <a:srgbClr val="DCDCDC"/>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2</a:t>
                      </a:r>
                      <a:r>
                        <a:rPr lang="en" sz="900">
                          <a:solidFill>
                            <a:srgbClr val="DCDCDC"/>
                          </a:solidFill>
                          <a:highlight>
                            <a:srgbClr val="1E1E1E"/>
                          </a:highlight>
                          <a:latin typeface="Courier New"/>
                          <a:ea typeface="Courier New"/>
                          <a:cs typeface="Courier New"/>
                          <a:sym typeface="Courier New"/>
                        </a:rPr>
                        <a:t>])</a:t>
                      </a:r>
                      <a:endParaRPr sz="900"/>
                    </a:p>
                  </a:txBody>
                  <a:tcPr marT="91425" marB="91425" marR="91425" marL="91425" anchor="ctr">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782225" y="394450"/>
            <a:ext cx="72390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4.Results - no resampling</a:t>
            </a:r>
            <a:endParaRPr/>
          </a:p>
        </p:txBody>
      </p:sp>
      <p:graphicFrame>
        <p:nvGraphicFramePr>
          <p:cNvPr id="383" name="Google Shape;383;p47"/>
          <p:cNvGraphicFramePr/>
          <p:nvPr/>
        </p:nvGraphicFramePr>
        <p:xfrm>
          <a:off x="782200" y="1114775"/>
          <a:ext cx="3000000" cy="3000000"/>
        </p:xfrm>
        <a:graphic>
          <a:graphicData uri="http://schemas.openxmlformats.org/drawingml/2006/table">
            <a:tbl>
              <a:tblPr>
                <a:noFill/>
                <a:tableStyleId>{E2F09067-8FC3-4DC0-9548-05082E4EBA40}</a:tableStyleId>
              </a:tblPr>
              <a:tblGrid>
                <a:gridCol w="1630750"/>
                <a:gridCol w="1264850"/>
                <a:gridCol w="1447800"/>
                <a:gridCol w="1447800"/>
                <a:gridCol w="1447800"/>
              </a:tblGrid>
              <a:tr h="41025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Accuracy</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F1_score</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Precision </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Recall</a:t>
                      </a:r>
                      <a:endParaRPr b="1" sz="1200"/>
                    </a:p>
                  </a:txBody>
                  <a:tcPr marT="91425" marB="91425" marR="91425" marL="91425" anchor="ctr">
                    <a:solidFill>
                      <a:srgbClr val="DDDDDD"/>
                    </a:solidFill>
                  </a:tcPr>
                </a:tc>
              </a:tr>
              <a:tr h="199575">
                <a:tc>
                  <a:txBody>
                    <a:bodyPr/>
                    <a:lstStyle/>
                    <a:p>
                      <a:pPr indent="0" lvl="0" marL="0" rtl="0" algn="l">
                        <a:spcBef>
                          <a:spcPts val="0"/>
                        </a:spcBef>
                        <a:spcAft>
                          <a:spcPts val="0"/>
                        </a:spcAft>
                        <a:buNone/>
                      </a:pPr>
                      <a:r>
                        <a:rPr lang="en" sz="1100">
                          <a:latin typeface="Commissioner"/>
                          <a:ea typeface="Commissioner"/>
                          <a:cs typeface="Commissioner"/>
                          <a:sym typeface="Commissioner"/>
                        </a:rPr>
                        <a:t>Logistic Regression</a:t>
                      </a:r>
                      <a:endParaRPr sz="1100">
                        <a:latin typeface="Commissioner"/>
                        <a:ea typeface="Commissioner"/>
                        <a:cs typeface="Commissioner"/>
                        <a:sym typeface="Commissione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0.614</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0.004</a:t>
                      </a:r>
                      <a:endParaRPr sz="1200"/>
                    </a:p>
                  </a:txBody>
                  <a:tcPr marT="91425" marB="91425" marR="91425" marL="91425"/>
                </a:tc>
                <a:tc>
                  <a:txBody>
                    <a:bodyPr/>
                    <a:lstStyle/>
                    <a:p>
                      <a:pPr indent="0" lvl="0" marL="0" rtl="0" algn="r">
                        <a:spcBef>
                          <a:spcPts val="0"/>
                        </a:spcBef>
                        <a:spcAft>
                          <a:spcPts val="0"/>
                        </a:spcAft>
                        <a:buNone/>
                      </a:pPr>
                      <a:r>
                        <a:rPr lang="en" sz="1200"/>
                        <a:t>0.267</a:t>
                      </a:r>
                      <a:endParaRPr sz="1200"/>
                    </a:p>
                  </a:txBody>
                  <a:tcPr marT="91425" marB="91425" marR="91425" marL="91425"/>
                </a:tc>
                <a:tc>
                  <a:txBody>
                    <a:bodyPr/>
                    <a:lstStyle/>
                    <a:p>
                      <a:pPr indent="0" lvl="0" marL="0" rtl="0" algn="r">
                        <a:spcBef>
                          <a:spcPts val="0"/>
                        </a:spcBef>
                        <a:spcAft>
                          <a:spcPts val="0"/>
                        </a:spcAft>
                        <a:buNone/>
                      </a:pPr>
                      <a:r>
                        <a:rPr lang="en" sz="1200"/>
                        <a:t>0.002</a:t>
                      </a:r>
                      <a:endParaRPr sz="1200"/>
                    </a:p>
                  </a:txBody>
                  <a:tcPr marT="91425" marB="91425" marR="91425" marL="91425"/>
                </a:tc>
              </a:tr>
              <a:tr h="199575">
                <a:tc>
                  <a:txBody>
                    <a:bodyPr/>
                    <a:lstStyle/>
                    <a:p>
                      <a:pPr indent="0" lvl="0" marL="0" rtl="0" algn="l">
                        <a:spcBef>
                          <a:spcPts val="0"/>
                        </a:spcBef>
                        <a:spcAft>
                          <a:spcPts val="0"/>
                        </a:spcAft>
                        <a:buNone/>
                      </a:pPr>
                      <a:r>
                        <a:rPr lang="en" sz="1100"/>
                        <a:t>Polynomial Regression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 0.589</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0.021</a:t>
                      </a:r>
                      <a:endParaRPr sz="1200"/>
                    </a:p>
                  </a:txBody>
                  <a:tcPr marT="91425" marB="91425" marR="91425" marL="91425"/>
                </a:tc>
                <a:tc>
                  <a:txBody>
                    <a:bodyPr/>
                    <a:lstStyle/>
                    <a:p>
                      <a:pPr indent="0" lvl="0" marL="0" rtl="0" algn="r">
                        <a:spcBef>
                          <a:spcPts val="0"/>
                        </a:spcBef>
                        <a:spcAft>
                          <a:spcPts val="0"/>
                        </a:spcAft>
                        <a:buNone/>
                      </a:pPr>
                      <a:r>
                        <a:rPr lang="en" sz="1200"/>
                        <a:t>0.216</a:t>
                      </a:r>
                      <a:endParaRPr sz="1200"/>
                    </a:p>
                  </a:txBody>
                  <a:tcPr marT="91425" marB="91425" marR="91425" marL="91425"/>
                </a:tc>
                <a:tc>
                  <a:txBody>
                    <a:bodyPr/>
                    <a:lstStyle/>
                    <a:p>
                      <a:pPr indent="0" lvl="0" marL="0" rtl="0" algn="r">
                        <a:spcBef>
                          <a:spcPts val="0"/>
                        </a:spcBef>
                        <a:spcAft>
                          <a:spcPts val="0"/>
                        </a:spcAft>
                        <a:buNone/>
                      </a:pPr>
                      <a:r>
                        <a:rPr lang="en" sz="1200"/>
                        <a:t>0.011</a:t>
                      </a:r>
                      <a:endParaRPr sz="1200"/>
                    </a:p>
                  </a:txBody>
                  <a:tcPr marT="91425" marB="91425" marR="91425" marL="91425"/>
                </a:tc>
              </a:tr>
              <a:tr h="199575">
                <a:tc>
                  <a:txBody>
                    <a:bodyPr/>
                    <a:lstStyle/>
                    <a:p>
                      <a:pPr indent="0" lvl="0" marL="0" rtl="0" algn="l">
                        <a:spcBef>
                          <a:spcPts val="0"/>
                        </a:spcBef>
                        <a:spcAft>
                          <a:spcPts val="0"/>
                        </a:spcAft>
                        <a:buNone/>
                      </a:pPr>
                      <a:r>
                        <a:rPr lang="en" sz="1100"/>
                        <a:t>Decision Tree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0.476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0.01</a:t>
                      </a:r>
                      <a:endParaRPr sz="1200"/>
                    </a:p>
                  </a:txBody>
                  <a:tcPr marT="91425" marB="91425" marR="91425" marL="91425"/>
                </a:tc>
                <a:tc>
                  <a:txBody>
                    <a:bodyPr/>
                    <a:lstStyle/>
                    <a:p>
                      <a:pPr indent="0" lvl="0" marL="0" rtl="0" algn="r">
                        <a:spcBef>
                          <a:spcPts val="0"/>
                        </a:spcBef>
                        <a:spcAft>
                          <a:spcPts val="0"/>
                        </a:spcAft>
                        <a:buNone/>
                      </a:pPr>
                      <a:r>
                        <a:rPr lang="en" sz="1200"/>
                        <a:t>0.333</a:t>
                      </a:r>
                      <a:endParaRPr sz="1200"/>
                    </a:p>
                  </a:txBody>
                  <a:tcPr marT="91425" marB="91425" marR="91425" marL="91425"/>
                </a:tc>
                <a:tc>
                  <a:txBody>
                    <a:bodyPr/>
                    <a:lstStyle/>
                    <a:p>
                      <a:pPr indent="0" lvl="0" marL="0" rtl="0" algn="r">
                        <a:spcBef>
                          <a:spcPts val="0"/>
                        </a:spcBef>
                        <a:spcAft>
                          <a:spcPts val="0"/>
                        </a:spcAft>
                        <a:buNone/>
                      </a:pPr>
                      <a:r>
                        <a:rPr lang="en" sz="1200"/>
                        <a:t>0.005</a:t>
                      </a:r>
                      <a:endParaRPr sz="1200"/>
                    </a:p>
                  </a:txBody>
                  <a:tcPr marT="91425" marB="91425" marR="91425" marL="91425"/>
                </a:tc>
              </a:tr>
              <a:tr h="199575">
                <a:tc>
                  <a:txBody>
                    <a:bodyPr/>
                    <a:lstStyle/>
                    <a:p>
                      <a:pPr indent="0" lvl="0" marL="0" rtl="0" algn="l">
                        <a:spcBef>
                          <a:spcPts val="0"/>
                        </a:spcBef>
                        <a:spcAft>
                          <a:spcPts val="0"/>
                        </a:spcAft>
                        <a:buNone/>
                      </a:pPr>
                      <a:r>
                        <a:rPr lang="en" sz="1100"/>
                        <a:t>Random Forest</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0.632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a:t>
                      </a:r>
                      <a:endParaRPr sz="1200"/>
                    </a:p>
                  </a:txBody>
                  <a:tcPr marT="91425" marB="91425" marR="91425" marL="91425"/>
                </a:tc>
                <a:tc>
                  <a:txBody>
                    <a:bodyPr/>
                    <a:lstStyle/>
                    <a:p>
                      <a:pPr indent="0" lvl="0" marL="0" rtl="0" algn="r">
                        <a:spcBef>
                          <a:spcPts val="0"/>
                        </a:spcBef>
                        <a:spcAft>
                          <a:spcPts val="0"/>
                        </a:spcAft>
                        <a:buNone/>
                      </a:pPr>
                      <a:r>
                        <a:rPr lang="en" sz="1200"/>
                        <a:t>0</a:t>
                      </a:r>
                      <a:r>
                        <a:rPr lang="en" sz="1200"/>
                        <a:t>.0</a:t>
                      </a:r>
                      <a:endParaRPr sz="1200"/>
                    </a:p>
                  </a:txBody>
                  <a:tcPr marT="91425" marB="91425" marR="91425" marL="91425"/>
                </a:tc>
                <a:tc>
                  <a:txBody>
                    <a:bodyPr/>
                    <a:lstStyle/>
                    <a:p>
                      <a:pPr indent="0" lvl="0" marL="0" rtl="0" algn="r">
                        <a:spcBef>
                          <a:spcPts val="0"/>
                        </a:spcBef>
                        <a:spcAft>
                          <a:spcPts val="0"/>
                        </a:spcAft>
                        <a:buNone/>
                      </a:pPr>
                      <a:r>
                        <a:rPr lang="en" sz="1200"/>
                        <a:t>0.0</a:t>
                      </a:r>
                      <a:endParaRPr sz="1200"/>
                    </a:p>
                  </a:txBody>
                  <a:tcPr marT="91425" marB="91425" marR="91425" marL="91425"/>
                </a:tc>
              </a:tr>
              <a:tr h="199575">
                <a:tc>
                  <a:txBody>
                    <a:bodyPr/>
                    <a:lstStyle/>
                    <a:p>
                      <a:pPr indent="0" lvl="0" marL="0" rtl="0" algn="l">
                        <a:spcBef>
                          <a:spcPts val="0"/>
                        </a:spcBef>
                        <a:spcAft>
                          <a:spcPts val="0"/>
                        </a:spcAft>
                        <a:buNone/>
                      </a:pPr>
                      <a:r>
                        <a:rPr lang="en" sz="1100"/>
                        <a:t>Gradient Boost</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b="1" lang="en" sz="1200"/>
                        <a:t>0.653</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0.008</a:t>
                      </a:r>
                      <a:endParaRPr sz="1200"/>
                    </a:p>
                  </a:txBody>
                  <a:tcPr marT="91425" marB="91425" marR="91425" marL="91425"/>
                </a:tc>
                <a:tc>
                  <a:txBody>
                    <a:bodyPr/>
                    <a:lstStyle/>
                    <a:p>
                      <a:pPr indent="0" lvl="0" marL="0" rtl="0" algn="r">
                        <a:spcBef>
                          <a:spcPts val="0"/>
                        </a:spcBef>
                        <a:spcAft>
                          <a:spcPts val="0"/>
                        </a:spcAft>
                        <a:buNone/>
                      </a:pPr>
                      <a:r>
                        <a:rPr lang="en" sz="1200"/>
                        <a:t>0</a:t>
                      </a:r>
                      <a:r>
                        <a:rPr lang="en" sz="1200"/>
                        <a:t>.389</a:t>
                      </a:r>
                      <a:endParaRPr sz="1200"/>
                    </a:p>
                  </a:txBody>
                  <a:tcPr marT="91425" marB="91425" marR="91425" marL="91425"/>
                </a:tc>
                <a:tc>
                  <a:txBody>
                    <a:bodyPr/>
                    <a:lstStyle/>
                    <a:p>
                      <a:pPr indent="0" lvl="0" marL="0" rtl="0" algn="r">
                        <a:spcBef>
                          <a:spcPts val="0"/>
                        </a:spcBef>
                        <a:spcAft>
                          <a:spcPts val="0"/>
                        </a:spcAft>
                        <a:buNone/>
                      </a:pPr>
                      <a:r>
                        <a:rPr lang="en" sz="1200"/>
                        <a:t>0.004</a:t>
                      </a:r>
                      <a:endParaRPr sz="1200"/>
                    </a:p>
                  </a:txBody>
                  <a:tcPr marT="91425" marB="91425" marR="91425" marL="91425"/>
                </a:tc>
              </a:tr>
              <a:tr h="199575">
                <a:tc>
                  <a:txBody>
                    <a:bodyPr/>
                    <a:lstStyle/>
                    <a:p>
                      <a:pPr indent="0" lvl="0" marL="0" rtl="0" algn="l">
                        <a:spcBef>
                          <a:spcPts val="0"/>
                        </a:spcBef>
                        <a:spcAft>
                          <a:spcPts val="0"/>
                        </a:spcAft>
                        <a:buNone/>
                      </a:pPr>
                      <a:r>
                        <a:rPr lang="en" sz="1100"/>
                        <a:t>SVM</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0.492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a:t>
                      </a:r>
                      <a:endParaRPr sz="1200"/>
                    </a:p>
                  </a:txBody>
                  <a:tcPr marT="91425" marB="91425" marR="91425" marL="91425"/>
                </a:tc>
                <a:tc>
                  <a:txBody>
                    <a:bodyPr/>
                    <a:lstStyle/>
                    <a:p>
                      <a:pPr indent="0" lvl="0" marL="0" rtl="0" algn="r">
                        <a:spcBef>
                          <a:spcPts val="0"/>
                        </a:spcBef>
                        <a:spcAft>
                          <a:spcPts val="0"/>
                        </a:spcAft>
                        <a:buNone/>
                      </a:pPr>
                      <a:r>
                        <a:rPr lang="en" sz="1200"/>
                        <a:t>0.0</a:t>
                      </a:r>
                      <a:endParaRPr sz="1200"/>
                    </a:p>
                  </a:txBody>
                  <a:tcPr marT="91425" marB="91425" marR="91425" marL="91425"/>
                </a:tc>
                <a:tc>
                  <a:txBody>
                    <a:bodyPr/>
                    <a:lstStyle/>
                    <a:p>
                      <a:pPr indent="0" lvl="0" marL="0" rtl="0" algn="r">
                        <a:spcBef>
                          <a:spcPts val="0"/>
                        </a:spcBef>
                        <a:spcAft>
                          <a:spcPts val="0"/>
                        </a:spcAft>
                        <a:buNone/>
                      </a:pPr>
                      <a:r>
                        <a:rPr lang="en" sz="1200"/>
                        <a:t>0.0</a:t>
                      </a:r>
                      <a:endParaRPr sz="1200"/>
                    </a:p>
                  </a:txBody>
                  <a:tcPr marT="91425" marB="91425" marR="91425" marL="91425"/>
                </a:tc>
              </a:tr>
              <a:tr h="199575">
                <a:tc>
                  <a:txBody>
                    <a:bodyPr/>
                    <a:lstStyle/>
                    <a:p>
                      <a:pPr indent="0" lvl="0" marL="0" rtl="0" algn="l">
                        <a:spcBef>
                          <a:spcPts val="0"/>
                        </a:spcBef>
                        <a:spcAft>
                          <a:spcPts val="0"/>
                        </a:spcAft>
                        <a:buNone/>
                      </a:pPr>
                      <a:r>
                        <a:rPr lang="en" sz="1100"/>
                        <a:t>Naive Bayes</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0.433</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0.148</a:t>
                      </a:r>
                      <a:endParaRPr sz="1200"/>
                    </a:p>
                  </a:txBody>
                  <a:tcPr marT="91425" marB="91425" marR="91425" marL="91425"/>
                </a:tc>
                <a:tc>
                  <a:txBody>
                    <a:bodyPr/>
                    <a:lstStyle/>
                    <a:p>
                      <a:pPr indent="0" lvl="0" marL="0" rtl="0" algn="r">
                        <a:spcBef>
                          <a:spcPts val="0"/>
                        </a:spcBef>
                        <a:spcAft>
                          <a:spcPts val="0"/>
                        </a:spcAft>
                        <a:buNone/>
                      </a:pPr>
                      <a:r>
                        <a:rPr lang="en" sz="1200"/>
                        <a:t>0.154</a:t>
                      </a:r>
                      <a:endParaRPr sz="1200"/>
                    </a:p>
                  </a:txBody>
                  <a:tcPr marT="91425" marB="91425" marR="91425" marL="91425"/>
                </a:tc>
                <a:tc>
                  <a:txBody>
                    <a:bodyPr/>
                    <a:lstStyle/>
                    <a:p>
                      <a:pPr indent="0" lvl="0" marL="0" rtl="0" algn="r">
                        <a:spcBef>
                          <a:spcPts val="0"/>
                        </a:spcBef>
                        <a:spcAft>
                          <a:spcPts val="0"/>
                        </a:spcAft>
                        <a:buNone/>
                      </a:pPr>
                      <a:r>
                        <a:rPr lang="en" sz="1200"/>
                        <a:t>0.143</a:t>
                      </a:r>
                      <a:endParaRPr sz="1200"/>
                    </a:p>
                  </a:txBody>
                  <a:tcPr marT="91425" marB="91425" marR="91425" marL="91425"/>
                </a:tc>
              </a:tr>
              <a:tr h="199575">
                <a:tc>
                  <a:txBody>
                    <a:bodyPr/>
                    <a:lstStyle/>
                    <a:p>
                      <a:pPr indent="0" lvl="0" marL="0" rtl="0" algn="l">
                        <a:spcBef>
                          <a:spcPts val="0"/>
                        </a:spcBef>
                        <a:spcAft>
                          <a:spcPts val="0"/>
                        </a:spcAft>
                        <a:buNone/>
                      </a:pPr>
                      <a:r>
                        <a:rPr lang="en" sz="1100"/>
                        <a:t>Perceptron</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0.605</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0.002</a:t>
                      </a:r>
                      <a:endParaRPr sz="1200"/>
                    </a:p>
                  </a:txBody>
                  <a:tcPr marT="91425" marB="91425" marR="91425" marL="91425"/>
                </a:tc>
                <a:tc>
                  <a:txBody>
                    <a:bodyPr/>
                    <a:lstStyle/>
                    <a:p>
                      <a:pPr indent="0" lvl="0" marL="0" rtl="0" algn="r">
                        <a:spcBef>
                          <a:spcPts val="0"/>
                        </a:spcBef>
                        <a:spcAft>
                          <a:spcPts val="0"/>
                        </a:spcAft>
                        <a:buNone/>
                      </a:pPr>
                      <a:r>
                        <a:rPr lang="en" sz="1200"/>
                        <a:t>0.999</a:t>
                      </a:r>
                      <a:endParaRPr sz="1200"/>
                    </a:p>
                  </a:txBody>
                  <a:tcPr marT="91425" marB="91425" marR="91425" marL="91425"/>
                </a:tc>
                <a:tc>
                  <a:txBody>
                    <a:bodyPr/>
                    <a:lstStyle/>
                    <a:p>
                      <a:pPr indent="0" lvl="0" marL="0" rtl="0" algn="r">
                        <a:spcBef>
                          <a:spcPts val="0"/>
                        </a:spcBef>
                        <a:spcAft>
                          <a:spcPts val="0"/>
                        </a:spcAft>
                        <a:buNone/>
                      </a:pPr>
                      <a:r>
                        <a:rPr lang="en" sz="1200"/>
                        <a:t>0.001</a:t>
                      </a:r>
                      <a:endParaRPr sz="12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782225" y="394450"/>
            <a:ext cx="72390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4.Results - resampling</a:t>
            </a:r>
            <a:endParaRPr/>
          </a:p>
        </p:txBody>
      </p:sp>
      <p:graphicFrame>
        <p:nvGraphicFramePr>
          <p:cNvPr id="389" name="Google Shape;389;p48"/>
          <p:cNvGraphicFramePr/>
          <p:nvPr/>
        </p:nvGraphicFramePr>
        <p:xfrm>
          <a:off x="782200" y="1114775"/>
          <a:ext cx="3000000" cy="3000000"/>
        </p:xfrm>
        <a:graphic>
          <a:graphicData uri="http://schemas.openxmlformats.org/drawingml/2006/table">
            <a:tbl>
              <a:tblPr>
                <a:noFill/>
                <a:tableStyleId>{E2F09067-8FC3-4DC0-9548-05082E4EBA40}</a:tableStyleId>
              </a:tblPr>
              <a:tblGrid>
                <a:gridCol w="1630750"/>
                <a:gridCol w="1264850"/>
                <a:gridCol w="1447800"/>
                <a:gridCol w="1447800"/>
                <a:gridCol w="1447800"/>
              </a:tblGrid>
              <a:tr h="40787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Accuracy</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F1_score</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P</a:t>
                      </a:r>
                      <a:r>
                        <a:rPr b="1" lang="en" sz="1200"/>
                        <a:t>recision </a:t>
                      </a:r>
                      <a:endParaRPr b="1" sz="1200"/>
                    </a:p>
                  </a:txBody>
                  <a:tcPr marT="91425" marB="91425" marR="91425" marL="91425" anchor="ctr">
                    <a:solidFill>
                      <a:srgbClr val="DDDDDD"/>
                    </a:solidFill>
                  </a:tcPr>
                </a:tc>
                <a:tc>
                  <a:txBody>
                    <a:bodyPr/>
                    <a:lstStyle/>
                    <a:p>
                      <a:pPr indent="0" lvl="0" marL="0" rtl="0" algn="ctr">
                        <a:spcBef>
                          <a:spcPts val="0"/>
                        </a:spcBef>
                        <a:spcAft>
                          <a:spcPts val="0"/>
                        </a:spcAft>
                        <a:buNone/>
                      </a:pPr>
                      <a:r>
                        <a:rPr b="1" lang="en" sz="1200"/>
                        <a:t>R</a:t>
                      </a:r>
                      <a:r>
                        <a:rPr b="1" lang="en" sz="1200"/>
                        <a:t>ecall</a:t>
                      </a:r>
                      <a:endParaRPr b="1" sz="1200"/>
                    </a:p>
                  </a:txBody>
                  <a:tcPr marT="91425" marB="91425" marR="91425" marL="91425" anchor="ctr">
                    <a:solidFill>
                      <a:srgbClr val="DDDDDD"/>
                    </a:solidFill>
                  </a:tcPr>
                </a:tc>
              </a:tr>
              <a:tr h="261275">
                <a:tc>
                  <a:txBody>
                    <a:bodyPr/>
                    <a:lstStyle/>
                    <a:p>
                      <a:pPr indent="0" lvl="0" marL="0" rtl="0" algn="l">
                        <a:spcBef>
                          <a:spcPts val="0"/>
                        </a:spcBef>
                        <a:spcAft>
                          <a:spcPts val="0"/>
                        </a:spcAft>
                        <a:buNone/>
                      </a:pPr>
                      <a:r>
                        <a:rPr lang="en" sz="1100">
                          <a:latin typeface="Commissioner"/>
                          <a:ea typeface="Commissioner"/>
                          <a:cs typeface="Commissioner"/>
                          <a:sym typeface="Commissioner"/>
                        </a:rPr>
                        <a:t>Logistic Regression</a:t>
                      </a:r>
                      <a:endParaRPr sz="1100">
                        <a:latin typeface="Commissioner"/>
                        <a:ea typeface="Commissioner"/>
                        <a:cs typeface="Commissioner"/>
                        <a:sym typeface="Commissione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0.621</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0.031</a:t>
                      </a:r>
                      <a:endParaRPr sz="1200"/>
                    </a:p>
                  </a:txBody>
                  <a:tcPr marT="91425" marB="91425" marR="91425" marL="91425"/>
                </a:tc>
                <a:tc>
                  <a:txBody>
                    <a:bodyPr/>
                    <a:lstStyle/>
                    <a:p>
                      <a:pPr indent="0" lvl="0" marL="0" rtl="0" algn="r">
                        <a:spcBef>
                          <a:spcPts val="0"/>
                        </a:spcBef>
                        <a:spcAft>
                          <a:spcPts val="0"/>
                        </a:spcAft>
                        <a:buNone/>
                      </a:pPr>
                      <a:r>
                        <a:rPr lang="en" sz="1200"/>
                        <a:t>0.407</a:t>
                      </a:r>
                      <a:endParaRPr sz="1200"/>
                    </a:p>
                  </a:txBody>
                  <a:tcPr marT="91425" marB="91425" marR="91425" marL="91425"/>
                </a:tc>
                <a:tc>
                  <a:txBody>
                    <a:bodyPr/>
                    <a:lstStyle/>
                    <a:p>
                      <a:pPr indent="0" lvl="0" marL="0" rtl="0" algn="r">
                        <a:spcBef>
                          <a:spcPts val="0"/>
                        </a:spcBef>
                        <a:spcAft>
                          <a:spcPts val="0"/>
                        </a:spcAft>
                        <a:buNone/>
                      </a:pPr>
                      <a:r>
                        <a:rPr lang="en" sz="1200"/>
                        <a:t>0.016</a:t>
                      </a:r>
                      <a:endParaRPr sz="1200"/>
                    </a:p>
                  </a:txBody>
                  <a:tcPr marT="91425" marB="91425" marR="91425" marL="91425"/>
                </a:tc>
              </a:tr>
              <a:tr h="261275">
                <a:tc>
                  <a:txBody>
                    <a:bodyPr/>
                    <a:lstStyle/>
                    <a:p>
                      <a:pPr indent="0" lvl="0" marL="0" rtl="0" algn="l">
                        <a:spcBef>
                          <a:spcPts val="0"/>
                        </a:spcBef>
                        <a:spcAft>
                          <a:spcPts val="0"/>
                        </a:spcAft>
                        <a:buNone/>
                      </a:pPr>
                      <a:r>
                        <a:rPr lang="en" sz="1100"/>
                        <a:t>Polynomial Regression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0.805</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0.495</a:t>
                      </a:r>
                      <a:endParaRPr sz="1200"/>
                    </a:p>
                  </a:txBody>
                  <a:tcPr marT="91425" marB="91425" marR="91425" marL="91425"/>
                </a:tc>
                <a:tc>
                  <a:txBody>
                    <a:bodyPr/>
                    <a:lstStyle/>
                    <a:p>
                      <a:pPr indent="0" lvl="0" marL="0" rtl="0" algn="r">
                        <a:spcBef>
                          <a:spcPts val="0"/>
                        </a:spcBef>
                        <a:spcAft>
                          <a:spcPts val="0"/>
                        </a:spcAft>
                        <a:buNone/>
                      </a:pPr>
                      <a:r>
                        <a:rPr lang="en" sz="1200"/>
                        <a:t>0.93</a:t>
                      </a:r>
                      <a:endParaRPr sz="1200"/>
                    </a:p>
                  </a:txBody>
                  <a:tcPr marT="91425" marB="91425" marR="91425" marL="91425"/>
                </a:tc>
                <a:tc>
                  <a:txBody>
                    <a:bodyPr/>
                    <a:lstStyle/>
                    <a:p>
                      <a:pPr indent="0" lvl="0" marL="0" rtl="0" algn="r">
                        <a:spcBef>
                          <a:spcPts val="0"/>
                        </a:spcBef>
                        <a:spcAft>
                          <a:spcPts val="0"/>
                        </a:spcAft>
                        <a:buNone/>
                      </a:pPr>
                      <a:r>
                        <a:rPr lang="en" sz="1200"/>
                        <a:t>0.338</a:t>
                      </a:r>
                      <a:endParaRPr sz="1200"/>
                    </a:p>
                  </a:txBody>
                  <a:tcPr marT="91425" marB="91425" marR="91425" marL="91425"/>
                </a:tc>
              </a:tr>
              <a:tr h="261275">
                <a:tc>
                  <a:txBody>
                    <a:bodyPr/>
                    <a:lstStyle/>
                    <a:p>
                      <a:pPr indent="0" lvl="0" marL="0" rtl="0" algn="l">
                        <a:spcBef>
                          <a:spcPts val="0"/>
                        </a:spcBef>
                        <a:spcAft>
                          <a:spcPts val="0"/>
                        </a:spcAft>
                        <a:buNone/>
                      </a:pPr>
                      <a:r>
                        <a:rPr lang="en" sz="1100"/>
                        <a:t>Decision Tree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0.713</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0.768</a:t>
                      </a:r>
                      <a:endParaRPr sz="1200"/>
                    </a:p>
                  </a:txBody>
                  <a:tcPr marT="91425" marB="91425" marR="91425" marL="91425"/>
                </a:tc>
                <a:tc>
                  <a:txBody>
                    <a:bodyPr/>
                    <a:lstStyle/>
                    <a:p>
                      <a:pPr indent="0" lvl="0" marL="0" rtl="0" algn="r">
                        <a:spcBef>
                          <a:spcPts val="0"/>
                        </a:spcBef>
                        <a:spcAft>
                          <a:spcPts val="0"/>
                        </a:spcAft>
                        <a:buNone/>
                      </a:pPr>
                      <a:r>
                        <a:rPr lang="en" sz="1200"/>
                        <a:t>0.999</a:t>
                      </a:r>
                      <a:endParaRPr sz="1200"/>
                    </a:p>
                  </a:txBody>
                  <a:tcPr marT="91425" marB="91425" marR="91425" marL="91425"/>
                </a:tc>
                <a:tc>
                  <a:txBody>
                    <a:bodyPr/>
                    <a:lstStyle/>
                    <a:p>
                      <a:pPr indent="0" lvl="0" marL="0" rtl="0" algn="r">
                        <a:spcBef>
                          <a:spcPts val="0"/>
                        </a:spcBef>
                        <a:spcAft>
                          <a:spcPts val="0"/>
                        </a:spcAft>
                        <a:buNone/>
                      </a:pPr>
                      <a:r>
                        <a:rPr lang="en" sz="1200"/>
                        <a:t>0.624</a:t>
                      </a:r>
                      <a:endParaRPr sz="1200"/>
                    </a:p>
                  </a:txBody>
                  <a:tcPr marT="91425" marB="91425" marR="91425" marL="91425"/>
                </a:tc>
              </a:tr>
              <a:tr h="261275">
                <a:tc>
                  <a:txBody>
                    <a:bodyPr/>
                    <a:lstStyle/>
                    <a:p>
                      <a:pPr indent="0" lvl="0" marL="0" rtl="0" algn="l">
                        <a:spcBef>
                          <a:spcPts val="0"/>
                        </a:spcBef>
                        <a:spcAft>
                          <a:spcPts val="0"/>
                        </a:spcAft>
                        <a:buNone/>
                      </a:pPr>
                      <a:r>
                        <a:rPr lang="en" sz="1100"/>
                        <a:t>Random Forest</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0.886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0.683</a:t>
                      </a:r>
                      <a:endParaRPr sz="1200"/>
                    </a:p>
                  </a:txBody>
                  <a:tcPr marT="91425" marB="91425" marR="91425" marL="91425"/>
                </a:tc>
                <a:tc>
                  <a:txBody>
                    <a:bodyPr/>
                    <a:lstStyle/>
                    <a:p>
                      <a:pPr indent="0" lvl="0" marL="0" rtl="0" algn="r">
                        <a:spcBef>
                          <a:spcPts val="0"/>
                        </a:spcBef>
                        <a:spcAft>
                          <a:spcPts val="0"/>
                        </a:spcAft>
                        <a:buNone/>
                      </a:pPr>
                      <a:r>
                        <a:rPr lang="en" sz="1200"/>
                        <a:t>1.0</a:t>
                      </a:r>
                      <a:endParaRPr sz="1200"/>
                    </a:p>
                  </a:txBody>
                  <a:tcPr marT="91425" marB="91425" marR="91425" marL="91425"/>
                </a:tc>
                <a:tc>
                  <a:txBody>
                    <a:bodyPr/>
                    <a:lstStyle/>
                    <a:p>
                      <a:pPr indent="0" lvl="0" marL="0" rtl="0" algn="r">
                        <a:spcBef>
                          <a:spcPts val="0"/>
                        </a:spcBef>
                        <a:spcAft>
                          <a:spcPts val="0"/>
                        </a:spcAft>
                        <a:buNone/>
                      </a:pPr>
                      <a:r>
                        <a:rPr lang="en" sz="1200"/>
                        <a:t>0.519</a:t>
                      </a:r>
                      <a:endParaRPr sz="1200"/>
                    </a:p>
                  </a:txBody>
                  <a:tcPr marT="91425" marB="91425" marR="91425" marL="91425"/>
                </a:tc>
              </a:tr>
              <a:tr h="261275">
                <a:tc>
                  <a:txBody>
                    <a:bodyPr/>
                    <a:lstStyle/>
                    <a:p>
                      <a:pPr indent="0" lvl="0" marL="0" rtl="0" algn="l">
                        <a:spcBef>
                          <a:spcPts val="0"/>
                        </a:spcBef>
                        <a:spcAft>
                          <a:spcPts val="0"/>
                        </a:spcAft>
                        <a:buNone/>
                      </a:pPr>
                      <a:r>
                        <a:rPr lang="en" sz="1100"/>
                        <a:t>Gradient Boost</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b="1" lang="en" sz="1200"/>
                        <a:t>0.893</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0.831</a:t>
                      </a:r>
                      <a:endParaRPr sz="1200"/>
                    </a:p>
                  </a:txBody>
                  <a:tcPr marT="91425" marB="91425" marR="91425" marL="91425"/>
                </a:tc>
                <a:tc>
                  <a:txBody>
                    <a:bodyPr/>
                    <a:lstStyle/>
                    <a:p>
                      <a:pPr indent="0" lvl="0" marL="0" rtl="0" algn="r">
                        <a:spcBef>
                          <a:spcPts val="0"/>
                        </a:spcBef>
                        <a:spcAft>
                          <a:spcPts val="0"/>
                        </a:spcAft>
                        <a:buNone/>
                      </a:pPr>
                      <a:r>
                        <a:rPr lang="en" sz="1200"/>
                        <a:t>1.0</a:t>
                      </a:r>
                      <a:endParaRPr sz="1200"/>
                    </a:p>
                  </a:txBody>
                  <a:tcPr marT="91425" marB="91425" marR="91425" marL="91425"/>
                </a:tc>
                <a:tc>
                  <a:txBody>
                    <a:bodyPr/>
                    <a:lstStyle/>
                    <a:p>
                      <a:pPr indent="0" lvl="0" marL="0" rtl="0" algn="r">
                        <a:spcBef>
                          <a:spcPts val="0"/>
                        </a:spcBef>
                        <a:spcAft>
                          <a:spcPts val="0"/>
                        </a:spcAft>
                        <a:buNone/>
                      </a:pPr>
                      <a:r>
                        <a:rPr lang="en" sz="1200"/>
                        <a:t>0.712</a:t>
                      </a:r>
                      <a:endParaRPr sz="1200"/>
                    </a:p>
                  </a:txBody>
                  <a:tcPr marT="91425" marB="91425" marR="91425" marL="91425"/>
                </a:tc>
              </a:tr>
              <a:tr h="261275">
                <a:tc>
                  <a:txBody>
                    <a:bodyPr/>
                    <a:lstStyle/>
                    <a:p>
                      <a:pPr indent="0" lvl="0" marL="0" rtl="0" algn="l">
                        <a:spcBef>
                          <a:spcPts val="0"/>
                        </a:spcBef>
                        <a:spcAft>
                          <a:spcPts val="0"/>
                        </a:spcAft>
                        <a:buNone/>
                      </a:pPr>
                      <a:r>
                        <a:rPr lang="en" sz="1100"/>
                        <a:t>SVM</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0.566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0.0</a:t>
                      </a:r>
                      <a:endParaRPr sz="1200"/>
                    </a:p>
                  </a:txBody>
                  <a:tcPr marT="91425" marB="91425" marR="91425" marL="91425"/>
                </a:tc>
                <a:tc>
                  <a:txBody>
                    <a:bodyPr/>
                    <a:lstStyle/>
                    <a:p>
                      <a:pPr indent="0" lvl="0" marL="0" rtl="0" algn="r">
                        <a:spcBef>
                          <a:spcPts val="0"/>
                        </a:spcBef>
                        <a:spcAft>
                          <a:spcPts val="0"/>
                        </a:spcAft>
                        <a:buNone/>
                      </a:pPr>
                      <a:r>
                        <a:rPr lang="en" sz="1200"/>
                        <a:t>0.0</a:t>
                      </a:r>
                      <a:endParaRPr sz="1200"/>
                    </a:p>
                  </a:txBody>
                  <a:tcPr marT="91425" marB="91425" marR="91425" marL="91425"/>
                </a:tc>
                <a:tc>
                  <a:txBody>
                    <a:bodyPr/>
                    <a:lstStyle/>
                    <a:p>
                      <a:pPr indent="0" lvl="0" marL="0" rtl="0" algn="r">
                        <a:spcBef>
                          <a:spcPts val="0"/>
                        </a:spcBef>
                        <a:spcAft>
                          <a:spcPts val="0"/>
                        </a:spcAft>
                        <a:buNone/>
                      </a:pPr>
                      <a:r>
                        <a:rPr lang="en" sz="1200"/>
                        <a:t>0.0</a:t>
                      </a:r>
                      <a:endParaRPr sz="1200"/>
                    </a:p>
                  </a:txBody>
                  <a:tcPr marT="91425" marB="91425" marR="91425" marL="91425"/>
                </a:tc>
              </a:tr>
              <a:tr h="261275">
                <a:tc>
                  <a:txBody>
                    <a:bodyPr/>
                    <a:lstStyle/>
                    <a:p>
                      <a:pPr indent="0" lvl="0" marL="0" rtl="0" algn="l">
                        <a:spcBef>
                          <a:spcPts val="0"/>
                        </a:spcBef>
                        <a:spcAft>
                          <a:spcPts val="0"/>
                        </a:spcAft>
                        <a:buNone/>
                      </a:pPr>
                      <a:r>
                        <a:rPr lang="en" sz="1100"/>
                        <a:t>Naive Bayes</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0.656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0.322</a:t>
                      </a:r>
                      <a:endParaRPr sz="1200"/>
                    </a:p>
                  </a:txBody>
                  <a:tcPr marT="91425" marB="91425" marR="91425" marL="91425"/>
                </a:tc>
                <a:tc>
                  <a:txBody>
                    <a:bodyPr/>
                    <a:lstStyle/>
                    <a:p>
                      <a:pPr indent="0" lvl="0" marL="0" rtl="0" algn="r">
                        <a:spcBef>
                          <a:spcPts val="0"/>
                        </a:spcBef>
                        <a:spcAft>
                          <a:spcPts val="0"/>
                        </a:spcAft>
                        <a:buNone/>
                      </a:pPr>
                      <a:r>
                        <a:rPr lang="en" sz="1200"/>
                        <a:t>0.413</a:t>
                      </a:r>
                      <a:endParaRPr sz="1200"/>
                    </a:p>
                  </a:txBody>
                  <a:tcPr marT="91425" marB="91425" marR="91425" marL="91425"/>
                </a:tc>
                <a:tc>
                  <a:txBody>
                    <a:bodyPr/>
                    <a:lstStyle/>
                    <a:p>
                      <a:pPr indent="0" lvl="0" marL="0" rtl="0" algn="r">
                        <a:spcBef>
                          <a:spcPts val="0"/>
                        </a:spcBef>
                        <a:spcAft>
                          <a:spcPts val="0"/>
                        </a:spcAft>
                        <a:buNone/>
                      </a:pPr>
                      <a:r>
                        <a:rPr lang="en" sz="1200"/>
                        <a:t>0.265</a:t>
                      </a:r>
                      <a:endParaRPr sz="1200"/>
                    </a:p>
                  </a:txBody>
                  <a:tcPr marT="91425" marB="91425" marR="91425" marL="91425"/>
                </a:tc>
              </a:tr>
              <a:tr h="261275">
                <a:tc>
                  <a:txBody>
                    <a:bodyPr/>
                    <a:lstStyle/>
                    <a:p>
                      <a:pPr indent="0" lvl="0" marL="0" rtl="0" algn="l">
                        <a:spcBef>
                          <a:spcPts val="0"/>
                        </a:spcBef>
                        <a:spcAft>
                          <a:spcPts val="0"/>
                        </a:spcAft>
                        <a:buNone/>
                      </a:pPr>
                      <a:r>
                        <a:rPr lang="en" sz="1100"/>
                        <a:t>Perceptron</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DDDDD"/>
                    </a:solidFill>
                  </a:tcPr>
                </a:tc>
                <a:tc>
                  <a:txBody>
                    <a:bodyPr/>
                    <a:lstStyle/>
                    <a:p>
                      <a:pPr indent="0" lvl="0" marL="0" rtl="0" algn="r">
                        <a:spcBef>
                          <a:spcPts val="0"/>
                        </a:spcBef>
                        <a:spcAft>
                          <a:spcPts val="0"/>
                        </a:spcAft>
                        <a:buNone/>
                      </a:pPr>
                      <a:r>
                        <a:rPr lang="en" sz="1200"/>
                        <a:t>0.63</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r">
                        <a:spcBef>
                          <a:spcPts val="0"/>
                        </a:spcBef>
                        <a:spcAft>
                          <a:spcPts val="0"/>
                        </a:spcAft>
                        <a:buNone/>
                      </a:pPr>
                      <a:r>
                        <a:rPr lang="en" sz="1200"/>
                        <a:t>0.153</a:t>
                      </a:r>
                      <a:endParaRPr sz="1200"/>
                    </a:p>
                  </a:txBody>
                  <a:tcPr marT="91425" marB="91425" marR="91425" marL="91425"/>
                </a:tc>
                <a:tc>
                  <a:txBody>
                    <a:bodyPr/>
                    <a:lstStyle/>
                    <a:p>
                      <a:pPr indent="0" lvl="0" marL="0" rtl="0" algn="r">
                        <a:spcBef>
                          <a:spcPts val="0"/>
                        </a:spcBef>
                        <a:spcAft>
                          <a:spcPts val="0"/>
                        </a:spcAft>
                        <a:buNone/>
                      </a:pPr>
                      <a:r>
                        <a:rPr lang="en" sz="1200"/>
                        <a:t>0.507</a:t>
                      </a:r>
                      <a:endParaRPr sz="1200"/>
                    </a:p>
                  </a:txBody>
                  <a:tcPr marT="91425" marB="91425" marR="91425" marL="91425"/>
                </a:tc>
                <a:tc>
                  <a:txBody>
                    <a:bodyPr/>
                    <a:lstStyle/>
                    <a:p>
                      <a:pPr indent="0" lvl="0" marL="0" rtl="0" algn="r">
                        <a:spcBef>
                          <a:spcPts val="0"/>
                        </a:spcBef>
                        <a:spcAft>
                          <a:spcPts val="0"/>
                        </a:spcAft>
                        <a:buNone/>
                      </a:pPr>
                      <a:r>
                        <a:rPr lang="en" sz="1200"/>
                        <a:t>0.09</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713250" y="470675"/>
            <a:ext cx="75231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395" name="Google Shape;395;p49"/>
          <p:cNvSpPr txBox="1"/>
          <p:nvPr>
            <p:ph idx="1" type="subTitle"/>
          </p:nvPr>
        </p:nvSpPr>
        <p:spPr>
          <a:xfrm>
            <a:off x="713250" y="1217050"/>
            <a:ext cx="7910400" cy="3558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Applying resampling leads to a drastic improvement of the results.</a:t>
            </a:r>
            <a:endParaRPr b="1"/>
          </a:p>
          <a:p>
            <a:pPr indent="-317500" lvl="0" marL="457200" rtl="0" algn="l">
              <a:lnSpc>
                <a:spcPct val="150000"/>
              </a:lnSpc>
              <a:spcBef>
                <a:spcPts val="0"/>
              </a:spcBef>
              <a:spcAft>
                <a:spcPts val="0"/>
              </a:spcAft>
              <a:buSzPts val="1400"/>
              <a:buChar char="❏"/>
            </a:pPr>
            <a:r>
              <a:rPr b="1" lang="en"/>
              <a:t>GradientBoost </a:t>
            </a:r>
            <a:r>
              <a:rPr b="1" lang="en"/>
              <a:t>and</a:t>
            </a:r>
            <a:r>
              <a:rPr b="1" lang="en"/>
              <a:t> RandomForest classifiers</a:t>
            </a:r>
            <a:r>
              <a:rPr lang="en"/>
              <a:t> outperform other models in term of accuracy and F1_score, probably due to  their </a:t>
            </a:r>
            <a:r>
              <a:rPr lang="en"/>
              <a:t>robustness </a:t>
            </a:r>
            <a:r>
              <a:rPr lang="en"/>
              <a:t>to overfitting and </a:t>
            </a:r>
            <a:r>
              <a:rPr lang="en"/>
              <a:t>capabilities</a:t>
            </a:r>
            <a:r>
              <a:rPr lang="en"/>
              <a:t> of handling non-linear relationships. The last one tends </a:t>
            </a:r>
            <a:r>
              <a:rPr lang="en"/>
              <a:t>to make more errors in predicting the minority class, as evidenced by the lower recall score.</a:t>
            </a:r>
            <a:endParaRPr/>
          </a:p>
          <a:p>
            <a:pPr indent="-317500" lvl="0" marL="457200" rtl="0" algn="l">
              <a:lnSpc>
                <a:spcPct val="150000"/>
              </a:lnSpc>
              <a:spcBef>
                <a:spcPts val="0"/>
              </a:spcBef>
              <a:spcAft>
                <a:spcPts val="0"/>
              </a:spcAft>
              <a:buSzPts val="1400"/>
              <a:buChar char="❏"/>
            </a:pPr>
            <a:r>
              <a:rPr lang="en"/>
              <a:t>Accordingly</a:t>
            </a:r>
            <a:r>
              <a:rPr lang="en"/>
              <a:t>,  </a:t>
            </a:r>
            <a:r>
              <a:rPr b="1" lang="en"/>
              <a:t>LogisticRegression </a:t>
            </a:r>
            <a:r>
              <a:rPr lang="en"/>
              <a:t>and </a:t>
            </a:r>
            <a:r>
              <a:rPr b="1" lang="en"/>
              <a:t>LinearPerceptron classifiers </a:t>
            </a:r>
            <a:r>
              <a:rPr lang="en"/>
              <a:t> perform poorly because only suitable for linear application.</a:t>
            </a:r>
            <a:endParaRPr/>
          </a:p>
          <a:p>
            <a:pPr indent="-317500" lvl="0" marL="457200" rtl="0" algn="l">
              <a:lnSpc>
                <a:spcPct val="150000"/>
              </a:lnSpc>
              <a:spcBef>
                <a:spcPts val="0"/>
              </a:spcBef>
              <a:spcAft>
                <a:spcPts val="0"/>
              </a:spcAft>
              <a:buSzPts val="1400"/>
              <a:buChar char="❏"/>
            </a:pPr>
            <a:r>
              <a:rPr lang="en"/>
              <a:t>The dataset is relatively small in term of number of instances and cannot fully take advantage of Hadoop</a:t>
            </a:r>
            <a:r>
              <a:rPr lang="en"/>
              <a:t>.</a:t>
            </a:r>
            <a:endParaRPr/>
          </a:p>
          <a:p>
            <a:pPr indent="0" lvl="0" marL="4572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401" name="Google Shape;401;p50"/>
          <p:cNvSpPr txBox="1"/>
          <p:nvPr>
            <p:ph idx="1" type="subTitle"/>
          </p:nvPr>
        </p:nvSpPr>
        <p:spPr>
          <a:xfrm>
            <a:off x="713250" y="1217050"/>
            <a:ext cx="7717500" cy="3501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Applying PCA to consider the features that are more relevant for classification</a:t>
            </a:r>
            <a:r>
              <a:rPr lang="en"/>
              <a:t>. This facilitates a rapid identification of key parameters for patient monitoring.</a:t>
            </a:r>
            <a:endParaRPr/>
          </a:p>
          <a:p>
            <a:pPr indent="-317500" lvl="0" marL="457200" rtl="0" algn="l">
              <a:lnSpc>
                <a:spcPct val="150000"/>
              </a:lnSpc>
              <a:spcBef>
                <a:spcPts val="0"/>
              </a:spcBef>
              <a:spcAft>
                <a:spcPts val="0"/>
              </a:spcAft>
              <a:buSzPts val="1400"/>
              <a:buChar char="❏"/>
            </a:pPr>
            <a:r>
              <a:rPr lang="en"/>
              <a:t>Experiment with a wider range of parameters for the machine learning models to explore diverse configurations and potentially improve overall performance.</a:t>
            </a:r>
            <a:endParaRPr/>
          </a:p>
          <a:p>
            <a:pPr indent="-317500" lvl="0" marL="457200" rtl="0" algn="l">
              <a:lnSpc>
                <a:spcPct val="150000"/>
              </a:lnSpc>
              <a:spcBef>
                <a:spcPts val="0"/>
              </a:spcBef>
              <a:spcAft>
                <a:spcPts val="0"/>
              </a:spcAft>
              <a:buSzPts val="1400"/>
              <a:buChar char="❏"/>
            </a:pPr>
            <a:r>
              <a:rPr lang="en"/>
              <a:t>Improve the pre-processing step.</a:t>
            </a:r>
            <a:endParaRPr/>
          </a:p>
          <a:p>
            <a:pPr indent="-317500" lvl="0" marL="457200" rtl="0" algn="l">
              <a:lnSpc>
                <a:spcPct val="150000"/>
              </a:lnSpc>
              <a:spcBef>
                <a:spcPts val="0"/>
              </a:spcBef>
              <a:spcAft>
                <a:spcPts val="0"/>
              </a:spcAft>
              <a:buSzPts val="1400"/>
              <a:buChar char="❏"/>
            </a:pPr>
            <a:r>
              <a:rPr lang="en"/>
              <a:t>Execute the software on a bigger cluster of physical machines rather than utilizing a pseudo-distributed environment to fully exploit Hadoop potential.</a:t>
            </a:r>
            <a:endParaRPr/>
          </a:p>
          <a:p>
            <a:pPr indent="-317500" lvl="0" marL="457200" rtl="0" algn="l">
              <a:lnSpc>
                <a:spcPct val="150000"/>
              </a:lnSpc>
              <a:spcBef>
                <a:spcPts val="0"/>
              </a:spcBef>
              <a:spcAft>
                <a:spcPts val="0"/>
              </a:spcAft>
              <a:buSzPts val="1400"/>
              <a:buChar char="❏"/>
            </a:pPr>
            <a:r>
              <a:rPr lang="en"/>
              <a:t>Try to collect more data to expand the dataset with more recent patient information in order to improve  models’ performances.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948325" y="1409875"/>
            <a:ext cx="4863300" cy="17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Thanks for your attention!</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762425" y="3182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86" name="Google Shape;286;p36"/>
          <p:cNvSpPr txBox="1"/>
          <p:nvPr/>
        </p:nvSpPr>
        <p:spPr>
          <a:xfrm>
            <a:off x="762425" y="1184550"/>
            <a:ext cx="7717500" cy="34932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b="1" lang="en">
                <a:solidFill>
                  <a:srgbClr val="303030"/>
                </a:solidFill>
                <a:highlight>
                  <a:srgbClr val="FAFAFA"/>
                </a:highlight>
                <a:latin typeface="Roboto"/>
                <a:ea typeface="Roboto"/>
                <a:cs typeface="Roboto"/>
                <a:sym typeface="Roboto"/>
              </a:rPr>
              <a:t>The problem : </a:t>
            </a:r>
            <a:r>
              <a:rPr lang="en" sz="1300">
                <a:solidFill>
                  <a:schemeClr val="dk1"/>
                </a:solidFill>
                <a:latin typeface="Commissioner"/>
                <a:ea typeface="Commissioner"/>
                <a:cs typeface="Commissioner"/>
                <a:sym typeface="Commissioner"/>
              </a:rPr>
              <a:t>Despite high-quality evidence showing improved clinical outcomes for diabetic patients in hospitals who receive various preventive and therapeutic interventions, many patients do not receive them. This can be partially attributed to arbitrary diabetes management in hospital environments, which fail to attend to glycemic control. </a:t>
            </a:r>
            <a:r>
              <a:rPr lang="en" sz="1300">
                <a:solidFill>
                  <a:srgbClr val="303030"/>
                </a:solidFill>
                <a:highlight>
                  <a:srgbClr val="FAFAFA"/>
                </a:highlight>
                <a:latin typeface="Roboto"/>
                <a:ea typeface="Roboto"/>
                <a:cs typeface="Roboto"/>
                <a:sym typeface="Roboto"/>
              </a:rPr>
              <a:t> </a:t>
            </a:r>
            <a:endParaRPr sz="1300">
              <a:solidFill>
                <a:srgbClr val="303030"/>
              </a:solidFill>
              <a:highlight>
                <a:srgbClr val="FAFAFA"/>
              </a:highlight>
              <a:latin typeface="Roboto"/>
              <a:ea typeface="Roboto"/>
              <a:cs typeface="Roboto"/>
              <a:sym typeface="Roboto"/>
            </a:endParaRPr>
          </a:p>
          <a:p>
            <a:pPr indent="0" lvl="0" marL="0" rtl="0" algn="just">
              <a:lnSpc>
                <a:spcPct val="115000"/>
              </a:lnSpc>
              <a:spcBef>
                <a:spcPts val="0"/>
              </a:spcBef>
              <a:spcAft>
                <a:spcPts val="0"/>
              </a:spcAft>
              <a:buNone/>
            </a:pPr>
            <a:r>
              <a:t/>
            </a:r>
            <a:endParaRPr sz="1300">
              <a:solidFill>
                <a:srgbClr val="303030"/>
              </a:solidFill>
              <a:highlight>
                <a:srgbClr val="FAFAFA"/>
              </a:highlight>
              <a:latin typeface="Roboto"/>
              <a:ea typeface="Roboto"/>
              <a:cs typeface="Roboto"/>
              <a:sym typeface="Roboto"/>
            </a:endParaRPr>
          </a:p>
          <a:p>
            <a:pPr indent="0" lvl="0" marL="0" rtl="0" algn="just">
              <a:lnSpc>
                <a:spcPct val="115000"/>
              </a:lnSpc>
              <a:spcBef>
                <a:spcPts val="0"/>
              </a:spcBef>
              <a:spcAft>
                <a:spcPts val="0"/>
              </a:spcAft>
              <a:buNone/>
            </a:pPr>
            <a:r>
              <a:rPr lang="en" sz="1300">
                <a:solidFill>
                  <a:srgbClr val="303030"/>
                </a:solidFill>
                <a:highlight>
                  <a:srgbClr val="FAFAFA"/>
                </a:highlight>
                <a:latin typeface="Roboto"/>
                <a:ea typeface="Roboto"/>
                <a:cs typeface="Roboto"/>
                <a:sym typeface="Roboto"/>
              </a:rPr>
              <a:t>Failure to provide proper diabetes care not only increases the managing costs for the hospitals (as the patients are readmitted) but also impacts the morbidity and mortality of the patients, who may face complications associated with diabetes.</a:t>
            </a:r>
            <a:endParaRPr sz="1300">
              <a:solidFill>
                <a:srgbClr val="303030"/>
              </a:solidFill>
              <a:highlight>
                <a:srgbClr val="FAFAFA"/>
              </a:highlight>
              <a:latin typeface="Roboto"/>
              <a:ea typeface="Roboto"/>
              <a:cs typeface="Roboto"/>
              <a:sym typeface="Roboto"/>
            </a:endParaRPr>
          </a:p>
          <a:p>
            <a:pPr indent="0" lvl="0" marL="0" rtl="0" algn="just">
              <a:lnSpc>
                <a:spcPct val="115000"/>
              </a:lnSpc>
              <a:spcBef>
                <a:spcPts val="0"/>
              </a:spcBef>
              <a:spcAft>
                <a:spcPts val="0"/>
              </a:spcAft>
              <a:buNone/>
            </a:pPr>
            <a:r>
              <a:t/>
            </a:r>
            <a:endParaRPr sz="1300">
              <a:solidFill>
                <a:srgbClr val="303030"/>
              </a:solidFill>
              <a:highlight>
                <a:srgbClr val="FAFAFA"/>
              </a:highlight>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Commissioner"/>
                <a:ea typeface="Commissioner"/>
                <a:cs typeface="Commissioner"/>
                <a:sym typeface="Commissioner"/>
              </a:rPr>
              <a:t>The goal </a:t>
            </a:r>
            <a:r>
              <a:rPr lang="en" sz="1300">
                <a:solidFill>
                  <a:schemeClr val="dk1"/>
                </a:solidFill>
                <a:latin typeface="Commissioner"/>
                <a:ea typeface="Commissioner"/>
                <a:cs typeface="Commissioner"/>
                <a:sym typeface="Commissioner"/>
              </a:rPr>
              <a:t>is to determine the early readmission of the patient within 30 days of discharge.</a:t>
            </a:r>
            <a:endParaRPr sz="1300">
              <a:solidFill>
                <a:srgbClr val="303030"/>
              </a:solidFill>
              <a:highlight>
                <a:srgbClr val="FAFAFA"/>
              </a:highlight>
              <a:latin typeface="Roboto"/>
              <a:ea typeface="Roboto"/>
              <a:cs typeface="Roboto"/>
              <a:sym typeface="Roboto"/>
            </a:endParaRPr>
          </a:p>
          <a:p>
            <a:pPr indent="0" lvl="0" marL="0" rtl="0" algn="just">
              <a:spcBef>
                <a:spcPts val="0"/>
              </a:spcBef>
              <a:spcAft>
                <a:spcPts val="0"/>
              </a:spcAft>
              <a:buNone/>
            </a:pPr>
            <a:r>
              <a:t/>
            </a:r>
            <a:endParaRPr sz="1300">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sz="1300">
              <a:solidFill>
                <a:schemeClr val="dk1"/>
              </a:solidFill>
              <a:latin typeface="Commissioner"/>
              <a:ea typeface="Commissioner"/>
              <a:cs typeface="Commissioner"/>
              <a:sym typeface="Commission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292" name="Google Shape;292;p37"/>
          <p:cNvSpPr txBox="1"/>
          <p:nvPr/>
        </p:nvSpPr>
        <p:spPr>
          <a:xfrm>
            <a:off x="1003050" y="1299625"/>
            <a:ext cx="7137900" cy="23733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lang="en">
                <a:solidFill>
                  <a:schemeClr val="dk1"/>
                </a:solidFill>
                <a:latin typeface="Commissioner"/>
                <a:ea typeface="Commissioner"/>
                <a:cs typeface="Commissioner"/>
                <a:sym typeface="Commissioner"/>
              </a:rPr>
              <a:t>The dataset represents ten years (1999-2008) of clinical care at 130 US hospitals and integrated delivery networks. Each row concerns hospital records of patients diagnosed with diabetes, who underwent laboratory, medications, and stayed up to 14 days.</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rPr lang="en">
                <a:solidFill>
                  <a:schemeClr val="dk1"/>
                </a:solidFill>
                <a:latin typeface="Commissioner"/>
                <a:ea typeface="Commissioner"/>
                <a:cs typeface="Commissioner"/>
                <a:sym typeface="Commissioner"/>
              </a:rPr>
              <a:t>Over 50 features representing patient and hospital outcomes satisfying the following criteria:</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It is an inpatient encounter (a hospital admission).</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It is a diabetic encounter.</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The length of staying was at least 1 day and at most 14 days</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Laboratory tests were performed during the encounter.</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Medications were administered during the encounter.</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sz="1200">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sz="1200">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sz="1200">
              <a:solidFill>
                <a:schemeClr val="dk1"/>
              </a:solidFill>
              <a:latin typeface="Commissioner"/>
              <a:ea typeface="Commissioner"/>
              <a:cs typeface="Commissioner"/>
              <a:sym typeface="Commission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713250"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task</a:t>
            </a:r>
            <a:endParaRPr/>
          </a:p>
        </p:txBody>
      </p:sp>
      <p:sp>
        <p:nvSpPr>
          <p:cNvPr id="298" name="Google Shape;298;p38"/>
          <p:cNvSpPr txBox="1"/>
          <p:nvPr/>
        </p:nvSpPr>
        <p:spPr>
          <a:xfrm>
            <a:off x="1003050" y="1299625"/>
            <a:ext cx="7137900" cy="26193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lang="en">
                <a:solidFill>
                  <a:schemeClr val="dk1"/>
                </a:solidFill>
                <a:latin typeface="Commissioner"/>
                <a:ea typeface="Commissioner"/>
                <a:cs typeface="Commissioner"/>
                <a:sym typeface="Commissioner"/>
              </a:rPr>
              <a:t>This problem will be approached as a classification task to predict the label column </a:t>
            </a:r>
            <a:r>
              <a:rPr b="1" i="1" lang="en">
                <a:solidFill>
                  <a:schemeClr val="dk1"/>
                </a:solidFill>
                <a:latin typeface="Commissioner"/>
                <a:ea typeface="Commissioner"/>
                <a:cs typeface="Commissioner"/>
                <a:sym typeface="Commissioner"/>
              </a:rPr>
              <a:t>readmitted </a:t>
            </a:r>
            <a:r>
              <a:rPr lang="en">
                <a:solidFill>
                  <a:schemeClr val="dk1"/>
                </a:solidFill>
                <a:latin typeface="Commissioner"/>
                <a:ea typeface="Commissioner"/>
                <a:cs typeface="Commissioner"/>
                <a:sym typeface="Commissioner"/>
              </a:rPr>
              <a:t>having 3 distinct values</a:t>
            </a:r>
            <a:r>
              <a:rPr lang="en">
                <a:solidFill>
                  <a:schemeClr val="dk1"/>
                </a:solidFill>
                <a:latin typeface="Commissioner"/>
                <a:ea typeface="Commissioner"/>
                <a:cs typeface="Commissioner"/>
                <a:sym typeface="Commissioner"/>
              </a:rPr>
              <a:t>:</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‘&gt;30’ : patient readmitted after 30 days or more discharge</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‘&lt;30’ : patient readmitted within 30 days after discharge</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‘NO’ : patient not readmitted after discharge</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rPr lang="en">
                <a:solidFill>
                  <a:schemeClr val="dk1"/>
                </a:solidFill>
                <a:latin typeface="Commissioner"/>
                <a:ea typeface="Commissioner"/>
                <a:cs typeface="Commissioner"/>
                <a:sym typeface="Commissioner"/>
              </a:rPr>
              <a:t>Reference to the paper </a:t>
            </a:r>
            <a:r>
              <a:rPr b="1" i="1" lang="en" u="sng">
                <a:solidFill>
                  <a:schemeClr val="hlink"/>
                </a:solidFill>
                <a:latin typeface="Commissioner"/>
                <a:ea typeface="Commissioner"/>
                <a:cs typeface="Commissioner"/>
                <a:sym typeface="Commissioner"/>
                <a:hlinkClick r:id="rId3"/>
              </a:rPr>
              <a:t>Impact of HbA1c Measurement on Hospital Readmission Rates: Analysis of 70,000 Clinical Database Patient Records</a:t>
            </a:r>
            <a:r>
              <a:rPr lang="en">
                <a:solidFill>
                  <a:schemeClr val="dk1"/>
                </a:solidFill>
                <a:latin typeface="Commissioner"/>
                <a:ea typeface="Commissioner"/>
                <a:cs typeface="Commissioner"/>
                <a:sym typeface="Commissioner"/>
              </a:rPr>
              <a:t> for detailed description of the attributes.</a:t>
            </a:r>
            <a:endParaRPr sz="1200">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sz="1200">
              <a:solidFill>
                <a:schemeClr val="dk1"/>
              </a:solidFill>
              <a:latin typeface="Commissioner"/>
              <a:ea typeface="Commissioner"/>
              <a:cs typeface="Commissioner"/>
              <a:sym typeface="Commission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713250" y="477675"/>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setting</a:t>
            </a:r>
            <a:endParaRPr/>
          </a:p>
        </p:txBody>
      </p:sp>
      <p:sp>
        <p:nvSpPr>
          <p:cNvPr id="304" name="Google Shape;304;p39"/>
          <p:cNvSpPr txBox="1"/>
          <p:nvPr/>
        </p:nvSpPr>
        <p:spPr>
          <a:xfrm>
            <a:off x="1003050" y="1389875"/>
            <a:ext cx="3739500" cy="28161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b="1" lang="en" sz="1500">
                <a:solidFill>
                  <a:schemeClr val="dk1"/>
                </a:solidFill>
                <a:latin typeface="Commissioner"/>
                <a:ea typeface="Commissioner"/>
                <a:cs typeface="Commissioner"/>
                <a:sym typeface="Commissioner"/>
              </a:rPr>
              <a:t>Physical Machine</a:t>
            </a:r>
            <a:endParaRPr b="1" sz="1500">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Windows 11 (64-bit)</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Intel Core i7-8750H CPU @ 2.20 GHz</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6 cores</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16 GB RAM</a:t>
            </a:r>
            <a:endParaRPr b="1" sz="1500">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t/>
            </a:r>
            <a:endParaRPr b="1" sz="1500">
              <a:solidFill>
                <a:schemeClr val="dk1"/>
              </a:solidFill>
              <a:latin typeface="Commissioner"/>
              <a:ea typeface="Commissioner"/>
              <a:cs typeface="Commissioner"/>
              <a:sym typeface="Commissioner"/>
            </a:endParaRPr>
          </a:p>
          <a:p>
            <a:pPr indent="0" lvl="0" marL="0" rtl="0" algn="just">
              <a:lnSpc>
                <a:spcPct val="115000"/>
              </a:lnSpc>
              <a:spcBef>
                <a:spcPts val="0"/>
              </a:spcBef>
              <a:spcAft>
                <a:spcPts val="0"/>
              </a:spcAft>
              <a:buNone/>
            </a:pPr>
            <a:r>
              <a:rPr b="1" lang="en" sz="1500">
                <a:solidFill>
                  <a:schemeClr val="dk1"/>
                </a:solidFill>
                <a:latin typeface="Commissioner"/>
                <a:ea typeface="Commissioner"/>
                <a:cs typeface="Commissioner"/>
                <a:sym typeface="Commissioner"/>
              </a:rPr>
              <a:t>Virtual Machine</a:t>
            </a:r>
            <a:endParaRPr b="1" sz="1500">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Linux Ubuntu (64-bit)</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8 GB RAM</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4 virtual processors</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2.2 GHz max processor speed</a:t>
            </a:r>
            <a:endParaRPr>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a:solidFill>
                <a:schemeClr val="dk1"/>
              </a:solidFill>
              <a:latin typeface="Commissioner"/>
              <a:ea typeface="Commissioner"/>
              <a:cs typeface="Commissioner"/>
              <a:sym typeface="Commissioner"/>
            </a:endParaRPr>
          </a:p>
        </p:txBody>
      </p:sp>
      <p:sp>
        <p:nvSpPr>
          <p:cNvPr id="305" name="Google Shape;305;p39"/>
          <p:cNvSpPr txBox="1"/>
          <p:nvPr/>
        </p:nvSpPr>
        <p:spPr>
          <a:xfrm>
            <a:off x="5452200" y="1382375"/>
            <a:ext cx="3253500" cy="12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sp>
        <p:nvSpPr>
          <p:cNvPr id="306" name="Google Shape;306;p39"/>
          <p:cNvSpPr txBox="1"/>
          <p:nvPr/>
        </p:nvSpPr>
        <p:spPr>
          <a:xfrm>
            <a:off x="5209200" y="1389875"/>
            <a:ext cx="3739500" cy="14280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b="1" lang="en" sz="1500">
                <a:solidFill>
                  <a:schemeClr val="dk1"/>
                </a:solidFill>
                <a:latin typeface="Commissioner"/>
                <a:ea typeface="Commissioner"/>
                <a:cs typeface="Commissioner"/>
                <a:sym typeface="Commissioner"/>
              </a:rPr>
              <a:t>System</a:t>
            </a:r>
            <a:endParaRPr b="1" sz="1500">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Hadoop pseudo-distributed (v. 3.2.0)</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YARN</a:t>
            </a:r>
            <a:endParaRPr>
              <a:solidFill>
                <a:schemeClr val="dk1"/>
              </a:solidFill>
              <a:latin typeface="Commissioner"/>
              <a:ea typeface="Commissioner"/>
              <a:cs typeface="Commissioner"/>
              <a:sym typeface="Commissioner"/>
            </a:endParaRPr>
          </a:p>
          <a:p>
            <a:pPr indent="-317500" lvl="0" marL="457200" rtl="0" algn="just">
              <a:lnSpc>
                <a:spcPct val="115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Pyspark programming API (v. 3.2.1)</a:t>
            </a:r>
            <a:endParaRPr>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just">
              <a:spcBef>
                <a:spcPts val="0"/>
              </a:spcBef>
              <a:spcAft>
                <a:spcPts val="0"/>
              </a:spcAft>
              <a:buNone/>
            </a:pPr>
            <a:r>
              <a:t/>
            </a:r>
            <a:endParaRPr>
              <a:solidFill>
                <a:schemeClr val="dk1"/>
              </a:solidFill>
              <a:latin typeface="Commissioner"/>
              <a:ea typeface="Commissioner"/>
              <a:cs typeface="Commissioner"/>
              <a:sym typeface="Commissioner"/>
            </a:endParaRPr>
          </a:p>
        </p:txBody>
      </p:sp>
      <p:pic>
        <p:nvPicPr>
          <p:cNvPr id="307" name="Google Shape;307;p39"/>
          <p:cNvPicPr preferRelativeResize="0"/>
          <p:nvPr/>
        </p:nvPicPr>
        <p:blipFill>
          <a:blip r:embed="rId3">
            <a:alphaModFix/>
          </a:blip>
          <a:stretch>
            <a:fillRect/>
          </a:stretch>
        </p:blipFill>
        <p:spPr>
          <a:xfrm>
            <a:off x="6264550" y="2548675"/>
            <a:ext cx="2684151" cy="1312251"/>
          </a:xfrm>
          <a:prstGeom prst="rect">
            <a:avLst/>
          </a:prstGeom>
          <a:noFill/>
          <a:ln>
            <a:noFill/>
          </a:ln>
        </p:spPr>
      </p:pic>
      <p:pic>
        <p:nvPicPr>
          <p:cNvPr id="308" name="Google Shape;308;p39"/>
          <p:cNvPicPr preferRelativeResize="0"/>
          <p:nvPr/>
        </p:nvPicPr>
        <p:blipFill>
          <a:blip r:embed="rId4">
            <a:alphaModFix/>
          </a:blip>
          <a:stretch>
            <a:fillRect/>
          </a:stretch>
        </p:blipFill>
        <p:spPr>
          <a:xfrm>
            <a:off x="4563425" y="3433123"/>
            <a:ext cx="2146550" cy="121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315000" y="482525"/>
            <a:ext cx="88290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 Data exploration</a:t>
            </a:r>
            <a:endParaRPr/>
          </a:p>
        </p:txBody>
      </p:sp>
      <p:sp>
        <p:nvSpPr>
          <p:cNvPr id="314" name="Google Shape;314;p40"/>
          <p:cNvSpPr txBox="1"/>
          <p:nvPr/>
        </p:nvSpPr>
        <p:spPr>
          <a:xfrm>
            <a:off x="695400" y="1601750"/>
            <a:ext cx="4026000" cy="2487600"/>
          </a:xfrm>
          <a:prstGeom prst="rect">
            <a:avLst/>
          </a:prstGeom>
          <a:noFill/>
          <a:ln>
            <a:noFill/>
          </a:ln>
        </p:spPr>
        <p:txBody>
          <a:bodyPr anchorCtr="0" anchor="t" bIns="91425" lIns="91425" spcFirstLastPara="1" rIns="0" wrap="square" tIns="91425">
            <a:noAutofit/>
          </a:bodyPr>
          <a:lstStyle/>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47 features</a:t>
            </a:r>
            <a:endParaRPr>
              <a:solidFill>
                <a:schemeClr val="dk1"/>
              </a:solidFill>
              <a:latin typeface="Commissioner"/>
              <a:ea typeface="Commissioner"/>
              <a:cs typeface="Commissioner"/>
              <a:sym typeface="Commissioner"/>
            </a:endParaRPr>
          </a:p>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101766 instances</a:t>
            </a:r>
            <a:endParaRPr>
              <a:solidFill>
                <a:schemeClr val="dk1"/>
              </a:solidFill>
              <a:latin typeface="Commissioner"/>
              <a:ea typeface="Commissioner"/>
              <a:cs typeface="Commissioner"/>
              <a:sym typeface="Commissioner"/>
            </a:endParaRPr>
          </a:p>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71518 patients</a:t>
            </a:r>
            <a:endParaRPr>
              <a:solidFill>
                <a:schemeClr val="dk1"/>
              </a:solidFill>
              <a:latin typeface="Commissioner"/>
              <a:ea typeface="Commissioner"/>
              <a:cs typeface="Commissioner"/>
              <a:sym typeface="Commissioner"/>
            </a:endParaRPr>
          </a:p>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missing values present </a:t>
            </a:r>
            <a:endParaRPr>
              <a:solidFill>
                <a:schemeClr val="dk1"/>
              </a:solidFill>
              <a:latin typeface="Commissioner"/>
              <a:ea typeface="Commissioner"/>
              <a:cs typeface="Commissioner"/>
              <a:sym typeface="Commissioner"/>
            </a:endParaRPr>
          </a:p>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unbalanced class label</a:t>
            </a:r>
            <a:endParaRPr>
              <a:solidFill>
                <a:schemeClr val="dk1"/>
              </a:solidFill>
              <a:latin typeface="Commissioner"/>
              <a:ea typeface="Commissioner"/>
              <a:cs typeface="Commissioner"/>
              <a:sym typeface="Commissioner"/>
            </a:endParaRPr>
          </a:p>
          <a:p>
            <a:pPr indent="-317500" lvl="0" marL="457200" rtl="0" algn="just">
              <a:lnSpc>
                <a:spcPct val="150000"/>
              </a:lnSpc>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Feature type : Categorical/Integer</a:t>
            </a:r>
            <a:endParaRPr>
              <a:solidFill>
                <a:schemeClr val="dk1"/>
              </a:solidFill>
              <a:latin typeface="Commissioner"/>
              <a:ea typeface="Commissioner"/>
              <a:cs typeface="Commissioner"/>
              <a:sym typeface="Commissioner"/>
            </a:endParaRPr>
          </a:p>
        </p:txBody>
      </p:sp>
      <p:pic>
        <p:nvPicPr>
          <p:cNvPr id="315" name="Google Shape;315;p40" title="Points scored"/>
          <p:cNvPicPr preferRelativeResize="0"/>
          <p:nvPr/>
        </p:nvPicPr>
        <p:blipFill>
          <a:blip r:embed="rId3">
            <a:alphaModFix/>
          </a:blip>
          <a:stretch>
            <a:fillRect/>
          </a:stretch>
        </p:blipFill>
        <p:spPr>
          <a:xfrm>
            <a:off x="4873800" y="1298663"/>
            <a:ext cx="4117800" cy="25461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41"/>
          <p:cNvSpPr txBox="1"/>
          <p:nvPr>
            <p:ph type="title"/>
          </p:nvPr>
        </p:nvSpPr>
        <p:spPr>
          <a:xfrm>
            <a:off x="713225" y="371875"/>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Pre-processing</a:t>
            </a:r>
            <a:endParaRPr/>
          </a:p>
        </p:txBody>
      </p:sp>
      <p:sp>
        <p:nvSpPr>
          <p:cNvPr id="321" name="Google Shape;321;p41"/>
          <p:cNvSpPr txBox="1"/>
          <p:nvPr>
            <p:ph idx="1" type="subTitle"/>
          </p:nvPr>
        </p:nvSpPr>
        <p:spPr>
          <a:xfrm>
            <a:off x="277750" y="1095825"/>
            <a:ext cx="4242900" cy="1506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latin typeface="Golos Text Medium"/>
                <a:ea typeface="Golos Text Medium"/>
                <a:cs typeface="Golos Text Medium"/>
                <a:sym typeface="Golos Text Medium"/>
              </a:rPr>
              <a:t>Missing </a:t>
            </a:r>
            <a:r>
              <a:rPr lang="en" sz="1600">
                <a:latin typeface="Golos Text Medium"/>
                <a:ea typeface="Golos Text Medium"/>
                <a:cs typeface="Golos Text Medium"/>
                <a:sym typeface="Golos Text Medium"/>
              </a:rPr>
              <a:t>values</a:t>
            </a:r>
            <a:endParaRPr sz="1600">
              <a:latin typeface="Golos Text Medium"/>
              <a:ea typeface="Golos Text Medium"/>
              <a:cs typeface="Golos Text Medium"/>
              <a:sym typeface="Golos Text Medium"/>
            </a:endParaRPr>
          </a:p>
          <a:p>
            <a:pPr indent="-304800" lvl="0" marL="457200" rtl="0" algn="l">
              <a:lnSpc>
                <a:spcPct val="150000"/>
              </a:lnSpc>
              <a:spcBef>
                <a:spcPts val="0"/>
              </a:spcBef>
              <a:spcAft>
                <a:spcPts val="0"/>
              </a:spcAft>
              <a:buSzPts val="1200"/>
              <a:buChar char="❏"/>
            </a:pPr>
            <a:r>
              <a:rPr lang="en" sz="1200"/>
              <a:t>Drop </a:t>
            </a:r>
            <a:r>
              <a:rPr b="1" lang="en" sz="1200"/>
              <a:t>null</a:t>
            </a:r>
            <a:r>
              <a:rPr lang="en" sz="1200"/>
              <a:t> value rows for columns </a:t>
            </a:r>
            <a:r>
              <a:rPr b="1" i="1" lang="en" sz="1200"/>
              <a:t>gender </a:t>
            </a:r>
            <a:r>
              <a:rPr lang="en" sz="1200"/>
              <a:t>and </a:t>
            </a:r>
            <a:r>
              <a:rPr b="1" i="1" lang="en" sz="1200"/>
              <a:t>race </a:t>
            </a:r>
            <a:r>
              <a:rPr lang="en" sz="1200"/>
              <a:t>.</a:t>
            </a:r>
            <a:endParaRPr sz="1200"/>
          </a:p>
          <a:p>
            <a:pPr indent="-304800" lvl="0" marL="457200" rtl="0" algn="l">
              <a:lnSpc>
                <a:spcPct val="150000"/>
              </a:lnSpc>
              <a:spcBef>
                <a:spcPts val="0"/>
              </a:spcBef>
              <a:spcAft>
                <a:spcPts val="0"/>
              </a:spcAft>
              <a:buSzPts val="1200"/>
              <a:buChar char="❏"/>
            </a:pPr>
            <a:r>
              <a:rPr lang="en" sz="1200"/>
              <a:t>Drop columns having more than 40% of missing values: </a:t>
            </a:r>
            <a:r>
              <a:rPr b="1" i="1" lang="en" sz="1200"/>
              <a:t>weight</a:t>
            </a:r>
            <a:r>
              <a:rPr lang="en" sz="1200"/>
              <a:t>, </a:t>
            </a:r>
            <a:r>
              <a:rPr b="1" i="1" lang="en" sz="1200"/>
              <a:t>payer_code</a:t>
            </a:r>
            <a:r>
              <a:rPr lang="en" sz="1200"/>
              <a:t>, </a:t>
            </a:r>
            <a:r>
              <a:rPr b="1" i="1" lang="en" sz="1200"/>
              <a:t>medical_specialty </a:t>
            </a:r>
            <a:r>
              <a:rPr lang="en" sz="1200"/>
              <a:t>.</a:t>
            </a:r>
            <a:endParaRPr sz="1200"/>
          </a:p>
          <a:p>
            <a:pPr indent="0" lvl="0" marL="0" rtl="0" algn="l">
              <a:spcBef>
                <a:spcPts val="0"/>
              </a:spcBef>
              <a:spcAft>
                <a:spcPts val="0"/>
              </a:spcAft>
              <a:buNone/>
            </a:pPr>
            <a:r>
              <a:t/>
            </a:r>
            <a:endParaRPr sz="1600">
              <a:latin typeface="Golos Text Medium"/>
              <a:ea typeface="Golos Text Medium"/>
              <a:cs typeface="Golos Text Medium"/>
              <a:sym typeface="Golos Text Medium"/>
            </a:endParaRPr>
          </a:p>
        </p:txBody>
      </p:sp>
      <p:sp>
        <p:nvSpPr>
          <p:cNvPr id="322" name="Google Shape;322;p41"/>
          <p:cNvSpPr txBox="1"/>
          <p:nvPr>
            <p:ph idx="2" type="subTitle"/>
          </p:nvPr>
        </p:nvSpPr>
        <p:spPr>
          <a:xfrm>
            <a:off x="4648000" y="1081875"/>
            <a:ext cx="4185000" cy="1506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latin typeface="Golos Text Medium"/>
                <a:ea typeface="Golos Text Medium"/>
                <a:cs typeface="Golos Text Medium"/>
                <a:sym typeface="Golos Text Medium"/>
              </a:rPr>
              <a:t>Feature selection</a:t>
            </a:r>
            <a:endParaRPr sz="1600">
              <a:latin typeface="Golos Text Medium"/>
              <a:ea typeface="Golos Text Medium"/>
              <a:cs typeface="Golos Text Medium"/>
              <a:sym typeface="Golos Text Medium"/>
            </a:endParaRPr>
          </a:p>
          <a:p>
            <a:pPr indent="-304800" lvl="0" marL="457200" rtl="0" algn="l">
              <a:lnSpc>
                <a:spcPct val="150000"/>
              </a:lnSpc>
              <a:spcBef>
                <a:spcPts val="0"/>
              </a:spcBef>
              <a:spcAft>
                <a:spcPts val="0"/>
              </a:spcAft>
              <a:buSzPts val="1200"/>
              <a:buChar char="❏"/>
            </a:pPr>
            <a:r>
              <a:rPr lang="en" sz="1200"/>
              <a:t>Drop single value columns: </a:t>
            </a:r>
            <a:r>
              <a:rPr b="1" i="1" lang="en" sz="1200"/>
              <a:t>examide</a:t>
            </a:r>
            <a:r>
              <a:rPr lang="en" sz="1200"/>
              <a:t>, </a:t>
            </a:r>
            <a:r>
              <a:rPr b="1" i="1" lang="en" sz="1200"/>
              <a:t>citoglipton</a:t>
            </a:r>
            <a:r>
              <a:rPr lang="en" sz="1200"/>
              <a:t>, </a:t>
            </a:r>
            <a:r>
              <a:rPr b="1" i="1" lang="en" sz="1200"/>
              <a:t>glimepiride-pioglitazione </a:t>
            </a:r>
            <a:r>
              <a:rPr lang="en" sz="1200"/>
              <a:t>.</a:t>
            </a:r>
            <a:endParaRPr sz="1200"/>
          </a:p>
          <a:p>
            <a:pPr indent="-304800" lvl="0" marL="457200" rtl="0" algn="l">
              <a:lnSpc>
                <a:spcPct val="150000"/>
              </a:lnSpc>
              <a:spcBef>
                <a:spcPts val="0"/>
              </a:spcBef>
              <a:spcAft>
                <a:spcPts val="0"/>
              </a:spcAft>
              <a:buSzPts val="1200"/>
              <a:buChar char="❏"/>
            </a:pPr>
            <a:r>
              <a:rPr lang="en" sz="1200"/>
              <a:t>Drop rows of already visited patients to avoid bias. </a:t>
            </a:r>
            <a:endParaRPr sz="1200"/>
          </a:p>
          <a:p>
            <a:pPr indent="-304800" lvl="0" marL="457200" rtl="0" algn="l">
              <a:lnSpc>
                <a:spcPct val="150000"/>
              </a:lnSpc>
              <a:spcBef>
                <a:spcPts val="0"/>
              </a:spcBef>
              <a:spcAft>
                <a:spcPts val="0"/>
              </a:spcAft>
              <a:buSzPts val="1200"/>
              <a:buChar char="❏"/>
            </a:pPr>
            <a:r>
              <a:rPr lang="en" sz="1200"/>
              <a:t>Drop columns:  </a:t>
            </a:r>
            <a:r>
              <a:rPr b="1" i="1" lang="en" sz="1200"/>
              <a:t>encounter_id</a:t>
            </a:r>
            <a:r>
              <a:rPr lang="en" sz="1200"/>
              <a:t>,     </a:t>
            </a:r>
            <a:r>
              <a:rPr b="1" i="1" lang="en" sz="1200"/>
              <a:t>patient_nbr</a:t>
            </a:r>
            <a:r>
              <a:rPr lang="en" sz="1200"/>
              <a:t> .</a:t>
            </a:r>
            <a:endParaRPr sz="1200"/>
          </a:p>
          <a:p>
            <a:pPr indent="0" lvl="0" marL="0" rtl="0" algn="just">
              <a:lnSpc>
                <a:spcPct val="150000"/>
              </a:lnSpc>
              <a:spcBef>
                <a:spcPts val="0"/>
              </a:spcBef>
              <a:spcAft>
                <a:spcPts val="0"/>
              </a:spcAft>
              <a:buNone/>
            </a:pPr>
            <a:r>
              <a:t/>
            </a:r>
            <a:endParaRPr sz="1200"/>
          </a:p>
        </p:txBody>
      </p:sp>
      <p:sp>
        <p:nvSpPr>
          <p:cNvPr id="323" name="Google Shape;323;p41"/>
          <p:cNvSpPr txBox="1"/>
          <p:nvPr>
            <p:ph idx="1" type="subTitle"/>
          </p:nvPr>
        </p:nvSpPr>
        <p:spPr>
          <a:xfrm>
            <a:off x="232075" y="2876175"/>
            <a:ext cx="4510500" cy="216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latin typeface="Golos Text Medium"/>
                <a:ea typeface="Golos Text Medium"/>
                <a:cs typeface="Golos Text Medium"/>
                <a:sym typeface="Golos Text Medium"/>
              </a:rPr>
              <a:t>Feat. transformation</a:t>
            </a:r>
            <a:endParaRPr sz="1600">
              <a:latin typeface="Golos Text Medium"/>
              <a:ea typeface="Golos Text Medium"/>
              <a:cs typeface="Golos Text Medium"/>
              <a:sym typeface="Golos Text Medium"/>
            </a:endParaRPr>
          </a:p>
          <a:p>
            <a:pPr indent="-304800" lvl="0" marL="457200" rtl="0" algn="l">
              <a:lnSpc>
                <a:spcPct val="150000"/>
              </a:lnSpc>
              <a:spcBef>
                <a:spcPts val="0"/>
              </a:spcBef>
              <a:spcAft>
                <a:spcPts val="0"/>
              </a:spcAft>
              <a:buSzPts val="1200"/>
              <a:buChar char="❏"/>
            </a:pPr>
            <a:r>
              <a:rPr lang="en" sz="1200"/>
              <a:t>Labels aggregation, switch to a Binary classification problem (focus on positives):</a:t>
            </a:r>
            <a:endParaRPr sz="1200"/>
          </a:p>
          <a:p>
            <a:pPr indent="0" lvl="0" marL="0" rtl="0" algn="l">
              <a:lnSpc>
                <a:spcPct val="150000"/>
              </a:lnSpc>
              <a:spcBef>
                <a:spcPts val="0"/>
              </a:spcBef>
              <a:spcAft>
                <a:spcPts val="0"/>
              </a:spcAft>
              <a:buNone/>
            </a:pPr>
            <a:r>
              <a:rPr lang="en" sz="1200"/>
              <a:t>	“&gt;30”,  “NO”                   0</a:t>
            </a:r>
            <a:endParaRPr sz="1200"/>
          </a:p>
          <a:p>
            <a:pPr indent="0" lvl="0" marL="0" rtl="0" algn="l">
              <a:lnSpc>
                <a:spcPct val="150000"/>
              </a:lnSpc>
              <a:spcBef>
                <a:spcPts val="0"/>
              </a:spcBef>
              <a:spcAft>
                <a:spcPts val="0"/>
              </a:spcAft>
              <a:buNone/>
            </a:pPr>
            <a:r>
              <a:rPr lang="en" sz="1200"/>
              <a:t>	“&lt;30”                                  1</a:t>
            </a:r>
            <a:endParaRPr sz="1200"/>
          </a:p>
          <a:p>
            <a:pPr indent="-304800" lvl="0" marL="457200" rtl="0" algn="l">
              <a:lnSpc>
                <a:spcPct val="150000"/>
              </a:lnSpc>
              <a:spcBef>
                <a:spcPts val="0"/>
              </a:spcBef>
              <a:spcAft>
                <a:spcPts val="0"/>
              </a:spcAft>
              <a:buSzPts val="1200"/>
              <a:buChar char="❏"/>
            </a:pPr>
            <a:r>
              <a:rPr b="1" i="1" lang="en" sz="1200"/>
              <a:t>StringIndexer  </a:t>
            </a:r>
            <a:r>
              <a:rPr lang="en" sz="1200"/>
              <a:t>to all categorical columns (37 columns transformed).</a:t>
            </a:r>
            <a:endParaRPr sz="1000"/>
          </a:p>
        </p:txBody>
      </p:sp>
      <p:cxnSp>
        <p:nvCxnSpPr>
          <p:cNvPr id="324" name="Google Shape;324;p41"/>
          <p:cNvCxnSpPr/>
          <p:nvPr/>
        </p:nvCxnSpPr>
        <p:spPr>
          <a:xfrm flipH="1" rot="10800000">
            <a:off x="344075" y="2749000"/>
            <a:ext cx="8348100" cy="28200"/>
          </a:xfrm>
          <a:prstGeom prst="straightConnector1">
            <a:avLst/>
          </a:prstGeom>
          <a:noFill/>
          <a:ln cap="flat" cmpd="sng" w="9525">
            <a:solidFill>
              <a:schemeClr val="accent1"/>
            </a:solidFill>
            <a:prstDash val="solid"/>
            <a:round/>
            <a:headEnd len="med" w="med" type="none"/>
            <a:tailEnd len="med" w="med" type="none"/>
          </a:ln>
        </p:spPr>
      </p:cxnSp>
      <p:cxnSp>
        <p:nvCxnSpPr>
          <p:cNvPr id="325" name="Google Shape;325;p41"/>
          <p:cNvCxnSpPr/>
          <p:nvPr/>
        </p:nvCxnSpPr>
        <p:spPr>
          <a:xfrm>
            <a:off x="4185175" y="3053425"/>
            <a:ext cx="60300" cy="66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41"/>
          <p:cNvCxnSpPr/>
          <p:nvPr/>
        </p:nvCxnSpPr>
        <p:spPr>
          <a:xfrm>
            <a:off x="1732200" y="3980950"/>
            <a:ext cx="308700" cy="0"/>
          </a:xfrm>
          <a:prstGeom prst="straightConnector1">
            <a:avLst/>
          </a:prstGeom>
          <a:noFill/>
          <a:ln cap="flat" cmpd="sng" w="9525">
            <a:solidFill>
              <a:schemeClr val="dk1"/>
            </a:solidFill>
            <a:prstDash val="solid"/>
            <a:round/>
            <a:headEnd len="med" w="med" type="none"/>
            <a:tailEnd len="med" w="med" type="triangle"/>
          </a:ln>
        </p:spPr>
      </p:cxnSp>
      <p:cxnSp>
        <p:nvCxnSpPr>
          <p:cNvPr id="327" name="Google Shape;327;p41"/>
          <p:cNvCxnSpPr/>
          <p:nvPr/>
        </p:nvCxnSpPr>
        <p:spPr>
          <a:xfrm>
            <a:off x="1732200" y="4271450"/>
            <a:ext cx="308700" cy="0"/>
          </a:xfrm>
          <a:prstGeom prst="straightConnector1">
            <a:avLst/>
          </a:prstGeom>
          <a:noFill/>
          <a:ln cap="flat" cmpd="sng" w="9525">
            <a:solidFill>
              <a:schemeClr val="dk1"/>
            </a:solidFill>
            <a:prstDash val="solid"/>
            <a:round/>
            <a:headEnd len="med" w="med" type="none"/>
            <a:tailEnd len="med" w="med" type="triangle"/>
          </a:ln>
        </p:spPr>
      </p:cxnSp>
      <p:cxnSp>
        <p:nvCxnSpPr>
          <p:cNvPr id="328" name="Google Shape;328;p41"/>
          <p:cNvCxnSpPr/>
          <p:nvPr/>
        </p:nvCxnSpPr>
        <p:spPr>
          <a:xfrm>
            <a:off x="4582525" y="933925"/>
            <a:ext cx="0" cy="1719900"/>
          </a:xfrm>
          <a:prstGeom prst="straightConnector1">
            <a:avLst/>
          </a:prstGeom>
          <a:noFill/>
          <a:ln cap="flat" cmpd="sng" w="9525">
            <a:solidFill>
              <a:schemeClr val="accent1"/>
            </a:solidFill>
            <a:prstDash val="solid"/>
            <a:round/>
            <a:headEnd len="med" w="med" type="none"/>
            <a:tailEnd len="med" w="med" type="none"/>
          </a:ln>
        </p:spPr>
      </p:cxnSp>
      <p:pic>
        <p:nvPicPr>
          <p:cNvPr id="329" name="Google Shape;329;p41" title="Points scored"/>
          <p:cNvPicPr preferRelativeResize="0"/>
          <p:nvPr/>
        </p:nvPicPr>
        <p:blipFill>
          <a:blip r:embed="rId3">
            <a:alphaModFix/>
          </a:blip>
          <a:stretch>
            <a:fillRect/>
          </a:stretch>
        </p:blipFill>
        <p:spPr>
          <a:xfrm>
            <a:off x="4906450" y="2776775"/>
            <a:ext cx="3623040" cy="2243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Resampling: Problem</a:t>
            </a:r>
            <a:endParaRPr/>
          </a:p>
        </p:txBody>
      </p:sp>
      <p:sp>
        <p:nvSpPr>
          <p:cNvPr id="335" name="Google Shape;335;p42"/>
          <p:cNvSpPr txBox="1"/>
          <p:nvPr>
            <p:ph idx="1" type="subTitle"/>
          </p:nvPr>
        </p:nvSpPr>
        <p:spPr>
          <a:xfrm>
            <a:off x="667875" y="1198500"/>
            <a:ext cx="8032500" cy="39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Resampling techniques have been used in order to account for class unbalance (towards the negatives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Main issue</a:t>
            </a:r>
            <a:r>
              <a:rPr lang="en"/>
              <a:t>: dealing with resampling of  health-related datasets is a delicate situation because of a rare occurrence of certain pathologies or clinical conditions:</a:t>
            </a:r>
            <a:endParaRPr/>
          </a:p>
          <a:p>
            <a:pPr indent="0" lvl="0" marL="0" rtl="0" algn="l">
              <a:spcBef>
                <a:spcPts val="0"/>
              </a:spcBef>
              <a:spcAft>
                <a:spcPts val="0"/>
              </a:spcAft>
              <a:buNone/>
            </a:pPr>
            <a:r>
              <a:t/>
            </a:r>
            <a:endParaRPr/>
          </a:p>
        </p:txBody>
      </p:sp>
      <p:sp>
        <p:nvSpPr>
          <p:cNvPr id="336" name="Google Shape;336;p42"/>
          <p:cNvSpPr txBox="1"/>
          <p:nvPr/>
        </p:nvSpPr>
        <p:spPr>
          <a:xfrm>
            <a:off x="997350" y="2942650"/>
            <a:ext cx="13533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Oversampling</a:t>
            </a:r>
            <a:endParaRPr>
              <a:solidFill>
                <a:schemeClr val="dk1"/>
              </a:solidFill>
              <a:latin typeface="Commissioner"/>
              <a:ea typeface="Commissioner"/>
              <a:cs typeface="Commissioner"/>
              <a:sym typeface="Commissioner"/>
            </a:endParaRPr>
          </a:p>
        </p:txBody>
      </p:sp>
      <p:sp>
        <p:nvSpPr>
          <p:cNvPr id="337" name="Google Shape;337;p42"/>
          <p:cNvSpPr txBox="1"/>
          <p:nvPr/>
        </p:nvSpPr>
        <p:spPr>
          <a:xfrm>
            <a:off x="3302975" y="2762350"/>
            <a:ext cx="3391200" cy="76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Overfitting</a:t>
            </a:r>
            <a:endParaRPr>
              <a:solidFill>
                <a:schemeClr val="dk1"/>
              </a:solidFill>
              <a:latin typeface="Commissioner"/>
              <a:ea typeface="Commissioner"/>
              <a:cs typeface="Commissioner"/>
              <a:sym typeface="Commissioner"/>
            </a:endParaRPr>
          </a:p>
          <a:p>
            <a:pPr indent="-317500" lvl="0" marL="457200" rtl="0" algn="l">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Noise</a:t>
            </a:r>
            <a:endParaRPr>
              <a:solidFill>
                <a:schemeClr val="dk1"/>
              </a:solidFill>
              <a:latin typeface="Commissioner"/>
              <a:ea typeface="Commissioner"/>
              <a:cs typeface="Commissioner"/>
              <a:sym typeface="Commissioner"/>
            </a:endParaRPr>
          </a:p>
          <a:p>
            <a:pPr indent="-317500" lvl="0" marL="457200" rtl="0" algn="l">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Loss of diversity of minorities</a:t>
            </a:r>
            <a:endParaRPr>
              <a:solidFill>
                <a:schemeClr val="dk1"/>
              </a:solidFill>
              <a:latin typeface="Commissioner"/>
              <a:ea typeface="Commissioner"/>
              <a:cs typeface="Commissioner"/>
              <a:sym typeface="Commissioner"/>
            </a:endParaRPr>
          </a:p>
        </p:txBody>
      </p:sp>
      <p:cxnSp>
        <p:nvCxnSpPr>
          <p:cNvPr id="338" name="Google Shape;338;p42"/>
          <p:cNvCxnSpPr>
            <a:stCxn id="336" idx="3"/>
            <a:endCxn id="337" idx="1"/>
          </p:cNvCxnSpPr>
          <p:nvPr/>
        </p:nvCxnSpPr>
        <p:spPr>
          <a:xfrm>
            <a:off x="2350650" y="3143050"/>
            <a:ext cx="952200" cy="0"/>
          </a:xfrm>
          <a:prstGeom prst="straightConnector1">
            <a:avLst/>
          </a:prstGeom>
          <a:noFill/>
          <a:ln cap="flat" cmpd="sng" w="9525">
            <a:solidFill>
              <a:schemeClr val="dk1"/>
            </a:solidFill>
            <a:prstDash val="solid"/>
            <a:round/>
            <a:headEnd len="med" w="med" type="none"/>
            <a:tailEnd len="med" w="med" type="triangle"/>
          </a:ln>
        </p:spPr>
      </p:cxnSp>
      <p:sp>
        <p:nvSpPr>
          <p:cNvPr id="339" name="Google Shape;339;p42"/>
          <p:cNvSpPr txBox="1"/>
          <p:nvPr/>
        </p:nvSpPr>
        <p:spPr>
          <a:xfrm>
            <a:off x="936875" y="4062375"/>
            <a:ext cx="14139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Undersampling</a:t>
            </a:r>
            <a:endParaRPr>
              <a:solidFill>
                <a:schemeClr val="dk1"/>
              </a:solidFill>
              <a:latin typeface="Commissioner"/>
              <a:ea typeface="Commissioner"/>
              <a:cs typeface="Commissioner"/>
              <a:sym typeface="Commissioner"/>
            </a:endParaRPr>
          </a:p>
        </p:txBody>
      </p:sp>
      <p:sp>
        <p:nvSpPr>
          <p:cNvPr id="340" name="Google Shape;340;p42"/>
          <p:cNvSpPr txBox="1"/>
          <p:nvPr/>
        </p:nvSpPr>
        <p:spPr>
          <a:xfrm>
            <a:off x="3302950" y="4089675"/>
            <a:ext cx="4093800" cy="34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ommissioner"/>
              <a:buChar char="❏"/>
            </a:pPr>
            <a:r>
              <a:rPr lang="en">
                <a:solidFill>
                  <a:schemeClr val="dk1"/>
                </a:solidFill>
                <a:latin typeface="Commissioner"/>
                <a:ea typeface="Commissioner"/>
                <a:cs typeface="Commissioner"/>
                <a:sym typeface="Commissioner"/>
              </a:rPr>
              <a:t>Loss of potentially valuable information</a:t>
            </a:r>
            <a:endParaRPr>
              <a:solidFill>
                <a:schemeClr val="dk1"/>
              </a:solidFill>
              <a:latin typeface="Commissioner"/>
              <a:ea typeface="Commissioner"/>
              <a:cs typeface="Commissioner"/>
              <a:sym typeface="Commissioner"/>
            </a:endParaRPr>
          </a:p>
        </p:txBody>
      </p:sp>
      <p:cxnSp>
        <p:nvCxnSpPr>
          <p:cNvPr id="341" name="Google Shape;341;p42"/>
          <p:cNvCxnSpPr>
            <a:stCxn id="339" idx="3"/>
            <a:endCxn id="340" idx="1"/>
          </p:cNvCxnSpPr>
          <p:nvPr/>
        </p:nvCxnSpPr>
        <p:spPr>
          <a:xfrm>
            <a:off x="2350775" y="4262775"/>
            <a:ext cx="9522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Resampling: Solution</a:t>
            </a:r>
            <a:endParaRPr/>
          </a:p>
        </p:txBody>
      </p:sp>
      <p:sp>
        <p:nvSpPr>
          <p:cNvPr id="347" name="Google Shape;347;p43"/>
          <p:cNvSpPr txBox="1"/>
          <p:nvPr>
            <p:ph idx="1" type="subTitle"/>
          </p:nvPr>
        </p:nvSpPr>
        <p:spPr>
          <a:xfrm>
            <a:off x="713225" y="2011775"/>
            <a:ext cx="3690900" cy="3021900"/>
          </a:xfrm>
          <a:prstGeom prst="rect">
            <a:avLst/>
          </a:prstGeom>
          <a:solidFill>
            <a:srgbClr val="DDDDDD"/>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latin typeface="Golos Text"/>
                <a:ea typeface="Golos Text"/>
                <a:cs typeface="Golos Text"/>
                <a:sym typeface="Golos Text"/>
              </a:rPr>
              <a:t>SMOTE oversampling</a:t>
            </a:r>
            <a:endParaRPr b="1">
              <a:latin typeface="Golos Text"/>
              <a:ea typeface="Golos Text"/>
              <a:cs typeface="Golos Text"/>
              <a:sym typeface="Golos Text"/>
            </a:endParaRPr>
          </a:p>
          <a:p>
            <a:pPr indent="0" lvl="0" marL="0" rtl="0" algn="ctr">
              <a:lnSpc>
                <a:spcPct val="115000"/>
              </a:lnSpc>
              <a:spcBef>
                <a:spcPts val="0"/>
              </a:spcBef>
              <a:spcAft>
                <a:spcPts val="0"/>
              </a:spcAft>
              <a:buNone/>
            </a:pPr>
            <a:r>
              <a:rPr lang="en" sz="1200">
                <a:latin typeface="Golos Text"/>
                <a:ea typeface="Golos Text"/>
                <a:cs typeface="Golos Text"/>
                <a:sym typeface="Golos Text"/>
              </a:rPr>
              <a:t>Generates new synthetic samples of minority class similar to the original ones.</a:t>
            </a:r>
            <a:endParaRPr sz="1200">
              <a:latin typeface="Golos Text"/>
              <a:ea typeface="Golos Text"/>
              <a:cs typeface="Golos Text"/>
              <a:sym typeface="Golos Text"/>
            </a:endParaRPr>
          </a:p>
          <a:p>
            <a:pPr indent="0" lvl="0" marL="0" rtl="0" algn="ctr">
              <a:lnSpc>
                <a:spcPct val="115000"/>
              </a:lnSpc>
              <a:spcBef>
                <a:spcPts val="0"/>
              </a:spcBef>
              <a:spcAft>
                <a:spcPts val="0"/>
              </a:spcAft>
              <a:buNone/>
            </a:pPr>
            <a:r>
              <a:rPr i="1" lang="en" sz="1200">
                <a:latin typeface="Golos Text"/>
                <a:ea typeface="Golos Text"/>
                <a:cs typeface="Golos Text"/>
                <a:sym typeface="Golos Text"/>
              </a:rPr>
              <a:t>Sampling= 0.5</a:t>
            </a:r>
            <a:r>
              <a:rPr lang="en" sz="1200">
                <a:latin typeface="Golos Text"/>
                <a:ea typeface="Golos Text"/>
                <a:cs typeface="Golos Text"/>
                <a:sym typeface="Golos Text"/>
              </a:rPr>
              <a:t>       </a:t>
            </a:r>
            <a:r>
              <a:rPr i="1" lang="en" sz="1200">
                <a:latin typeface="Golos Text"/>
                <a:ea typeface="Golos Text"/>
                <a:cs typeface="Golos Text"/>
                <a:sym typeface="Golos Text"/>
              </a:rPr>
              <a:t>k_neigbors=5</a:t>
            </a:r>
            <a:endParaRPr i="1" sz="1200">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p:txBody>
      </p:sp>
      <p:sp>
        <p:nvSpPr>
          <p:cNvPr id="348" name="Google Shape;348;p43"/>
          <p:cNvSpPr txBox="1"/>
          <p:nvPr/>
        </p:nvSpPr>
        <p:spPr>
          <a:xfrm>
            <a:off x="713225" y="1079025"/>
            <a:ext cx="7654500" cy="71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Commissioner"/>
                <a:ea typeface="Commissioner"/>
                <a:cs typeface="Commissioner"/>
                <a:sym typeface="Commissioner"/>
              </a:rPr>
              <a:t>Combining undersampling and oversampling at a moderate level enables us to benefit from both the techniques while mitigating their potential drawbacks.</a:t>
            </a:r>
            <a:endParaRPr sz="1300">
              <a:solidFill>
                <a:schemeClr val="dk1"/>
              </a:solidFill>
              <a:latin typeface="Commissioner"/>
              <a:ea typeface="Commissioner"/>
              <a:cs typeface="Commissioner"/>
              <a:sym typeface="Commissioner"/>
            </a:endParaRPr>
          </a:p>
        </p:txBody>
      </p:sp>
      <p:sp>
        <p:nvSpPr>
          <p:cNvPr id="349" name="Google Shape;349;p43"/>
          <p:cNvSpPr txBox="1"/>
          <p:nvPr/>
        </p:nvSpPr>
        <p:spPr>
          <a:xfrm>
            <a:off x="713400" y="3074575"/>
            <a:ext cx="3690900" cy="1959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C586C0"/>
                </a:solidFill>
                <a:highlight>
                  <a:srgbClr val="1E1E1E"/>
                </a:highlight>
                <a:latin typeface="Courier New"/>
                <a:ea typeface="Courier New"/>
                <a:cs typeface="Courier New"/>
                <a:sym typeface="Courier New"/>
              </a:rPr>
              <a:t>from</a:t>
            </a:r>
            <a:r>
              <a:rPr lang="en" sz="950">
                <a:solidFill>
                  <a:srgbClr val="D4D4D4"/>
                </a:solidFill>
                <a:highlight>
                  <a:srgbClr val="1E1E1E"/>
                </a:highlight>
                <a:latin typeface="Courier New"/>
                <a:ea typeface="Courier New"/>
                <a:cs typeface="Courier New"/>
                <a:sym typeface="Courier New"/>
              </a:rPr>
              <a:t> imblearn.over_sampling </a:t>
            </a:r>
            <a:r>
              <a:rPr lang="en" sz="950">
                <a:solidFill>
                  <a:srgbClr val="C586C0"/>
                </a:solidFill>
                <a:highlight>
                  <a:srgbClr val="1E1E1E"/>
                </a:highlight>
                <a:latin typeface="Courier New"/>
                <a:ea typeface="Courier New"/>
                <a:cs typeface="Courier New"/>
                <a:sym typeface="Courier New"/>
              </a:rPr>
              <a:t>import</a:t>
            </a:r>
            <a:r>
              <a:rPr lang="en" sz="950">
                <a:solidFill>
                  <a:srgbClr val="D4D4D4"/>
                </a:solidFill>
                <a:highlight>
                  <a:srgbClr val="1E1E1E"/>
                </a:highlight>
                <a:latin typeface="Courier New"/>
                <a:ea typeface="Courier New"/>
                <a:cs typeface="Courier New"/>
                <a:sym typeface="Courier New"/>
              </a:rPr>
              <a:t> SMOTE</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6AA94F"/>
                </a:solidFill>
                <a:highlight>
                  <a:srgbClr val="1E1E1E"/>
                </a:highlight>
                <a:latin typeface="Courier New"/>
                <a:ea typeface="Courier New"/>
                <a:cs typeface="Courier New"/>
                <a:sym typeface="Courier New"/>
              </a:rPr>
              <a:t># use SMOTE oversampling</a:t>
            </a:r>
            <a:endParaRPr sz="9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smote = SMOTE</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sampling_strategy=</a:t>
            </a:r>
            <a:r>
              <a:rPr lang="en" sz="950">
                <a:solidFill>
                  <a:srgbClr val="B5CEA8"/>
                </a:solidFill>
                <a:highlight>
                  <a:srgbClr val="1E1E1E"/>
                </a:highlight>
                <a:latin typeface="Courier New"/>
                <a:ea typeface="Courier New"/>
                <a:cs typeface="Courier New"/>
                <a:sym typeface="Courier New"/>
              </a:rPr>
              <a:t>0.5</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k_neighbors=</a:t>
            </a:r>
            <a:r>
              <a:rPr lang="en" sz="950">
                <a:solidFill>
                  <a:srgbClr val="B5CEA8"/>
                </a:solidFill>
                <a:highlight>
                  <a:srgbClr val="1E1E1E"/>
                </a:highlight>
                <a:latin typeface="Courier New"/>
                <a:ea typeface="Courier New"/>
                <a:cs typeface="Courier New"/>
                <a:sym typeface="Courier New"/>
              </a:rPr>
              <a:t>5</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random_state=random_state</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6AA94F"/>
                </a:solidFill>
                <a:highlight>
                  <a:srgbClr val="1E1E1E"/>
                </a:highlight>
                <a:latin typeface="Courier New"/>
                <a:ea typeface="Courier New"/>
                <a:cs typeface="Courier New"/>
                <a:sym typeface="Courier New"/>
              </a:rPr>
              <a:t># Apply SMOTE</a:t>
            </a:r>
            <a:endParaRPr sz="9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X_resampled</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y_resampled</a:t>
            </a:r>
            <a:r>
              <a:rPr lang="en" sz="950">
                <a:solidFill>
                  <a:srgbClr val="D4D4D4"/>
                </a:solidFill>
                <a:highlight>
                  <a:srgbClr val="1E1E1E"/>
                </a:highlight>
                <a:latin typeface="Courier New"/>
                <a:ea typeface="Courier New"/>
                <a:cs typeface="Courier New"/>
                <a:sym typeface="Courier New"/>
              </a:rPr>
              <a:t> </a:t>
            </a:r>
            <a:r>
              <a:rPr lang="en" sz="950">
                <a:solidFill>
                  <a:srgbClr val="D4D4D4"/>
                </a:solidFill>
                <a:highlight>
                  <a:srgbClr val="1E1E1E"/>
                </a:highlight>
                <a:latin typeface="Courier New"/>
                <a:ea typeface="Courier New"/>
                <a:cs typeface="Courier New"/>
                <a:sym typeface="Courier New"/>
              </a:rPr>
              <a:t>=smote.fit_resample</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X</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y</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df_resampled = X_resampled.join</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y_resampled</a:t>
            </a:r>
            <a:r>
              <a:rPr lang="en" sz="950">
                <a:solidFill>
                  <a:srgbClr val="DCDCDC"/>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sp>
        <p:nvSpPr>
          <p:cNvPr id="350" name="Google Shape;350;p43"/>
          <p:cNvSpPr txBox="1"/>
          <p:nvPr/>
        </p:nvSpPr>
        <p:spPr>
          <a:xfrm>
            <a:off x="4417525" y="2997550"/>
            <a:ext cx="3690900" cy="2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sp>
        <p:nvSpPr>
          <p:cNvPr id="351" name="Google Shape;351;p43"/>
          <p:cNvSpPr txBox="1"/>
          <p:nvPr>
            <p:ph idx="1" type="subTitle"/>
          </p:nvPr>
        </p:nvSpPr>
        <p:spPr>
          <a:xfrm>
            <a:off x="4404125" y="2011775"/>
            <a:ext cx="3963600" cy="3021900"/>
          </a:xfrm>
          <a:prstGeom prst="rect">
            <a:avLst/>
          </a:prstGeom>
          <a:solidFill>
            <a:srgbClr val="DDDDDD"/>
          </a:solidFill>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latin typeface="Golos Text"/>
                <a:ea typeface="Golos Text"/>
                <a:cs typeface="Golos Text"/>
                <a:sym typeface="Golos Text"/>
              </a:rPr>
              <a:t>Random undersampling</a:t>
            </a:r>
            <a:endParaRPr b="1">
              <a:latin typeface="Golos Text"/>
              <a:ea typeface="Golos Text"/>
              <a:cs typeface="Golos Text"/>
              <a:sym typeface="Golos Text"/>
            </a:endParaRPr>
          </a:p>
          <a:p>
            <a:pPr indent="0" lvl="0" marL="0" rtl="0" algn="ctr">
              <a:lnSpc>
                <a:spcPct val="115000"/>
              </a:lnSpc>
              <a:spcBef>
                <a:spcPts val="0"/>
              </a:spcBef>
              <a:spcAft>
                <a:spcPts val="0"/>
              </a:spcAft>
              <a:buNone/>
            </a:pPr>
            <a:r>
              <a:rPr lang="en" sz="1300"/>
              <a:t>Removing instances from the majority class to balance class distribution in a dataset.</a:t>
            </a:r>
            <a:endParaRPr sz="1300"/>
          </a:p>
          <a:p>
            <a:pPr indent="0" lvl="0" marL="0" rtl="0" algn="ctr">
              <a:lnSpc>
                <a:spcPct val="115000"/>
              </a:lnSpc>
              <a:spcBef>
                <a:spcPts val="0"/>
              </a:spcBef>
              <a:spcAft>
                <a:spcPts val="0"/>
              </a:spcAft>
              <a:buNone/>
            </a:pPr>
            <a:r>
              <a:rPr i="1" lang="en" sz="1300"/>
              <a:t>Ratio = 2 ( 1:2 )</a:t>
            </a:r>
            <a:endParaRPr i="1" sz="1300"/>
          </a:p>
          <a:p>
            <a:pPr indent="0" lvl="0" marL="0" rtl="0" algn="l">
              <a:spcBef>
                <a:spcPts val="0"/>
              </a:spcBef>
              <a:spcAft>
                <a:spcPts val="0"/>
              </a:spcAft>
              <a:buNone/>
            </a:pPr>
            <a:r>
              <a:t/>
            </a:r>
            <a:endParaRPr>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p:txBody>
      </p:sp>
      <p:sp>
        <p:nvSpPr>
          <p:cNvPr id="352" name="Google Shape;352;p43"/>
          <p:cNvSpPr txBox="1"/>
          <p:nvPr/>
        </p:nvSpPr>
        <p:spPr>
          <a:xfrm>
            <a:off x="4404125" y="3074525"/>
            <a:ext cx="3963600" cy="1959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569CD6"/>
                </a:solidFill>
                <a:highlight>
                  <a:srgbClr val="1E1E1E"/>
                </a:highlight>
                <a:latin typeface="Courier New"/>
                <a:ea typeface="Courier New"/>
                <a:cs typeface="Courier New"/>
                <a:sym typeface="Courier New"/>
              </a:rPr>
              <a:t>def</a:t>
            </a: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resample</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base_features</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ratio</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class_field</a:t>
            </a:r>
            <a:r>
              <a:rPr lang="en" sz="750">
                <a:solidFill>
                  <a:srgbClr val="D4D4D4"/>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base_class</a:t>
            </a:r>
            <a:r>
              <a:rPr lang="en" sz="750">
                <a:solidFill>
                  <a:srgbClr val="D4D4D4"/>
                </a:solidFill>
                <a:highlight>
                  <a:srgbClr val="1E1E1E"/>
                </a:highlight>
                <a:latin typeface="Courier New"/>
                <a:ea typeface="Courier New"/>
                <a:cs typeface="Courier New"/>
                <a:sym typeface="Courier New"/>
              </a:rPr>
              <a:t>)</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pos = base_features.</a:t>
            </a:r>
            <a:r>
              <a:rPr lang="en" sz="750">
                <a:solidFill>
                  <a:srgbClr val="DCDCAA"/>
                </a:solidFill>
                <a:highlight>
                  <a:srgbClr val="1E1E1E"/>
                </a:highlight>
                <a:latin typeface="Courier New"/>
                <a:ea typeface="Courier New"/>
                <a:cs typeface="Courier New"/>
                <a:sym typeface="Courier New"/>
              </a:rPr>
              <a:t>filter</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col</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class_field</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==base_class</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neg = base_features.</a:t>
            </a:r>
            <a:r>
              <a:rPr lang="en" sz="750">
                <a:solidFill>
                  <a:srgbClr val="DCDCAA"/>
                </a:solidFill>
                <a:highlight>
                  <a:srgbClr val="1E1E1E"/>
                </a:highlight>
                <a:latin typeface="Courier New"/>
                <a:ea typeface="Courier New"/>
                <a:cs typeface="Courier New"/>
                <a:sym typeface="Courier New"/>
              </a:rPr>
              <a:t>filter</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col</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class_field</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!=base_class</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total_pos = pos.count</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total_neg = neg.count</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fraction=</a:t>
            </a:r>
            <a:r>
              <a:rPr lang="en" sz="750">
                <a:solidFill>
                  <a:srgbClr val="4EC9B0"/>
                </a:solidFill>
                <a:highlight>
                  <a:srgbClr val="1E1E1E"/>
                </a:highlight>
                <a:latin typeface="Courier New"/>
                <a:ea typeface="Courier New"/>
                <a:cs typeface="Courier New"/>
                <a:sym typeface="Courier New"/>
              </a:rPr>
              <a:t>float</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total_pos*ratio</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a:t>
            </a:r>
            <a:r>
              <a:rPr lang="en" sz="750">
                <a:solidFill>
                  <a:srgbClr val="4EC9B0"/>
                </a:solidFill>
                <a:highlight>
                  <a:srgbClr val="1E1E1E"/>
                </a:highlight>
                <a:latin typeface="Courier New"/>
                <a:ea typeface="Courier New"/>
                <a:cs typeface="Courier New"/>
                <a:sym typeface="Courier New"/>
              </a:rPr>
              <a:t>float</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total_neg</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sampled = neg.sample</a:t>
            </a:r>
            <a:r>
              <a:rPr lang="en" sz="750">
                <a:solidFill>
                  <a:srgbClr val="DCDCDC"/>
                </a:solidFill>
                <a:highlight>
                  <a:srgbClr val="1E1E1E"/>
                </a:highlight>
                <a:latin typeface="Courier New"/>
                <a:ea typeface="Courier New"/>
                <a:cs typeface="Courier New"/>
                <a:sym typeface="Courier New"/>
              </a:rPr>
              <a:t>(</a:t>
            </a:r>
            <a:r>
              <a:rPr lang="en" sz="750">
                <a:solidFill>
                  <a:srgbClr val="569CD6"/>
                </a:solidFill>
                <a:highlight>
                  <a:srgbClr val="1E1E1E"/>
                </a:highlight>
                <a:latin typeface="Courier New"/>
                <a:ea typeface="Courier New"/>
                <a:cs typeface="Courier New"/>
                <a:sym typeface="Courier New"/>
              </a:rPr>
              <a:t>False</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fraction</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return</a:t>
            </a:r>
            <a:r>
              <a:rPr lang="en" sz="750">
                <a:solidFill>
                  <a:srgbClr val="D4D4D4"/>
                </a:solidFill>
                <a:highlight>
                  <a:srgbClr val="1E1E1E"/>
                </a:highlight>
                <a:latin typeface="Courier New"/>
                <a:ea typeface="Courier New"/>
                <a:cs typeface="Courier New"/>
                <a:sym typeface="Courier New"/>
              </a:rPr>
              <a:t> sampled.union</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pos</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df_resampled = resample</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df_resampled</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ratio = </a:t>
            </a:r>
            <a:r>
              <a:rPr lang="en" sz="950">
                <a:solidFill>
                  <a:srgbClr val="B5CEA8"/>
                </a:solidFill>
                <a:highlight>
                  <a:srgbClr val="1E1E1E"/>
                </a:highlight>
                <a:latin typeface="Courier New"/>
                <a:ea typeface="Courier New"/>
                <a:cs typeface="Courier New"/>
                <a:sym typeface="Courier New"/>
              </a:rPr>
              <a:t>2</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class_field = labelCol</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base_class = </a:t>
            </a:r>
            <a:r>
              <a:rPr lang="en" sz="950">
                <a:solidFill>
                  <a:srgbClr val="B5CEA8"/>
                </a:solidFill>
                <a:highlight>
                  <a:srgbClr val="1E1E1E"/>
                </a:highlight>
                <a:latin typeface="Courier New"/>
                <a:ea typeface="Courier New"/>
                <a:cs typeface="Courier New"/>
                <a:sym typeface="Courier New"/>
              </a:rPr>
              <a:t>1</a:t>
            </a:r>
            <a:r>
              <a:rPr lang="en" sz="9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cxnSp>
        <p:nvCxnSpPr>
          <p:cNvPr id="353" name="Google Shape;353;p43"/>
          <p:cNvCxnSpPr/>
          <p:nvPr/>
        </p:nvCxnSpPr>
        <p:spPr>
          <a:xfrm flipH="1">
            <a:off x="4403875" y="2024800"/>
            <a:ext cx="6900" cy="31143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