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900" r:id="rId1"/>
    <p:sldMasterId id="2147483729" r:id="rId2"/>
    <p:sldMasterId id="2147484074" r:id="rId3"/>
  </p:sldMasterIdLst>
  <p:notesMasterIdLst>
    <p:notesMasterId r:id="rId11"/>
  </p:notesMasterIdLst>
  <p:handoutMasterIdLst>
    <p:handoutMasterId r:id="rId12"/>
  </p:handoutMasterIdLst>
  <p:sldIdLst>
    <p:sldId id="560" r:id="rId4"/>
    <p:sldId id="561" r:id="rId5"/>
    <p:sldId id="601" r:id="rId6"/>
    <p:sldId id="602" r:id="rId7"/>
    <p:sldId id="603" r:id="rId8"/>
    <p:sldId id="604" r:id="rId9"/>
    <p:sldId id="605" r:id="rId10"/>
  </p:sldIdLst>
  <p:sldSz cx="9906000" cy="6858000" type="A4"/>
  <p:notesSz cx="9856788" cy="6797675"/>
  <p:embeddedFontLst>
    <p:embeddedFont>
      <p:font typeface="나눔바른고딕" pitchFamily="50" charset="-127"/>
      <p:regular r:id="rId13"/>
      <p:bold r:id="rId14"/>
    </p:embeddedFont>
    <p:embeddedFont>
      <p:font typeface="나눔고딕" charset="-127"/>
      <p:regular r:id="rId15"/>
      <p:bold r:id="rId16"/>
    </p:embeddedFont>
    <p:embeddedFont>
      <p:font typeface="맑은 고딕" pitchFamily="50" charset="-127"/>
      <p:regular r:id="rId17"/>
      <p:bold r:id="rId18"/>
    </p:embeddedFont>
  </p:embeddedFontLst>
  <p:defaultTextStyle>
    <a:defPPr>
      <a:defRPr lang="ko-KR"/>
    </a:defPPr>
    <a:lvl1pPr algn="ctr" rtl="0" fontAlgn="base" latinLnBrk="1">
      <a:spcBef>
        <a:spcPct val="0"/>
      </a:spcBef>
      <a:spcAft>
        <a:spcPct val="0"/>
      </a:spcAft>
      <a:defRPr kumimoji="1" sz="800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ctr" rtl="0" fontAlgn="base" latinLnBrk="1">
      <a:spcBef>
        <a:spcPct val="0"/>
      </a:spcBef>
      <a:spcAft>
        <a:spcPct val="0"/>
      </a:spcAft>
      <a:defRPr kumimoji="1" sz="800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ctr" rtl="0" fontAlgn="base" latinLnBrk="1">
      <a:spcBef>
        <a:spcPct val="0"/>
      </a:spcBef>
      <a:spcAft>
        <a:spcPct val="0"/>
      </a:spcAft>
      <a:defRPr kumimoji="1" sz="800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ctr" rtl="0" fontAlgn="base" latinLnBrk="1">
      <a:spcBef>
        <a:spcPct val="0"/>
      </a:spcBef>
      <a:spcAft>
        <a:spcPct val="0"/>
      </a:spcAft>
      <a:defRPr kumimoji="1" sz="800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ctr" rtl="0" fontAlgn="base" latinLnBrk="1">
      <a:spcBef>
        <a:spcPct val="0"/>
      </a:spcBef>
      <a:spcAft>
        <a:spcPct val="0"/>
      </a:spcAft>
      <a:defRPr kumimoji="1" sz="800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kumimoji="1" sz="800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6pPr>
    <a:lvl7pPr marL="2743200" algn="l" defTabSz="914400" rtl="0" eaLnBrk="1" latinLnBrk="1" hangingPunct="1">
      <a:defRPr kumimoji="1" sz="800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7pPr>
    <a:lvl8pPr marL="3200400" algn="l" defTabSz="914400" rtl="0" eaLnBrk="1" latinLnBrk="1" hangingPunct="1">
      <a:defRPr kumimoji="1" sz="800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8pPr>
    <a:lvl9pPr marL="3657600" algn="l" defTabSz="914400" rtl="0" eaLnBrk="1" latinLnBrk="1" hangingPunct="1">
      <a:defRPr kumimoji="1" sz="800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300">
          <p15:clr>
            <a:srgbClr val="A4A3A4"/>
          </p15:clr>
        </p15:guide>
        <p15:guide id="2" orient="horz" pos="981">
          <p15:clr>
            <a:srgbClr val="A4A3A4"/>
          </p15:clr>
        </p15:guide>
        <p15:guide id="3" orient="horz" pos="754">
          <p15:clr>
            <a:srgbClr val="A4A3A4"/>
          </p15:clr>
        </p15:guide>
        <p15:guide id="4" orient="horz" pos="3657">
          <p15:clr>
            <a:srgbClr val="A4A3A4"/>
          </p15:clr>
        </p15:guide>
        <p15:guide id="5" orient="horz" pos="237">
          <p15:clr>
            <a:srgbClr val="A4A3A4"/>
          </p15:clr>
        </p15:guide>
        <p15:guide id="6" orient="horz" pos="467">
          <p15:clr>
            <a:srgbClr val="A4A3A4"/>
          </p15:clr>
        </p15:guide>
        <p15:guide id="7" orient="horz" pos="1071">
          <p15:clr>
            <a:srgbClr val="A4A3A4"/>
          </p15:clr>
        </p15:guide>
        <p15:guide id="8" pos="398">
          <p15:clr>
            <a:srgbClr val="A4A3A4"/>
          </p15:clr>
        </p15:guide>
        <p15:guide id="9" pos="4831">
          <p15:clr>
            <a:srgbClr val="A4A3A4"/>
          </p15:clr>
        </p15:guide>
        <p15:guide id="10" pos="3252">
          <p15:clr>
            <a:srgbClr val="A4A3A4"/>
          </p15:clr>
        </p15:guide>
        <p15:guide id="11" pos="151">
          <p15:clr>
            <a:srgbClr val="A4A3A4"/>
          </p15:clr>
        </p15:guide>
        <p15:guide id="12" pos="1396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141">
          <p15:clr>
            <a:srgbClr val="A4A3A4"/>
          </p15:clr>
        </p15:guide>
        <p15:guide id="2" pos="311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98C937"/>
    <a:srgbClr val="FF9600"/>
    <a:srgbClr val="FA5A00"/>
    <a:srgbClr val="FFFFFF"/>
    <a:srgbClr val="F1F1F1"/>
    <a:srgbClr val="FF9900"/>
    <a:srgbClr val="000000"/>
    <a:srgbClr val="FE9931"/>
    <a:srgbClr val="0000E1"/>
    <a:srgbClr val="FFDBB7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5755" autoAdjust="0"/>
    <p:restoredTop sz="99875" autoAdjust="0"/>
  </p:normalViewPr>
  <p:slideViewPr>
    <p:cSldViewPr snapToObjects="1" showGuides="1">
      <p:cViewPr>
        <p:scale>
          <a:sx n="90" d="100"/>
          <a:sy n="90" d="100"/>
        </p:scale>
        <p:origin x="-990" y="-78"/>
      </p:cViewPr>
      <p:guideLst>
        <p:guide orient="horz" pos="300"/>
        <p:guide orient="horz" pos="981"/>
        <p:guide orient="horz" pos="572"/>
        <p:guide orient="horz" pos="3657"/>
        <p:guide orient="horz" pos="237"/>
        <p:guide orient="horz" pos="1071"/>
        <p:guide pos="398"/>
        <p:guide pos="4831"/>
        <p:guide pos="3252"/>
        <p:guide pos="151"/>
        <p:guide pos="1396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 showGuides="1">
      <p:cViewPr varScale="1">
        <p:scale>
          <a:sx n="74" d="100"/>
          <a:sy n="74" d="100"/>
        </p:scale>
        <p:origin x="-1794" y="-90"/>
      </p:cViewPr>
      <p:guideLst>
        <p:guide orient="horz" pos="2141"/>
        <p:guide pos="3105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handoutMaster" Target="handoutMasters/handoutMaster1.xml"/><Relationship Id="rId17" Type="http://schemas.openxmlformats.org/officeDocument/2006/relationships/font" Target="fonts/font5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4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font" Target="fonts/font3.fntdata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font" Target="fonts/font2.fntdata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4270747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59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582873" y="1"/>
            <a:ext cx="4272331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59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6456364"/>
            <a:ext cx="4270747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59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582873" y="6456364"/>
            <a:ext cx="4272331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1E76F34A-447E-47B6-9034-63071E52A46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149688565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4272331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62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582873" y="1"/>
            <a:ext cx="4272331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089275" y="509588"/>
            <a:ext cx="3681413" cy="2549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262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85679" y="3228976"/>
            <a:ext cx="7885430" cy="305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262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56364"/>
            <a:ext cx="4272331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62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582873" y="6456364"/>
            <a:ext cx="4272331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FBB45D8F-D91F-4C56-B4CE-5CF4A3B445E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373091133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B45D8F-D91F-4C56-B4CE-5CF4A3B445EC}" type="slidenum">
              <a:rPr lang="en-US" altLang="ko-KR" smtClean="0"/>
              <a:pPr>
                <a:defRPr/>
              </a:pPr>
              <a:t>1</a:t>
            </a:fld>
            <a:endParaRPr lang="en-US" altLang="ko-KR" dirty="0"/>
          </a:p>
        </p:txBody>
      </p:sp>
    </p:spTree>
    <p:extLst>
      <p:ext uri="{BB962C8B-B14F-4D97-AF65-F5344CB8AC3E}">
        <p14:creationId xmlns="" xmlns:p14="http://schemas.microsoft.com/office/powerpoint/2010/main" val="37915279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3512186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948AF-B2A5-4743-A5EB-2F182669D916}" type="datetime1">
              <a:rPr lang="ko-KR" altLang="en-US" smtClean="0"/>
              <a:pPr/>
              <a:t>2017-08-19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50871-9D63-475A-A114-40B10BB20C9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310898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C8E16-858A-4ADA-8402-D46C06FA81B9}" type="datetime1">
              <a:rPr lang="ko-KR" altLang="en-US" smtClean="0"/>
              <a:pPr/>
              <a:t>2017-08-19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50871-9D63-475A-A114-40B10BB20C9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3949304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DA2EE-2163-41C8-86B8-939768F4E64E}" type="datetime1">
              <a:rPr lang="ko-KR" altLang="en-US" smtClean="0"/>
              <a:pPr/>
              <a:t>2017-08-19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610152" y="6520259"/>
            <a:ext cx="2311400" cy="365125"/>
          </a:xfrm>
        </p:spPr>
        <p:txBody>
          <a:bodyPr/>
          <a:lstStyle/>
          <a:p>
            <a:fld id="{D9450871-9D63-475A-A114-40B10BB20C9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61830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94328-BF44-433A-A82E-9D62C6010A40}" type="datetime1">
              <a:rPr lang="ko-KR" altLang="en-US" smtClean="0"/>
              <a:pPr/>
              <a:t>2017-08-19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50871-9D63-475A-A114-40B10BB20C9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2433015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5E659-2590-4D6C-A8EC-245027223499}" type="datetime1">
              <a:rPr lang="ko-KR" altLang="en-US" smtClean="0"/>
              <a:pPr/>
              <a:t>2017-08-19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50871-9D63-475A-A114-40B10BB20C9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5871263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911C5-7962-4483-AA7D-F835C501BD93}" type="datetime1">
              <a:rPr lang="ko-KR" altLang="en-US" smtClean="0"/>
              <a:pPr/>
              <a:t>2017-08-19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50871-9D63-475A-A114-40B10BB20C9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7368383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8"/>
            <a:ext cx="222885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3415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431CF-F655-4663-AA80-FF047EE0280B}" type="datetime1">
              <a:rPr lang="ko-KR" altLang="en-US" smtClean="0"/>
              <a:pPr/>
              <a:t>2017-08-19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50871-9D63-475A-A114-40B10BB20C9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955769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4"/>
          <p:cNvSpPr>
            <a:spLocks noGrp="1"/>
          </p:cNvSpPr>
          <p:nvPr>
            <p:ph idx="1"/>
          </p:nvPr>
        </p:nvSpPr>
        <p:spPr>
          <a:xfrm>
            <a:off x="495300" y="3509963"/>
            <a:ext cx="8915400" cy="12871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="" xmlns:p14="http://schemas.microsoft.com/office/powerpoint/2010/main" val="1174469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메뉴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6989817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478173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9A26A-7D6C-474B-AE52-C67F4923CC80}" type="datetime1">
              <a:rPr lang="ko-KR" altLang="en-US" smtClean="0"/>
              <a:pPr/>
              <a:t>2017-08-19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113333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7971C-CE99-46A0-BE66-767799E9E48A}" type="datetime1">
              <a:rPr lang="ko-KR" altLang="en-US" smtClean="0"/>
              <a:pPr/>
              <a:t>2017-08-19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50871-9D63-475A-A114-40B10BB20C9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16181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7BC84-5E3A-45C8-9183-D4166F887D60}" type="datetime1">
              <a:rPr lang="ko-KR" altLang="en-US" smtClean="0"/>
              <a:pPr/>
              <a:t>2017-08-19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50871-9D63-475A-A114-40B10BB20C9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653003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A23CB-9858-4F27-8F9F-2960934ECEBC}" type="datetime1">
              <a:rPr lang="ko-KR" altLang="en-US" smtClean="0"/>
              <a:pPr/>
              <a:t>2017-08-19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50871-9D63-475A-A114-40B10BB20C9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656696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EA17A-0BD5-465C-8587-94F563549F07}" type="datetime1">
              <a:rPr lang="ko-KR" altLang="en-US" smtClean="0"/>
              <a:pPr/>
              <a:t>2017-08-19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50871-9D63-475A-A114-40B10BB20C9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065012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개체 틀 3"/>
          <p:cNvSpPr>
            <a:spLocks noGrp="1"/>
          </p:cNvSpPr>
          <p:nvPr>
            <p:ph type="title"/>
          </p:nvPr>
        </p:nvSpPr>
        <p:spPr>
          <a:xfrm>
            <a:off x="495300" y="2366963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>
          <a:xfrm>
            <a:off x="495300" y="3509963"/>
            <a:ext cx="8915400" cy="12871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8" r:id="rId1"/>
    <p:sldLayoutId id="2147484072" r:id="rId2"/>
  </p:sldLayoutIdLst>
  <p:timing>
    <p:tnLst>
      <p:par>
        <p:cTn id="1" dur="indefinite" restart="never" nodeType="tmRoot"/>
      </p:par>
    </p:tnLst>
  </p:timing>
  <p:hf sldNum="0" hdr="0" ftr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5400" b="1">
          <a:solidFill>
            <a:schemeClr val="tx2"/>
          </a:solidFill>
          <a:latin typeface="나눔고딕" panose="020D0604000000000000" pitchFamily="50" charset="-127"/>
          <a:ea typeface="나눔고딕" panose="020D0604000000000000" pitchFamily="50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700">
          <a:solidFill>
            <a:schemeClr val="tx2"/>
          </a:solidFill>
          <a:latin typeface="굴림" charset="-127"/>
          <a:ea typeface="굴림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700">
          <a:solidFill>
            <a:schemeClr val="tx2"/>
          </a:solidFill>
          <a:latin typeface="굴림" charset="-127"/>
          <a:ea typeface="굴림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700">
          <a:solidFill>
            <a:schemeClr val="tx2"/>
          </a:solidFill>
          <a:latin typeface="굴림" charset="-127"/>
          <a:ea typeface="굴림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700">
          <a:solidFill>
            <a:schemeClr val="tx2"/>
          </a:solidFill>
          <a:latin typeface="굴림" charset="-127"/>
          <a:ea typeface="굴림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700">
          <a:solidFill>
            <a:schemeClr val="tx2"/>
          </a:solidFill>
          <a:latin typeface="굴림" charset="-127"/>
          <a:ea typeface="굴림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700">
          <a:solidFill>
            <a:schemeClr val="tx2"/>
          </a:solidFill>
          <a:latin typeface="굴림" charset="-127"/>
          <a:ea typeface="굴림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700">
          <a:solidFill>
            <a:schemeClr val="tx2"/>
          </a:solidFill>
          <a:latin typeface="굴림" charset="-127"/>
          <a:ea typeface="굴림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700">
          <a:solidFill>
            <a:schemeClr val="tx2"/>
          </a:solidFill>
          <a:latin typeface="굴림" charset="-127"/>
          <a:ea typeface="굴림" charset="-127"/>
        </a:defRPr>
      </a:lvl9pPr>
    </p:titleStyle>
    <p:bodyStyle>
      <a:lvl1pPr marL="0" indent="0" algn="ctr" rtl="0" eaLnBrk="0" fontAlgn="base" latinLnBrk="1" hangingPunct="0">
        <a:spcBef>
          <a:spcPct val="20000"/>
        </a:spcBef>
        <a:spcAft>
          <a:spcPct val="0"/>
        </a:spcAft>
        <a:buNone/>
        <a:defRPr kumimoji="1" sz="24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1828800" indent="0" algn="l" rtl="0" eaLnBrk="0" fontAlgn="base" latinLnBrk="1" hangingPunct="0">
        <a:spcBef>
          <a:spcPct val="20000"/>
        </a:spcBef>
        <a:spcAft>
          <a:spcPct val="0"/>
        </a:spcAft>
        <a:buNone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7832725" y="404788"/>
            <a:ext cx="1873250" cy="6138981"/>
          </a:xfrm>
          <a:prstGeom prst="rect">
            <a:avLst/>
          </a:prstGeom>
          <a:noFill/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8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/>
            <a:endParaRPr lang="ko-KR" altLang="ko-KR" b="0" dirty="0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7832725" y="404788"/>
            <a:ext cx="1873250" cy="215900"/>
          </a:xfrm>
          <a:prstGeom prst="rect">
            <a:avLst/>
          </a:prstGeom>
          <a:solidFill>
            <a:srgbClr val="F8F8F8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8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/>
            <a:r>
              <a:rPr lang="en-US" altLang="ko-KR" dirty="0"/>
              <a:t>Description</a:t>
            </a:r>
          </a:p>
        </p:txBody>
      </p:sp>
      <p:graphicFrame>
        <p:nvGraphicFramePr>
          <p:cNvPr id="1142824" name="Group 40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276897196"/>
              </p:ext>
            </p:extLst>
          </p:nvPr>
        </p:nvGraphicFramePr>
        <p:xfrm>
          <a:off x="200025" y="169714"/>
          <a:ext cx="9505950" cy="184150"/>
        </p:xfrm>
        <a:graphic>
          <a:graphicData uri="http://schemas.openxmlformats.org/drawingml/2006/table">
            <a:tbl>
              <a:tblPr/>
              <a:tblGrid>
                <a:gridCol w="663575"/>
                <a:gridCol w="2145184"/>
                <a:gridCol w="864096"/>
                <a:gridCol w="3034333"/>
                <a:gridCol w="782637"/>
                <a:gridCol w="838200"/>
                <a:gridCol w="588963"/>
                <a:gridCol w="588962"/>
              </a:tblGrid>
              <a:tr h="184150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endParaRPr kumimoji="1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2400" marR="32400" marT="32400" marB="324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</a:t>
                      </a:r>
                      <a:endParaRPr kumimoji="1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2400" marR="32400" marT="32400" marB="324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프로젝트명</a:t>
                      </a:r>
                      <a:endParaRPr kumimoji="1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2400" marR="32400" marT="32400" marB="324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2400" marR="32400" marT="32400" marB="324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작성일</a:t>
                      </a:r>
                      <a:endParaRPr kumimoji="1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2400" marR="32400" marT="32400" marB="324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2400" marR="32400" marT="32400" marB="324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Page</a:t>
                      </a:r>
                    </a:p>
                  </a:txBody>
                  <a:tcPr marL="32400" marR="32400" marT="32400" marB="324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2400" marR="32400" marT="32400" marB="324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52" name="Rectangle 60"/>
          <p:cNvSpPr>
            <a:spLocks noGrp="1" noChangeArrowheads="1"/>
          </p:cNvSpPr>
          <p:nvPr>
            <p:ph type="title"/>
          </p:nvPr>
        </p:nvSpPr>
        <p:spPr bwMode="auto">
          <a:xfrm>
            <a:off x="879475" y="169714"/>
            <a:ext cx="1168400" cy="198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  <p:sp>
        <p:nvSpPr>
          <p:cNvPr id="1053" name="Rectangle 65"/>
          <p:cNvSpPr>
            <a:spLocks noChangeArrowheads="1"/>
          </p:cNvSpPr>
          <p:nvPr/>
        </p:nvSpPr>
        <p:spPr bwMode="auto">
          <a:xfrm>
            <a:off x="9261475" y="162942"/>
            <a:ext cx="295275" cy="198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9050" algn="ctr">
                <a:solidFill>
                  <a:srgbClr val="B2B2B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 eaLnBrk="1" hangingPunct="1">
              <a:spcBef>
                <a:spcPct val="20000"/>
              </a:spcBef>
            </a:pPr>
            <a:fld id="{6E41F4F4-254C-46DB-AD5F-79B841DA9C30}" type="slidenum">
              <a:rPr lang="en-US" altLang="ko-KR" sz="700" b="0"/>
              <a:pPr algn="l" eaLnBrk="1" hangingPunct="1">
                <a:spcBef>
                  <a:spcPct val="20000"/>
                </a:spcBef>
              </a:pPr>
              <a:t>‹#›</a:t>
            </a:fld>
            <a:endParaRPr lang="en-US" altLang="ko-KR" sz="700" b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2"/>
          </p:nvPr>
        </p:nvSpPr>
        <p:spPr>
          <a:xfrm>
            <a:off x="7689304" y="185589"/>
            <a:ext cx="864096" cy="1757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b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CA2AEEB2-EA62-42C5-B417-DAC8B892F262}" type="datetime1">
              <a:rPr lang="ko-KR" altLang="en-US" smtClean="0"/>
              <a:pPr/>
              <a:t>2017-08-19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1" r:id="rId1"/>
    <p:sldLayoutId id="2147484073" r:id="rId2"/>
    <p:sldLayoutId id="2147484086" r:id="rId3"/>
  </p:sldLayoutIdLst>
  <p:timing>
    <p:tnLst>
      <p:par>
        <p:cTn id="1" dur="indefinite" restart="never" nodeType="tmRoot"/>
      </p:par>
    </p:tnLst>
  </p:timing>
  <p:hf sldNum="0" hdr="0" ftr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7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700">
          <a:solidFill>
            <a:schemeClr val="tx2"/>
          </a:solidFill>
          <a:latin typeface="맑은 고딕" pitchFamily="50" charset="-127"/>
          <a:ea typeface="맑은 고딕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700">
          <a:solidFill>
            <a:schemeClr val="tx2"/>
          </a:solidFill>
          <a:latin typeface="맑은 고딕" pitchFamily="50" charset="-127"/>
          <a:ea typeface="맑은 고딕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700">
          <a:solidFill>
            <a:schemeClr val="tx2"/>
          </a:solidFill>
          <a:latin typeface="맑은 고딕" pitchFamily="50" charset="-127"/>
          <a:ea typeface="맑은 고딕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700">
          <a:solidFill>
            <a:schemeClr val="tx2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700">
          <a:solidFill>
            <a:schemeClr val="tx2"/>
          </a:solidFill>
          <a:latin typeface="맑은 고딕" pitchFamily="50" charset="-127"/>
          <a:ea typeface="맑은 고딕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700">
          <a:solidFill>
            <a:schemeClr val="tx2"/>
          </a:solidFill>
          <a:latin typeface="맑은 고딕" pitchFamily="50" charset="-127"/>
          <a:ea typeface="맑은 고딕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700">
          <a:solidFill>
            <a:schemeClr val="tx2"/>
          </a:solidFill>
          <a:latin typeface="맑은 고딕" pitchFamily="50" charset="-127"/>
          <a:ea typeface="맑은 고딕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700">
          <a:solidFill>
            <a:schemeClr val="tx2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0" indent="0" algn="l" rtl="0" eaLnBrk="0" fontAlgn="base" latinLnBrk="1" hangingPunct="0">
        <a:spcBef>
          <a:spcPct val="20000"/>
        </a:spcBef>
        <a:spcAft>
          <a:spcPct val="0"/>
        </a:spcAft>
        <a:buNone/>
        <a:defRPr kumimoji="1" sz="700" b="1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1828800" indent="0" algn="l" rtl="0" eaLnBrk="0" fontAlgn="base" latinLnBrk="1" hangingPunct="0">
        <a:spcBef>
          <a:spcPct val="20000"/>
        </a:spcBef>
        <a:spcAft>
          <a:spcPct val="0"/>
        </a:spcAft>
        <a:buNone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524546-6715-4E80-A8AB-6DEE9903DD72}" type="datetime1">
              <a:rPr lang="ko-KR" altLang="en-US" smtClean="0"/>
              <a:pPr/>
              <a:t>2017-08-19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450871-9D63-475A-A114-40B10BB20C9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46171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5" r:id="rId1"/>
    <p:sldLayoutId id="2147484076" r:id="rId2"/>
    <p:sldLayoutId id="2147484077" r:id="rId3"/>
    <p:sldLayoutId id="2147484078" r:id="rId4"/>
    <p:sldLayoutId id="2147484079" r:id="rId5"/>
    <p:sldLayoutId id="2147484080" r:id="rId6"/>
    <p:sldLayoutId id="2147484081" r:id="rId7"/>
    <p:sldLayoutId id="2147484082" r:id="rId8"/>
    <p:sldLayoutId id="2147484083" r:id="rId9"/>
    <p:sldLayoutId id="2147484084" r:id="rId10"/>
    <p:sldLayoutId id="2147484085" r:id="rId11"/>
  </p:sldLayoutIdLst>
  <p:hf sldNum="0" hdr="0" ftr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 err="1" smtClean="0">
                <a:latin typeface="나눔바른고딕" pitchFamily="50" charset="-127"/>
                <a:ea typeface="나눔바른고딕" pitchFamily="50" charset="-127"/>
              </a:rPr>
              <a:t>요셉유통</a:t>
            </a:r>
            <a:r>
              <a:rPr lang="ko-KR" altLang="en-US" sz="4000" dirty="0" smtClean="0">
                <a:latin typeface="나눔바른고딕" pitchFamily="50" charset="-127"/>
                <a:ea typeface="나눔바른고딕" pitchFamily="50" charset="-127"/>
              </a:rPr>
              <a:t> 장부 화면 기획</a:t>
            </a:r>
            <a:endParaRPr lang="ko-KR" altLang="en-US" sz="8000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" name="부제목 2"/>
          <p:cNvSpPr txBox="1">
            <a:spLocks/>
          </p:cNvSpPr>
          <p:nvPr/>
        </p:nvSpPr>
        <p:spPr>
          <a:xfrm>
            <a:off x="2083928" y="5906529"/>
            <a:ext cx="7621600" cy="7049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1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2017. 08</a:t>
            </a:r>
          </a:p>
          <a:p>
            <a:pPr algn="r"/>
            <a:r>
              <a:rPr lang="ko-KR" altLang="en-US" sz="18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김소혜</a:t>
            </a:r>
            <a:endParaRPr lang="ko-KR" altLang="en-US" sz="1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00746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-20166" y="0"/>
            <a:ext cx="3172966" cy="980728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History</a:t>
            </a:r>
            <a:endParaRPr lang="ko-KR" altLang="en-US" sz="1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562832459"/>
              </p:ext>
            </p:extLst>
          </p:nvPr>
        </p:nvGraphicFramePr>
        <p:xfrm>
          <a:off x="453000" y="714356"/>
          <a:ext cx="9000001" cy="28041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103775"/>
                <a:gridCol w="1103774"/>
                <a:gridCol w="5483361"/>
                <a:gridCol w="1309091"/>
              </a:tblGrid>
              <a:tr h="12555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Ver.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Date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History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1000" kern="1200" dirty="0" smtClean="0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작성자</a:t>
                      </a:r>
                      <a:endParaRPr lang="ko-KR" altLang="en-US" sz="1000" kern="1200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Ver</a:t>
                      </a:r>
                      <a:r>
                        <a:rPr kumimoji="1" lang="en-US" altLang="ko-KR" sz="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0.1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2017-08-19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최초 작성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김소혜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279116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805464621"/>
              </p:ext>
            </p:extLst>
          </p:nvPr>
        </p:nvGraphicFramePr>
        <p:xfrm>
          <a:off x="1595414" y="1228376"/>
          <a:ext cx="6192000" cy="15232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64000"/>
                <a:gridCol w="576000"/>
                <a:gridCol w="864000"/>
                <a:gridCol w="576000"/>
                <a:gridCol w="864000"/>
                <a:gridCol w="576000"/>
                <a:gridCol w="864000"/>
                <a:gridCol w="1008000"/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회사명</a:t>
                      </a:r>
                      <a:endParaRPr lang="en-US" altLang="ko-KR" sz="1000" dirty="0" smtClean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무 수량</a:t>
                      </a:r>
                      <a:endParaRPr lang="en-US" altLang="ko-KR" sz="1000" dirty="0" smtClean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무가격</a:t>
                      </a:r>
                      <a:endParaRPr lang="en-US" altLang="ko-KR" sz="1000" dirty="0" smtClean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양배추</a:t>
                      </a:r>
                      <a:r>
                        <a:rPr lang="en-US" altLang="ko-KR" sz="800" baseline="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8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수량</a:t>
                      </a:r>
                      <a:endParaRPr lang="ko-KR" altLang="en-US" sz="8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양배추</a:t>
                      </a:r>
                      <a:r>
                        <a:rPr lang="en-US" altLang="ko-KR" sz="800" baseline="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8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가격</a:t>
                      </a:r>
                      <a:endParaRPr lang="ko-KR" altLang="en-US" sz="8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기타</a:t>
                      </a:r>
                      <a:endParaRPr lang="en-US" altLang="ko-KR" sz="800" dirty="0" smtClean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latinLnBrk="1"/>
                      <a:r>
                        <a:rPr lang="ko-KR" altLang="en-US" sz="8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수량</a:t>
                      </a:r>
                      <a:endParaRPr lang="en-US" altLang="ko-KR" sz="800" dirty="0" smtClean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기타 가격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일 합계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백원단위할인</a:t>
                      </a:r>
                      <a:endParaRPr lang="en-US" altLang="ko-KR" sz="700" dirty="0" smtClean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 smtClean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dirty="0" smtClean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자동</a:t>
                      </a:r>
                      <a:r>
                        <a:rPr lang="en-US" altLang="ko-KR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0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대표자명</a:t>
                      </a:r>
                      <a:r>
                        <a:rPr lang="en-US" altLang="ko-KR" sz="10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10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무합계</a:t>
                      </a:r>
                      <a:endParaRPr lang="ko-KR" altLang="en-US" sz="1000" b="1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자동</a:t>
                      </a:r>
                      <a:r>
                        <a:rPr lang="en-US" altLang="ko-KR" sz="1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10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양배추</a:t>
                      </a:r>
                      <a:endParaRPr lang="en-US" altLang="ko-KR" sz="800" b="1" dirty="0" smtClean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합계</a:t>
                      </a:r>
                      <a:endParaRPr lang="ko-KR" altLang="en-US" sz="800" b="1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자동</a:t>
                      </a:r>
                      <a:r>
                        <a:rPr lang="en-US" altLang="ko-KR" sz="1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10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기타</a:t>
                      </a:r>
                      <a:endParaRPr lang="en-US" altLang="ko-KR" sz="800" b="1" dirty="0" smtClean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합계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자동</a:t>
                      </a:r>
                      <a:r>
                        <a:rPr lang="en-US" altLang="ko-KR" sz="1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10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외상 체크</a:t>
                      </a:r>
                      <a:endParaRPr lang="ko-KR" altLang="en-US" sz="1000" b="1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입금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FF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전미수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자동</a:t>
                      </a:r>
                      <a:r>
                        <a:rPr lang="en-US" altLang="ko-KR" sz="1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10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미수 합계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자동</a:t>
                      </a:r>
                      <a:r>
                        <a:rPr lang="en-US" altLang="ko-KR" sz="1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10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79475" y="168905"/>
            <a:ext cx="848309" cy="200055"/>
          </a:xfrm>
        </p:spPr>
        <p:txBody>
          <a:bodyPr/>
          <a:lstStyle/>
          <a:p>
            <a:r>
              <a:rPr lang="ko-KR" altLang="en-US" dirty="0" err="1" smtClean="0"/>
              <a:t>일장부작성</a:t>
            </a:r>
            <a:r>
              <a:rPr lang="en-US" altLang="ko-KR" dirty="0" smtClean="0"/>
              <a:t>/</a:t>
            </a:r>
            <a:r>
              <a:rPr lang="ko-KR" altLang="en-US" dirty="0" smtClean="0"/>
              <a:t>조회</a:t>
            </a:r>
            <a:endParaRPr lang="ko-KR" altLang="en-US" dirty="0"/>
          </a:p>
        </p:txBody>
      </p:sp>
      <p:sp>
        <p:nvSpPr>
          <p:cNvPr id="3" name="제목 2"/>
          <p:cNvSpPr txBox="1">
            <a:spLocks/>
          </p:cNvSpPr>
          <p:nvPr/>
        </p:nvSpPr>
        <p:spPr bwMode="auto">
          <a:xfrm>
            <a:off x="3872880" y="168905"/>
            <a:ext cx="1165704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lang="ko-KR" altLang="en-US" sz="800" dirty="0" err="1" smtClean="0">
                <a:latin typeface="나눔바른고딕" pitchFamily="50" charset="-127"/>
                <a:ea typeface="나눔바른고딕" pitchFamily="50" charset="-127"/>
              </a:rPr>
              <a:t>요셉유통</a:t>
            </a:r>
            <a:r>
              <a:rPr lang="ko-KR" altLang="en-US" sz="800" dirty="0" smtClean="0">
                <a:latin typeface="나눔바른고딕" pitchFamily="50" charset="-127"/>
                <a:ea typeface="나눔바른고딕" pitchFamily="50" charset="-127"/>
              </a:rPr>
              <a:t> 장부 화면 기획</a:t>
            </a:r>
            <a:endParaRPr lang="ko-KR" altLang="en-US" b="0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1" name="직선 연결선 10"/>
          <p:cNvCxnSpPr/>
          <p:nvPr/>
        </p:nvCxnSpPr>
        <p:spPr bwMode="auto">
          <a:xfrm>
            <a:off x="214847" y="836712"/>
            <a:ext cx="7474457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TextBox 19"/>
          <p:cNvSpPr txBox="1"/>
          <p:nvPr/>
        </p:nvSpPr>
        <p:spPr>
          <a:xfrm>
            <a:off x="1640632" y="476672"/>
            <a:ext cx="1152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b="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일장부작성</a:t>
            </a:r>
            <a:r>
              <a:rPr lang="en-US" altLang="ko-KR" sz="1000" b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1000" b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조회</a:t>
            </a:r>
            <a:endParaRPr lang="en-US" altLang="ko-KR" sz="1000" b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86980573"/>
              </p:ext>
            </p:extLst>
          </p:nvPr>
        </p:nvGraphicFramePr>
        <p:xfrm>
          <a:off x="7832725" y="620688"/>
          <a:ext cx="1873250" cy="13809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619"/>
                <a:gridCol w="1656631"/>
              </a:tblGrid>
              <a:tr h="43204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1.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8000" marR="18000" marT="35864" marB="35864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달력버튼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날짜 변경할 수 있는 달력이 나오고  일자를 선택하면 해당날짜 일장부가 하단에 조회됨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8000" marR="18000" marT="35864" marB="35864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2.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8000" marR="18000" marT="35864" marB="35864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회사명 선택 영역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저장된 회사 이름을 선택하는 영역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8000" marR="18000" marT="35864" marB="35864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4" name="날짜 개체 틀 4"/>
          <p:cNvSpPr txBox="1">
            <a:spLocks/>
          </p:cNvSpPr>
          <p:nvPr/>
        </p:nvSpPr>
        <p:spPr>
          <a:xfrm>
            <a:off x="7689304" y="185589"/>
            <a:ext cx="864096" cy="175792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r>
              <a:rPr lang="en-US" altLang="ko-KR" b="0" dirty="0" smtClean="0"/>
              <a:t>2017-08-19</a:t>
            </a:r>
            <a:endParaRPr lang="ko-KR" altLang="en-US" b="0" dirty="0"/>
          </a:p>
        </p:txBody>
      </p:sp>
      <p:graphicFrame>
        <p:nvGraphicFramePr>
          <p:cNvPr id="19" name="표 18"/>
          <p:cNvGraphicFramePr>
            <a:graphicFrameLocks noGrp="1"/>
          </p:cNvGraphicFramePr>
          <p:nvPr/>
        </p:nvGraphicFramePr>
        <p:xfrm>
          <a:off x="1651000" y="3476834"/>
          <a:ext cx="6069591" cy="3024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74399"/>
                <a:gridCol w="674399"/>
                <a:gridCol w="674399"/>
                <a:gridCol w="674399"/>
                <a:gridCol w="674399"/>
                <a:gridCol w="674399"/>
                <a:gridCol w="674399"/>
                <a:gridCol w="674399"/>
                <a:gridCol w="674399"/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회사명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무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양배추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기타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할인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일합계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전미수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입금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미수합계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선일상사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385</a:t>
                      </a:r>
                      <a:endParaRPr lang="en-US" altLang="ko-KR" sz="700" dirty="0" smtClean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269,500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269,500</a:t>
                      </a:r>
                      <a:endParaRPr lang="ko-KR" altLang="en-US" sz="1000" dirty="0" smtClean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900" dirty="0" smtClean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269,500</a:t>
                      </a:r>
                      <a:endParaRPr lang="ko-KR" altLang="en-US" sz="1000" dirty="0" smtClean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900" dirty="0" smtClean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정아상회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  <a:endParaRPr lang="en-US" altLang="ko-KR" sz="700" dirty="0" smtClean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154,000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26</a:t>
                      </a:r>
                      <a:endParaRPr lang="en-US" altLang="ko-KR" sz="700" dirty="0" smtClean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104,000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258,000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11,760,000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12,018,000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부천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en-US" altLang="ko-KR" sz="700" dirty="0" smtClean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42,000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700" dirty="0" smtClean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42,000</a:t>
                      </a:r>
                      <a:endParaRPr lang="ko-KR" altLang="en-US" sz="1000" dirty="0" smtClean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2,346,000</a:t>
                      </a:r>
                      <a:endParaRPr lang="ko-KR" altLang="en-US" sz="900" dirty="0" smtClean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2,388,000</a:t>
                      </a:r>
                      <a:endParaRPr lang="ko-KR" altLang="en-US" sz="900" dirty="0" smtClean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T&amp;S</a:t>
                      </a:r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유통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en-US" altLang="ko-KR" sz="700" dirty="0" smtClean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66,000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700" dirty="0" smtClean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66,000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1,524,000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1,590,000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건푸드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en-US" altLang="ko-KR" sz="700" dirty="0" smtClean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66,000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</a:t>
                      </a:r>
                      <a:endParaRPr lang="en-US" altLang="ko-KR" sz="700" dirty="0" smtClean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80,000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146,000</a:t>
                      </a:r>
                      <a:endParaRPr lang="ko-KR" altLang="en-US" sz="1000" dirty="0" smtClean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900" dirty="0" smtClean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146,000</a:t>
                      </a:r>
                      <a:endParaRPr lang="ko-KR" altLang="en-US" sz="1000" dirty="0" smtClean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900" dirty="0" smtClean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대성식품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23</a:t>
                      </a:r>
                    </a:p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529,000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en-US" altLang="ko-KR" sz="700" dirty="0" smtClean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14,000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en-US" altLang="ko-KR" sz="700" dirty="0" smtClean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6,000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549,000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549,000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홍사장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30</a:t>
                      </a:r>
                      <a:endParaRPr lang="en-US" altLang="ko-KR" sz="700" dirty="0" smtClean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300,000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</a:t>
                      </a:r>
                      <a:endParaRPr lang="en-US" altLang="ko-KR" sz="700" dirty="0" smtClean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200,000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500,000</a:t>
                      </a:r>
                      <a:endParaRPr lang="ko-KR" altLang="en-US" sz="1000" dirty="0" smtClean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9,076,000</a:t>
                      </a:r>
                      <a:endParaRPr lang="ko-KR" altLang="en-US" sz="900" dirty="0" smtClean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9,576,000</a:t>
                      </a:r>
                      <a:endParaRPr lang="ko-KR" altLang="en-US" sz="900" dirty="0" smtClean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1651000" y="836712"/>
            <a:ext cx="2257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 smtClean="0"/>
              <a:t>2017 / 08 / 19 (</a:t>
            </a:r>
            <a:r>
              <a:rPr lang="ko-KR" altLang="en-US" sz="1800" dirty="0" smtClean="0"/>
              <a:t>토</a:t>
            </a:r>
            <a:r>
              <a:rPr lang="en-US" altLang="ko-KR" sz="1800" dirty="0" smtClean="0"/>
              <a:t>)</a:t>
            </a:r>
            <a:endParaRPr lang="ko-KR" altLang="en-US" sz="1800" dirty="0"/>
          </a:p>
        </p:txBody>
      </p:sp>
      <p:sp>
        <p:nvSpPr>
          <p:cNvPr id="25" name="모서리가 둥근 직사각형 24"/>
          <p:cNvSpPr/>
          <p:nvPr/>
        </p:nvSpPr>
        <p:spPr bwMode="auto">
          <a:xfrm>
            <a:off x="1698356" y="2819810"/>
            <a:ext cx="540000" cy="252000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wrap="none" lIns="18000" rIns="18000" anchor="ctr"/>
          <a:lstStyle/>
          <a:p>
            <a:pPr>
              <a:defRPr/>
            </a:pPr>
            <a:r>
              <a:rPr lang="ko-KR" altLang="en-US" sz="10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지우기</a:t>
            </a:r>
            <a:endParaRPr lang="ko-KR" altLang="en-US" sz="10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6" name="모서리가 둥근 직사각형 25"/>
          <p:cNvSpPr/>
          <p:nvPr/>
        </p:nvSpPr>
        <p:spPr bwMode="auto">
          <a:xfrm>
            <a:off x="6950214" y="2819810"/>
            <a:ext cx="788868" cy="252000"/>
          </a:xfrm>
          <a:prstGeom prst="roundRect">
            <a:avLst/>
          </a:prstGeom>
          <a:solidFill>
            <a:srgbClr val="FA5A0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wrap="none" lIns="18000" rIns="18000" anchor="ctr"/>
          <a:lstStyle/>
          <a:p>
            <a:pPr>
              <a:defRPr/>
            </a:pPr>
            <a:r>
              <a:rPr lang="ko-KR" altLang="en-US" sz="10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저장</a:t>
            </a:r>
            <a:endParaRPr lang="ko-KR" altLang="en-US" sz="10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7" name="타원 26"/>
          <p:cNvSpPr/>
          <p:nvPr/>
        </p:nvSpPr>
        <p:spPr bwMode="auto">
          <a:xfrm>
            <a:off x="4095744" y="856108"/>
            <a:ext cx="144000" cy="144000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non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kumimoji="1" lang="ko-KR" altLang="en-US" sz="100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651000" y="3262520"/>
            <a:ext cx="14510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2017/08/19 (</a:t>
            </a:r>
            <a:r>
              <a:rPr lang="ko-KR" altLang="en-US" sz="900" dirty="0" smtClean="0"/>
              <a:t>토</a:t>
            </a:r>
            <a:r>
              <a:rPr lang="en-US" altLang="ko-KR" sz="900" dirty="0" smtClean="0"/>
              <a:t>) </a:t>
            </a:r>
            <a:r>
              <a:rPr lang="ko-KR" altLang="en-US" sz="900" dirty="0" err="1" smtClean="0"/>
              <a:t>일장부</a:t>
            </a:r>
            <a:endParaRPr lang="ko-KR" altLang="en-US" sz="900" dirty="0"/>
          </a:p>
        </p:txBody>
      </p:sp>
      <p:sp>
        <p:nvSpPr>
          <p:cNvPr id="30" name="직사각형 29"/>
          <p:cNvSpPr/>
          <p:nvPr/>
        </p:nvSpPr>
        <p:spPr bwMode="auto">
          <a:xfrm>
            <a:off x="2524108" y="1638287"/>
            <a:ext cx="432000" cy="288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직사각형 30"/>
          <p:cNvSpPr/>
          <p:nvPr/>
        </p:nvSpPr>
        <p:spPr bwMode="auto">
          <a:xfrm>
            <a:off x="3114662" y="1638287"/>
            <a:ext cx="720000" cy="288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직사각형 31"/>
          <p:cNvSpPr/>
          <p:nvPr/>
        </p:nvSpPr>
        <p:spPr bwMode="auto">
          <a:xfrm>
            <a:off x="3958407" y="1638287"/>
            <a:ext cx="432000" cy="288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32"/>
          <p:cNvSpPr/>
          <p:nvPr/>
        </p:nvSpPr>
        <p:spPr bwMode="auto">
          <a:xfrm>
            <a:off x="4536580" y="1638287"/>
            <a:ext cx="720000" cy="288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직사각형 33"/>
          <p:cNvSpPr/>
          <p:nvPr/>
        </p:nvSpPr>
        <p:spPr bwMode="auto">
          <a:xfrm>
            <a:off x="5400678" y="1638287"/>
            <a:ext cx="432000" cy="288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직사각형 34"/>
          <p:cNvSpPr/>
          <p:nvPr/>
        </p:nvSpPr>
        <p:spPr bwMode="auto">
          <a:xfrm>
            <a:off x="5988200" y="1638287"/>
            <a:ext cx="720000" cy="288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직사각형 35"/>
          <p:cNvSpPr/>
          <p:nvPr/>
        </p:nvSpPr>
        <p:spPr bwMode="auto">
          <a:xfrm>
            <a:off x="3114662" y="2409505"/>
            <a:ext cx="720000" cy="288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직사각형 41"/>
          <p:cNvSpPr/>
          <p:nvPr/>
        </p:nvSpPr>
        <p:spPr bwMode="auto">
          <a:xfrm>
            <a:off x="1647802" y="1638287"/>
            <a:ext cx="756000" cy="288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▼</a:t>
            </a: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42"/>
          <p:cNvSpPr/>
          <p:nvPr/>
        </p:nvSpPr>
        <p:spPr bwMode="auto">
          <a:xfrm>
            <a:off x="2244286" y="2503944"/>
            <a:ext cx="108000" cy="108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직사각형 43"/>
          <p:cNvSpPr/>
          <p:nvPr/>
        </p:nvSpPr>
        <p:spPr bwMode="auto">
          <a:xfrm>
            <a:off x="7554829" y="1619237"/>
            <a:ext cx="108000" cy="108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5" name="그림 44" descr="schedule-plan-timetable-date-event-appointment-calendar-ic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7680" y="904920"/>
            <a:ext cx="252000" cy="252000"/>
          </a:xfrm>
          <a:prstGeom prst="rect">
            <a:avLst/>
          </a:prstGeom>
        </p:spPr>
      </p:pic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885514346"/>
              </p:ext>
            </p:extLst>
          </p:nvPr>
        </p:nvGraphicFramePr>
        <p:xfrm>
          <a:off x="214847" y="836712"/>
          <a:ext cx="1314000" cy="6012000"/>
        </p:xfrm>
        <a:graphic>
          <a:graphicData uri="http://schemas.openxmlformats.org/drawingml/2006/table">
            <a:tbl>
              <a:tblPr firstRow="1" bandRow="1"/>
              <a:tblGrid>
                <a:gridCol w="1314000"/>
              </a:tblGrid>
              <a:tr h="39600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 err="1" smtClean="0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일장부작성</a:t>
                      </a:r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조회</a:t>
                      </a:r>
                    </a:p>
                  </a:txBody>
                  <a:tcPr marL="180000" marR="10800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9600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spc="-8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업체조회</a:t>
                      </a:r>
                      <a:r>
                        <a:rPr lang="en-US" altLang="ko-KR" sz="1000" b="0" spc="-8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1000" b="0" spc="-8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추가</a:t>
                      </a:r>
                    </a:p>
                  </a:txBody>
                  <a:tcPr marL="180000" marR="10800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9600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spc="-8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년월별</a:t>
                      </a:r>
                      <a:r>
                        <a:rPr lang="ko-KR" altLang="en-US" sz="1000" b="0" spc="-8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조회</a:t>
                      </a:r>
                    </a:p>
                  </a:txBody>
                  <a:tcPr marL="180000" marR="10800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482400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spc="-8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80000" marR="10800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7" name="모서리가 둥근 직사각형 36"/>
          <p:cNvSpPr/>
          <p:nvPr/>
        </p:nvSpPr>
        <p:spPr bwMode="auto">
          <a:xfrm>
            <a:off x="7180591" y="3191082"/>
            <a:ext cx="540000" cy="252000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wrap="none" lIns="18000" rIns="18000" anchor="ctr"/>
          <a:lstStyle/>
          <a:p>
            <a:pPr>
              <a:defRPr/>
            </a:pPr>
            <a:r>
              <a:rPr lang="ko-KR" altLang="en-US" sz="10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인쇄</a:t>
            </a:r>
            <a:endParaRPr lang="ko-KR" altLang="en-US" sz="1000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8" name="타원 37"/>
          <p:cNvSpPr/>
          <p:nvPr/>
        </p:nvSpPr>
        <p:spPr bwMode="auto">
          <a:xfrm>
            <a:off x="2331802" y="1583237"/>
            <a:ext cx="144000" cy="144000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non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kumimoji="1" lang="ko-KR" altLang="en-US" sz="100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9528925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805464621"/>
              </p:ext>
            </p:extLst>
          </p:nvPr>
        </p:nvGraphicFramePr>
        <p:xfrm>
          <a:off x="1595412" y="1214422"/>
          <a:ext cx="6192000" cy="684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24000"/>
                <a:gridCol w="864000"/>
                <a:gridCol w="1080000"/>
                <a:gridCol w="1080000"/>
                <a:gridCol w="1080000"/>
                <a:gridCol w="864000"/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업체명</a:t>
                      </a:r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*</a:t>
                      </a:r>
                      <a:endParaRPr lang="en-US" altLang="ko-KR" sz="1000" dirty="0" smtClean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대표자명</a:t>
                      </a:r>
                      <a:endParaRPr lang="en-US" altLang="ko-KR" sz="1000" dirty="0" smtClean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사업자번호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전화번호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계좌번호</a:t>
                      </a:r>
                      <a:endParaRPr lang="en-US" altLang="ko-KR" sz="1000" dirty="0" smtClean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예금주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 smtClean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79475" y="168905"/>
            <a:ext cx="758541" cy="200055"/>
          </a:xfrm>
        </p:spPr>
        <p:txBody>
          <a:bodyPr/>
          <a:lstStyle/>
          <a:p>
            <a:r>
              <a:rPr lang="ko-KR" altLang="en-US" dirty="0" smtClean="0"/>
              <a:t>업체조회</a:t>
            </a:r>
            <a:r>
              <a:rPr lang="en-US" altLang="ko-KR" dirty="0" smtClean="0"/>
              <a:t>/</a:t>
            </a:r>
            <a:r>
              <a:rPr lang="ko-KR" altLang="en-US" dirty="0" smtClean="0"/>
              <a:t>추가</a:t>
            </a:r>
            <a:endParaRPr lang="ko-KR" altLang="en-US" dirty="0"/>
          </a:p>
        </p:txBody>
      </p:sp>
      <p:sp>
        <p:nvSpPr>
          <p:cNvPr id="3" name="제목 2"/>
          <p:cNvSpPr txBox="1">
            <a:spLocks/>
          </p:cNvSpPr>
          <p:nvPr/>
        </p:nvSpPr>
        <p:spPr bwMode="auto">
          <a:xfrm>
            <a:off x="3872880" y="168905"/>
            <a:ext cx="1165704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lang="ko-KR" altLang="en-US" sz="800" dirty="0" err="1" smtClean="0">
                <a:latin typeface="나눔바른고딕" pitchFamily="50" charset="-127"/>
                <a:ea typeface="나눔바른고딕" pitchFamily="50" charset="-127"/>
              </a:rPr>
              <a:t>요셉유통</a:t>
            </a:r>
            <a:r>
              <a:rPr lang="ko-KR" altLang="en-US" sz="800" dirty="0" smtClean="0">
                <a:latin typeface="나눔바른고딕" pitchFamily="50" charset="-127"/>
                <a:ea typeface="나눔바른고딕" pitchFamily="50" charset="-127"/>
              </a:rPr>
              <a:t> 장부 화면 기획</a:t>
            </a:r>
            <a:endParaRPr lang="ko-KR" altLang="en-US" b="0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1" name="직선 연결선 10"/>
          <p:cNvCxnSpPr/>
          <p:nvPr/>
        </p:nvCxnSpPr>
        <p:spPr bwMode="auto">
          <a:xfrm>
            <a:off x="214847" y="836712"/>
            <a:ext cx="7474457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TextBox 19"/>
          <p:cNvSpPr txBox="1"/>
          <p:nvPr/>
        </p:nvSpPr>
        <p:spPr>
          <a:xfrm>
            <a:off x="1640632" y="476672"/>
            <a:ext cx="1152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b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업체</a:t>
            </a:r>
            <a:r>
              <a:rPr lang="ko-KR" altLang="en-US" sz="1000" b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조회</a:t>
            </a:r>
            <a:r>
              <a:rPr lang="en-US" altLang="ko-KR" sz="1000" b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1000" b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추가</a:t>
            </a:r>
            <a:endParaRPr lang="en-US" altLang="ko-KR" sz="1000" b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86980573"/>
              </p:ext>
            </p:extLst>
          </p:nvPr>
        </p:nvGraphicFramePr>
        <p:xfrm>
          <a:off x="7832725" y="620688"/>
          <a:ext cx="1873250" cy="8640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619"/>
                <a:gridCol w="1656631"/>
              </a:tblGrid>
              <a:tr h="43204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1.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8000" marR="18000" marT="35864" marB="35864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8000" marR="18000" marT="35864" marB="35864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2.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8000" marR="18000" marT="35864" marB="35864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8000" marR="18000" marT="35864" marB="35864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4" name="날짜 개체 틀 4"/>
          <p:cNvSpPr txBox="1">
            <a:spLocks/>
          </p:cNvSpPr>
          <p:nvPr/>
        </p:nvSpPr>
        <p:spPr>
          <a:xfrm>
            <a:off x="7689304" y="185589"/>
            <a:ext cx="864096" cy="175792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r>
              <a:rPr lang="en-US" altLang="ko-KR" b="0" dirty="0" smtClean="0"/>
              <a:t>2017-08-19</a:t>
            </a:r>
            <a:endParaRPr lang="ko-KR" altLang="en-US" b="0" dirty="0"/>
          </a:p>
        </p:txBody>
      </p:sp>
      <p:graphicFrame>
        <p:nvGraphicFramePr>
          <p:cNvPr id="19" name="표 18"/>
          <p:cNvGraphicFramePr>
            <a:graphicFrameLocks noGrp="1"/>
          </p:cNvGraphicFramePr>
          <p:nvPr/>
        </p:nvGraphicFramePr>
        <p:xfrm>
          <a:off x="1651000" y="2786058"/>
          <a:ext cx="6132631" cy="3807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08000"/>
                <a:gridCol w="576000"/>
                <a:gridCol w="936000"/>
                <a:gridCol w="972000"/>
                <a:gridCol w="1188000"/>
                <a:gridCol w="576000"/>
                <a:gridCol w="876631"/>
              </a:tblGrid>
              <a:tr h="1282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업체명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대표자명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사업자번호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전화번호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계좌번호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예금주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미수금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latin typeface="나눔고딕" charset="-127"/>
                          <a:ea typeface="나눔고딕" charset="-127"/>
                        </a:rPr>
                        <a:t>1_</a:t>
                      </a:r>
                      <a:r>
                        <a:rPr lang="ko-KR" altLang="en-US" sz="1050" b="0" i="0" u="none" strike="noStrike" dirty="0" err="1">
                          <a:solidFill>
                            <a:srgbClr val="000000"/>
                          </a:solidFill>
                          <a:latin typeface="나눔고딕" charset="-127"/>
                          <a:ea typeface="나눔고딕" charset="-127"/>
                        </a:rPr>
                        <a:t>선일상사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latin typeface="나눔고딕" charset="-127"/>
                        <a:ea typeface="나눔고딕" charset="-127"/>
                      </a:endParaRPr>
                    </a:p>
                  </a:txBody>
                  <a:tcPr marL="72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latin typeface="나눔고딕" charset="-127"/>
                          <a:ea typeface="나눔고딕" charset="-127"/>
                        </a:rPr>
                        <a:t>김동출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나눔고딕" charset="-127"/>
                        <a:ea typeface="나눔고딕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111-11-11111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010-1234-5678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1002-000-000000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latin typeface="나눔고딕" charset="-127"/>
                          <a:ea typeface="나눔고딕" charset="-127"/>
                        </a:rPr>
                        <a:t>김동출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나눔고딕" charset="-127"/>
                        <a:ea typeface="나눔고딕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₩     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269,500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latin typeface="나눔고딕" charset="-127"/>
                          <a:ea typeface="나눔고딕" charset="-127"/>
                        </a:rPr>
                        <a:t>2_</a:t>
                      </a:r>
                      <a:r>
                        <a:rPr lang="ko-KR" altLang="en-US" sz="1050" b="0" i="0" u="none" strike="noStrike" dirty="0" err="1">
                          <a:solidFill>
                            <a:srgbClr val="000000"/>
                          </a:solidFill>
                          <a:latin typeface="나눔고딕" charset="-127"/>
                          <a:ea typeface="나눔고딕" charset="-127"/>
                        </a:rPr>
                        <a:t>정아상회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latin typeface="나눔고딕" charset="-127"/>
                        <a:ea typeface="나눔고딕" charset="-127"/>
                      </a:endParaRPr>
                    </a:p>
                  </a:txBody>
                  <a:tcPr marL="72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나눔고딕" charset="-127"/>
                          <a:ea typeface="나눔고딕" charset="-127"/>
                        </a:rPr>
                        <a:t>윤철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111-11-11111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010-1234-5678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1002-000-000000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나눔고딕" charset="-127"/>
                          <a:ea typeface="나눔고딕" charset="-127"/>
                        </a:rPr>
                        <a:t>윤철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₩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12,018,000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latin typeface="나눔고딕" charset="-127"/>
                          <a:ea typeface="나눔고딕" charset="-127"/>
                        </a:rPr>
                        <a:t>3_</a:t>
                      </a: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latin typeface="나눔고딕" charset="-127"/>
                          <a:ea typeface="나눔고딕" charset="-127"/>
                        </a:rPr>
                        <a:t>부천</a:t>
                      </a:r>
                    </a:p>
                  </a:txBody>
                  <a:tcPr marL="72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나눔고딕" charset="-127"/>
                        <a:ea typeface="나눔고딕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111-11-11111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010-1234-5678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1002-000-000000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나눔고딕" charset="-127"/>
                        <a:ea typeface="나눔고딕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₩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2,388,000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나눔고딕" charset="-127"/>
                          <a:ea typeface="나눔고딕" charset="-127"/>
                        </a:rPr>
                        <a:t>T&amp;S</a:t>
                      </a: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latin typeface="나눔고딕" charset="-127"/>
                          <a:ea typeface="나눔고딕" charset="-127"/>
                        </a:rPr>
                        <a:t>유통</a:t>
                      </a:r>
                    </a:p>
                  </a:txBody>
                  <a:tcPr marL="72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나눔고딕" charset="-127"/>
                          <a:ea typeface="나눔고딕" charset="-127"/>
                        </a:rPr>
                        <a:t>변창진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111-11-11111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010-1234-5678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1002-000-000000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나눔고딕" charset="-127"/>
                          <a:ea typeface="나눔고딕" charset="-127"/>
                        </a:rPr>
                        <a:t>변창진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₩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1,590,000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 dirty="0" err="1">
                          <a:solidFill>
                            <a:srgbClr val="000000"/>
                          </a:solidFill>
                          <a:latin typeface="나눔고딕" charset="-127"/>
                          <a:ea typeface="나눔고딕" charset="-127"/>
                        </a:rPr>
                        <a:t>가락골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latin typeface="나눔고딕" charset="-127"/>
                        <a:ea typeface="나눔고딕" charset="-127"/>
                      </a:endParaRPr>
                    </a:p>
                  </a:txBody>
                  <a:tcPr marL="72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나눔고딕" charset="-127"/>
                        <a:ea typeface="나눔고딕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111-11-11111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010-1234-5678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1002-000-000000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나눔고딕" charset="-127"/>
                        <a:ea typeface="나눔고딕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₩ 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197,000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 dirty="0" err="1">
                          <a:solidFill>
                            <a:srgbClr val="000000"/>
                          </a:solidFill>
                          <a:latin typeface="나눔고딕" charset="-127"/>
                          <a:ea typeface="나눔고딕" charset="-127"/>
                        </a:rPr>
                        <a:t>건푸드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latin typeface="나눔고딕" charset="-127"/>
                        <a:ea typeface="나눔고딕" charset="-127"/>
                      </a:endParaRPr>
                    </a:p>
                  </a:txBody>
                  <a:tcPr marL="72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나눔고딕" charset="-127"/>
                          <a:ea typeface="나눔고딕" charset="-127"/>
                        </a:rPr>
                        <a:t>윤건희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111-11-11111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010-1234-5678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1002-000-000000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나눔고딕" charset="-127"/>
                          <a:ea typeface="나눔고딕" charset="-127"/>
                        </a:rPr>
                        <a:t>윤건희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₩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1,792,000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latin typeface="나눔고딕" charset="-127"/>
                          <a:ea typeface="나눔고딕" charset="-127"/>
                        </a:rPr>
                        <a:t>경북종합유통</a:t>
                      </a:r>
                    </a:p>
                  </a:txBody>
                  <a:tcPr marL="72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나눔고딕" charset="-127"/>
                          <a:ea typeface="나눔고딕" charset="-127"/>
                        </a:rPr>
                        <a:t>이영순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111-11-11111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010-1234-5678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1002-000-000000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나눔고딕" charset="-127"/>
                          <a:ea typeface="나눔고딕" charset="-127"/>
                        </a:rPr>
                        <a:t>이영순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₩   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32,000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 dirty="0" err="1">
                          <a:solidFill>
                            <a:srgbClr val="000000"/>
                          </a:solidFill>
                          <a:latin typeface="나눔고딕" charset="-127"/>
                          <a:ea typeface="나눔고딕" charset="-127"/>
                        </a:rPr>
                        <a:t>경일상사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latin typeface="나눔고딕" charset="-127"/>
                        <a:ea typeface="나눔고딕" charset="-127"/>
                      </a:endParaRPr>
                    </a:p>
                  </a:txBody>
                  <a:tcPr marL="72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나눔고딕" charset="-127"/>
                          <a:ea typeface="나눔고딕" charset="-127"/>
                        </a:rPr>
                        <a:t>이한준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111-11-11111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010-1234-5678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1002-000-000000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나눔고딕" charset="-127"/>
                          <a:ea typeface="나눔고딕" charset="-127"/>
                        </a:rPr>
                        <a:t>이한준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₩   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60,000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 dirty="0" err="1">
                          <a:solidFill>
                            <a:srgbClr val="000000"/>
                          </a:solidFill>
                          <a:latin typeface="나눔고딕" charset="-127"/>
                          <a:ea typeface="나눔고딕" charset="-127"/>
                        </a:rPr>
                        <a:t>고바식품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latin typeface="나눔고딕" charset="-127"/>
                        <a:ea typeface="나눔고딕" charset="-127"/>
                      </a:endParaRPr>
                    </a:p>
                  </a:txBody>
                  <a:tcPr marL="72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나눔고딕" charset="-127"/>
                          <a:ea typeface="나눔고딕" charset="-127"/>
                        </a:rPr>
                        <a:t>김윤수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111-11-11111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010-1234-5678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1002-000-000000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나눔고딕" charset="-127"/>
                          <a:ea typeface="나눔고딕" charset="-127"/>
                        </a:rPr>
                        <a:t>김윤수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₩   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67,000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 dirty="0" err="1">
                          <a:solidFill>
                            <a:srgbClr val="000000"/>
                          </a:solidFill>
                          <a:latin typeface="나눔고딕" charset="-127"/>
                          <a:ea typeface="나눔고딕" charset="-127"/>
                        </a:rPr>
                        <a:t>그린팜마트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latin typeface="나눔고딕" charset="-127"/>
                        <a:ea typeface="나눔고딕" charset="-127"/>
                      </a:endParaRPr>
                    </a:p>
                  </a:txBody>
                  <a:tcPr marL="72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나눔고딕" charset="-127"/>
                          <a:ea typeface="나눔고딕" charset="-127"/>
                        </a:rPr>
                        <a:t>박수용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111-11-11111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010-1234-5678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1002-000-000000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나눔고딕" charset="-127"/>
                          <a:ea typeface="나눔고딕" charset="-127"/>
                        </a:rPr>
                        <a:t>박수용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₩ 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185,000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latin typeface="나눔고딕" charset="-127"/>
                          <a:ea typeface="나눔고딕" charset="-127"/>
                        </a:rPr>
                        <a:t>나라유통</a:t>
                      </a:r>
                    </a:p>
                  </a:txBody>
                  <a:tcPr marL="72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나눔고딕" charset="-127"/>
                          <a:ea typeface="나눔고딕" charset="-127"/>
                        </a:rPr>
                        <a:t>이종진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111-11-11111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010-1234-5678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1002-000-000000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나눔고딕" charset="-127"/>
                          <a:ea typeface="나눔고딕" charset="-127"/>
                        </a:rPr>
                        <a:t>이종진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₩     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132,000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6" name="모서리가 둥근 직사각형 25"/>
          <p:cNvSpPr/>
          <p:nvPr/>
        </p:nvSpPr>
        <p:spPr bwMode="auto">
          <a:xfrm>
            <a:off x="6953264" y="1962554"/>
            <a:ext cx="788868" cy="252000"/>
          </a:xfrm>
          <a:prstGeom prst="roundRect">
            <a:avLst/>
          </a:prstGeom>
          <a:solidFill>
            <a:srgbClr val="FA5A0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wrap="none" lIns="18000" rIns="18000" anchor="ctr"/>
          <a:lstStyle/>
          <a:p>
            <a:pPr>
              <a:defRPr/>
            </a:pPr>
            <a:r>
              <a:rPr lang="ko-KR" altLang="en-US" sz="10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저장</a:t>
            </a:r>
            <a:endParaRPr lang="ko-KR" altLang="en-US" sz="10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7" name="타원 26"/>
          <p:cNvSpPr/>
          <p:nvPr/>
        </p:nvSpPr>
        <p:spPr bwMode="auto">
          <a:xfrm>
            <a:off x="9095280" y="2714620"/>
            <a:ext cx="144000" cy="144000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non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kumimoji="1" lang="ko-KR" altLang="en-US" sz="100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651000" y="2460704"/>
            <a:ext cx="12234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업</a:t>
            </a:r>
            <a:r>
              <a:rPr lang="ko-KR" altLang="en-US" sz="1050" dirty="0" smtClean="0"/>
              <a:t>체</a:t>
            </a:r>
            <a:r>
              <a:rPr lang="ko-KR" altLang="en-US" sz="1050" dirty="0" smtClean="0"/>
              <a:t> 리스트 조회</a:t>
            </a:r>
            <a:endParaRPr lang="ko-KR" altLang="en-US" sz="1050" dirty="0"/>
          </a:p>
        </p:txBody>
      </p:sp>
      <p:sp>
        <p:nvSpPr>
          <p:cNvPr id="31" name="직사각형 30"/>
          <p:cNvSpPr/>
          <p:nvPr/>
        </p:nvSpPr>
        <p:spPr bwMode="auto">
          <a:xfrm>
            <a:off x="2875678" y="1557964"/>
            <a:ext cx="756000" cy="288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직사각형 31"/>
          <p:cNvSpPr/>
          <p:nvPr/>
        </p:nvSpPr>
        <p:spPr bwMode="auto">
          <a:xfrm>
            <a:off x="3738554" y="1557964"/>
            <a:ext cx="972000" cy="288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32"/>
          <p:cNvSpPr/>
          <p:nvPr/>
        </p:nvSpPr>
        <p:spPr bwMode="auto">
          <a:xfrm>
            <a:off x="4823772" y="1557964"/>
            <a:ext cx="972000" cy="288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직사각형 33"/>
          <p:cNvSpPr/>
          <p:nvPr/>
        </p:nvSpPr>
        <p:spPr bwMode="auto">
          <a:xfrm>
            <a:off x="5895342" y="1557964"/>
            <a:ext cx="972000" cy="288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직사각형 34"/>
          <p:cNvSpPr/>
          <p:nvPr/>
        </p:nvSpPr>
        <p:spPr bwMode="auto">
          <a:xfrm>
            <a:off x="6983082" y="1557964"/>
            <a:ext cx="756000" cy="288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직사각형 41"/>
          <p:cNvSpPr/>
          <p:nvPr/>
        </p:nvSpPr>
        <p:spPr bwMode="auto">
          <a:xfrm>
            <a:off x="1658422" y="1557964"/>
            <a:ext cx="1116000" cy="288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885514346"/>
              </p:ext>
            </p:extLst>
          </p:nvPr>
        </p:nvGraphicFramePr>
        <p:xfrm>
          <a:off x="214847" y="836712"/>
          <a:ext cx="1314000" cy="6012000"/>
        </p:xfrm>
        <a:graphic>
          <a:graphicData uri="http://schemas.openxmlformats.org/drawingml/2006/table">
            <a:tbl>
              <a:tblPr firstRow="1" bandRow="1"/>
              <a:tblGrid>
                <a:gridCol w="1314000"/>
              </a:tblGrid>
              <a:tr h="39600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일장부작성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조회</a:t>
                      </a:r>
                    </a:p>
                  </a:txBody>
                  <a:tcPr marL="180000" marR="10800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9600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spc="-80" dirty="0" smtClean="0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업체조회</a:t>
                      </a:r>
                      <a:r>
                        <a:rPr lang="en-US" altLang="ko-KR" sz="1000" b="1" spc="-80" dirty="0" smtClean="0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1000" b="1" spc="-80" dirty="0" smtClean="0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추가</a:t>
                      </a:r>
                    </a:p>
                  </a:txBody>
                  <a:tcPr marL="180000" marR="10800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9600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spc="-8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년월별</a:t>
                      </a:r>
                      <a:r>
                        <a:rPr lang="ko-KR" altLang="en-US" sz="1000" b="0" spc="-8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조회</a:t>
                      </a:r>
                      <a:endParaRPr lang="ko-KR" altLang="en-US" sz="1000" b="0" spc="-8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80000" marR="10800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482400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spc="-8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80000" marR="10800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8" name="TextBox 37"/>
          <p:cNvSpPr txBox="1"/>
          <p:nvPr/>
        </p:nvSpPr>
        <p:spPr>
          <a:xfrm>
            <a:off x="1651000" y="836712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dirty="0" smtClean="0"/>
              <a:t>업체 추가</a:t>
            </a:r>
            <a:endParaRPr lang="ko-KR" altLang="en-US" sz="1800" dirty="0"/>
          </a:p>
        </p:txBody>
      </p:sp>
      <p:sp>
        <p:nvSpPr>
          <p:cNvPr id="39" name="직사각형 38"/>
          <p:cNvSpPr/>
          <p:nvPr/>
        </p:nvSpPr>
        <p:spPr bwMode="auto">
          <a:xfrm>
            <a:off x="6194742" y="2444262"/>
            <a:ext cx="1045536" cy="288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모서리가 둥근 직사각형 39"/>
          <p:cNvSpPr/>
          <p:nvPr/>
        </p:nvSpPr>
        <p:spPr bwMode="auto">
          <a:xfrm>
            <a:off x="7299362" y="2466614"/>
            <a:ext cx="442770" cy="252000"/>
          </a:xfrm>
          <a:prstGeom prst="roundRect">
            <a:avLst/>
          </a:prstGeom>
          <a:solidFill>
            <a:srgbClr val="FA5A0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wrap="none" lIns="18000" rIns="18000" anchor="ctr"/>
          <a:lstStyle/>
          <a:p>
            <a:pPr>
              <a:defRPr/>
            </a:pPr>
            <a:r>
              <a:rPr lang="ko-KR" altLang="en-US" sz="10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검색</a:t>
            </a:r>
            <a:endParaRPr lang="ko-KR" altLang="en-US" sz="10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9528925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79475" y="168905"/>
            <a:ext cx="814647" cy="200055"/>
          </a:xfrm>
        </p:spPr>
        <p:txBody>
          <a:bodyPr/>
          <a:lstStyle/>
          <a:p>
            <a:r>
              <a:rPr lang="ko-KR" altLang="en-US" dirty="0" smtClean="0"/>
              <a:t>업체 상세 </a:t>
            </a:r>
            <a:r>
              <a:rPr lang="ko-KR" altLang="en-US" dirty="0" smtClean="0"/>
              <a:t>조회</a:t>
            </a:r>
            <a:endParaRPr lang="ko-KR" altLang="en-US" dirty="0"/>
          </a:p>
        </p:txBody>
      </p:sp>
      <p:sp>
        <p:nvSpPr>
          <p:cNvPr id="3" name="제목 2"/>
          <p:cNvSpPr txBox="1">
            <a:spLocks/>
          </p:cNvSpPr>
          <p:nvPr/>
        </p:nvSpPr>
        <p:spPr bwMode="auto">
          <a:xfrm>
            <a:off x="3872880" y="168905"/>
            <a:ext cx="1165704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lang="ko-KR" altLang="en-US" sz="800" dirty="0" err="1" smtClean="0">
                <a:latin typeface="나눔바른고딕" pitchFamily="50" charset="-127"/>
                <a:ea typeface="나눔바른고딕" pitchFamily="50" charset="-127"/>
              </a:rPr>
              <a:t>요셉유통</a:t>
            </a:r>
            <a:r>
              <a:rPr lang="ko-KR" altLang="en-US" sz="800" dirty="0" smtClean="0">
                <a:latin typeface="나눔바른고딕" pitchFamily="50" charset="-127"/>
                <a:ea typeface="나눔바른고딕" pitchFamily="50" charset="-127"/>
              </a:rPr>
              <a:t> 장부 화면 기획</a:t>
            </a:r>
            <a:endParaRPr lang="ko-KR" altLang="en-US" b="0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1" name="직선 연결선 10"/>
          <p:cNvCxnSpPr/>
          <p:nvPr/>
        </p:nvCxnSpPr>
        <p:spPr bwMode="auto">
          <a:xfrm>
            <a:off x="214847" y="836712"/>
            <a:ext cx="7474457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TextBox 19"/>
          <p:cNvSpPr txBox="1"/>
          <p:nvPr/>
        </p:nvSpPr>
        <p:spPr>
          <a:xfrm>
            <a:off x="1640632" y="476672"/>
            <a:ext cx="1152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b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업체</a:t>
            </a:r>
            <a:r>
              <a:rPr lang="ko-KR" altLang="en-US" sz="1000" b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조회</a:t>
            </a:r>
            <a:r>
              <a:rPr lang="en-US" altLang="ko-KR" sz="1000" b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1000" b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추가</a:t>
            </a:r>
            <a:endParaRPr lang="en-US" altLang="ko-KR" sz="1000" b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86980573"/>
              </p:ext>
            </p:extLst>
          </p:nvPr>
        </p:nvGraphicFramePr>
        <p:xfrm>
          <a:off x="7832725" y="620688"/>
          <a:ext cx="1873250" cy="8640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619"/>
                <a:gridCol w="1656631"/>
              </a:tblGrid>
              <a:tr h="43204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1.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8000" marR="18000" marT="35864" marB="35864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8000" marR="18000" marT="35864" marB="35864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2.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8000" marR="18000" marT="35864" marB="35864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8000" marR="18000" marT="35864" marB="35864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4" name="날짜 개체 틀 4"/>
          <p:cNvSpPr txBox="1">
            <a:spLocks/>
          </p:cNvSpPr>
          <p:nvPr/>
        </p:nvSpPr>
        <p:spPr>
          <a:xfrm>
            <a:off x="7689304" y="185589"/>
            <a:ext cx="864096" cy="175792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r>
              <a:rPr lang="en-US" altLang="ko-KR" b="0" dirty="0" smtClean="0"/>
              <a:t>2017-08-19</a:t>
            </a:r>
            <a:endParaRPr lang="ko-KR" altLang="en-US" b="0" dirty="0"/>
          </a:p>
        </p:txBody>
      </p:sp>
      <p:graphicFrame>
        <p:nvGraphicFramePr>
          <p:cNvPr id="19" name="표 18"/>
          <p:cNvGraphicFramePr>
            <a:graphicFrameLocks noGrp="1"/>
          </p:cNvGraphicFramePr>
          <p:nvPr/>
        </p:nvGraphicFramePr>
        <p:xfrm>
          <a:off x="1651000" y="3099106"/>
          <a:ext cx="6069591" cy="3420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74399"/>
                <a:gridCol w="674399"/>
                <a:gridCol w="674399"/>
                <a:gridCol w="674399"/>
                <a:gridCol w="674399"/>
                <a:gridCol w="674399"/>
                <a:gridCol w="674399"/>
                <a:gridCol w="674399"/>
                <a:gridCol w="674399"/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일자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무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양배추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기타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할인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일합계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전미수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입금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미수합계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17.08.01(</a:t>
                      </a:r>
                      <a:r>
                        <a:rPr lang="ko-KR" altLang="en-US" sz="9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화</a:t>
                      </a:r>
                      <a:r>
                        <a:rPr lang="en-US" altLang="ko-KR" sz="9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  <a:endParaRPr lang="en-US" altLang="ko-KR" sz="700" dirty="0" smtClean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154,000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26</a:t>
                      </a:r>
                      <a:endParaRPr lang="en-US" altLang="ko-KR" sz="700" dirty="0" smtClean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104,000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254,000</a:t>
                      </a:r>
                      <a:endParaRPr lang="ko-KR" altLang="en-US" sz="1000" dirty="0" smtClean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200,000</a:t>
                      </a:r>
                      <a:endParaRPr lang="ko-KR" altLang="en-US" sz="900" dirty="0" smtClean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454,000</a:t>
                      </a:r>
                      <a:endParaRPr lang="ko-KR" altLang="en-US" sz="900" dirty="0" smtClean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17.08.02(</a:t>
                      </a:r>
                      <a:r>
                        <a:rPr lang="ko-KR" altLang="en-US" sz="9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수</a:t>
                      </a:r>
                      <a:r>
                        <a:rPr lang="en-US" altLang="ko-KR" sz="9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  <a:endParaRPr lang="en-US" altLang="ko-KR" sz="700" dirty="0" smtClean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154,000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26</a:t>
                      </a:r>
                      <a:endParaRPr lang="en-US" altLang="ko-KR" sz="700" dirty="0" smtClean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104,000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254,000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454,000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708,000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17.08.03(</a:t>
                      </a:r>
                      <a:r>
                        <a:rPr lang="ko-KR" altLang="en-US" sz="9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목</a:t>
                      </a:r>
                      <a:r>
                        <a:rPr lang="en-US" altLang="ko-KR" sz="9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en-US" altLang="ko-KR" sz="700" dirty="0" smtClean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42,000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700" dirty="0" smtClean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42,000</a:t>
                      </a:r>
                      <a:endParaRPr lang="ko-KR" altLang="en-US" sz="1000" dirty="0" smtClean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708,000</a:t>
                      </a:r>
                      <a:endParaRPr lang="ko-KR" altLang="en-US" sz="900" dirty="0" smtClean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750,000</a:t>
                      </a:r>
                      <a:endParaRPr lang="ko-KR" altLang="en-US" sz="900" dirty="0" smtClean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17.08.04(</a:t>
                      </a:r>
                      <a:r>
                        <a:rPr lang="ko-KR" altLang="en-US" sz="9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금</a:t>
                      </a:r>
                      <a:r>
                        <a:rPr lang="en-US" altLang="ko-KR" sz="9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en-US" altLang="ko-KR" sz="700" dirty="0" smtClean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66,000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700" dirty="0" smtClean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66,000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750,000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816,000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17.08.05(</a:t>
                      </a:r>
                      <a:r>
                        <a:rPr lang="ko-KR" altLang="en-US" sz="9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토</a:t>
                      </a:r>
                      <a:r>
                        <a:rPr lang="en-US" altLang="ko-KR" sz="9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en-US" altLang="ko-KR" sz="700" dirty="0" smtClean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66,000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</a:t>
                      </a:r>
                      <a:endParaRPr lang="en-US" altLang="ko-KR" sz="700" dirty="0" smtClean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80,000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146,000</a:t>
                      </a:r>
                      <a:endParaRPr lang="ko-KR" altLang="en-US" sz="1000" dirty="0" smtClean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816,000</a:t>
                      </a:r>
                      <a:endParaRPr lang="ko-KR" altLang="en-US" sz="900" dirty="0" smtClean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962,000</a:t>
                      </a:r>
                      <a:endParaRPr lang="ko-KR" altLang="en-US" sz="900" dirty="0" smtClean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17.08.07(</a:t>
                      </a:r>
                      <a:r>
                        <a:rPr lang="ko-KR" altLang="en-US" sz="9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월</a:t>
                      </a:r>
                      <a:r>
                        <a:rPr lang="en-US" altLang="ko-KR" sz="9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23</a:t>
                      </a:r>
                    </a:p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529,000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en-US" altLang="ko-KR" sz="700" dirty="0" smtClean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14,000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en-US" altLang="ko-KR" sz="700" dirty="0" smtClean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6,000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549,000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962,000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1,511,000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17.08.08(</a:t>
                      </a:r>
                      <a:r>
                        <a:rPr lang="ko-KR" altLang="en-US" sz="9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화</a:t>
                      </a:r>
                      <a:r>
                        <a:rPr lang="en-US" altLang="ko-KR" sz="9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30</a:t>
                      </a:r>
                      <a:endParaRPr lang="en-US" altLang="ko-KR" sz="700" dirty="0" smtClean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300,000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</a:t>
                      </a:r>
                      <a:endParaRPr lang="en-US" altLang="ko-KR" sz="700" dirty="0" smtClean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200,000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500,000</a:t>
                      </a:r>
                      <a:endParaRPr lang="ko-KR" altLang="en-US" sz="1000" dirty="0" smtClean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1,511,000</a:t>
                      </a:r>
                      <a:endParaRPr lang="ko-KR" altLang="en-US" sz="900" dirty="0" smtClean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1,000,000</a:t>
                      </a:r>
                      <a:endParaRPr lang="ko-KR" altLang="en-US" sz="1000" dirty="0" smtClean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1,011,000</a:t>
                      </a:r>
                      <a:endParaRPr lang="ko-KR" altLang="en-US" sz="900" dirty="0" smtClean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합계</a:t>
                      </a:r>
                      <a:endParaRPr lang="ko-KR" altLang="en-US" sz="1000" b="1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1,811,000</a:t>
                      </a:r>
                      <a:endParaRPr lang="ko-KR" altLang="en-US" sz="1000" b="1" dirty="0" smtClean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dirty="0" smtClean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미수합계</a:t>
                      </a:r>
                      <a:endParaRPr lang="ko-KR" altLang="en-US" sz="1000" b="1" dirty="0" smtClean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1,011,000</a:t>
                      </a:r>
                      <a:endParaRPr lang="ko-KR" altLang="en-US" sz="900" b="1" dirty="0" smtClean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1651000" y="2412350"/>
            <a:ext cx="9396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 smtClean="0"/>
              <a:t>일자별</a:t>
            </a:r>
            <a:r>
              <a:rPr lang="ko-KR" altLang="en-US" sz="1100" dirty="0" smtClean="0"/>
              <a:t> 장부</a:t>
            </a:r>
            <a:endParaRPr lang="ko-KR" altLang="en-US" sz="1100" dirty="0"/>
          </a:p>
        </p:txBody>
      </p:sp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885514346"/>
              </p:ext>
            </p:extLst>
          </p:nvPr>
        </p:nvGraphicFramePr>
        <p:xfrm>
          <a:off x="214847" y="836712"/>
          <a:ext cx="1314000" cy="6012000"/>
        </p:xfrm>
        <a:graphic>
          <a:graphicData uri="http://schemas.openxmlformats.org/drawingml/2006/table">
            <a:tbl>
              <a:tblPr firstRow="1" bandRow="1"/>
              <a:tblGrid>
                <a:gridCol w="1314000"/>
              </a:tblGrid>
              <a:tr h="39600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일장부작성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조회</a:t>
                      </a:r>
                    </a:p>
                  </a:txBody>
                  <a:tcPr marL="180000" marR="10800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9600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spc="-80" dirty="0" smtClean="0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업체조회</a:t>
                      </a:r>
                      <a:r>
                        <a:rPr lang="en-US" altLang="ko-KR" sz="1000" b="1" spc="-80" dirty="0" smtClean="0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1000" b="1" spc="-80" dirty="0" smtClean="0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추가</a:t>
                      </a:r>
                    </a:p>
                  </a:txBody>
                  <a:tcPr marL="180000" marR="10800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9600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spc="-8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년월별</a:t>
                      </a:r>
                      <a:r>
                        <a:rPr lang="ko-KR" altLang="en-US" sz="1000" b="0" spc="-8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조회</a:t>
                      </a:r>
                    </a:p>
                  </a:txBody>
                  <a:tcPr marL="180000" marR="10800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482400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spc="-8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80000" marR="10800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7" name="모서리가 둥근 직사각형 36"/>
          <p:cNvSpPr/>
          <p:nvPr/>
        </p:nvSpPr>
        <p:spPr bwMode="auto">
          <a:xfrm>
            <a:off x="7180591" y="2714620"/>
            <a:ext cx="540000" cy="252000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wrap="none" lIns="18000" rIns="18000" anchor="ctr"/>
          <a:lstStyle/>
          <a:p>
            <a:pPr>
              <a:defRPr/>
            </a:pPr>
            <a:r>
              <a:rPr lang="ko-KR" altLang="en-US" sz="9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인쇄</a:t>
            </a:r>
            <a:endParaRPr lang="ko-KR" altLang="en-US" sz="900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651000" y="836712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dirty="0" err="1" smtClean="0"/>
              <a:t>정아상회</a:t>
            </a:r>
            <a:endParaRPr lang="ko-KR" altLang="en-US" sz="1800" dirty="0"/>
          </a:p>
        </p:txBody>
      </p:sp>
      <p:graphicFrame>
        <p:nvGraphicFramePr>
          <p:cNvPr id="39" name="표 38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805464621"/>
              </p:ext>
            </p:extLst>
          </p:nvPr>
        </p:nvGraphicFramePr>
        <p:xfrm>
          <a:off x="1595412" y="1214422"/>
          <a:ext cx="6191999" cy="684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14382"/>
                <a:gridCol w="714380"/>
                <a:gridCol w="1071570"/>
                <a:gridCol w="1143008"/>
                <a:gridCol w="1214446"/>
                <a:gridCol w="576009"/>
                <a:gridCol w="758204"/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업체명</a:t>
                      </a:r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*</a:t>
                      </a:r>
                      <a:endParaRPr lang="en-US" altLang="ko-KR" sz="1000" dirty="0" smtClean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대표자명</a:t>
                      </a:r>
                      <a:endParaRPr lang="en-US" altLang="ko-KR" sz="1000" dirty="0" smtClean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사업자번호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전화번호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계좌번호</a:t>
                      </a:r>
                      <a:endParaRPr lang="en-US" altLang="ko-KR" sz="1000" dirty="0" smtClean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예금주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미수금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정아상회</a:t>
                      </a:r>
                      <a:endParaRPr lang="en-US" altLang="ko-KR" sz="1000" dirty="0" smtClean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윤철</a:t>
                      </a:r>
                      <a:endParaRPr lang="en-US" altLang="ko-KR" sz="1000" dirty="0" smtClean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000-00-00000</a:t>
                      </a:r>
                      <a:endParaRPr lang="en-US" altLang="ko-KR" sz="1000" dirty="0" smtClean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000-0000-0000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0000-000-00000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윤철</a:t>
                      </a:r>
                      <a:endParaRPr lang="en-US" altLang="ko-KR" sz="1000" dirty="0" smtClean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1,011,000</a:t>
                      </a:r>
                      <a:endParaRPr lang="en-US" altLang="ko-KR" sz="1000" dirty="0" smtClean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0" name="모서리가 둥근 직사각형 39"/>
          <p:cNvSpPr/>
          <p:nvPr/>
        </p:nvSpPr>
        <p:spPr bwMode="auto">
          <a:xfrm>
            <a:off x="1698356" y="2000240"/>
            <a:ext cx="540000" cy="252000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wrap="none" lIns="18000" rIns="18000" anchor="ctr"/>
          <a:lstStyle/>
          <a:p>
            <a:pPr>
              <a:defRPr/>
            </a:pPr>
            <a:r>
              <a:rPr lang="ko-KR" altLang="en-US" sz="10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삭제</a:t>
            </a:r>
            <a:endParaRPr lang="ko-KR" altLang="en-US" sz="10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1" name="모서리가 둥근 직사각형 40"/>
          <p:cNvSpPr/>
          <p:nvPr/>
        </p:nvSpPr>
        <p:spPr bwMode="auto">
          <a:xfrm>
            <a:off x="6953264" y="1962554"/>
            <a:ext cx="788868" cy="252000"/>
          </a:xfrm>
          <a:prstGeom prst="roundRect">
            <a:avLst/>
          </a:prstGeom>
          <a:solidFill>
            <a:srgbClr val="FA5A0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wrap="none" lIns="18000" rIns="18000" anchor="ctr"/>
          <a:lstStyle/>
          <a:p>
            <a:pPr>
              <a:defRPr/>
            </a:pPr>
            <a:r>
              <a:rPr lang="ko-KR" altLang="en-US" sz="10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수정</a:t>
            </a:r>
            <a:endParaRPr lang="ko-KR" altLang="en-US" sz="10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1" name="직사각형 50"/>
          <p:cNvSpPr/>
          <p:nvPr/>
        </p:nvSpPr>
        <p:spPr bwMode="auto">
          <a:xfrm>
            <a:off x="1649430" y="2709397"/>
            <a:ext cx="1116000" cy="288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 2017/08/01</a:t>
            </a:r>
            <a:endParaRPr kumimoji="1" lang="ko-KR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직사각형 51"/>
          <p:cNvSpPr/>
          <p:nvPr/>
        </p:nvSpPr>
        <p:spPr bwMode="auto">
          <a:xfrm>
            <a:off x="3051182" y="2709397"/>
            <a:ext cx="1116000" cy="288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ko-KR" sz="1200" b="0" dirty="0" smtClean="0"/>
              <a:t>  2017/08/08</a:t>
            </a:r>
            <a:endParaRPr lang="ko-KR" altLang="en-US" sz="1200" b="0" dirty="0" smtClean="0"/>
          </a:p>
        </p:txBody>
      </p:sp>
      <p:sp>
        <p:nvSpPr>
          <p:cNvPr id="53" name="TextBox 52"/>
          <p:cNvSpPr txBox="1"/>
          <p:nvPr/>
        </p:nvSpPr>
        <p:spPr>
          <a:xfrm>
            <a:off x="2769512" y="2723373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~</a:t>
            </a:r>
            <a:endParaRPr lang="ko-KR" altLang="en-US" sz="1200" dirty="0"/>
          </a:p>
        </p:txBody>
      </p:sp>
      <p:pic>
        <p:nvPicPr>
          <p:cNvPr id="54" name="그림 53" descr="schedule-plan-timetable-date-event-appointment-calendar-ic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4486" y="2764317"/>
            <a:ext cx="180000" cy="180000"/>
          </a:xfrm>
          <a:prstGeom prst="rect">
            <a:avLst/>
          </a:prstGeom>
        </p:spPr>
      </p:pic>
      <p:pic>
        <p:nvPicPr>
          <p:cNvPr id="55" name="그림 54" descr="schedule-plan-timetable-date-event-appointment-calendar-ic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9382" y="2764317"/>
            <a:ext cx="180000" cy="180000"/>
          </a:xfrm>
          <a:prstGeom prst="rect">
            <a:avLst/>
          </a:prstGeom>
        </p:spPr>
      </p:pic>
      <p:sp>
        <p:nvSpPr>
          <p:cNvPr id="56" name="모서리가 둥근 직사각형 55"/>
          <p:cNvSpPr/>
          <p:nvPr/>
        </p:nvSpPr>
        <p:spPr bwMode="auto">
          <a:xfrm>
            <a:off x="4235422" y="2737021"/>
            <a:ext cx="442770" cy="252000"/>
          </a:xfrm>
          <a:prstGeom prst="roundRect">
            <a:avLst/>
          </a:prstGeom>
          <a:solidFill>
            <a:srgbClr val="FA5A0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wrap="none" lIns="18000" rIns="18000" anchor="ctr"/>
          <a:lstStyle/>
          <a:p>
            <a:pPr>
              <a:defRPr/>
            </a:pPr>
            <a:r>
              <a:rPr lang="ko-KR" altLang="en-US" sz="10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조회</a:t>
            </a:r>
            <a:endParaRPr lang="ko-KR" altLang="en-US" sz="10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9528925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805464621"/>
              </p:ext>
            </p:extLst>
          </p:nvPr>
        </p:nvGraphicFramePr>
        <p:xfrm>
          <a:off x="1595412" y="1214422"/>
          <a:ext cx="6191999" cy="684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14382"/>
                <a:gridCol w="714380"/>
                <a:gridCol w="1071570"/>
                <a:gridCol w="1143008"/>
                <a:gridCol w="1214446"/>
                <a:gridCol w="576009"/>
                <a:gridCol w="758204"/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업체명</a:t>
                      </a:r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*</a:t>
                      </a:r>
                      <a:endParaRPr lang="en-US" altLang="ko-KR" sz="1000" dirty="0" smtClean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대표자명</a:t>
                      </a:r>
                      <a:endParaRPr lang="en-US" altLang="ko-KR" sz="1000" dirty="0" smtClean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사업자번호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전화번호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계좌번호</a:t>
                      </a:r>
                      <a:endParaRPr lang="en-US" altLang="ko-KR" sz="1000" dirty="0" smtClean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예금주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미수금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정아상회</a:t>
                      </a:r>
                      <a:endParaRPr lang="en-US" altLang="ko-KR" sz="1000" dirty="0" smtClean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윤철</a:t>
                      </a:r>
                      <a:endParaRPr lang="en-US" altLang="ko-KR" sz="1000" dirty="0" smtClean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000-00-00000</a:t>
                      </a:r>
                      <a:endParaRPr lang="en-US" altLang="ko-KR" sz="1000" dirty="0" smtClean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000-0000-0000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0000-000-00000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윤철</a:t>
                      </a:r>
                      <a:endParaRPr lang="en-US" altLang="ko-KR" sz="1000" dirty="0" smtClean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1,000,000</a:t>
                      </a:r>
                      <a:endParaRPr lang="en-US" altLang="ko-KR" sz="1000" dirty="0" smtClean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79475" y="168905"/>
            <a:ext cx="1233030" cy="200055"/>
          </a:xfrm>
        </p:spPr>
        <p:txBody>
          <a:bodyPr/>
          <a:lstStyle/>
          <a:p>
            <a:r>
              <a:rPr lang="ko-KR" altLang="en-US" dirty="0" smtClean="0"/>
              <a:t>업체 상세 </a:t>
            </a:r>
            <a:r>
              <a:rPr lang="ko-KR" altLang="en-US" dirty="0" smtClean="0"/>
              <a:t>조회</a:t>
            </a:r>
            <a:r>
              <a:rPr lang="en-US" altLang="ko-KR" dirty="0" smtClean="0"/>
              <a:t>(</a:t>
            </a:r>
            <a:r>
              <a:rPr lang="ko-KR" altLang="en-US" dirty="0" smtClean="0"/>
              <a:t>정보 수정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제목 2"/>
          <p:cNvSpPr txBox="1">
            <a:spLocks/>
          </p:cNvSpPr>
          <p:nvPr/>
        </p:nvSpPr>
        <p:spPr bwMode="auto">
          <a:xfrm>
            <a:off x="3872880" y="168905"/>
            <a:ext cx="1165704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lang="ko-KR" altLang="en-US" sz="800" dirty="0" err="1" smtClean="0">
                <a:latin typeface="나눔바른고딕" pitchFamily="50" charset="-127"/>
                <a:ea typeface="나눔바른고딕" pitchFamily="50" charset="-127"/>
              </a:rPr>
              <a:t>요셉유통</a:t>
            </a:r>
            <a:r>
              <a:rPr lang="ko-KR" altLang="en-US" sz="800" dirty="0" smtClean="0">
                <a:latin typeface="나눔바른고딕" pitchFamily="50" charset="-127"/>
                <a:ea typeface="나눔바른고딕" pitchFamily="50" charset="-127"/>
              </a:rPr>
              <a:t> 장부 화면 기획</a:t>
            </a:r>
            <a:endParaRPr lang="ko-KR" altLang="en-US" b="0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1" name="직선 연결선 10"/>
          <p:cNvCxnSpPr/>
          <p:nvPr/>
        </p:nvCxnSpPr>
        <p:spPr bwMode="auto">
          <a:xfrm>
            <a:off x="214847" y="836712"/>
            <a:ext cx="7474457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TextBox 19"/>
          <p:cNvSpPr txBox="1"/>
          <p:nvPr/>
        </p:nvSpPr>
        <p:spPr>
          <a:xfrm>
            <a:off x="1640632" y="476672"/>
            <a:ext cx="1152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b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업체</a:t>
            </a:r>
            <a:r>
              <a:rPr lang="ko-KR" altLang="en-US" sz="1000" b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조회</a:t>
            </a:r>
            <a:r>
              <a:rPr lang="en-US" altLang="ko-KR" sz="1000" b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1000" b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추가</a:t>
            </a:r>
            <a:endParaRPr lang="en-US" altLang="ko-KR" sz="1000" b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86980573"/>
              </p:ext>
            </p:extLst>
          </p:nvPr>
        </p:nvGraphicFramePr>
        <p:xfrm>
          <a:off x="7832725" y="620688"/>
          <a:ext cx="1873250" cy="8640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619"/>
                <a:gridCol w="1656631"/>
              </a:tblGrid>
              <a:tr h="43204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1.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8000" marR="18000" marT="35864" marB="35864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8000" marR="18000" marT="35864" marB="35864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2.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8000" marR="18000" marT="35864" marB="35864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8000" marR="18000" marT="35864" marB="35864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4" name="날짜 개체 틀 4"/>
          <p:cNvSpPr txBox="1">
            <a:spLocks/>
          </p:cNvSpPr>
          <p:nvPr/>
        </p:nvSpPr>
        <p:spPr>
          <a:xfrm>
            <a:off x="7689304" y="185589"/>
            <a:ext cx="864096" cy="175792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r>
              <a:rPr lang="en-US" altLang="ko-KR" b="0" dirty="0" smtClean="0"/>
              <a:t>2017-08-19</a:t>
            </a:r>
            <a:endParaRPr lang="ko-KR" altLang="en-US" b="0" dirty="0"/>
          </a:p>
        </p:txBody>
      </p:sp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885514346"/>
              </p:ext>
            </p:extLst>
          </p:nvPr>
        </p:nvGraphicFramePr>
        <p:xfrm>
          <a:off x="214847" y="836712"/>
          <a:ext cx="1314000" cy="6012000"/>
        </p:xfrm>
        <a:graphic>
          <a:graphicData uri="http://schemas.openxmlformats.org/drawingml/2006/table">
            <a:tbl>
              <a:tblPr firstRow="1" bandRow="1"/>
              <a:tblGrid>
                <a:gridCol w="1314000"/>
              </a:tblGrid>
              <a:tr h="39600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일장부작성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조회</a:t>
                      </a:r>
                    </a:p>
                  </a:txBody>
                  <a:tcPr marL="180000" marR="10800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9600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spc="-80" dirty="0" smtClean="0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업체조회</a:t>
                      </a:r>
                      <a:r>
                        <a:rPr lang="en-US" altLang="ko-KR" sz="1000" b="1" spc="-80" dirty="0" smtClean="0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1000" b="1" spc="-80" dirty="0" smtClean="0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추가</a:t>
                      </a:r>
                    </a:p>
                  </a:txBody>
                  <a:tcPr marL="180000" marR="10800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9600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spc="-8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년월별</a:t>
                      </a:r>
                      <a:r>
                        <a:rPr lang="ko-KR" altLang="en-US" sz="1000" b="0" spc="-8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조회</a:t>
                      </a:r>
                    </a:p>
                  </a:txBody>
                  <a:tcPr marL="180000" marR="10800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482400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spc="-8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80000" marR="10800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8" name="TextBox 37"/>
          <p:cNvSpPr txBox="1"/>
          <p:nvPr/>
        </p:nvSpPr>
        <p:spPr>
          <a:xfrm>
            <a:off x="1651000" y="836712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dirty="0" err="1" smtClean="0"/>
              <a:t>정아상회</a:t>
            </a:r>
            <a:endParaRPr lang="ko-KR" altLang="en-US" sz="1800" dirty="0"/>
          </a:p>
        </p:txBody>
      </p:sp>
      <p:sp>
        <p:nvSpPr>
          <p:cNvPr id="40" name="모서리가 둥근 직사각형 39"/>
          <p:cNvSpPr/>
          <p:nvPr/>
        </p:nvSpPr>
        <p:spPr bwMode="auto">
          <a:xfrm>
            <a:off x="1698356" y="2000240"/>
            <a:ext cx="540000" cy="252000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wrap="none" lIns="18000" rIns="18000" anchor="ctr"/>
          <a:lstStyle/>
          <a:p>
            <a:pPr>
              <a:defRPr/>
            </a:pPr>
            <a:r>
              <a:rPr lang="ko-KR" altLang="en-US" sz="10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삭제</a:t>
            </a:r>
            <a:endParaRPr lang="ko-KR" altLang="en-US" sz="10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1" name="모서리가 둥근 직사각형 40"/>
          <p:cNvSpPr/>
          <p:nvPr/>
        </p:nvSpPr>
        <p:spPr bwMode="auto">
          <a:xfrm>
            <a:off x="6953264" y="1962554"/>
            <a:ext cx="788868" cy="252000"/>
          </a:xfrm>
          <a:prstGeom prst="roundRect">
            <a:avLst/>
          </a:prstGeom>
          <a:solidFill>
            <a:srgbClr val="FA5A0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wrap="none" lIns="18000" rIns="18000" anchor="ctr"/>
          <a:lstStyle/>
          <a:p>
            <a:pPr>
              <a:defRPr/>
            </a:pPr>
            <a:r>
              <a:rPr lang="ko-KR" altLang="en-US" sz="10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저장</a:t>
            </a:r>
            <a:endParaRPr lang="ko-KR" altLang="en-US" sz="10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5" name="직사각형 44"/>
          <p:cNvSpPr/>
          <p:nvPr/>
        </p:nvSpPr>
        <p:spPr bwMode="auto">
          <a:xfrm>
            <a:off x="2366908" y="1557964"/>
            <a:ext cx="612000" cy="288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윤철</a:t>
            </a: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직사각형 45"/>
          <p:cNvSpPr/>
          <p:nvPr/>
        </p:nvSpPr>
        <p:spPr bwMode="auto">
          <a:xfrm>
            <a:off x="3078766" y="1557964"/>
            <a:ext cx="972000" cy="288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000-00-00000</a:t>
            </a: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직사각형 46"/>
          <p:cNvSpPr/>
          <p:nvPr/>
        </p:nvSpPr>
        <p:spPr bwMode="auto">
          <a:xfrm>
            <a:off x="4154370" y="1557964"/>
            <a:ext cx="1044000" cy="288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000-0000-0000</a:t>
            </a: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직사각형 47"/>
          <p:cNvSpPr/>
          <p:nvPr/>
        </p:nvSpPr>
        <p:spPr bwMode="auto">
          <a:xfrm>
            <a:off x="5306992" y="1557964"/>
            <a:ext cx="1080000" cy="288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0000-000-000000</a:t>
            </a: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직사각형 48"/>
          <p:cNvSpPr/>
          <p:nvPr/>
        </p:nvSpPr>
        <p:spPr bwMode="auto">
          <a:xfrm>
            <a:off x="6519050" y="1557964"/>
            <a:ext cx="468000" cy="288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윤철</a:t>
            </a: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직사각형 49"/>
          <p:cNvSpPr/>
          <p:nvPr/>
        </p:nvSpPr>
        <p:spPr bwMode="auto">
          <a:xfrm>
            <a:off x="1644774" y="1557964"/>
            <a:ext cx="612000" cy="288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정아상회</a:t>
            </a: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1651000" y="3099106"/>
          <a:ext cx="6069591" cy="3420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74399"/>
                <a:gridCol w="674399"/>
                <a:gridCol w="674399"/>
                <a:gridCol w="674399"/>
                <a:gridCol w="674399"/>
                <a:gridCol w="674399"/>
                <a:gridCol w="674399"/>
                <a:gridCol w="674399"/>
                <a:gridCol w="674399"/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일자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무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양배추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기타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할인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일합계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전미수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입금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미수합계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17.08.01(</a:t>
                      </a:r>
                      <a:r>
                        <a:rPr lang="ko-KR" altLang="en-US" sz="9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화</a:t>
                      </a:r>
                      <a:r>
                        <a:rPr lang="en-US" altLang="ko-KR" sz="9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  <a:endParaRPr lang="en-US" altLang="ko-KR" sz="700" dirty="0" smtClean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154,000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26</a:t>
                      </a:r>
                      <a:endParaRPr lang="en-US" altLang="ko-KR" sz="700" dirty="0" smtClean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104,000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254,000</a:t>
                      </a:r>
                      <a:endParaRPr lang="ko-KR" altLang="en-US" sz="1000" dirty="0" smtClean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200,000</a:t>
                      </a:r>
                      <a:endParaRPr lang="ko-KR" altLang="en-US" sz="900" dirty="0" smtClean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454,000</a:t>
                      </a:r>
                      <a:endParaRPr lang="ko-KR" altLang="en-US" sz="900" dirty="0" smtClean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17.08.02(</a:t>
                      </a:r>
                      <a:r>
                        <a:rPr lang="ko-KR" altLang="en-US" sz="9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수</a:t>
                      </a:r>
                      <a:r>
                        <a:rPr lang="en-US" altLang="ko-KR" sz="9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  <a:endParaRPr lang="en-US" altLang="ko-KR" sz="700" dirty="0" smtClean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154,000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26</a:t>
                      </a:r>
                      <a:endParaRPr lang="en-US" altLang="ko-KR" sz="700" dirty="0" smtClean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104,000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254,000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454,000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708,000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17.08.03(</a:t>
                      </a:r>
                      <a:r>
                        <a:rPr lang="ko-KR" altLang="en-US" sz="9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목</a:t>
                      </a:r>
                      <a:r>
                        <a:rPr lang="en-US" altLang="ko-KR" sz="9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en-US" altLang="ko-KR" sz="700" dirty="0" smtClean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42,000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700" dirty="0" smtClean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42,000</a:t>
                      </a:r>
                      <a:endParaRPr lang="ko-KR" altLang="en-US" sz="1000" dirty="0" smtClean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708,000</a:t>
                      </a:r>
                      <a:endParaRPr lang="ko-KR" altLang="en-US" sz="900" dirty="0" smtClean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750,000</a:t>
                      </a:r>
                      <a:endParaRPr lang="ko-KR" altLang="en-US" sz="900" dirty="0" smtClean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17.08.04(</a:t>
                      </a:r>
                      <a:r>
                        <a:rPr lang="ko-KR" altLang="en-US" sz="9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금</a:t>
                      </a:r>
                      <a:r>
                        <a:rPr lang="en-US" altLang="ko-KR" sz="9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en-US" altLang="ko-KR" sz="700" dirty="0" smtClean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66,000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700" dirty="0" smtClean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66,000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750,000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816,000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17.08.05(</a:t>
                      </a:r>
                      <a:r>
                        <a:rPr lang="ko-KR" altLang="en-US" sz="9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토</a:t>
                      </a:r>
                      <a:r>
                        <a:rPr lang="en-US" altLang="ko-KR" sz="9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en-US" altLang="ko-KR" sz="700" dirty="0" smtClean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66,000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</a:t>
                      </a:r>
                      <a:endParaRPr lang="en-US" altLang="ko-KR" sz="700" dirty="0" smtClean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80,000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146,000</a:t>
                      </a:r>
                      <a:endParaRPr lang="ko-KR" altLang="en-US" sz="1000" dirty="0" smtClean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816,000</a:t>
                      </a:r>
                      <a:endParaRPr lang="ko-KR" altLang="en-US" sz="900" dirty="0" smtClean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962,000</a:t>
                      </a:r>
                      <a:endParaRPr lang="ko-KR" altLang="en-US" sz="900" dirty="0" smtClean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17.08.07(</a:t>
                      </a:r>
                      <a:r>
                        <a:rPr lang="ko-KR" altLang="en-US" sz="9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월</a:t>
                      </a:r>
                      <a:r>
                        <a:rPr lang="en-US" altLang="ko-KR" sz="9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23</a:t>
                      </a:r>
                    </a:p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529,000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en-US" altLang="ko-KR" sz="700" dirty="0" smtClean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14,000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en-US" altLang="ko-KR" sz="700" dirty="0" smtClean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6,000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549,000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962,000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1,511,000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17.08.08(</a:t>
                      </a:r>
                      <a:r>
                        <a:rPr lang="ko-KR" altLang="en-US" sz="9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화</a:t>
                      </a:r>
                      <a:r>
                        <a:rPr lang="en-US" altLang="ko-KR" sz="9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30</a:t>
                      </a:r>
                      <a:endParaRPr lang="en-US" altLang="ko-KR" sz="700" dirty="0" smtClean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300,000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</a:t>
                      </a:r>
                      <a:endParaRPr lang="en-US" altLang="ko-KR" sz="700" dirty="0" smtClean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200,000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500,000</a:t>
                      </a:r>
                      <a:endParaRPr lang="ko-KR" altLang="en-US" sz="1000" dirty="0" smtClean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1,511,000</a:t>
                      </a:r>
                      <a:endParaRPr lang="ko-KR" altLang="en-US" sz="900" dirty="0" smtClean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1,000,000</a:t>
                      </a:r>
                      <a:endParaRPr lang="ko-KR" altLang="en-US" sz="1000" dirty="0" smtClean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1,011,000</a:t>
                      </a:r>
                      <a:endParaRPr lang="ko-KR" altLang="en-US" sz="900" dirty="0" smtClean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합계</a:t>
                      </a:r>
                      <a:endParaRPr lang="ko-KR" altLang="en-US" sz="1000" b="1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1,811,000</a:t>
                      </a:r>
                      <a:endParaRPr lang="ko-KR" altLang="en-US" sz="1000" b="1" dirty="0" smtClean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dirty="0" smtClean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미수합계</a:t>
                      </a:r>
                    </a:p>
                  </a:txBody>
                  <a:tcPr marL="3600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1,011,000</a:t>
                      </a:r>
                      <a:endParaRPr lang="ko-KR" altLang="en-US" sz="900" b="1" dirty="0" smtClean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1651000" y="2412350"/>
            <a:ext cx="9396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 smtClean="0"/>
              <a:t>일자별</a:t>
            </a:r>
            <a:r>
              <a:rPr lang="ko-KR" altLang="en-US" sz="1100" dirty="0" smtClean="0"/>
              <a:t> 장부</a:t>
            </a:r>
            <a:endParaRPr lang="ko-KR" altLang="en-US" sz="1100" dirty="0"/>
          </a:p>
        </p:txBody>
      </p:sp>
      <p:sp>
        <p:nvSpPr>
          <p:cNvPr id="25" name="모서리가 둥근 직사각형 24"/>
          <p:cNvSpPr/>
          <p:nvPr/>
        </p:nvSpPr>
        <p:spPr bwMode="auto">
          <a:xfrm>
            <a:off x="7180591" y="2714620"/>
            <a:ext cx="540000" cy="252000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wrap="none" lIns="18000" rIns="18000" anchor="ctr"/>
          <a:lstStyle/>
          <a:p>
            <a:pPr>
              <a:defRPr/>
            </a:pPr>
            <a:r>
              <a:rPr lang="ko-KR" altLang="en-US" sz="9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인쇄</a:t>
            </a:r>
            <a:endParaRPr lang="ko-KR" altLang="en-US" sz="900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 bwMode="auto">
          <a:xfrm>
            <a:off x="1649430" y="2709397"/>
            <a:ext cx="1116000" cy="288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 2017/08/01</a:t>
            </a:r>
            <a:endParaRPr kumimoji="1" lang="ko-KR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직사각형 26"/>
          <p:cNvSpPr/>
          <p:nvPr/>
        </p:nvSpPr>
        <p:spPr bwMode="auto">
          <a:xfrm>
            <a:off x="3051182" y="2709397"/>
            <a:ext cx="1116000" cy="288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ko-KR" sz="1200" b="0" dirty="0" smtClean="0"/>
              <a:t>  2017/08/08</a:t>
            </a:r>
            <a:endParaRPr lang="ko-KR" altLang="en-US" sz="1200" b="0" dirty="0" smtClean="0"/>
          </a:p>
        </p:txBody>
      </p:sp>
      <p:sp>
        <p:nvSpPr>
          <p:cNvPr id="30" name="TextBox 29"/>
          <p:cNvSpPr txBox="1"/>
          <p:nvPr/>
        </p:nvSpPr>
        <p:spPr>
          <a:xfrm>
            <a:off x="2769512" y="2723373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~</a:t>
            </a:r>
            <a:endParaRPr lang="ko-KR" altLang="en-US" sz="1200" dirty="0"/>
          </a:p>
        </p:txBody>
      </p:sp>
      <p:pic>
        <p:nvPicPr>
          <p:cNvPr id="31" name="그림 30" descr="schedule-plan-timetable-date-event-appointment-calendar-ic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4486" y="2764317"/>
            <a:ext cx="180000" cy="180000"/>
          </a:xfrm>
          <a:prstGeom prst="rect">
            <a:avLst/>
          </a:prstGeom>
        </p:spPr>
      </p:pic>
      <p:pic>
        <p:nvPicPr>
          <p:cNvPr id="32" name="그림 31" descr="schedule-plan-timetable-date-event-appointment-calendar-ic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9382" y="2764317"/>
            <a:ext cx="180000" cy="180000"/>
          </a:xfrm>
          <a:prstGeom prst="rect">
            <a:avLst/>
          </a:prstGeom>
        </p:spPr>
      </p:pic>
      <p:sp>
        <p:nvSpPr>
          <p:cNvPr id="34" name="직사각형 33"/>
          <p:cNvSpPr/>
          <p:nvPr/>
        </p:nvSpPr>
        <p:spPr bwMode="auto">
          <a:xfrm>
            <a:off x="7094538" y="1557964"/>
            <a:ext cx="648000" cy="288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1,000,000</a:t>
            </a: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모서리가 둥근 직사각형 34"/>
          <p:cNvSpPr/>
          <p:nvPr/>
        </p:nvSpPr>
        <p:spPr bwMode="auto">
          <a:xfrm>
            <a:off x="4235422" y="2737021"/>
            <a:ext cx="442770" cy="252000"/>
          </a:xfrm>
          <a:prstGeom prst="roundRect">
            <a:avLst/>
          </a:prstGeom>
          <a:solidFill>
            <a:srgbClr val="FA5A0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wrap="none" lIns="18000" rIns="18000" anchor="ctr"/>
          <a:lstStyle/>
          <a:p>
            <a:pPr>
              <a:defRPr/>
            </a:pPr>
            <a:r>
              <a:rPr lang="ko-KR" altLang="en-US" sz="10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조회</a:t>
            </a:r>
            <a:endParaRPr lang="ko-KR" altLang="en-US" sz="10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9528925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79475" y="168905"/>
            <a:ext cx="665567" cy="200055"/>
          </a:xfrm>
        </p:spPr>
        <p:txBody>
          <a:bodyPr/>
          <a:lstStyle/>
          <a:p>
            <a:r>
              <a:rPr lang="ko-KR" altLang="en-US" dirty="0" err="1" smtClean="0"/>
              <a:t>년월별</a:t>
            </a:r>
            <a:r>
              <a:rPr lang="ko-KR" altLang="en-US" dirty="0" smtClean="0"/>
              <a:t> 조회</a:t>
            </a:r>
            <a:endParaRPr lang="ko-KR" altLang="en-US" dirty="0"/>
          </a:p>
        </p:txBody>
      </p:sp>
      <p:sp>
        <p:nvSpPr>
          <p:cNvPr id="3" name="제목 2"/>
          <p:cNvSpPr txBox="1">
            <a:spLocks/>
          </p:cNvSpPr>
          <p:nvPr/>
        </p:nvSpPr>
        <p:spPr bwMode="auto">
          <a:xfrm>
            <a:off x="3872880" y="168905"/>
            <a:ext cx="1165704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lang="ko-KR" altLang="en-US" sz="800" dirty="0" err="1" smtClean="0">
                <a:latin typeface="나눔바른고딕" pitchFamily="50" charset="-127"/>
                <a:ea typeface="나눔바른고딕" pitchFamily="50" charset="-127"/>
              </a:rPr>
              <a:t>요셉유통</a:t>
            </a:r>
            <a:r>
              <a:rPr lang="ko-KR" altLang="en-US" sz="800" dirty="0" smtClean="0">
                <a:latin typeface="나눔바른고딕" pitchFamily="50" charset="-127"/>
                <a:ea typeface="나눔바른고딕" pitchFamily="50" charset="-127"/>
              </a:rPr>
              <a:t> 장부 화면 기획</a:t>
            </a:r>
            <a:endParaRPr lang="ko-KR" altLang="en-US" b="0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1" name="직선 연결선 10"/>
          <p:cNvCxnSpPr/>
          <p:nvPr/>
        </p:nvCxnSpPr>
        <p:spPr bwMode="auto">
          <a:xfrm>
            <a:off x="214847" y="836712"/>
            <a:ext cx="7474457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TextBox 19"/>
          <p:cNvSpPr txBox="1"/>
          <p:nvPr/>
        </p:nvSpPr>
        <p:spPr>
          <a:xfrm>
            <a:off x="1640632" y="476672"/>
            <a:ext cx="1152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b="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년월별</a:t>
            </a:r>
            <a:r>
              <a:rPr lang="ko-KR" altLang="en-US" sz="1000" b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조회</a:t>
            </a:r>
            <a:endParaRPr lang="en-US" altLang="ko-KR" sz="1000" b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86980573"/>
              </p:ext>
            </p:extLst>
          </p:nvPr>
        </p:nvGraphicFramePr>
        <p:xfrm>
          <a:off x="7832725" y="620688"/>
          <a:ext cx="1873250" cy="8640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619"/>
                <a:gridCol w="1656631"/>
              </a:tblGrid>
              <a:tr h="43204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1.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8000" marR="18000" marT="35864" marB="35864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8000" marR="18000" marT="35864" marB="35864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2.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8000" marR="18000" marT="35864" marB="35864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8000" marR="18000" marT="35864" marB="35864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4" name="날짜 개체 틀 4"/>
          <p:cNvSpPr txBox="1">
            <a:spLocks/>
          </p:cNvSpPr>
          <p:nvPr/>
        </p:nvSpPr>
        <p:spPr>
          <a:xfrm>
            <a:off x="7689304" y="185589"/>
            <a:ext cx="864096" cy="175792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r>
              <a:rPr lang="en-US" altLang="ko-KR" b="0" dirty="0" smtClean="0"/>
              <a:t>2017-08-19</a:t>
            </a:r>
            <a:endParaRPr lang="ko-KR" altLang="en-US" b="0" dirty="0"/>
          </a:p>
        </p:txBody>
      </p:sp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885514346"/>
              </p:ext>
            </p:extLst>
          </p:nvPr>
        </p:nvGraphicFramePr>
        <p:xfrm>
          <a:off x="214847" y="836712"/>
          <a:ext cx="1314000" cy="6012000"/>
        </p:xfrm>
        <a:graphic>
          <a:graphicData uri="http://schemas.openxmlformats.org/drawingml/2006/table">
            <a:tbl>
              <a:tblPr firstRow="1" bandRow="1"/>
              <a:tblGrid>
                <a:gridCol w="1314000"/>
              </a:tblGrid>
              <a:tr h="39600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일장부작성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조회</a:t>
                      </a:r>
                    </a:p>
                  </a:txBody>
                  <a:tcPr marL="180000" marR="10800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9600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spc="-8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업체조회</a:t>
                      </a:r>
                      <a:r>
                        <a:rPr lang="en-US" altLang="ko-KR" sz="1000" b="0" spc="-8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1000" b="0" spc="-8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추가</a:t>
                      </a:r>
                    </a:p>
                  </a:txBody>
                  <a:tcPr marL="180000" marR="10800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9600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spc="-80" dirty="0" err="1" smtClean="0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년월별</a:t>
                      </a:r>
                      <a:r>
                        <a:rPr lang="ko-KR" altLang="en-US" sz="1000" b="1" spc="-80" dirty="0" smtClean="0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조회</a:t>
                      </a:r>
                    </a:p>
                  </a:txBody>
                  <a:tcPr marL="180000" marR="10800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482400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spc="-8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80000" marR="10800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5" name="모서리가 둥근 직사각형 24"/>
          <p:cNvSpPr/>
          <p:nvPr/>
        </p:nvSpPr>
        <p:spPr bwMode="auto">
          <a:xfrm>
            <a:off x="7180591" y="928670"/>
            <a:ext cx="540000" cy="252000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wrap="none" lIns="18000" rIns="18000" anchor="ctr"/>
          <a:lstStyle/>
          <a:p>
            <a:pPr>
              <a:defRPr/>
            </a:pPr>
            <a:r>
              <a:rPr lang="ko-KR" altLang="en-US" sz="9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인쇄</a:t>
            </a:r>
            <a:endParaRPr lang="ko-KR" altLang="en-US" sz="900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9" name="직사각형 28"/>
          <p:cNvSpPr/>
          <p:nvPr/>
        </p:nvSpPr>
        <p:spPr bwMode="auto">
          <a:xfrm>
            <a:off x="1649430" y="928670"/>
            <a:ext cx="1116000" cy="288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 2017/04</a:t>
            </a:r>
            <a:endParaRPr kumimoji="1" lang="ko-KR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직사각형 35"/>
          <p:cNvSpPr/>
          <p:nvPr/>
        </p:nvSpPr>
        <p:spPr bwMode="auto">
          <a:xfrm>
            <a:off x="3051182" y="928670"/>
            <a:ext cx="1116000" cy="288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ko-KR" sz="1200" b="0" dirty="0" smtClean="0"/>
              <a:t>  2017/08</a:t>
            </a:r>
            <a:endParaRPr lang="ko-KR" altLang="en-US" sz="1200" b="0" dirty="0" smtClean="0"/>
          </a:p>
        </p:txBody>
      </p:sp>
      <p:sp>
        <p:nvSpPr>
          <p:cNvPr id="37" name="TextBox 36"/>
          <p:cNvSpPr txBox="1"/>
          <p:nvPr/>
        </p:nvSpPr>
        <p:spPr>
          <a:xfrm>
            <a:off x="2769512" y="942646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~</a:t>
            </a:r>
            <a:endParaRPr lang="ko-KR" altLang="en-US" sz="1200" dirty="0"/>
          </a:p>
        </p:txBody>
      </p:sp>
      <p:pic>
        <p:nvPicPr>
          <p:cNvPr id="39" name="그림 38" descr="schedule-plan-timetable-date-event-appointment-calendar-ic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4486" y="983590"/>
            <a:ext cx="180000" cy="180000"/>
          </a:xfrm>
          <a:prstGeom prst="rect">
            <a:avLst/>
          </a:prstGeom>
        </p:spPr>
      </p:pic>
      <p:pic>
        <p:nvPicPr>
          <p:cNvPr id="42" name="그림 41" descr="schedule-plan-timetable-date-event-appointment-calendar-ic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9382" y="983590"/>
            <a:ext cx="180000" cy="180000"/>
          </a:xfrm>
          <a:prstGeom prst="rect">
            <a:avLst/>
          </a:prstGeom>
        </p:spPr>
      </p:pic>
      <p:sp>
        <p:nvSpPr>
          <p:cNvPr id="43" name="모서리가 둥근 직사각형 42"/>
          <p:cNvSpPr/>
          <p:nvPr/>
        </p:nvSpPr>
        <p:spPr bwMode="auto">
          <a:xfrm>
            <a:off x="4235422" y="928670"/>
            <a:ext cx="442770" cy="252000"/>
          </a:xfrm>
          <a:prstGeom prst="roundRect">
            <a:avLst/>
          </a:prstGeom>
          <a:solidFill>
            <a:srgbClr val="FA5A0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wrap="none" lIns="18000" rIns="18000" anchor="ctr"/>
          <a:lstStyle/>
          <a:p>
            <a:pPr>
              <a:defRPr/>
            </a:pPr>
            <a:r>
              <a:rPr lang="ko-KR" altLang="en-US" sz="10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조회</a:t>
            </a:r>
            <a:endParaRPr lang="ko-KR" altLang="en-US" sz="10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44" name="표 43"/>
          <p:cNvGraphicFramePr>
            <a:graphicFrameLocks noGrp="1"/>
          </p:cNvGraphicFramePr>
          <p:nvPr/>
        </p:nvGraphicFramePr>
        <p:xfrm>
          <a:off x="1651000" y="1335672"/>
          <a:ext cx="6132630" cy="5427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08000"/>
                <a:gridCol w="854105"/>
                <a:gridCol w="854105"/>
                <a:gridCol w="854105"/>
                <a:gridCol w="854105"/>
                <a:gridCol w="854105"/>
                <a:gridCol w="854105"/>
              </a:tblGrid>
              <a:tr h="1282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업체명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대표자명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월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월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월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월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월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latin typeface="나눔고딕" charset="-127"/>
                          <a:ea typeface="나눔고딕" charset="-127"/>
                        </a:rPr>
                        <a:t>1_</a:t>
                      </a:r>
                      <a:r>
                        <a:rPr lang="ko-KR" altLang="en-US" sz="1050" b="0" i="0" u="none" strike="noStrike" dirty="0" err="1">
                          <a:solidFill>
                            <a:srgbClr val="000000"/>
                          </a:solidFill>
                          <a:latin typeface="나눔고딕" charset="-127"/>
                          <a:ea typeface="나눔고딕" charset="-127"/>
                        </a:rPr>
                        <a:t>선일상사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latin typeface="나눔고딕" charset="-127"/>
                        <a:ea typeface="나눔고딕" charset="-127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latin typeface="나눔고딕" charset="-127"/>
                          <a:ea typeface="나눔고딕" charset="-127"/>
                        </a:rPr>
                        <a:t>김동출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나눔고딕" charset="-127"/>
                        <a:ea typeface="나눔고딕" charset="-127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latin typeface="나눔고딕" charset="-127"/>
                          <a:ea typeface="나눔고딕" charset="-127"/>
                        </a:rPr>
                        <a:t>2_</a:t>
                      </a:r>
                      <a:r>
                        <a:rPr lang="ko-KR" altLang="en-US" sz="1050" b="0" i="0" u="none" strike="noStrike" dirty="0" err="1">
                          <a:solidFill>
                            <a:srgbClr val="000000"/>
                          </a:solidFill>
                          <a:latin typeface="나눔고딕" charset="-127"/>
                          <a:ea typeface="나눔고딕" charset="-127"/>
                        </a:rPr>
                        <a:t>정아상회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latin typeface="나눔고딕" charset="-127"/>
                        <a:ea typeface="나눔고딕" charset="-127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나눔고딕" charset="-127"/>
                          <a:ea typeface="나눔고딕" charset="-127"/>
                        </a:rPr>
                        <a:t>윤철</a:t>
                      </a: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0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latin typeface="나눔고딕" charset="-127"/>
                          <a:ea typeface="나눔고딕" charset="-127"/>
                        </a:rPr>
                        <a:t>3_</a:t>
                      </a: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latin typeface="나눔고딕" charset="-127"/>
                          <a:ea typeface="나눔고딕" charset="-127"/>
                        </a:rPr>
                        <a:t>부천</a:t>
                      </a: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나눔고딕" charset="-127"/>
                        <a:ea typeface="나눔고딕" charset="-127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0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나눔고딕" charset="-127"/>
                          <a:ea typeface="나눔고딕" charset="-127"/>
                        </a:rPr>
                        <a:t>T&amp;S</a:t>
                      </a: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latin typeface="나눔고딕" charset="-127"/>
                          <a:ea typeface="나눔고딕" charset="-127"/>
                        </a:rPr>
                        <a:t>유통</a:t>
                      </a: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나눔고딕" charset="-127"/>
                          <a:ea typeface="나눔고딕" charset="-127"/>
                        </a:rPr>
                        <a:t>변창진</a:t>
                      </a: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0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 dirty="0" err="1">
                          <a:solidFill>
                            <a:srgbClr val="000000"/>
                          </a:solidFill>
                          <a:latin typeface="나눔고딕" charset="-127"/>
                          <a:ea typeface="나눔고딕" charset="-127"/>
                        </a:rPr>
                        <a:t>가락골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latin typeface="나눔고딕" charset="-127"/>
                        <a:ea typeface="나눔고딕" charset="-127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나눔고딕" charset="-127"/>
                        <a:ea typeface="나눔고딕" charset="-127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0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 dirty="0" err="1">
                          <a:solidFill>
                            <a:srgbClr val="000000"/>
                          </a:solidFill>
                          <a:latin typeface="나눔고딕" charset="-127"/>
                          <a:ea typeface="나눔고딕" charset="-127"/>
                        </a:rPr>
                        <a:t>건푸드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latin typeface="나눔고딕" charset="-127"/>
                        <a:ea typeface="나눔고딕" charset="-127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나눔고딕" charset="-127"/>
                          <a:ea typeface="나눔고딕" charset="-127"/>
                        </a:rPr>
                        <a:t>윤건희</a:t>
                      </a: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0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latin typeface="나눔고딕" charset="-127"/>
                          <a:ea typeface="나눔고딕" charset="-127"/>
                        </a:rPr>
                        <a:t>경북종합유통</a:t>
                      </a: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나눔고딕" charset="-127"/>
                          <a:ea typeface="나눔고딕" charset="-127"/>
                        </a:rPr>
                        <a:t>이영순</a:t>
                      </a: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700" dirty="0" smtClean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0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 dirty="0" err="1">
                          <a:solidFill>
                            <a:srgbClr val="000000"/>
                          </a:solidFill>
                          <a:latin typeface="나눔고딕" charset="-127"/>
                          <a:ea typeface="나눔고딕" charset="-127"/>
                        </a:rPr>
                        <a:t>경일상사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latin typeface="나눔고딕" charset="-127"/>
                        <a:ea typeface="나눔고딕" charset="-127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나눔고딕" charset="-127"/>
                          <a:ea typeface="나눔고딕" charset="-127"/>
                        </a:rPr>
                        <a:t>이한준</a:t>
                      </a: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700" dirty="0" smtClean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0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 dirty="0" err="1">
                          <a:solidFill>
                            <a:srgbClr val="000000"/>
                          </a:solidFill>
                          <a:latin typeface="나눔고딕" charset="-127"/>
                          <a:ea typeface="나눔고딕" charset="-127"/>
                        </a:rPr>
                        <a:t>고바식품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latin typeface="나눔고딕" charset="-127"/>
                        <a:ea typeface="나눔고딕" charset="-127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나눔고딕" charset="-127"/>
                          <a:ea typeface="나눔고딕" charset="-127"/>
                        </a:rPr>
                        <a:t>김윤수</a:t>
                      </a: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700" dirty="0" smtClean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0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 dirty="0" err="1">
                          <a:solidFill>
                            <a:srgbClr val="000000"/>
                          </a:solidFill>
                          <a:latin typeface="나눔고딕" charset="-127"/>
                          <a:ea typeface="나눔고딕" charset="-127"/>
                        </a:rPr>
                        <a:t>그린팜마트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latin typeface="나눔고딕" charset="-127"/>
                        <a:ea typeface="나눔고딕" charset="-127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나눔고딕" charset="-127"/>
                          <a:ea typeface="나눔고딕" charset="-127"/>
                        </a:rPr>
                        <a:t>박수용</a:t>
                      </a: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700" dirty="0" smtClean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latin typeface="나눔고딕" charset="-127"/>
                          <a:ea typeface="나눔고딕" charset="-127"/>
                        </a:rPr>
                        <a:t>나라유통</a:t>
                      </a: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나눔고딕" charset="-127"/>
                          <a:ea typeface="나눔고딕" charset="-127"/>
                        </a:rPr>
                        <a:t>이종진</a:t>
                      </a: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700" dirty="0" smtClean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latin typeface="나눔고딕" charset="-127"/>
                          <a:ea typeface="나눔고딕" charset="-127"/>
                        </a:rPr>
                        <a:t>내동농산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나눔고딕" charset="-127"/>
                        <a:ea typeface="나눔고딕" charset="-127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나눔고딕" charset="-127"/>
                          <a:ea typeface="나눔고딕" charset="-127"/>
                        </a:rPr>
                        <a:t>김재희</a:t>
                      </a: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700" dirty="0" smtClean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latin typeface="나눔고딕" charset="-127"/>
                          <a:ea typeface="나눔고딕" charset="-127"/>
                        </a:rPr>
                        <a:t>동탄마트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나눔고딕" charset="-127"/>
                        <a:ea typeface="나눔고딕" charset="-127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나눔고딕" charset="-127"/>
                        <a:ea typeface="나눔고딕" charset="-127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700" dirty="0" smtClean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latin typeface="나눔고딕" charset="-127"/>
                          <a:ea typeface="나눔고딕" charset="-127"/>
                        </a:rPr>
                        <a:t>농민마트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나눔고딕" charset="-127"/>
                          <a:ea typeface="나눔고딕" charset="-127"/>
                        </a:rPr>
                        <a:t>(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나눔고딕" charset="-127"/>
                          <a:ea typeface="나눔고딕" charset="-127"/>
                        </a:rPr>
                        <a:t>권선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나눔고딕" charset="-127"/>
                          <a:ea typeface="나눔고딕" charset="-127"/>
                        </a:rPr>
                        <a:t>)</a:t>
                      </a: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나눔고딕" charset="-127"/>
                        <a:ea typeface="나눔고딕" charset="-127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700" dirty="0" smtClean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latin typeface="나눔고딕" charset="-127"/>
                          <a:ea typeface="나눔고딕" charset="-127"/>
                        </a:rPr>
                        <a:t>농민마트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나눔고딕" charset="-127"/>
                          <a:ea typeface="나눔고딕" charset="-127"/>
                        </a:rPr>
                        <a:t>(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latin typeface="나눔고딕" charset="-127"/>
                          <a:ea typeface="나눔고딕" charset="-127"/>
                        </a:rPr>
                        <a:t>동탄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나눔고딕" charset="-127"/>
                          <a:ea typeface="나눔고딕" charset="-127"/>
                        </a:rPr>
                        <a:t>)</a:t>
                      </a: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나눔고딕" charset="-127"/>
                        <a:ea typeface="나눔고딕" charset="-127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700" dirty="0" smtClean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latin typeface="나눔고딕" charset="-127"/>
                          <a:ea typeface="나눔고딕" charset="-127"/>
                        </a:rPr>
                        <a:t>매출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나눔고딕" charset="-127"/>
                        <a:ea typeface="나눔고딕" charset="-127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나눔고딕" charset="-127"/>
                        <a:ea typeface="나눔고딕" charset="-127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700" dirty="0" smtClean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99528925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표지">
  <a:themeElements>
    <a:clrScheme name="6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6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18000" tIns="45720" rIns="1800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맑은 고딕" pitchFamily="50" charset="-127"/>
            <a:ea typeface="맑은 고딕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18000" tIns="45720" rIns="1800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맑은 고딕" pitchFamily="50" charset="-127"/>
            <a:ea typeface="맑은 고딕" pitchFamily="50" charset="-127"/>
          </a:defRPr>
        </a:defPPr>
      </a:lstStyle>
    </a:lnDef>
  </a:objectDefaults>
  <a:extraClrSchemeLst>
    <a:extraClrScheme>
      <a:clrScheme name="6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기본">
  <a:themeElements>
    <a:clrScheme name="3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_기본 디자인">
      <a:majorFont>
        <a:latin typeface="맑은 고딕"/>
        <a:ea typeface="맑은 고딕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18000" tIns="45720" rIns="1800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맑은 고딕" pitchFamily="50" charset="-127"/>
            <a:ea typeface="맑은 고딕" pitchFamily="50" charset="-127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3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6350">
          <a:solidFill>
            <a:schemeClr val="bg1">
              <a:lumMod val="65000"/>
            </a:schemeClr>
          </a:solidFill>
        </a:ln>
      </a:spPr>
      <a:bodyPr rtlCol="0" anchor="ctr"/>
      <a:lstStyle>
        <a:defPPr algn="ctr">
          <a:defRPr sz="1000" dirty="0" smtClean="0">
            <a:latin typeface="나눔고딕" panose="020D0604000000000000" pitchFamily="50" charset="-127"/>
            <a:ea typeface="나눔고딕" panose="020D0604000000000000" pitchFamily="50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70592</TotalTime>
  <Words>711</Words>
  <Application>Microsoft Office PowerPoint</Application>
  <PresentationFormat>A4 용지(210x297mm)</PresentationFormat>
  <Paragraphs>480</Paragraphs>
  <Slides>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7</vt:i4>
      </vt:variant>
    </vt:vector>
  </HeadingPairs>
  <TitlesOfParts>
    <vt:vector size="15" baseType="lpstr">
      <vt:lpstr>굴림</vt:lpstr>
      <vt:lpstr>Arial</vt:lpstr>
      <vt:lpstr>나눔바른고딕</vt:lpstr>
      <vt:lpstr>나눔고딕</vt:lpstr>
      <vt:lpstr>맑은 고딕</vt:lpstr>
      <vt:lpstr>표지</vt:lpstr>
      <vt:lpstr>기본</vt:lpstr>
      <vt:lpstr>디자인 사용자 지정</vt:lpstr>
      <vt:lpstr>요셉유통 장부 화면 기획</vt:lpstr>
      <vt:lpstr>History</vt:lpstr>
      <vt:lpstr>일장부작성/조회</vt:lpstr>
      <vt:lpstr>업체조회/추가</vt:lpstr>
      <vt:lpstr>업체 상세 조회</vt:lpstr>
      <vt:lpstr>업체 상세 조회(정보 수정)</vt:lpstr>
      <vt:lpstr>년월별 조회</vt:lpstr>
    </vt:vector>
  </TitlesOfParts>
  <Company>KOREA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BERA</dc:creator>
  <cp:lastModifiedBy>Taeyoung KIM</cp:lastModifiedBy>
  <cp:revision>17509</cp:revision>
  <cp:lastPrinted>2014-06-17T06:45:10Z</cp:lastPrinted>
  <dcterms:created xsi:type="dcterms:W3CDTF">2006-02-15T09:07:50Z</dcterms:created>
  <dcterms:modified xsi:type="dcterms:W3CDTF">2017-08-19T18:02:18Z</dcterms:modified>
</cp:coreProperties>
</file>