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7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7BAE4-CB31-4A11-AF76-344862F27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DA0C51-967F-4919-9BF9-AE9F1E55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D08D0-842C-4C1D-9C51-FF8FB251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368-5F10-4B2F-B146-4E5D6820CBE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AFFE6-6573-479B-AFE9-D9EE0196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577E0-346E-4389-9A53-297F3AC8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7A82-3EC7-4281-814F-E4622B3B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2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42245-43FE-4DB8-AC83-C28DDF19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4C6956-8325-427B-AC21-206AA2914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29181-B2A9-4113-B08D-DA7DB5DC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368-5F10-4B2F-B146-4E5D6820CBE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1BC0F-5FE3-4BE9-8E85-2BBF5FF7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3F816-A0BA-45FC-A2B7-9A924F1B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7A82-3EC7-4281-814F-E4622B3B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1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E5C885-F4FE-4BC1-8BB4-FDCF2A8C2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2DFAA6-4837-4634-8E3E-196D83E58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4DFB6-D35F-43A5-89C5-A1671179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368-5F10-4B2F-B146-4E5D6820CBE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2F480-B3E2-4B62-BE66-31561293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80115-8025-4E5D-836B-2F26F077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7A82-3EC7-4281-814F-E4622B3B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95EF0-FF58-493D-9B57-ED9839E9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B03F1-ACD6-4B6F-9D69-44ECFAFB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BB0B5-3449-4FAF-BD9F-7D3A581E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368-5F10-4B2F-B146-4E5D6820CBE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AA0C2-6257-4BC8-BB8B-1D955FB7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85495-65D1-43FF-9D18-94387049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7A82-3EC7-4281-814F-E4622B3B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3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444A5-E8D1-4380-ABB8-BDFBD841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1C81CB-739E-4AC5-BC8D-72453B28E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00424-A698-430C-BDFA-26B91065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368-5F10-4B2F-B146-4E5D6820CBE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D3A8C-A40D-4681-BDE7-4F57D234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08D49-ED9D-4D03-89AD-A8274FEF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7A82-3EC7-4281-814F-E4622B3B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3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6CBAD-66CF-48DB-A27C-1C77DD19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1B246-8DD2-4179-8D05-087CC596C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7A95F3-4C9D-4B7B-ACF7-36096F8C2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6FDA9-87CC-4522-99A5-F748F776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368-5F10-4B2F-B146-4E5D6820CBE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31EDB-07A5-46E9-9769-7894E1BE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152CC-1F91-4692-A1C7-D0198F42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7A82-3EC7-4281-814F-E4622B3B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26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9990F-400E-4734-89DF-17212557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BF915-83A7-4A51-8817-0C1A6945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F56A2A-9830-4BBC-B4D8-38EF64B5A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E1B4CA-2467-4693-B712-957E03793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562C4-A5FE-46DC-818C-E7D1CB774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F0BA07-E0F8-4A48-99D1-5B5537E0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368-5F10-4B2F-B146-4E5D6820CBE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80F0B6-65AD-47FB-9283-A39DC6ED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DAF8B-F610-4A59-B7B2-039BC601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7A82-3EC7-4281-814F-E4622B3B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7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059E4-BBC3-4F0E-A2F8-435A3969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BC0249-1BDF-4051-9B5B-103923A5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368-5F10-4B2F-B146-4E5D6820CBE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5BA584-E5E1-4A40-815C-90D13BDD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4FC6D9-DEDA-4A64-9EA0-EA25E690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7A82-3EC7-4281-814F-E4622B3B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0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75D2E3-8A7E-40AB-A617-4C7973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368-5F10-4B2F-B146-4E5D6820CBE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13D0C-04E8-4A35-ABF9-D55C76C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288BE5-5A5A-4CAE-BD1A-A2C81D53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7A82-3EC7-4281-814F-E4622B3B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15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F3C93-8742-4954-94AB-83FEC8B4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9A776-C530-4214-8424-406288F6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C3A0F-7E32-46D9-B034-3CF3F9D9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6B9F9-4EA8-4FFC-AB66-66BE3AC6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368-5F10-4B2F-B146-4E5D6820CBE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0FD25A-4C4A-42CE-A8EE-A4660359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15CB48-FD63-43FC-93B8-6FD2ADC5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7A82-3EC7-4281-814F-E4622B3B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85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753C8-883A-4A01-818B-28178DD4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431FB4-7458-48D4-AB67-FF63A39CC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08CAF-DD50-4BF0-AF03-99195AA13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7522B-8BC6-4955-9932-6AEF8B4D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368-5F10-4B2F-B146-4E5D6820CBE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07D27-1CA4-4C57-A7A9-012B54F0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F4CE1-6EA3-4149-B1DF-B0BE260D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7A82-3EC7-4281-814F-E4622B3B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9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1850-8523-468D-BF96-A64C6A54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F81B0-CD7F-4853-958C-9E5F0F13B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F2C8C-AC51-4566-A7B8-E855FBE37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7E368-5F10-4B2F-B146-4E5D6820CBE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4CA5C-D157-4B38-908D-68563D3E4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5C64C-FF47-4EE6-B6D2-D6EE68D42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7A82-3EC7-4281-814F-E4622B3B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0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DA2B3-EBCB-41C3-A047-02C35A83E467}"/>
              </a:ext>
            </a:extLst>
          </p:cNvPr>
          <p:cNvSpPr txBox="1"/>
          <p:nvPr/>
        </p:nvSpPr>
        <p:spPr>
          <a:xfrm>
            <a:off x="602967" y="1813173"/>
            <a:ext cx="113069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타이타닉 프로그램 </a:t>
            </a:r>
            <a:r>
              <a:rPr lang="ko-KR" altLang="en-US" sz="3600" b="1" dirty="0" err="1"/>
              <a:t>가설세우기</a:t>
            </a:r>
            <a:endParaRPr lang="en-US" altLang="ko-KR" sz="3600" b="1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algn="ctr"/>
            <a:r>
              <a:rPr lang="en-US" altLang="ko-KR" sz="2800" b="1" dirty="0">
                <a:solidFill>
                  <a:srgbClr val="00B050"/>
                </a:solidFill>
              </a:rPr>
              <a:t>“</a:t>
            </a:r>
            <a:r>
              <a:rPr lang="ko-KR" altLang="en-US" sz="2800" b="1" dirty="0">
                <a:solidFill>
                  <a:srgbClr val="00B050"/>
                </a:solidFill>
              </a:rPr>
              <a:t>돈이 많은 사람일수록 </a:t>
            </a:r>
            <a:r>
              <a:rPr lang="en-US" altLang="ko-KR" sz="2800" b="1" dirty="0">
                <a:solidFill>
                  <a:srgbClr val="00B050"/>
                </a:solidFill>
              </a:rPr>
              <a:t>(</a:t>
            </a:r>
            <a:r>
              <a:rPr lang="ko-KR" altLang="en-US" sz="2800" b="1" dirty="0">
                <a:solidFill>
                  <a:srgbClr val="00B050"/>
                </a:solidFill>
              </a:rPr>
              <a:t>요금을 많이 낼수록</a:t>
            </a:r>
            <a:r>
              <a:rPr lang="en-US" altLang="ko-KR" sz="2800" b="1" dirty="0">
                <a:solidFill>
                  <a:srgbClr val="00B050"/>
                </a:solidFill>
              </a:rPr>
              <a:t>) </a:t>
            </a:r>
            <a:r>
              <a:rPr lang="ko-KR" altLang="en-US" sz="2800" b="1" dirty="0">
                <a:solidFill>
                  <a:srgbClr val="00B050"/>
                </a:solidFill>
              </a:rPr>
              <a:t>생존확률이 높을 것이다</a:t>
            </a:r>
            <a:r>
              <a:rPr lang="en-US" altLang="ko-KR" sz="2800" b="1" dirty="0">
                <a:solidFill>
                  <a:srgbClr val="00B050"/>
                </a:solidFill>
              </a:rPr>
              <a:t>”</a:t>
            </a:r>
          </a:p>
          <a:p>
            <a:pPr algn="ctr"/>
            <a:endParaRPr lang="en-US" altLang="ko-KR" sz="2800" b="1" dirty="0">
              <a:solidFill>
                <a:srgbClr val="00B050"/>
              </a:solidFill>
            </a:endParaRPr>
          </a:p>
          <a:p>
            <a:pPr algn="ctr"/>
            <a:endParaRPr lang="en-US" altLang="ko-K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3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D92102-FBD6-4EA3-9445-8CC4FFB46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6" t="3742" r="1163" b="32164"/>
          <a:stretch/>
        </p:blipFill>
        <p:spPr>
          <a:xfrm>
            <a:off x="0" y="1451811"/>
            <a:ext cx="11999496" cy="540618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47173F7-E8F5-4721-8E34-89CFAB862CB3}"/>
              </a:ext>
            </a:extLst>
          </p:cNvPr>
          <p:cNvSpPr/>
          <p:nvPr/>
        </p:nvSpPr>
        <p:spPr>
          <a:xfrm>
            <a:off x="2720645" y="706841"/>
            <a:ext cx="6558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1. </a:t>
            </a:r>
            <a:r>
              <a:rPr lang="ko-KR" altLang="en-US" sz="2800" dirty="0"/>
              <a:t>생존자와 비생존자의 비율을 구한다</a:t>
            </a:r>
            <a:r>
              <a:rPr lang="en-US" altLang="ko-KR" sz="2800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A4B581-55EF-4DD5-A568-0F13537693BB}"/>
              </a:ext>
            </a:extLst>
          </p:cNvPr>
          <p:cNvSpPr/>
          <p:nvPr/>
        </p:nvSpPr>
        <p:spPr>
          <a:xfrm>
            <a:off x="1844842" y="-161239"/>
            <a:ext cx="8502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“</a:t>
            </a:r>
            <a:r>
              <a:rPr lang="ko-KR" altLang="en-US" b="1" dirty="0">
                <a:solidFill>
                  <a:srgbClr val="00B050"/>
                </a:solidFill>
              </a:rPr>
              <a:t>돈이 많은 사람일수록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요금을 많이 낼수록</a:t>
            </a:r>
            <a:r>
              <a:rPr lang="en-US" altLang="ko-KR" b="1" dirty="0">
                <a:solidFill>
                  <a:srgbClr val="00B050"/>
                </a:solidFill>
              </a:rPr>
              <a:t>) </a:t>
            </a:r>
            <a:r>
              <a:rPr lang="ko-KR" altLang="en-US" b="1" dirty="0">
                <a:solidFill>
                  <a:srgbClr val="00B050"/>
                </a:solidFill>
              </a:rPr>
              <a:t>생존확률이 높을 것이다</a:t>
            </a:r>
            <a:r>
              <a:rPr lang="en-US" altLang="ko-KR" b="1" dirty="0">
                <a:solidFill>
                  <a:srgbClr val="00B05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539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516263-784D-466C-8207-9EC9CB503E97}"/>
              </a:ext>
            </a:extLst>
          </p:cNvPr>
          <p:cNvSpPr/>
          <p:nvPr/>
        </p:nvSpPr>
        <p:spPr>
          <a:xfrm>
            <a:off x="3322578" y="706841"/>
            <a:ext cx="5354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2. </a:t>
            </a:r>
            <a:r>
              <a:rPr lang="ko-KR" altLang="en-US" sz="2800" dirty="0"/>
              <a:t>탑승자 별 요금을 출력해본다</a:t>
            </a:r>
            <a:r>
              <a:rPr lang="en-US" altLang="ko-KR" sz="28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55D4AE-8BE9-4568-B5C5-BEAFE54A3ACD}"/>
              </a:ext>
            </a:extLst>
          </p:cNvPr>
          <p:cNvSpPr/>
          <p:nvPr/>
        </p:nvSpPr>
        <p:spPr>
          <a:xfrm>
            <a:off x="1844842" y="-161239"/>
            <a:ext cx="8502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“</a:t>
            </a:r>
            <a:r>
              <a:rPr lang="ko-KR" altLang="en-US" b="1" dirty="0">
                <a:solidFill>
                  <a:srgbClr val="00B050"/>
                </a:solidFill>
              </a:rPr>
              <a:t>돈이 많은 사람일수록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요금을 많이 낼수록</a:t>
            </a:r>
            <a:r>
              <a:rPr lang="en-US" altLang="ko-KR" b="1" dirty="0">
                <a:solidFill>
                  <a:srgbClr val="00B050"/>
                </a:solidFill>
              </a:rPr>
              <a:t>) </a:t>
            </a:r>
            <a:r>
              <a:rPr lang="ko-KR" altLang="en-US" b="1" dirty="0">
                <a:solidFill>
                  <a:srgbClr val="00B050"/>
                </a:solidFill>
              </a:rPr>
              <a:t>생존확률이 높을 것이다</a:t>
            </a:r>
            <a:r>
              <a:rPr lang="en-US" altLang="ko-KR" b="1" dirty="0">
                <a:solidFill>
                  <a:srgbClr val="00B050"/>
                </a:solidFill>
              </a:rPr>
              <a:t>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696567-B6E3-4432-BD9A-B97D73EE8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4" t="3275" r="921" b="27720"/>
          <a:stretch/>
        </p:blipFill>
        <p:spPr>
          <a:xfrm>
            <a:off x="641685" y="1451810"/>
            <a:ext cx="11087266" cy="54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3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CE04892-BDDD-4939-83C8-E30F4BDFA1F7}"/>
              </a:ext>
            </a:extLst>
          </p:cNvPr>
          <p:cNvSpPr/>
          <p:nvPr/>
        </p:nvSpPr>
        <p:spPr>
          <a:xfrm>
            <a:off x="3425170" y="706841"/>
            <a:ext cx="5149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3. </a:t>
            </a:r>
            <a:r>
              <a:rPr lang="ko-KR" altLang="en-US" sz="2800" b="1" dirty="0">
                <a:solidFill>
                  <a:srgbClr val="00B050"/>
                </a:solidFill>
              </a:rPr>
              <a:t>생존자</a:t>
            </a:r>
            <a:r>
              <a:rPr lang="ko-KR" altLang="en-US" sz="2800" dirty="0"/>
              <a:t>와 </a:t>
            </a:r>
            <a:r>
              <a:rPr lang="ko-KR" altLang="en-US" sz="2800" b="1" dirty="0">
                <a:solidFill>
                  <a:srgbClr val="FF0000"/>
                </a:solidFill>
              </a:rPr>
              <a:t>비생존자</a:t>
            </a:r>
            <a:r>
              <a:rPr lang="ko-KR" altLang="en-US" sz="2800" dirty="0"/>
              <a:t> 구분하기</a:t>
            </a:r>
            <a:endParaRPr lang="en-US" altLang="ko-KR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12C86A-769B-4735-9E39-FF97F1FA08B4}"/>
              </a:ext>
            </a:extLst>
          </p:cNvPr>
          <p:cNvSpPr/>
          <p:nvPr/>
        </p:nvSpPr>
        <p:spPr>
          <a:xfrm>
            <a:off x="1844842" y="-161239"/>
            <a:ext cx="8502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“</a:t>
            </a:r>
            <a:r>
              <a:rPr lang="ko-KR" altLang="en-US" b="1" dirty="0">
                <a:solidFill>
                  <a:srgbClr val="00B050"/>
                </a:solidFill>
              </a:rPr>
              <a:t>돈이 많은 사람일수록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요금을 많이 낼수록</a:t>
            </a:r>
            <a:r>
              <a:rPr lang="en-US" altLang="ko-KR" b="1" dirty="0">
                <a:solidFill>
                  <a:srgbClr val="00B050"/>
                </a:solidFill>
              </a:rPr>
              <a:t>) </a:t>
            </a:r>
            <a:r>
              <a:rPr lang="ko-KR" altLang="en-US" b="1" dirty="0">
                <a:solidFill>
                  <a:srgbClr val="00B050"/>
                </a:solidFill>
              </a:rPr>
              <a:t>생존확률이 높을 것이다</a:t>
            </a:r>
            <a:r>
              <a:rPr lang="en-US" altLang="ko-KR" b="1" dirty="0">
                <a:solidFill>
                  <a:srgbClr val="00B050"/>
                </a:solidFill>
              </a:rPr>
              <a:t>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2A49AB-F4D5-4B4C-B6D9-3B49800F3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7" t="7073" b="24912"/>
          <a:stretch/>
        </p:blipFill>
        <p:spPr>
          <a:xfrm>
            <a:off x="641686" y="1486735"/>
            <a:ext cx="11268594" cy="537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3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F21AF2A-FC3C-46B7-92C1-023B9B5CDC3A}"/>
              </a:ext>
            </a:extLst>
          </p:cNvPr>
          <p:cNvSpPr/>
          <p:nvPr/>
        </p:nvSpPr>
        <p:spPr>
          <a:xfrm>
            <a:off x="2363935" y="595966"/>
            <a:ext cx="7143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4. </a:t>
            </a:r>
            <a:r>
              <a:rPr lang="ko-KR" altLang="en-US" sz="2800" dirty="0"/>
              <a:t>수치화해보기</a:t>
            </a:r>
            <a:r>
              <a:rPr lang="en-US" altLang="ko-KR" sz="2800" dirty="0"/>
              <a:t>(50</a:t>
            </a:r>
            <a:r>
              <a:rPr lang="ko-KR" altLang="en-US" sz="2800" dirty="0"/>
              <a:t>달러 이상</a:t>
            </a:r>
            <a:r>
              <a:rPr lang="en-US" altLang="ko-KR" sz="2800" dirty="0"/>
              <a:t>/ 50</a:t>
            </a:r>
            <a:r>
              <a:rPr lang="ko-KR" altLang="en-US" sz="2800" dirty="0"/>
              <a:t>달러 미만</a:t>
            </a:r>
            <a:r>
              <a:rPr lang="en-US" altLang="ko-KR" sz="2800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05977F-BCEE-4564-81F3-8E4BDF9E1AAC}"/>
              </a:ext>
            </a:extLst>
          </p:cNvPr>
          <p:cNvSpPr/>
          <p:nvPr/>
        </p:nvSpPr>
        <p:spPr>
          <a:xfrm>
            <a:off x="1844842" y="-161239"/>
            <a:ext cx="8502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“</a:t>
            </a:r>
            <a:r>
              <a:rPr lang="ko-KR" altLang="en-US" b="1" dirty="0">
                <a:solidFill>
                  <a:srgbClr val="00B050"/>
                </a:solidFill>
              </a:rPr>
              <a:t>돈이 많은 사람일수록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요금을 많이 낼수록</a:t>
            </a:r>
            <a:r>
              <a:rPr lang="en-US" altLang="ko-KR" b="1" dirty="0">
                <a:solidFill>
                  <a:srgbClr val="00B050"/>
                </a:solidFill>
              </a:rPr>
              <a:t>) </a:t>
            </a:r>
            <a:r>
              <a:rPr lang="ko-KR" altLang="en-US" b="1" dirty="0">
                <a:solidFill>
                  <a:srgbClr val="00B050"/>
                </a:solidFill>
              </a:rPr>
              <a:t>생존확률이 높을 것이다</a:t>
            </a:r>
            <a:r>
              <a:rPr lang="en-US" altLang="ko-KR" b="1" dirty="0">
                <a:solidFill>
                  <a:srgbClr val="00B050"/>
                </a:solidFill>
              </a:rPr>
              <a:t>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37EDDE-16AA-4642-9EAF-34563FC84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7" t="15439" b="14854"/>
          <a:stretch/>
        </p:blipFill>
        <p:spPr>
          <a:xfrm>
            <a:off x="449179" y="1230061"/>
            <a:ext cx="11520276" cy="562793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1DEC8A-237A-44CF-8F96-DC41D2C47A6F}"/>
              </a:ext>
            </a:extLst>
          </p:cNvPr>
          <p:cNvSpPr/>
          <p:nvPr/>
        </p:nvSpPr>
        <p:spPr>
          <a:xfrm>
            <a:off x="3603823" y="2769672"/>
            <a:ext cx="7404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str</a:t>
            </a:r>
            <a:r>
              <a:rPr lang="ko-KR" altLang="en-US" sz="2800" dirty="0">
                <a:solidFill>
                  <a:schemeClr val="bg1"/>
                </a:solidFill>
              </a:rPr>
              <a:t>문자열은 </a:t>
            </a:r>
            <a:r>
              <a:rPr lang="en-US" altLang="ko-KR" sz="2800" dirty="0">
                <a:solidFill>
                  <a:schemeClr val="bg1"/>
                </a:solidFill>
              </a:rPr>
              <a:t>,</a:t>
            </a:r>
            <a:r>
              <a:rPr lang="ko-KR" altLang="en-US" sz="2800" dirty="0">
                <a:solidFill>
                  <a:schemeClr val="bg1"/>
                </a:solidFill>
              </a:rPr>
              <a:t>가 아닌 </a:t>
            </a:r>
            <a:r>
              <a:rPr lang="en-US" altLang="ko-KR" sz="2800" dirty="0">
                <a:solidFill>
                  <a:schemeClr val="bg1"/>
                </a:solidFill>
              </a:rPr>
              <a:t>+</a:t>
            </a:r>
            <a:r>
              <a:rPr lang="ko-KR" altLang="en-US" sz="2800" dirty="0">
                <a:solidFill>
                  <a:schemeClr val="bg1"/>
                </a:solidFill>
              </a:rPr>
              <a:t>로도 </a:t>
            </a:r>
            <a:r>
              <a:rPr lang="ko-KR" altLang="en-US" sz="2800" dirty="0" err="1">
                <a:solidFill>
                  <a:schemeClr val="bg1"/>
                </a:solidFill>
              </a:rPr>
              <a:t>이어붙이기</a:t>
            </a:r>
            <a:r>
              <a:rPr lang="ko-KR" altLang="en-US" sz="2800" dirty="0">
                <a:solidFill>
                  <a:schemeClr val="bg1"/>
                </a:solidFill>
              </a:rPr>
              <a:t> 가능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B4BE3C-4E31-453E-8464-7CBE8A8D0E9C}"/>
              </a:ext>
            </a:extLst>
          </p:cNvPr>
          <p:cNvSpPr/>
          <p:nvPr/>
        </p:nvSpPr>
        <p:spPr>
          <a:xfrm>
            <a:off x="6673362" y="2083777"/>
            <a:ext cx="272561" cy="2549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3EE0FCA-F1B9-4263-B5B8-75ADF986776C}"/>
              </a:ext>
            </a:extLst>
          </p:cNvPr>
          <p:cNvSpPr/>
          <p:nvPr/>
        </p:nvSpPr>
        <p:spPr>
          <a:xfrm>
            <a:off x="6825762" y="2269699"/>
            <a:ext cx="272561" cy="2549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E6172A4-D658-441E-B413-3240AC0D2F33}"/>
              </a:ext>
            </a:extLst>
          </p:cNvPr>
          <p:cNvSpPr/>
          <p:nvPr/>
        </p:nvSpPr>
        <p:spPr>
          <a:xfrm>
            <a:off x="2520462" y="2142210"/>
            <a:ext cx="272561" cy="2549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9CDD0F3-BC5B-4D0B-9A6D-650FE84BB502}"/>
              </a:ext>
            </a:extLst>
          </p:cNvPr>
          <p:cNvSpPr/>
          <p:nvPr/>
        </p:nvSpPr>
        <p:spPr>
          <a:xfrm>
            <a:off x="2596662" y="2333033"/>
            <a:ext cx="272561" cy="2549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6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EAD67D-20BF-4E6F-A87F-8F7F8EF0B79B}"/>
              </a:ext>
            </a:extLst>
          </p:cNvPr>
          <p:cNvSpPr/>
          <p:nvPr/>
        </p:nvSpPr>
        <p:spPr>
          <a:xfrm>
            <a:off x="1339618" y="595966"/>
            <a:ext cx="9191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4. </a:t>
            </a:r>
            <a:r>
              <a:rPr lang="ko-KR" altLang="en-US" sz="2800" dirty="0"/>
              <a:t>수치화해보기</a:t>
            </a:r>
            <a:r>
              <a:rPr lang="en-US" altLang="ko-KR" sz="2800" dirty="0"/>
              <a:t>(</a:t>
            </a:r>
            <a:r>
              <a:rPr lang="ko-KR" altLang="en-US" sz="2800" dirty="0"/>
              <a:t>생존자 중에 </a:t>
            </a:r>
            <a:r>
              <a:rPr lang="en-US" altLang="ko-KR" sz="2800" dirty="0"/>
              <a:t>50</a:t>
            </a:r>
            <a:r>
              <a:rPr lang="ko-KR" altLang="en-US" sz="2800" dirty="0"/>
              <a:t>달러 이상</a:t>
            </a:r>
            <a:r>
              <a:rPr lang="en-US" altLang="ko-KR" sz="2800" dirty="0"/>
              <a:t>/ 50</a:t>
            </a:r>
            <a:r>
              <a:rPr lang="ko-KR" altLang="en-US" sz="2800" dirty="0"/>
              <a:t>달러 미만</a:t>
            </a:r>
            <a:r>
              <a:rPr lang="en-US" altLang="ko-KR" sz="2800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0D7F81-294F-4F92-9617-CC89E778CCD7}"/>
              </a:ext>
            </a:extLst>
          </p:cNvPr>
          <p:cNvSpPr/>
          <p:nvPr/>
        </p:nvSpPr>
        <p:spPr>
          <a:xfrm>
            <a:off x="1844842" y="-161239"/>
            <a:ext cx="8502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“</a:t>
            </a:r>
            <a:r>
              <a:rPr lang="ko-KR" altLang="en-US" b="1" dirty="0">
                <a:solidFill>
                  <a:srgbClr val="00B050"/>
                </a:solidFill>
              </a:rPr>
              <a:t>돈이 많은 사람일수록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요금을 많이 낼수록</a:t>
            </a:r>
            <a:r>
              <a:rPr lang="en-US" altLang="ko-KR" b="1" dirty="0">
                <a:solidFill>
                  <a:srgbClr val="00B050"/>
                </a:solidFill>
              </a:rPr>
              <a:t>) </a:t>
            </a:r>
            <a:r>
              <a:rPr lang="ko-KR" altLang="en-US" b="1" dirty="0">
                <a:solidFill>
                  <a:srgbClr val="00B050"/>
                </a:solidFill>
              </a:rPr>
              <a:t>생존확률이 높을 것이다</a:t>
            </a:r>
            <a:r>
              <a:rPr lang="en-US" altLang="ko-KR" b="1" dirty="0">
                <a:solidFill>
                  <a:srgbClr val="00B050"/>
                </a:solidFill>
              </a:rPr>
              <a:t>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D35A89-A93F-4CEA-9F5F-A2F7C34DE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53" t="19598" r="263" b="13678"/>
          <a:stretch/>
        </p:blipFill>
        <p:spPr>
          <a:xfrm>
            <a:off x="0" y="1230060"/>
            <a:ext cx="12023324" cy="56279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F6BF34A-806F-4199-8F48-0EBDB7905CB9}"/>
              </a:ext>
            </a:extLst>
          </p:cNvPr>
          <p:cNvSpPr/>
          <p:nvPr/>
        </p:nvSpPr>
        <p:spPr>
          <a:xfrm>
            <a:off x="4443509" y="1357880"/>
            <a:ext cx="1340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생존자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3F38B18-9776-4997-B130-75FF97026B15}"/>
              </a:ext>
            </a:extLst>
          </p:cNvPr>
          <p:cNvSpPr/>
          <p:nvPr/>
        </p:nvSpPr>
        <p:spPr>
          <a:xfrm flipH="1">
            <a:off x="3721768" y="1306079"/>
            <a:ext cx="721741" cy="575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22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4C8DE-6BA9-479F-B8AA-6DE7AAD38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53" t="61882" r="263" b="13678"/>
          <a:stretch/>
        </p:blipFill>
        <p:spPr>
          <a:xfrm>
            <a:off x="-1" y="0"/>
            <a:ext cx="12163673" cy="208547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96688E3-E364-4859-8855-816BBBF22580}"/>
              </a:ext>
            </a:extLst>
          </p:cNvPr>
          <p:cNvSpPr/>
          <p:nvPr/>
        </p:nvSpPr>
        <p:spPr>
          <a:xfrm>
            <a:off x="2434232" y="2905780"/>
            <a:ext cx="6361036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5. </a:t>
            </a:r>
            <a:r>
              <a:rPr lang="ko-KR" altLang="en-US" sz="2800" dirty="0"/>
              <a:t>최종결론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50</a:t>
            </a:r>
            <a:r>
              <a:rPr lang="ko-KR" altLang="en-US" sz="2800" dirty="0"/>
              <a:t>달러 이상 낸 생존자 비율 </a:t>
            </a:r>
            <a:r>
              <a:rPr lang="en-US" altLang="ko-KR" sz="2800" dirty="0"/>
              <a:t>= </a:t>
            </a:r>
            <a:r>
              <a:rPr lang="ko-KR" altLang="en-US" sz="2800" dirty="0"/>
              <a:t>약 </a:t>
            </a:r>
            <a:r>
              <a:rPr lang="en-US" altLang="ko-KR" sz="2800" dirty="0"/>
              <a:t>68%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50</a:t>
            </a:r>
            <a:r>
              <a:rPr lang="ko-KR" altLang="en-US" sz="2800" dirty="0"/>
              <a:t>달러 미만 낸 생존자 비율 </a:t>
            </a:r>
            <a:r>
              <a:rPr lang="en-US" altLang="ko-KR" sz="2800" dirty="0"/>
              <a:t>= </a:t>
            </a:r>
            <a:r>
              <a:rPr lang="ko-KR" altLang="en-US" sz="2800" dirty="0"/>
              <a:t>약 </a:t>
            </a:r>
            <a:r>
              <a:rPr lang="en-US" altLang="ko-KR" sz="2800" dirty="0"/>
              <a:t>32%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2</a:t>
            </a:r>
            <a:r>
              <a:rPr lang="ko-KR" altLang="en-US" sz="2800" dirty="0"/>
              <a:t>배 이상 </a:t>
            </a:r>
            <a:r>
              <a:rPr lang="ko-KR" altLang="en-US" sz="2800" dirty="0" err="1"/>
              <a:t>차이남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892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166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2020-07-11T23:47:22Z</dcterms:created>
  <dcterms:modified xsi:type="dcterms:W3CDTF">2020-07-12T01:32:50Z</dcterms:modified>
</cp:coreProperties>
</file>