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97" r:id="rId6"/>
    <p:sldId id="294" r:id="rId7"/>
    <p:sldId id="268" r:id="rId8"/>
    <p:sldId id="263" r:id="rId9"/>
    <p:sldId id="295" r:id="rId10"/>
    <p:sldId id="299" r:id="rId11"/>
    <p:sldId id="285" r:id="rId12"/>
    <p:sldId id="286" r:id="rId13"/>
    <p:sldId id="288" r:id="rId14"/>
    <p:sldId id="289" r:id="rId15"/>
    <p:sldId id="279" r:id="rId16"/>
    <p:sldId id="280" r:id="rId17"/>
    <p:sldId id="282" r:id="rId18"/>
    <p:sldId id="283" r:id="rId19"/>
    <p:sldId id="300" r:id="rId20"/>
    <p:sldId id="301" r:id="rId21"/>
    <p:sldId id="302" r:id="rId22"/>
    <p:sldId id="281" r:id="rId23"/>
  </p:sldIdLst>
  <p:sldSz cx="12192000" cy="6858000"/>
  <p:notesSz cx="6858000" cy="9144000"/>
  <p:embeddedFontLst>
    <p:embeddedFont>
      <p:font typeface="나눔스퀘어라운드 Bold" panose="020B0600000101010101" charset="-127"/>
      <p:bold r:id="rId24"/>
    </p:embeddedFont>
    <p:embeddedFont>
      <p:font typeface="나눔스퀘어라운드 ExtraBold" panose="020B0600000101010101" charset="-127"/>
      <p:bold r:id="rId25"/>
    </p:embeddedFont>
    <p:embeddedFont>
      <p:font typeface="나눔스퀘어라운드 Regular" panose="020B0600000101010101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F0BA7-27D0-4EAD-A1A2-1873200E02F7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2A5BCD5-769B-4A13-B22C-F9B773148707}">
      <dgm:prSet phldrT="[텍스트]" custT="1"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sz="2300" dirty="0">
            <a:latin typeface="굴림" pitchFamily="50" charset="-127"/>
            <a:ea typeface="굴림" pitchFamily="50" charset="-127"/>
          </a:endParaRPr>
        </a:p>
      </dgm:t>
    </dgm:pt>
    <dgm:pt modelId="{433037A2-ADC6-485C-B77F-4FD09E83EDD4}" type="parTrans" cxnId="{84EC85D4-CF4F-47DE-B9BE-54FC2B305544}">
      <dgm:prSet/>
      <dgm:spPr/>
      <dgm:t>
        <a:bodyPr/>
        <a:lstStyle/>
        <a:p>
          <a:pPr latinLnBrk="1"/>
          <a:endParaRPr lang="ko-KR" altLang="en-US" sz="2300">
            <a:latin typeface="굴림" pitchFamily="50" charset="-127"/>
            <a:ea typeface="굴림" pitchFamily="50" charset="-127"/>
          </a:endParaRPr>
        </a:p>
      </dgm:t>
    </dgm:pt>
    <dgm:pt modelId="{E703E2E9-3FDE-48FD-824B-8C707F19E8CD}" type="sibTrans" cxnId="{84EC85D4-CF4F-47DE-B9BE-54FC2B305544}">
      <dgm:prSet custT="1"/>
      <dgm:spPr/>
      <dgm:t>
        <a:bodyPr/>
        <a:lstStyle/>
        <a:p>
          <a:pPr latinLnBrk="1"/>
          <a:endParaRPr lang="ko-KR" altLang="en-US" sz="2300">
            <a:latin typeface="굴림" pitchFamily="50" charset="-127"/>
            <a:ea typeface="굴림" pitchFamily="50" charset="-127"/>
          </a:endParaRPr>
        </a:p>
      </dgm:t>
    </dgm:pt>
    <dgm:pt modelId="{2053F899-303C-4E17-B78F-CFD0E770FFC6}">
      <dgm:prSet phldrT="[텍스트]" custT="1"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sz="2300" dirty="0">
            <a:latin typeface="굴림" pitchFamily="50" charset="-127"/>
            <a:ea typeface="굴림" pitchFamily="50" charset="-127"/>
          </a:endParaRPr>
        </a:p>
      </dgm:t>
    </dgm:pt>
    <dgm:pt modelId="{02DF041B-9B9A-4B12-B62C-94C6852D6748}" type="parTrans" cxnId="{76FDA4A3-5573-439C-91AA-D850EC9089BB}">
      <dgm:prSet/>
      <dgm:spPr/>
      <dgm:t>
        <a:bodyPr/>
        <a:lstStyle/>
        <a:p>
          <a:pPr latinLnBrk="1"/>
          <a:endParaRPr lang="ko-KR" altLang="en-US" sz="2300">
            <a:latin typeface="굴림" pitchFamily="50" charset="-127"/>
            <a:ea typeface="굴림" pitchFamily="50" charset="-127"/>
          </a:endParaRPr>
        </a:p>
      </dgm:t>
    </dgm:pt>
    <dgm:pt modelId="{83B37BE1-624C-4E62-B4F1-17DFE07B0ECD}" type="sibTrans" cxnId="{76FDA4A3-5573-439C-91AA-D850EC9089BB}">
      <dgm:prSet custT="1"/>
      <dgm:spPr/>
      <dgm:t>
        <a:bodyPr/>
        <a:lstStyle/>
        <a:p>
          <a:pPr latinLnBrk="1"/>
          <a:endParaRPr lang="ko-KR" altLang="en-US" sz="2300">
            <a:latin typeface="굴림" pitchFamily="50" charset="-127"/>
            <a:ea typeface="굴림" pitchFamily="50" charset="-127"/>
          </a:endParaRPr>
        </a:p>
      </dgm:t>
    </dgm:pt>
    <dgm:pt modelId="{D1EC0A9A-1B8F-4816-B43A-5BA52D62C715}">
      <dgm:prSet phldrT="[텍스트]" custT="1"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sz="2300" dirty="0">
            <a:latin typeface="굴림" pitchFamily="50" charset="-127"/>
            <a:ea typeface="굴림" pitchFamily="50" charset="-127"/>
          </a:endParaRPr>
        </a:p>
      </dgm:t>
    </dgm:pt>
    <dgm:pt modelId="{15940B39-C6AC-4F69-AF85-A1BF53226D82}" type="parTrans" cxnId="{86276479-4D84-4C3A-A4B5-FB9BC9048228}">
      <dgm:prSet/>
      <dgm:spPr/>
      <dgm:t>
        <a:bodyPr/>
        <a:lstStyle/>
        <a:p>
          <a:pPr latinLnBrk="1"/>
          <a:endParaRPr lang="ko-KR" altLang="en-US" sz="2300">
            <a:latin typeface="굴림" pitchFamily="50" charset="-127"/>
            <a:ea typeface="굴림" pitchFamily="50" charset="-127"/>
          </a:endParaRPr>
        </a:p>
      </dgm:t>
    </dgm:pt>
    <dgm:pt modelId="{553FB830-F4D1-4ED4-80CE-C8B60C1304D5}" type="sibTrans" cxnId="{86276479-4D84-4C3A-A4B5-FB9BC9048228}">
      <dgm:prSet custT="1"/>
      <dgm:spPr/>
      <dgm:t>
        <a:bodyPr/>
        <a:lstStyle/>
        <a:p>
          <a:pPr latinLnBrk="1"/>
          <a:endParaRPr lang="ko-KR" altLang="en-US" sz="2300">
            <a:latin typeface="굴림" pitchFamily="50" charset="-127"/>
            <a:ea typeface="굴림" pitchFamily="50" charset="-127"/>
          </a:endParaRPr>
        </a:p>
      </dgm:t>
    </dgm:pt>
    <dgm:pt modelId="{E1159A0A-8D78-4CDD-8A11-359AD691F41D}" type="pres">
      <dgm:prSet presAssocID="{A29F0BA7-27D0-4EAD-A1A2-1873200E02F7}" presName="Name0" presStyleCnt="0">
        <dgm:presLayoutVars>
          <dgm:chMax/>
          <dgm:chPref/>
          <dgm:dir/>
          <dgm:animLvl val="lvl"/>
        </dgm:presLayoutVars>
      </dgm:prSet>
      <dgm:spPr/>
    </dgm:pt>
    <dgm:pt modelId="{7F15AEC3-0741-4D8C-B445-790D731DD2FA}" type="pres">
      <dgm:prSet presAssocID="{12A5BCD5-769B-4A13-B22C-F9B773148707}" presName="composite" presStyleCnt="0"/>
      <dgm:spPr/>
    </dgm:pt>
    <dgm:pt modelId="{23E96AC2-417E-4054-83F0-97E4F4B50B34}" type="pres">
      <dgm:prSet presAssocID="{12A5BCD5-769B-4A13-B22C-F9B773148707}" presName="Parent1" presStyleLbl="node1" presStyleIdx="0" presStyleCnt="6" custScaleX="99822" custScaleY="103049">
        <dgm:presLayoutVars>
          <dgm:chMax val="1"/>
          <dgm:chPref val="1"/>
          <dgm:bulletEnabled val="1"/>
        </dgm:presLayoutVars>
      </dgm:prSet>
      <dgm:spPr/>
    </dgm:pt>
    <dgm:pt modelId="{3826E383-ACE1-4FD3-BA4E-C39626E5EDC7}" type="pres">
      <dgm:prSet presAssocID="{12A5BCD5-769B-4A13-B22C-F9B773148707}" presName="Childtext1" presStyleLbl="revTx" presStyleIdx="0" presStyleCnt="3" custScaleX="96992" custLinFactNeighborX="71465" custLinFactNeighborY="3161">
        <dgm:presLayoutVars>
          <dgm:chMax val="0"/>
          <dgm:chPref val="0"/>
          <dgm:bulletEnabled val="1"/>
        </dgm:presLayoutVars>
      </dgm:prSet>
      <dgm:spPr/>
    </dgm:pt>
    <dgm:pt modelId="{14D2924A-99E4-4E8A-BDDA-673843C98DFB}" type="pres">
      <dgm:prSet presAssocID="{12A5BCD5-769B-4A13-B22C-F9B773148707}" presName="BalanceSpacing" presStyleCnt="0"/>
      <dgm:spPr/>
    </dgm:pt>
    <dgm:pt modelId="{39D202B1-84EF-4C7B-870C-64E7DD8D2B27}" type="pres">
      <dgm:prSet presAssocID="{12A5BCD5-769B-4A13-B22C-F9B773148707}" presName="BalanceSpacing1" presStyleCnt="0"/>
      <dgm:spPr/>
    </dgm:pt>
    <dgm:pt modelId="{3BC7C459-11EA-459F-ADE0-2929C82110C9}" type="pres">
      <dgm:prSet presAssocID="{E703E2E9-3FDE-48FD-824B-8C707F19E8CD}" presName="Accent1Text" presStyleLbl="node1" presStyleIdx="1" presStyleCnt="6" custScaleX="99822" custScaleY="103049"/>
      <dgm:spPr/>
    </dgm:pt>
    <dgm:pt modelId="{1A011D20-0B4F-4A1E-B77C-6AEE68FDB3E0}" type="pres">
      <dgm:prSet presAssocID="{E703E2E9-3FDE-48FD-824B-8C707F19E8CD}" presName="spaceBetweenRectangles" presStyleCnt="0"/>
      <dgm:spPr/>
    </dgm:pt>
    <dgm:pt modelId="{08A96BAC-B0A9-4787-8146-0E8BF7A65B7E}" type="pres">
      <dgm:prSet presAssocID="{2053F899-303C-4E17-B78F-CFD0E770FFC6}" presName="composite" presStyleCnt="0"/>
      <dgm:spPr/>
    </dgm:pt>
    <dgm:pt modelId="{091F3653-6ACB-419E-860C-704A373519DA}" type="pres">
      <dgm:prSet presAssocID="{2053F899-303C-4E17-B78F-CFD0E770FFC6}" presName="Parent1" presStyleLbl="node1" presStyleIdx="2" presStyleCnt="6" custScaleX="99822" custScaleY="103049">
        <dgm:presLayoutVars>
          <dgm:chMax val="1"/>
          <dgm:chPref val="1"/>
          <dgm:bulletEnabled val="1"/>
        </dgm:presLayoutVars>
      </dgm:prSet>
      <dgm:spPr/>
    </dgm:pt>
    <dgm:pt modelId="{A9F36DDC-61B8-4710-AAA1-D250FCF383DF}" type="pres">
      <dgm:prSet presAssocID="{2053F899-303C-4E17-B78F-CFD0E770FFC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A757A7C-0B4D-437F-A921-75B5F2396566}" type="pres">
      <dgm:prSet presAssocID="{2053F899-303C-4E17-B78F-CFD0E770FFC6}" presName="BalanceSpacing" presStyleCnt="0"/>
      <dgm:spPr/>
    </dgm:pt>
    <dgm:pt modelId="{BDF88090-409F-4A46-BBA3-6F86CC046C2B}" type="pres">
      <dgm:prSet presAssocID="{2053F899-303C-4E17-B78F-CFD0E770FFC6}" presName="BalanceSpacing1" presStyleCnt="0"/>
      <dgm:spPr/>
    </dgm:pt>
    <dgm:pt modelId="{74A50ECA-B34C-43A9-8CE2-32005CACBBDF}" type="pres">
      <dgm:prSet presAssocID="{83B37BE1-624C-4E62-B4F1-17DFE07B0ECD}" presName="Accent1Text" presStyleLbl="node1" presStyleIdx="3" presStyleCnt="6" custScaleX="99822" custScaleY="103049"/>
      <dgm:spPr/>
    </dgm:pt>
    <dgm:pt modelId="{1AFB77CD-A47D-40CC-8E67-78703B003B57}" type="pres">
      <dgm:prSet presAssocID="{83B37BE1-624C-4E62-B4F1-17DFE07B0ECD}" presName="spaceBetweenRectangles" presStyleCnt="0"/>
      <dgm:spPr/>
    </dgm:pt>
    <dgm:pt modelId="{0623BEC9-EC30-465E-BD09-D07E90A70499}" type="pres">
      <dgm:prSet presAssocID="{D1EC0A9A-1B8F-4816-B43A-5BA52D62C715}" presName="composite" presStyleCnt="0"/>
      <dgm:spPr/>
    </dgm:pt>
    <dgm:pt modelId="{C71B7A76-8CAC-4C7C-8557-7CFAAD896D97}" type="pres">
      <dgm:prSet presAssocID="{D1EC0A9A-1B8F-4816-B43A-5BA52D62C715}" presName="Parent1" presStyleLbl="node1" presStyleIdx="4" presStyleCnt="6" custScaleX="99822" custScaleY="103049">
        <dgm:presLayoutVars>
          <dgm:chMax val="1"/>
          <dgm:chPref val="1"/>
          <dgm:bulletEnabled val="1"/>
        </dgm:presLayoutVars>
      </dgm:prSet>
      <dgm:spPr/>
    </dgm:pt>
    <dgm:pt modelId="{621EEB30-EA2A-46C8-8AFA-6EBB14088678}" type="pres">
      <dgm:prSet presAssocID="{D1EC0A9A-1B8F-4816-B43A-5BA52D62C715}" presName="Childtext1" presStyleLbl="revTx" presStyleIdx="2" presStyleCnt="3" custLinFactNeighborX="1495" custLinFactNeighborY="26532">
        <dgm:presLayoutVars>
          <dgm:chMax val="0"/>
          <dgm:chPref val="0"/>
          <dgm:bulletEnabled val="1"/>
        </dgm:presLayoutVars>
      </dgm:prSet>
      <dgm:spPr/>
    </dgm:pt>
    <dgm:pt modelId="{BD180040-4F15-47D8-BF84-2A083D3E6FBE}" type="pres">
      <dgm:prSet presAssocID="{D1EC0A9A-1B8F-4816-B43A-5BA52D62C715}" presName="BalanceSpacing" presStyleCnt="0"/>
      <dgm:spPr/>
    </dgm:pt>
    <dgm:pt modelId="{FAD6296D-896A-41B9-AD2E-CCAD802C5593}" type="pres">
      <dgm:prSet presAssocID="{D1EC0A9A-1B8F-4816-B43A-5BA52D62C715}" presName="BalanceSpacing1" presStyleCnt="0"/>
      <dgm:spPr/>
    </dgm:pt>
    <dgm:pt modelId="{8CCB1BFD-8056-4A9C-94FF-4B5276AE6319}" type="pres">
      <dgm:prSet presAssocID="{553FB830-F4D1-4ED4-80CE-C8B60C1304D5}" presName="Accent1Text" presStyleLbl="node1" presStyleIdx="5" presStyleCnt="6" custScaleX="99822" custScaleY="103049"/>
      <dgm:spPr/>
    </dgm:pt>
  </dgm:ptLst>
  <dgm:cxnLst>
    <dgm:cxn modelId="{7E0C1C05-202C-41B7-86EB-6C886615D49C}" type="presOf" srcId="{D1EC0A9A-1B8F-4816-B43A-5BA52D62C715}" destId="{C71B7A76-8CAC-4C7C-8557-7CFAAD896D97}" srcOrd="0" destOrd="0" presId="urn:microsoft.com/office/officeart/2008/layout/AlternatingHexagons"/>
    <dgm:cxn modelId="{51182808-C6C7-4F12-9413-3DA9ADDC4E16}" type="presOf" srcId="{553FB830-F4D1-4ED4-80CE-C8B60C1304D5}" destId="{8CCB1BFD-8056-4A9C-94FF-4B5276AE6319}" srcOrd="0" destOrd="0" presId="urn:microsoft.com/office/officeart/2008/layout/AlternatingHexagons"/>
    <dgm:cxn modelId="{5CA7F208-0BB7-426D-9349-46FF52861049}" type="presOf" srcId="{2053F899-303C-4E17-B78F-CFD0E770FFC6}" destId="{091F3653-6ACB-419E-860C-704A373519DA}" srcOrd="0" destOrd="0" presId="urn:microsoft.com/office/officeart/2008/layout/AlternatingHexagons"/>
    <dgm:cxn modelId="{979C145D-7E52-4735-BDA3-321DC1513C80}" type="presOf" srcId="{83B37BE1-624C-4E62-B4F1-17DFE07B0ECD}" destId="{74A50ECA-B34C-43A9-8CE2-32005CACBBDF}" srcOrd="0" destOrd="0" presId="urn:microsoft.com/office/officeart/2008/layout/AlternatingHexagons"/>
    <dgm:cxn modelId="{86276479-4D84-4C3A-A4B5-FB9BC9048228}" srcId="{A29F0BA7-27D0-4EAD-A1A2-1873200E02F7}" destId="{D1EC0A9A-1B8F-4816-B43A-5BA52D62C715}" srcOrd="2" destOrd="0" parTransId="{15940B39-C6AC-4F69-AF85-A1BF53226D82}" sibTransId="{553FB830-F4D1-4ED4-80CE-C8B60C1304D5}"/>
    <dgm:cxn modelId="{F0FF8D7E-EEB0-4381-A5DC-C2FE9C025C38}" type="presOf" srcId="{12A5BCD5-769B-4A13-B22C-F9B773148707}" destId="{23E96AC2-417E-4054-83F0-97E4F4B50B34}" srcOrd="0" destOrd="0" presId="urn:microsoft.com/office/officeart/2008/layout/AlternatingHexagons"/>
    <dgm:cxn modelId="{28207F83-521A-47CF-8B41-91BB8DB90D66}" type="presOf" srcId="{A29F0BA7-27D0-4EAD-A1A2-1873200E02F7}" destId="{E1159A0A-8D78-4CDD-8A11-359AD691F41D}" srcOrd="0" destOrd="0" presId="urn:microsoft.com/office/officeart/2008/layout/AlternatingHexagons"/>
    <dgm:cxn modelId="{C00B4E92-9451-4ED0-A5A5-87418BA8C352}" type="presOf" srcId="{E703E2E9-3FDE-48FD-824B-8C707F19E8CD}" destId="{3BC7C459-11EA-459F-ADE0-2929C82110C9}" srcOrd="0" destOrd="0" presId="urn:microsoft.com/office/officeart/2008/layout/AlternatingHexagons"/>
    <dgm:cxn modelId="{76FDA4A3-5573-439C-91AA-D850EC9089BB}" srcId="{A29F0BA7-27D0-4EAD-A1A2-1873200E02F7}" destId="{2053F899-303C-4E17-B78F-CFD0E770FFC6}" srcOrd="1" destOrd="0" parTransId="{02DF041B-9B9A-4B12-B62C-94C6852D6748}" sibTransId="{83B37BE1-624C-4E62-B4F1-17DFE07B0ECD}"/>
    <dgm:cxn modelId="{84EC85D4-CF4F-47DE-B9BE-54FC2B305544}" srcId="{A29F0BA7-27D0-4EAD-A1A2-1873200E02F7}" destId="{12A5BCD5-769B-4A13-B22C-F9B773148707}" srcOrd="0" destOrd="0" parTransId="{433037A2-ADC6-485C-B77F-4FD09E83EDD4}" sibTransId="{E703E2E9-3FDE-48FD-824B-8C707F19E8CD}"/>
    <dgm:cxn modelId="{F3121300-D274-419A-9BDB-D61CCC8FC57E}" type="presParOf" srcId="{E1159A0A-8D78-4CDD-8A11-359AD691F41D}" destId="{7F15AEC3-0741-4D8C-B445-790D731DD2FA}" srcOrd="0" destOrd="0" presId="urn:microsoft.com/office/officeart/2008/layout/AlternatingHexagons"/>
    <dgm:cxn modelId="{465BEDD3-5600-4270-AB69-FC05FC9003AB}" type="presParOf" srcId="{7F15AEC3-0741-4D8C-B445-790D731DD2FA}" destId="{23E96AC2-417E-4054-83F0-97E4F4B50B34}" srcOrd="0" destOrd="0" presId="urn:microsoft.com/office/officeart/2008/layout/AlternatingHexagons"/>
    <dgm:cxn modelId="{2BCAF183-3BFD-4343-A402-717A15DBDA1A}" type="presParOf" srcId="{7F15AEC3-0741-4D8C-B445-790D731DD2FA}" destId="{3826E383-ACE1-4FD3-BA4E-C39626E5EDC7}" srcOrd="1" destOrd="0" presId="urn:microsoft.com/office/officeart/2008/layout/AlternatingHexagons"/>
    <dgm:cxn modelId="{708F7EF8-0C88-4AAD-A144-95EA57F3DAB8}" type="presParOf" srcId="{7F15AEC3-0741-4D8C-B445-790D731DD2FA}" destId="{14D2924A-99E4-4E8A-BDDA-673843C98DFB}" srcOrd="2" destOrd="0" presId="urn:microsoft.com/office/officeart/2008/layout/AlternatingHexagons"/>
    <dgm:cxn modelId="{F4A00C83-79C5-4A1A-98F3-480DB4FE3B95}" type="presParOf" srcId="{7F15AEC3-0741-4D8C-B445-790D731DD2FA}" destId="{39D202B1-84EF-4C7B-870C-64E7DD8D2B27}" srcOrd="3" destOrd="0" presId="urn:microsoft.com/office/officeart/2008/layout/AlternatingHexagons"/>
    <dgm:cxn modelId="{88A8F116-7615-42BC-84CE-DA214B6D2C3B}" type="presParOf" srcId="{7F15AEC3-0741-4D8C-B445-790D731DD2FA}" destId="{3BC7C459-11EA-459F-ADE0-2929C82110C9}" srcOrd="4" destOrd="0" presId="urn:microsoft.com/office/officeart/2008/layout/AlternatingHexagons"/>
    <dgm:cxn modelId="{FD51AF63-34DC-450A-A25B-EF52DE388547}" type="presParOf" srcId="{E1159A0A-8D78-4CDD-8A11-359AD691F41D}" destId="{1A011D20-0B4F-4A1E-B77C-6AEE68FDB3E0}" srcOrd="1" destOrd="0" presId="urn:microsoft.com/office/officeart/2008/layout/AlternatingHexagons"/>
    <dgm:cxn modelId="{37B22F36-76F0-4BEC-B85F-D3EC2E6E5766}" type="presParOf" srcId="{E1159A0A-8D78-4CDD-8A11-359AD691F41D}" destId="{08A96BAC-B0A9-4787-8146-0E8BF7A65B7E}" srcOrd="2" destOrd="0" presId="urn:microsoft.com/office/officeart/2008/layout/AlternatingHexagons"/>
    <dgm:cxn modelId="{3F0534A8-376C-484C-9049-05ADD2B68A68}" type="presParOf" srcId="{08A96BAC-B0A9-4787-8146-0E8BF7A65B7E}" destId="{091F3653-6ACB-419E-860C-704A373519DA}" srcOrd="0" destOrd="0" presId="urn:microsoft.com/office/officeart/2008/layout/AlternatingHexagons"/>
    <dgm:cxn modelId="{20868900-F0CC-4BC4-81BA-3A416DC7F0A1}" type="presParOf" srcId="{08A96BAC-B0A9-4787-8146-0E8BF7A65B7E}" destId="{A9F36DDC-61B8-4710-AAA1-D250FCF383DF}" srcOrd="1" destOrd="0" presId="urn:microsoft.com/office/officeart/2008/layout/AlternatingHexagons"/>
    <dgm:cxn modelId="{5B2F6094-38C3-460B-938B-A1A91D8A8C8E}" type="presParOf" srcId="{08A96BAC-B0A9-4787-8146-0E8BF7A65B7E}" destId="{3A757A7C-0B4D-437F-A921-75B5F2396566}" srcOrd="2" destOrd="0" presId="urn:microsoft.com/office/officeart/2008/layout/AlternatingHexagons"/>
    <dgm:cxn modelId="{53C3E864-8795-44E4-99F5-D88FD06F79F8}" type="presParOf" srcId="{08A96BAC-B0A9-4787-8146-0E8BF7A65B7E}" destId="{BDF88090-409F-4A46-BBA3-6F86CC046C2B}" srcOrd="3" destOrd="0" presId="urn:microsoft.com/office/officeart/2008/layout/AlternatingHexagons"/>
    <dgm:cxn modelId="{DCDB3685-5626-4528-B843-B32C03D2AC16}" type="presParOf" srcId="{08A96BAC-B0A9-4787-8146-0E8BF7A65B7E}" destId="{74A50ECA-B34C-43A9-8CE2-32005CACBBDF}" srcOrd="4" destOrd="0" presId="urn:microsoft.com/office/officeart/2008/layout/AlternatingHexagons"/>
    <dgm:cxn modelId="{7E05CCD4-BCE2-4193-8463-6D80A67BFECB}" type="presParOf" srcId="{E1159A0A-8D78-4CDD-8A11-359AD691F41D}" destId="{1AFB77CD-A47D-40CC-8E67-78703B003B57}" srcOrd="3" destOrd="0" presId="urn:microsoft.com/office/officeart/2008/layout/AlternatingHexagons"/>
    <dgm:cxn modelId="{E04CF048-8A8D-45A1-AD1E-883DA083CADB}" type="presParOf" srcId="{E1159A0A-8D78-4CDD-8A11-359AD691F41D}" destId="{0623BEC9-EC30-465E-BD09-D07E90A70499}" srcOrd="4" destOrd="0" presId="urn:microsoft.com/office/officeart/2008/layout/AlternatingHexagons"/>
    <dgm:cxn modelId="{64E2A2B7-9FC8-4FBC-9EC3-9777459C6858}" type="presParOf" srcId="{0623BEC9-EC30-465E-BD09-D07E90A70499}" destId="{C71B7A76-8CAC-4C7C-8557-7CFAAD896D97}" srcOrd="0" destOrd="0" presId="urn:microsoft.com/office/officeart/2008/layout/AlternatingHexagons"/>
    <dgm:cxn modelId="{C1A312CD-23E6-46B6-BB0A-E1D48D6B1711}" type="presParOf" srcId="{0623BEC9-EC30-465E-BD09-D07E90A70499}" destId="{621EEB30-EA2A-46C8-8AFA-6EBB14088678}" srcOrd="1" destOrd="0" presId="urn:microsoft.com/office/officeart/2008/layout/AlternatingHexagons"/>
    <dgm:cxn modelId="{1BCDE7C7-C583-4D0E-A348-34E4364F971A}" type="presParOf" srcId="{0623BEC9-EC30-465E-BD09-D07E90A70499}" destId="{BD180040-4F15-47D8-BF84-2A083D3E6FBE}" srcOrd="2" destOrd="0" presId="urn:microsoft.com/office/officeart/2008/layout/AlternatingHexagons"/>
    <dgm:cxn modelId="{1EDB36A7-64BF-4733-86C0-D30DF385BCD4}" type="presParOf" srcId="{0623BEC9-EC30-465E-BD09-D07E90A70499}" destId="{FAD6296D-896A-41B9-AD2E-CCAD802C5593}" srcOrd="3" destOrd="0" presId="urn:microsoft.com/office/officeart/2008/layout/AlternatingHexagons"/>
    <dgm:cxn modelId="{3D256C68-45DA-4F61-A221-7876DEA11350}" type="presParOf" srcId="{0623BEC9-EC30-465E-BD09-D07E90A70499}" destId="{8CCB1BFD-8056-4A9C-94FF-4B5276AE631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96AC2-417E-4054-83F0-97E4F4B50B34}">
      <dsp:nvSpPr>
        <dsp:cNvPr id="0" name=""/>
        <dsp:cNvSpPr/>
      </dsp:nvSpPr>
      <dsp:spPr>
        <a:xfrm rot="5400000">
          <a:off x="2823652" y="248790"/>
          <a:ext cx="1930365" cy="162682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 dirty="0">
            <a:latin typeface="굴림" pitchFamily="50" charset="-127"/>
            <a:ea typeface="굴림" pitchFamily="50" charset="-127"/>
          </a:endParaRPr>
        </a:p>
      </dsp:txBody>
      <dsp:txXfrm rot="-5400000">
        <a:off x="3225241" y="393454"/>
        <a:ext cx="1127186" cy="1337499"/>
      </dsp:txXfrm>
    </dsp:sp>
    <dsp:sp modelId="{3826E383-ACE1-4FD3-BA4E-C39626E5EDC7}">
      <dsp:nvSpPr>
        <dsp:cNvPr id="0" name=""/>
        <dsp:cNvSpPr/>
      </dsp:nvSpPr>
      <dsp:spPr>
        <a:xfrm>
          <a:off x="4716036" y="535756"/>
          <a:ext cx="2027663" cy="112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7C459-11EA-459F-ADE0-2929C82110C9}">
      <dsp:nvSpPr>
        <dsp:cNvPr id="0" name=""/>
        <dsp:cNvSpPr/>
      </dsp:nvSpPr>
      <dsp:spPr>
        <a:xfrm rot="5400000">
          <a:off x="1063547" y="248790"/>
          <a:ext cx="1930365" cy="162682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>
            <a:latin typeface="굴림" pitchFamily="50" charset="-127"/>
            <a:ea typeface="굴림" pitchFamily="50" charset="-127"/>
          </a:endParaRPr>
        </a:p>
      </dsp:txBody>
      <dsp:txXfrm rot="-5400000">
        <a:off x="1465136" y="393454"/>
        <a:ext cx="1127186" cy="1337499"/>
      </dsp:txXfrm>
    </dsp:sp>
    <dsp:sp modelId="{091F3653-6ACB-419E-860C-704A373519DA}">
      <dsp:nvSpPr>
        <dsp:cNvPr id="0" name=""/>
        <dsp:cNvSpPr/>
      </dsp:nvSpPr>
      <dsp:spPr>
        <a:xfrm rot="5400000">
          <a:off x="1940228" y="1895920"/>
          <a:ext cx="1930365" cy="162682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 dirty="0">
            <a:latin typeface="굴림" pitchFamily="50" charset="-127"/>
            <a:ea typeface="굴림" pitchFamily="50" charset="-127"/>
          </a:endParaRPr>
        </a:p>
      </dsp:txBody>
      <dsp:txXfrm rot="-5400000">
        <a:off x="2341817" y="2040584"/>
        <a:ext cx="1127186" cy="1337499"/>
      </dsp:txXfrm>
    </dsp:sp>
    <dsp:sp modelId="{A9F36DDC-61B8-4710-AAA1-D250FCF383DF}">
      <dsp:nvSpPr>
        <dsp:cNvPr id="0" name=""/>
        <dsp:cNvSpPr/>
      </dsp:nvSpPr>
      <dsp:spPr>
        <a:xfrm>
          <a:off x="0" y="2147358"/>
          <a:ext cx="2023110" cy="112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50ECA-B34C-43A9-8CE2-32005CACBBDF}">
      <dsp:nvSpPr>
        <dsp:cNvPr id="0" name=""/>
        <dsp:cNvSpPr/>
      </dsp:nvSpPr>
      <dsp:spPr>
        <a:xfrm rot="5400000">
          <a:off x="3700333" y="1895920"/>
          <a:ext cx="1930365" cy="162682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>
            <a:latin typeface="굴림" pitchFamily="50" charset="-127"/>
            <a:ea typeface="굴림" pitchFamily="50" charset="-127"/>
          </a:endParaRPr>
        </a:p>
      </dsp:txBody>
      <dsp:txXfrm rot="-5400000">
        <a:off x="4101922" y="2040584"/>
        <a:ext cx="1127186" cy="1337499"/>
      </dsp:txXfrm>
    </dsp:sp>
    <dsp:sp modelId="{C71B7A76-8CAC-4C7C-8557-7CFAAD896D97}">
      <dsp:nvSpPr>
        <dsp:cNvPr id="0" name=""/>
        <dsp:cNvSpPr/>
      </dsp:nvSpPr>
      <dsp:spPr>
        <a:xfrm rot="5400000">
          <a:off x="2823652" y="3543050"/>
          <a:ext cx="1930365" cy="162682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 dirty="0">
            <a:latin typeface="굴림" pitchFamily="50" charset="-127"/>
            <a:ea typeface="굴림" pitchFamily="50" charset="-127"/>
          </a:endParaRPr>
        </a:p>
      </dsp:txBody>
      <dsp:txXfrm rot="-5400000">
        <a:off x="3225241" y="3687714"/>
        <a:ext cx="1127186" cy="1337499"/>
      </dsp:txXfrm>
    </dsp:sp>
    <dsp:sp modelId="{621EEB30-EA2A-46C8-8AFA-6EBB14088678}">
      <dsp:nvSpPr>
        <dsp:cNvPr id="0" name=""/>
        <dsp:cNvSpPr/>
      </dsp:nvSpPr>
      <dsp:spPr>
        <a:xfrm>
          <a:off x="4653152" y="4092694"/>
          <a:ext cx="2090547" cy="112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B1BFD-8056-4A9C-94FF-4B5276AE6319}">
      <dsp:nvSpPr>
        <dsp:cNvPr id="0" name=""/>
        <dsp:cNvSpPr/>
      </dsp:nvSpPr>
      <dsp:spPr>
        <a:xfrm rot="5400000">
          <a:off x="1063547" y="3543050"/>
          <a:ext cx="1930365" cy="162682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>
            <a:latin typeface="굴림" pitchFamily="50" charset="-127"/>
            <a:ea typeface="굴림" pitchFamily="50" charset="-127"/>
          </a:endParaRPr>
        </a:p>
      </dsp:txBody>
      <dsp:txXfrm rot="-5400000">
        <a:off x="1465136" y="3687714"/>
        <a:ext cx="1127186" cy="133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75C-CEF4-451E-AA31-C325AE9BAB3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C71C-EA02-401B-90D0-BAD57E47C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75C-CEF4-451E-AA31-C325AE9BAB3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C71C-EA02-401B-90D0-BAD57E47C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2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75C-CEF4-451E-AA31-C325AE9BAB3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C71C-EA02-401B-90D0-BAD57E47C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22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75C-CEF4-451E-AA31-C325AE9BAB3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C71C-EA02-401B-90D0-BAD57E47C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1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75C-CEF4-451E-AA31-C325AE9BAB3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C71C-EA02-401B-90D0-BAD57E47C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8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75C-CEF4-451E-AA31-C325AE9BAB3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C71C-EA02-401B-90D0-BAD57E47C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41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75C-CEF4-451E-AA31-C325AE9BAB3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C71C-EA02-401B-90D0-BAD57E47C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75C-CEF4-451E-AA31-C325AE9BAB3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C71C-EA02-401B-90D0-BAD57E47C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58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75C-CEF4-451E-AA31-C325AE9BAB3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C71C-EA02-401B-90D0-BAD57E47C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77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75C-CEF4-451E-AA31-C325AE9BAB3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C71C-EA02-401B-90D0-BAD57E47C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975C-CEF4-451E-AA31-C325AE9BAB3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C71C-EA02-401B-90D0-BAD57E47C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8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B975C-CEF4-451E-AA31-C325AE9BAB35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DC71C-EA02-401B-90D0-BAD57E47C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5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search.pstatic.net/common/?src=http%3A%2F%2Fimgnews.naver.net%2Fimage%2F009%2F2020%2F10%2F29%2F0004684955_001_20201029154518666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656" y="0"/>
            <a:ext cx="85253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0" y="0"/>
            <a:ext cx="9193937" cy="6858000"/>
          </a:xfrm>
          <a:custGeom>
            <a:avLst/>
            <a:gdLst>
              <a:gd name="connsiteX0" fmla="*/ 0 w 8658225"/>
              <a:gd name="connsiteY0" fmla="*/ 0 h 6858000"/>
              <a:gd name="connsiteX1" fmla="*/ 8658225 w 8658225"/>
              <a:gd name="connsiteY1" fmla="*/ 0 h 6858000"/>
              <a:gd name="connsiteX2" fmla="*/ 8658225 w 8658225"/>
              <a:gd name="connsiteY2" fmla="*/ 6858000 h 6858000"/>
              <a:gd name="connsiteX3" fmla="*/ 0 w 8658225"/>
              <a:gd name="connsiteY3" fmla="*/ 6858000 h 6858000"/>
              <a:gd name="connsiteX4" fmla="*/ 0 w 8658225"/>
              <a:gd name="connsiteY4" fmla="*/ 0 h 6858000"/>
              <a:gd name="connsiteX0" fmla="*/ 0 w 8658225"/>
              <a:gd name="connsiteY0" fmla="*/ 0 h 6858000"/>
              <a:gd name="connsiteX1" fmla="*/ 8658225 w 8658225"/>
              <a:gd name="connsiteY1" fmla="*/ 0 h 6858000"/>
              <a:gd name="connsiteX2" fmla="*/ 7086600 w 8658225"/>
              <a:gd name="connsiteY2" fmla="*/ 6858000 h 6858000"/>
              <a:gd name="connsiteX3" fmla="*/ 0 w 8658225"/>
              <a:gd name="connsiteY3" fmla="*/ 6858000 h 6858000"/>
              <a:gd name="connsiteX4" fmla="*/ 0 w 8658225"/>
              <a:gd name="connsiteY4" fmla="*/ 0 h 6858000"/>
              <a:gd name="connsiteX0" fmla="*/ 0 w 8658225"/>
              <a:gd name="connsiteY0" fmla="*/ 0 h 6858000"/>
              <a:gd name="connsiteX1" fmla="*/ 8658225 w 8658225"/>
              <a:gd name="connsiteY1" fmla="*/ 0 h 6858000"/>
              <a:gd name="connsiteX2" fmla="*/ 6486525 w 8658225"/>
              <a:gd name="connsiteY2" fmla="*/ 6858000 h 6858000"/>
              <a:gd name="connsiteX3" fmla="*/ 0 w 8658225"/>
              <a:gd name="connsiteY3" fmla="*/ 6858000 h 6858000"/>
              <a:gd name="connsiteX4" fmla="*/ 0 w 8658225"/>
              <a:gd name="connsiteY4" fmla="*/ 0 h 6858000"/>
              <a:gd name="connsiteX0" fmla="*/ 0 w 8658225"/>
              <a:gd name="connsiteY0" fmla="*/ 0 h 6858000"/>
              <a:gd name="connsiteX1" fmla="*/ 8658225 w 8658225"/>
              <a:gd name="connsiteY1" fmla="*/ 0 h 6858000"/>
              <a:gd name="connsiteX2" fmla="*/ 6515100 w 8658225"/>
              <a:gd name="connsiteY2" fmla="*/ 6858000 h 6858000"/>
              <a:gd name="connsiteX3" fmla="*/ 0 w 8658225"/>
              <a:gd name="connsiteY3" fmla="*/ 6858000 h 6858000"/>
              <a:gd name="connsiteX4" fmla="*/ 0 w 8658225"/>
              <a:gd name="connsiteY4" fmla="*/ 0 h 6858000"/>
              <a:gd name="connsiteX0" fmla="*/ 0 w 9353550"/>
              <a:gd name="connsiteY0" fmla="*/ 0 h 6858000"/>
              <a:gd name="connsiteX1" fmla="*/ 9353550 w 9353550"/>
              <a:gd name="connsiteY1" fmla="*/ 0 h 6858000"/>
              <a:gd name="connsiteX2" fmla="*/ 6515100 w 9353550"/>
              <a:gd name="connsiteY2" fmla="*/ 6858000 h 6858000"/>
              <a:gd name="connsiteX3" fmla="*/ 0 w 9353550"/>
              <a:gd name="connsiteY3" fmla="*/ 6858000 h 6858000"/>
              <a:gd name="connsiteX4" fmla="*/ 0 w 9353550"/>
              <a:gd name="connsiteY4" fmla="*/ 0 h 6858000"/>
              <a:gd name="connsiteX0" fmla="*/ 0 w 9001125"/>
              <a:gd name="connsiteY0" fmla="*/ 0 h 6858000"/>
              <a:gd name="connsiteX1" fmla="*/ 9001125 w 9001125"/>
              <a:gd name="connsiteY1" fmla="*/ 0 h 6858000"/>
              <a:gd name="connsiteX2" fmla="*/ 6515100 w 9001125"/>
              <a:gd name="connsiteY2" fmla="*/ 6858000 h 6858000"/>
              <a:gd name="connsiteX3" fmla="*/ 0 w 9001125"/>
              <a:gd name="connsiteY3" fmla="*/ 6858000 h 6858000"/>
              <a:gd name="connsiteX4" fmla="*/ 0 w 9001125"/>
              <a:gd name="connsiteY4" fmla="*/ 0 h 6858000"/>
              <a:gd name="connsiteX0" fmla="*/ 0 w 9363075"/>
              <a:gd name="connsiteY0" fmla="*/ 0 h 6858000"/>
              <a:gd name="connsiteX1" fmla="*/ 9363075 w 9363075"/>
              <a:gd name="connsiteY1" fmla="*/ 0 h 6858000"/>
              <a:gd name="connsiteX2" fmla="*/ 6515100 w 9363075"/>
              <a:gd name="connsiteY2" fmla="*/ 6858000 h 6858000"/>
              <a:gd name="connsiteX3" fmla="*/ 0 w 9363075"/>
              <a:gd name="connsiteY3" fmla="*/ 6858000 h 6858000"/>
              <a:gd name="connsiteX4" fmla="*/ 0 w 93630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3075" h="6858000">
                <a:moveTo>
                  <a:pt x="0" y="0"/>
                </a:moveTo>
                <a:lnTo>
                  <a:pt x="9363075" y="0"/>
                </a:lnTo>
                <a:lnTo>
                  <a:pt x="65151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이등변 삼각형 17"/>
          <p:cNvSpPr/>
          <p:nvPr/>
        </p:nvSpPr>
        <p:spPr>
          <a:xfrm flipV="1">
            <a:off x="5708459" y="0"/>
            <a:ext cx="3305175" cy="2849289"/>
          </a:xfrm>
          <a:prstGeom prst="triangle">
            <a:avLst>
              <a:gd name="adj" fmla="val 6469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74823" y="13342"/>
            <a:ext cx="540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SM-PAIR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15</a:t>
            </a:r>
            <a:r>
              <a:rPr lang="en-US" altLang="ko-KR" sz="3600" b="1" baseline="30000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th </a:t>
            </a:r>
            <a:r>
              <a:rPr lang="en-US" altLang="ko-KR" sz="2800" b="1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CONFERENCE</a:t>
            </a:r>
            <a:r>
              <a:rPr lang="ko-KR" altLang="ko-KR" sz="3600" b="1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561" y="4414991"/>
            <a:ext cx="5153003" cy="157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r>
              <a:rPr lang="ko-KR" altLang="en-US" sz="2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 </a:t>
            </a:r>
            <a:r>
              <a:rPr lang="en-US" altLang="ko-KR" sz="2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조장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: </a:t>
            </a:r>
            <a:r>
              <a:rPr lang="ko-KR" altLang="en-US" sz="2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권정</a:t>
            </a: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조원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: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권혜진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김연환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박유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서희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유다현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508528" y="0"/>
            <a:ext cx="2301091" cy="3031331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69362" y="1965676"/>
            <a:ext cx="7955676" cy="1950534"/>
          </a:xfrm>
          <a:prstGeom prst="rect">
            <a:avLst/>
          </a:prstGeom>
          <a:noFill/>
          <a:ln>
            <a:solidFill>
              <a:srgbClr val="3C357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2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Group Mission</a:t>
            </a:r>
          </a:p>
          <a:p>
            <a:pPr algn="ctr">
              <a:lnSpc>
                <a:spcPct val="150000"/>
              </a:lnSpc>
            </a:pPr>
            <a:r>
              <a:rPr lang="en-US" altLang="ko-KR" sz="4200" b="1" dirty="0">
                <a:solidFill>
                  <a:schemeClr val="accent5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</a:t>
            </a:r>
            <a:r>
              <a:rPr lang="ko-KR" altLang="en-US" sz="4200" b="1" dirty="0">
                <a:solidFill>
                  <a:schemeClr val="accent5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똑똑한 식사 </a:t>
            </a:r>
            <a:r>
              <a:rPr lang="en-US" altLang="ko-KR" sz="4200" b="1" dirty="0">
                <a:solidFill>
                  <a:schemeClr val="accent5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(Let’s eat out)&gt;</a:t>
            </a:r>
          </a:p>
        </p:txBody>
      </p:sp>
    </p:spTree>
    <p:extLst>
      <p:ext uri="{BB962C8B-B14F-4D97-AF65-F5344CB8AC3E}">
        <p14:creationId xmlns:p14="http://schemas.microsoft.com/office/powerpoint/2010/main" val="257625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1434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341" y="225176"/>
            <a:ext cx="6144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44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어플리케이션 기능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62625" y="1095374"/>
            <a:ext cx="6305550" cy="49434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28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62625" y="1095374"/>
            <a:ext cx="6305550" cy="49434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28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8981" y="1560906"/>
            <a:ext cx="4993317" cy="4837580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GPS </a:t>
            </a: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현 위치 파악 </a:t>
            </a: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 날 예산 책정 </a:t>
            </a: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위치와 예산을 종합적으로 분석해 적합한 메뉴 추천 </a:t>
            </a: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금융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멤버십 </a:t>
            </a:r>
            <a:r>
              <a:rPr lang="ko-KR" altLang="ko-KR" sz="19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</a:t>
            </a:r>
            <a:endParaRPr lang="en-US" altLang="ko-KR" sz="19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외식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배달 </a:t>
            </a:r>
            <a:r>
              <a:rPr lang="ko-KR" altLang="ko-KR" sz="19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음식점 위치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베스트 메뉴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가격대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평점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적립 가능 포인트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음식점 사이트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음식점 위치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베스트 메뉴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가격대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평점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적립 가능 포인트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</a:p>
          <a:p>
            <a:pPr marL="285750" indent="-285750">
              <a:buFontTx/>
              <a:buChar char="-"/>
            </a:pP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지도 어플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거주지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현재 위치 정보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자주 방문하는 위치 정보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음식점 위치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음식점 메뉴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15633" y="1079440"/>
            <a:ext cx="2569774" cy="10949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위치 반영 </a:t>
            </a:r>
            <a:endParaRPr lang="en-US" altLang="ko-KR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메뉴 추천</a:t>
            </a:r>
            <a:endParaRPr lang="en-US" altLang="ko-KR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12791" y="1560906"/>
            <a:ext cx="4993317" cy="4837580"/>
          </a:xfrm>
          <a:prstGeom prst="rect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 날 예산 책정 </a:t>
            </a: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어플리케이션에 축적된 데이터를 기반  </a:t>
            </a:r>
            <a:r>
              <a:rPr lang="ko-KR" altLang="en-US" sz="19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</a:t>
            </a: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소비자의 취향 파악 </a:t>
            </a: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적합한 메뉴 추천 </a:t>
            </a: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   [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금융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멤버십 </a:t>
            </a:r>
            <a:r>
              <a:rPr lang="ko-KR" altLang="ko-KR" sz="19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</a:t>
            </a:r>
            <a:endParaRPr lang="ko-KR" altLang="ko-KR" sz="19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외식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배달 </a:t>
            </a:r>
            <a:r>
              <a:rPr lang="ko-KR" altLang="ko-KR" sz="19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음식점 위치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베스트 메뉴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가격대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평점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적립 가능 포인트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음식점 사이트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음식점 위치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베스트 메뉴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가격대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평점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적립 가능 포인트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</a:p>
          <a:p>
            <a:pPr marL="342900" indent="-342900">
              <a:buFontTx/>
              <a:buChar char="-"/>
            </a:pP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지도 어플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거주지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현재 위치 정보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자주 방문하는 위치 정보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음식점 위치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음식점 메뉴</a:t>
            </a:r>
            <a:r>
              <a:rPr lang="en-US" altLang="ko-KR" sz="1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696762" y="994617"/>
            <a:ext cx="2569774" cy="109491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취향 반영 </a:t>
            </a:r>
            <a:endParaRPr lang="en-US" altLang="ko-KR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메뉴 추천</a:t>
            </a:r>
          </a:p>
        </p:txBody>
      </p:sp>
    </p:spTree>
    <p:extLst>
      <p:ext uri="{BB962C8B-B14F-4D97-AF65-F5344CB8AC3E}">
        <p14:creationId xmlns:p14="http://schemas.microsoft.com/office/powerpoint/2010/main" val="10947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6634"/>
            <a:ext cx="12192000" cy="6884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491B0C-EEB9-4AE6-AB3B-3CD179223D98}"/>
              </a:ext>
            </a:extLst>
          </p:cNvPr>
          <p:cNvSpPr/>
          <p:nvPr/>
        </p:nvSpPr>
        <p:spPr>
          <a:xfrm>
            <a:off x="-3189" y="-26634"/>
            <a:ext cx="514349" cy="68846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70" name="Picture 2" descr="https://search.pstatic.net/common/?src=http%3A%2F%2Fblogfiles.naver.net%2FMjAxOTAzMThfMTcy%2FMDAxNTUyODgzNDk1NTEy.VGsIU5H6LPEE-Jwnmohv_daOuialb66LOa1gqvIVMM0g.g_BKUHv89vrB3F3guZqadbe79fbkK0rnlhSR0vST-Xgg.JPEG.53snytjs11%2FGettyImages-1131479971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445" y="430938"/>
            <a:ext cx="5858963" cy="3961903"/>
          </a:xfrm>
          <a:prstGeom prst="rect">
            <a:avLst/>
          </a:prstGeom>
          <a:noFill/>
          <a:effectLst>
            <a:softEdge rad="876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D8411-1001-43B4-A91E-2D07E1D214B2}"/>
              </a:ext>
            </a:extLst>
          </p:cNvPr>
          <p:cNvSpPr txBox="1"/>
          <p:nvPr/>
        </p:nvSpPr>
        <p:spPr>
          <a:xfrm>
            <a:off x="992776" y="1318660"/>
            <a:ext cx="10206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spc="-1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03.</a:t>
            </a:r>
          </a:p>
          <a:p>
            <a:pPr>
              <a:lnSpc>
                <a:spcPct val="150000"/>
              </a:lnSpc>
            </a:pPr>
            <a:endParaRPr lang="en-US" altLang="ko-KR" sz="6000" b="1" spc="-150" dirty="0">
              <a:solidFill>
                <a:schemeClr val="bg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6000" b="1" spc="-150" dirty="0" err="1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마이데이터</a:t>
            </a:r>
            <a:r>
              <a:rPr lang="ko-KR" altLang="en-US" sz="6000" b="1" spc="-1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 산업으로서의 의의</a:t>
            </a:r>
            <a:endParaRPr lang="en-US" altLang="ko-KR" sz="6000" b="1" spc="-150" dirty="0">
              <a:solidFill>
                <a:schemeClr val="bg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062" y="1282191"/>
            <a:ext cx="10206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03.</a:t>
            </a:r>
          </a:p>
          <a:p>
            <a:pPr>
              <a:lnSpc>
                <a:spcPct val="150000"/>
              </a:lnSpc>
            </a:pPr>
            <a:endParaRPr lang="en-US" altLang="ko-KR" sz="6000" b="1" spc="-15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6000" b="1" spc="-15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마이데이터</a:t>
            </a:r>
            <a:r>
              <a:rPr lang="ko-KR" altLang="en-US" sz="6000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 산업으로서의 의의</a:t>
            </a:r>
            <a:endParaRPr lang="en-US" altLang="ko-KR" sz="6000" b="1" spc="-15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0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1434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342" y="225176"/>
            <a:ext cx="8443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4400" b="1" spc="-15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마이데이터</a:t>
            </a:r>
            <a:r>
              <a:rPr lang="ko-KR" altLang="en-US" sz="44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 산업으로서의 의의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9FF87F-DC62-46FA-91CC-8C868E5ED56D}"/>
              </a:ext>
            </a:extLst>
          </p:cNvPr>
          <p:cNvSpPr/>
          <p:nvPr/>
        </p:nvSpPr>
        <p:spPr>
          <a:xfrm>
            <a:off x="2295524" y="1412798"/>
            <a:ext cx="9324975" cy="103512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buNone/>
            </a:pPr>
            <a:r>
              <a:rPr lang="ko-KR" altLang="en-US" sz="24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</a:t>
            </a:r>
            <a:endParaRPr lang="en-US" altLang="ko-KR" sz="24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사각형: 둥근 모서리 1">
            <a:extLst>
              <a:ext uri="{FF2B5EF4-FFF2-40B4-BE49-F238E27FC236}">
                <a16:creationId xmlns:a16="http://schemas.microsoft.com/office/drawing/2014/main" id="{DB112627-5B2D-4634-9423-83E530F795F7}"/>
              </a:ext>
            </a:extLst>
          </p:cNvPr>
          <p:cNvSpPr/>
          <p:nvPr/>
        </p:nvSpPr>
        <p:spPr>
          <a:xfrm>
            <a:off x="1288094" y="1291071"/>
            <a:ext cx="1150306" cy="12785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32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9FF87F-DC62-46FA-91CC-8C868E5ED56D}"/>
              </a:ext>
            </a:extLst>
          </p:cNvPr>
          <p:cNvSpPr/>
          <p:nvPr/>
        </p:nvSpPr>
        <p:spPr>
          <a:xfrm>
            <a:off x="2295524" y="3060623"/>
            <a:ext cx="9324975" cy="103512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사각형: 둥근 모서리 1">
            <a:extLst>
              <a:ext uri="{FF2B5EF4-FFF2-40B4-BE49-F238E27FC236}">
                <a16:creationId xmlns:a16="http://schemas.microsoft.com/office/drawing/2014/main" id="{DB112627-5B2D-4634-9423-83E530F795F7}"/>
              </a:ext>
            </a:extLst>
          </p:cNvPr>
          <p:cNvSpPr/>
          <p:nvPr/>
        </p:nvSpPr>
        <p:spPr>
          <a:xfrm>
            <a:off x="1288094" y="2938896"/>
            <a:ext cx="1150306" cy="12785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32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9FF87F-DC62-46FA-91CC-8C868E5ED56D}"/>
              </a:ext>
            </a:extLst>
          </p:cNvPr>
          <p:cNvSpPr/>
          <p:nvPr/>
        </p:nvSpPr>
        <p:spPr>
          <a:xfrm>
            <a:off x="2295524" y="4813223"/>
            <a:ext cx="9324975" cy="103512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buNone/>
            </a:pPr>
            <a:endParaRPr lang="en-US" altLang="ko-KR" sz="24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사각형: 둥근 모서리 1">
            <a:extLst>
              <a:ext uri="{FF2B5EF4-FFF2-40B4-BE49-F238E27FC236}">
                <a16:creationId xmlns:a16="http://schemas.microsoft.com/office/drawing/2014/main" id="{DB112627-5B2D-4634-9423-83E530F795F7}"/>
              </a:ext>
            </a:extLst>
          </p:cNvPr>
          <p:cNvSpPr/>
          <p:nvPr/>
        </p:nvSpPr>
        <p:spPr>
          <a:xfrm>
            <a:off x="1288094" y="4691496"/>
            <a:ext cx="1150306" cy="12785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3200" b="1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75543" y="33300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15FC0-C8CE-401C-94C5-CA6C8442C2BA}"/>
              </a:ext>
            </a:extLst>
          </p:cNvPr>
          <p:cNvSpPr txBox="1"/>
          <p:nvPr/>
        </p:nvSpPr>
        <p:spPr>
          <a:xfrm>
            <a:off x="2538484" y="1429102"/>
            <a:ext cx="8980226" cy="92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개인정보 자기결정권 확보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소비 관리 메뉴 추천에 필요한 일부 정보만 제공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4F3169-39D3-47C1-BFE4-71B9BEF29EF8}"/>
              </a:ext>
            </a:extLst>
          </p:cNvPr>
          <p:cNvSpPr txBox="1"/>
          <p:nvPr/>
        </p:nvSpPr>
        <p:spPr>
          <a:xfrm>
            <a:off x="2538484" y="3064908"/>
            <a:ext cx="8980226" cy="92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편리한 예산 관리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정보를 단일화하여 편리성 확보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AA3DCD-6300-4FA6-818C-22DD62AD5094}"/>
              </a:ext>
            </a:extLst>
          </p:cNvPr>
          <p:cNvSpPr txBox="1"/>
          <p:nvPr/>
        </p:nvSpPr>
        <p:spPr>
          <a:xfrm>
            <a:off x="2533935" y="4844667"/>
            <a:ext cx="8980226" cy="92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정보의 이전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금융 분야와 외식 분야의 정보를 융합하여 필요한 곳에 이전  </a:t>
            </a:r>
          </a:p>
        </p:txBody>
      </p:sp>
    </p:spTree>
    <p:extLst>
      <p:ext uri="{BB962C8B-B14F-4D97-AF65-F5344CB8AC3E}">
        <p14:creationId xmlns:p14="http://schemas.microsoft.com/office/powerpoint/2010/main" val="23138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3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6634"/>
            <a:ext cx="12192000" cy="6884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491B0C-EEB9-4AE6-AB3B-3CD179223D98}"/>
              </a:ext>
            </a:extLst>
          </p:cNvPr>
          <p:cNvSpPr/>
          <p:nvPr/>
        </p:nvSpPr>
        <p:spPr>
          <a:xfrm>
            <a:off x="-3189" y="-26634"/>
            <a:ext cx="514349" cy="6884634"/>
          </a:xfrm>
          <a:prstGeom prst="rect">
            <a:avLst/>
          </a:prstGeom>
          <a:solidFill>
            <a:srgbClr val="3C3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 descr="https://search.pstatic.net/common/?src=http%3A%2F%2Fblogfiles.naver.net%2FMjAyMDA3MjdfMjMg%2FMDAxNTk1ODM3NDM4MDYy.nhJpX5ZYnoPjd0egODqjK9lAYA98RdgLKcuDUnOP53kg.51AbhDCO3Gr67G28-qoMtA_aFGu6sdQ9EjsEvim4ea0g.JPEG.kdft-re%2FGettyImages-1207994660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475" y="439647"/>
            <a:ext cx="6493601" cy="3714776"/>
          </a:xfrm>
          <a:prstGeom prst="rect">
            <a:avLst/>
          </a:prstGeom>
          <a:noFill/>
          <a:effectLst>
            <a:softEdge rad="520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F0366-7911-4A79-AF07-60E3650CB68A}"/>
              </a:ext>
            </a:extLst>
          </p:cNvPr>
          <p:cNvSpPr txBox="1"/>
          <p:nvPr/>
        </p:nvSpPr>
        <p:spPr>
          <a:xfrm>
            <a:off x="978308" y="1338324"/>
            <a:ext cx="108073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spc="-1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04.</a:t>
            </a:r>
          </a:p>
          <a:p>
            <a:pPr>
              <a:lnSpc>
                <a:spcPct val="150000"/>
              </a:lnSpc>
            </a:pPr>
            <a:endParaRPr lang="en-US" altLang="ko-KR" sz="6000" b="1" spc="-150" dirty="0">
              <a:solidFill>
                <a:schemeClr val="bg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6000" b="1" spc="-1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개인정보 자기결정권 확보 방안</a:t>
            </a:r>
            <a:endParaRPr lang="en-US" altLang="ko-KR" sz="6000" b="1" spc="-150" dirty="0">
              <a:solidFill>
                <a:schemeClr val="bg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7" y="1292023"/>
            <a:ext cx="108073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04.</a:t>
            </a:r>
          </a:p>
          <a:p>
            <a:pPr>
              <a:lnSpc>
                <a:spcPct val="150000"/>
              </a:lnSpc>
            </a:pPr>
            <a:endParaRPr lang="en-US" altLang="ko-KR" sz="6000" b="1" spc="-15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6000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개인정보 자기결정권 확보 방안</a:t>
            </a:r>
            <a:endParaRPr lang="en-US" altLang="ko-KR" sz="6000" b="1" spc="-15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5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14349" cy="6858000"/>
          </a:xfrm>
          <a:prstGeom prst="rect">
            <a:avLst/>
          </a:prstGeom>
          <a:solidFill>
            <a:srgbClr val="3C3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341" y="225176"/>
            <a:ext cx="8948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40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개인정보 자기결정권 확보 방안</a:t>
            </a: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500695977"/>
              </p:ext>
            </p:extLst>
          </p:nvPr>
        </p:nvGraphicFramePr>
        <p:xfrm>
          <a:off x="3162300" y="1033991"/>
          <a:ext cx="67437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6909100" y="2072640"/>
            <a:ext cx="2037805" cy="1741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078109" y="1249679"/>
            <a:ext cx="2738845" cy="183097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구독 서비스로</a:t>
            </a:r>
            <a:endParaRPr lang="en-US" altLang="ko-KR" sz="20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구독 취소 시</a:t>
            </a:r>
            <a:endParaRPr lang="en-US" altLang="ko-KR" sz="20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모든 개인정보 파기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3730442" y="3820657"/>
            <a:ext cx="238064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136341" y="2931041"/>
            <a:ext cx="2519081" cy="183097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장기간 미사용 고객</a:t>
            </a:r>
            <a:endParaRPr lang="en-US" altLang="ko-KR" sz="20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개인정보 파기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B01CC2-14BD-43F2-BB5F-81429AC8C3A8}"/>
              </a:ext>
            </a:extLst>
          </p:cNvPr>
          <p:cNvCxnSpPr>
            <a:cxnSpLocks/>
          </p:cNvCxnSpPr>
          <p:nvPr/>
        </p:nvCxnSpPr>
        <p:spPr>
          <a:xfrm>
            <a:off x="6909100" y="5395865"/>
            <a:ext cx="16358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EE9ECB-3A82-4F87-8CC1-3AA82E1E086B}"/>
              </a:ext>
            </a:extLst>
          </p:cNvPr>
          <p:cNvSpPr/>
          <p:nvPr/>
        </p:nvSpPr>
        <p:spPr>
          <a:xfrm>
            <a:off x="8648141" y="4590003"/>
            <a:ext cx="3001254" cy="1540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소비자가 </a:t>
            </a:r>
            <a:r>
              <a:rPr lang="ko-KR" altLang="en-US" sz="20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어플에</a:t>
            </a:r>
            <a:r>
              <a:rPr lang="ko-KR" altLang="en-US" sz="20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필요한 최소한의 정보만을 제공</a:t>
            </a:r>
          </a:p>
        </p:txBody>
      </p:sp>
    </p:spTree>
    <p:extLst>
      <p:ext uri="{BB962C8B-B14F-4D97-AF65-F5344CB8AC3E}">
        <p14:creationId xmlns:p14="http://schemas.microsoft.com/office/powerpoint/2010/main" val="28005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4348" y="-26634"/>
            <a:ext cx="11677651" cy="6884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491B0C-EEB9-4AE6-AB3B-3CD179223D98}"/>
              </a:ext>
            </a:extLst>
          </p:cNvPr>
          <p:cNvSpPr/>
          <p:nvPr/>
        </p:nvSpPr>
        <p:spPr>
          <a:xfrm>
            <a:off x="0" y="-26635"/>
            <a:ext cx="514349" cy="6884634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18" name="Picture 2" descr="https://search.pstatic.net/common/?src=http%3A%2F%2Fpost.phinf.naver.net%2FMjAyMDExMTNfMjcz%2FMDAxNjA1MjMwNDYxOTEw.1fSC7J0zUuOqKxXmVmjGa-3cG4dnB69OJfBx9XoKP0Eg._I40dQn360e9BF5DGJ1tvdFrdhKvq0y6Xw9z8XosInog.JPEG%2FI_LufEY2c4fIb43MiXZwFoKb-slE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66" y="387395"/>
            <a:ext cx="6275202" cy="3766593"/>
          </a:xfrm>
          <a:prstGeom prst="rect">
            <a:avLst/>
          </a:prstGeom>
          <a:noFill/>
          <a:effectLst>
            <a:softEdge rad="482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40CFAB-E4EE-451D-9A2B-ABE0575FC5E5}"/>
              </a:ext>
            </a:extLst>
          </p:cNvPr>
          <p:cNvSpPr txBox="1"/>
          <p:nvPr/>
        </p:nvSpPr>
        <p:spPr>
          <a:xfrm>
            <a:off x="974470" y="1724930"/>
            <a:ext cx="1037191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6000" b="1" spc="-1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05.</a:t>
            </a:r>
          </a:p>
          <a:p>
            <a:pPr>
              <a:lnSpc>
                <a:spcPct val="200000"/>
              </a:lnSpc>
            </a:pPr>
            <a:r>
              <a:rPr lang="ko-KR" altLang="en-US" sz="6000" b="1" spc="-1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어플리케이션 메인 페이지</a:t>
            </a:r>
            <a:endParaRPr lang="en-US" altLang="ko-KR" sz="6000" b="1" spc="-150" dirty="0">
              <a:solidFill>
                <a:schemeClr val="bg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8" y="1688318"/>
            <a:ext cx="1037191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6000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05.</a:t>
            </a:r>
          </a:p>
          <a:p>
            <a:pPr>
              <a:lnSpc>
                <a:spcPct val="200000"/>
              </a:lnSpc>
            </a:pPr>
            <a:r>
              <a:rPr lang="ko-KR" altLang="en-US" sz="6000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어플리케이션 메인 페이지</a:t>
            </a:r>
            <a:endParaRPr lang="en-US" altLang="ko-KR" sz="6000" b="1" spc="-15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6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14349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1983" y="216274"/>
            <a:ext cx="546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150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sz="4800" b="1" spc="-150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041" y="82301"/>
            <a:ext cx="624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36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어플리케이션 메인 페이지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705B2CE-E6C4-420F-BBA1-08EF4104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83" y="799733"/>
            <a:ext cx="11201259" cy="577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4348" y="-26634"/>
            <a:ext cx="11677651" cy="6884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491B0C-EEB9-4AE6-AB3B-3CD179223D98}"/>
              </a:ext>
            </a:extLst>
          </p:cNvPr>
          <p:cNvSpPr/>
          <p:nvPr/>
        </p:nvSpPr>
        <p:spPr>
          <a:xfrm>
            <a:off x="0" y="-26635"/>
            <a:ext cx="514349" cy="688463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35000">
                <a:schemeClr val="accent5">
                  <a:lumMod val="40000"/>
                  <a:lumOff val="60000"/>
                </a:schemeClr>
              </a:gs>
              <a:gs pos="100000">
                <a:srgbClr val="002060"/>
              </a:gs>
            </a:gsLst>
            <a:path path="circle">
              <a:fillToRect l="50000" t="-80000" r="50000" b="180000"/>
            </a:path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 descr="https://search.pstatic.net/common/?src=http%3A%2F%2Fblogfiles.naver.net%2FMjAyMDExMjBfMjE0%2FMDAxNjA1ODQ5NjUxODk5.x6AOoOoEOK9BHNVhRLEgTnd6T9Ka_InbPXr_VE0cnbog.lWjEcoy1yiOyQaSkS7c3kqNLfyA6pIv6WotJfpAS7Xkg.JPEG.odinue%2Fpsxtg0581090_l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20" y="73888"/>
            <a:ext cx="4445861" cy="4445862"/>
          </a:xfrm>
          <a:prstGeom prst="rect">
            <a:avLst/>
          </a:prstGeom>
          <a:noFill/>
          <a:effectLst>
            <a:softEdge rad="673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62863C-91EC-49B5-9E66-3A701D33B176}"/>
              </a:ext>
            </a:extLst>
          </p:cNvPr>
          <p:cNvSpPr txBox="1"/>
          <p:nvPr/>
        </p:nvSpPr>
        <p:spPr>
          <a:xfrm>
            <a:off x="971416" y="1735453"/>
            <a:ext cx="880437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6000" b="1" spc="-1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06.</a:t>
            </a:r>
          </a:p>
          <a:p>
            <a:pPr>
              <a:lnSpc>
                <a:spcPct val="200000"/>
              </a:lnSpc>
            </a:pPr>
            <a:r>
              <a:rPr lang="ko-KR" altLang="en-US" sz="6000" b="1" spc="-1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개인 관점의 활용 예시</a:t>
            </a:r>
            <a:endParaRPr lang="en-US" altLang="ko-KR" sz="6000" b="1" spc="-150" dirty="0">
              <a:solidFill>
                <a:schemeClr val="bg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6" y="1688318"/>
            <a:ext cx="880437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6000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06.</a:t>
            </a:r>
          </a:p>
          <a:p>
            <a:pPr>
              <a:lnSpc>
                <a:spcPct val="200000"/>
              </a:lnSpc>
            </a:pPr>
            <a:r>
              <a:rPr lang="ko-KR" altLang="en-US" sz="6000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개인 관점의 활용 예시</a:t>
            </a:r>
            <a:endParaRPr lang="en-US" altLang="ko-KR" sz="6000" b="1" spc="-15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763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33C0F93-D32F-4C65-98B6-47D13B4B6463}"/>
              </a:ext>
            </a:extLst>
          </p:cNvPr>
          <p:cNvSpPr/>
          <p:nvPr/>
        </p:nvSpPr>
        <p:spPr>
          <a:xfrm>
            <a:off x="0" y="-26635"/>
            <a:ext cx="514349" cy="688463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35000">
                <a:schemeClr val="accent5">
                  <a:lumMod val="40000"/>
                  <a:lumOff val="60000"/>
                </a:schemeClr>
              </a:gs>
              <a:gs pos="100000">
                <a:srgbClr val="002060"/>
              </a:gs>
            </a:gsLst>
            <a:path path="circle">
              <a:fillToRect l="50000" t="-80000" r="50000" b="180000"/>
            </a:path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041" y="82301"/>
            <a:ext cx="624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36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개인 관점의 활용 예시</a:t>
            </a:r>
            <a:r>
              <a:rPr lang="en-US" altLang="ko-KR" sz="36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sz="3600" b="1" spc="-1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9FF87F-DC62-46FA-91CC-8C868E5ED56D}"/>
              </a:ext>
            </a:extLst>
          </p:cNvPr>
          <p:cNvSpPr/>
          <p:nvPr/>
        </p:nvSpPr>
        <p:spPr>
          <a:xfrm>
            <a:off x="859469" y="1412797"/>
            <a:ext cx="5236531" cy="3064495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endParaRPr lang="ko-KR" altLang="en-US" sz="2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사각형: 둥근 모서리 1">
            <a:extLst>
              <a:ext uri="{FF2B5EF4-FFF2-40B4-BE49-F238E27FC236}">
                <a16:creationId xmlns:a16="http://schemas.microsoft.com/office/drawing/2014/main" id="{DB112627-5B2D-4634-9423-83E530F795F7}"/>
              </a:ext>
            </a:extLst>
          </p:cNvPr>
          <p:cNvSpPr/>
          <p:nvPr/>
        </p:nvSpPr>
        <p:spPr>
          <a:xfrm>
            <a:off x="1088069" y="1068764"/>
            <a:ext cx="3971925" cy="688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가상 이용자</a:t>
            </a: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32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김눈송</a:t>
            </a:r>
            <a:endParaRPr lang="ko-KR" altLang="en-US" sz="3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5F011B-3A1F-40A3-B338-B8CC67B13DB9}"/>
              </a:ext>
            </a:extLst>
          </p:cNvPr>
          <p:cNvSpPr txBox="1"/>
          <p:nvPr/>
        </p:nvSpPr>
        <p:spPr>
          <a:xfrm>
            <a:off x="1012717" y="1846022"/>
            <a:ext cx="50832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숙명 고등학교 근처의 좋은 맛집에서 밥을 먹고 싶은 </a:t>
            </a:r>
            <a:r>
              <a:rPr lang="ko-KR" altLang="en-US" sz="16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김눈송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씨</a:t>
            </a:r>
            <a:endParaRPr lang="en-US" altLang="ko-KR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금융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6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소비관리어플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소비 카테고리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달 지출액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외식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6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지도어플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위치 정보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자주 방문하는 위치 정보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endParaRPr lang="en-US" altLang="ko-KR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지난 달 소비 패턴을 분석 후 그 정보를 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똑똑한 식사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＂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이전 </a:t>
            </a:r>
            <a:endParaRPr lang="en-US" altLang="ko-KR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6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김눈송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씨 고등학교 근처의 음식점 여러 곳과 메뉴 추천 </a:t>
            </a:r>
            <a:endParaRPr lang="en-US" altLang="ko-KR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구독 취소 시 개인 정보 파기 </a:t>
            </a:r>
            <a:endParaRPr lang="en-US" altLang="ko-KR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Boy Free Icon">
            <a:extLst>
              <a:ext uri="{FF2B5EF4-FFF2-40B4-BE49-F238E27FC236}">
                <a16:creationId xmlns:a16="http://schemas.microsoft.com/office/drawing/2014/main" id="{141941B1-410F-4D5C-A115-E8F88C43D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808" y="5088039"/>
            <a:ext cx="1402394" cy="140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2EC98F-28B5-4EDF-8431-C490689AF1F1}"/>
              </a:ext>
            </a:extLst>
          </p:cNvPr>
          <p:cNvSpPr txBox="1"/>
          <p:nvPr/>
        </p:nvSpPr>
        <p:spPr>
          <a:xfrm>
            <a:off x="4732184" y="4636998"/>
            <a:ext cx="140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💰 </a:t>
            </a: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4D8703-68A9-4C70-8D83-A5794331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822" y="0"/>
            <a:ext cx="3141981" cy="68561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F4F61E3-536E-4433-A695-F0FB28D51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019" y="0"/>
            <a:ext cx="3141981" cy="69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33C0F93-D32F-4C65-98B6-47D13B4B6463}"/>
              </a:ext>
            </a:extLst>
          </p:cNvPr>
          <p:cNvSpPr/>
          <p:nvPr/>
        </p:nvSpPr>
        <p:spPr>
          <a:xfrm>
            <a:off x="0" y="-26635"/>
            <a:ext cx="514349" cy="688463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35000">
                <a:schemeClr val="accent5">
                  <a:lumMod val="40000"/>
                  <a:lumOff val="60000"/>
                </a:schemeClr>
              </a:gs>
              <a:gs pos="100000">
                <a:srgbClr val="002060"/>
              </a:gs>
            </a:gsLst>
            <a:path path="circle">
              <a:fillToRect l="50000" t="-80000" r="50000" b="180000"/>
            </a:path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041" y="82301"/>
            <a:ext cx="624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36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개인 관점의 활용 예시</a:t>
            </a:r>
            <a:r>
              <a:rPr lang="en-US" altLang="ko-KR" sz="36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sz="3600" b="1" spc="-1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BA0F4-32F5-4E65-817C-C06FFD650D8B}"/>
              </a:ext>
            </a:extLst>
          </p:cNvPr>
          <p:cNvSpPr/>
          <p:nvPr/>
        </p:nvSpPr>
        <p:spPr>
          <a:xfrm>
            <a:off x="859470" y="1422324"/>
            <a:ext cx="6027106" cy="3171486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endParaRPr lang="en-US" altLang="ko-KR" sz="2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사각형: 둥근 모서리 20">
            <a:extLst>
              <a:ext uri="{FF2B5EF4-FFF2-40B4-BE49-F238E27FC236}">
                <a16:creationId xmlns:a16="http://schemas.microsoft.com/office/drawing/2014/main" id="{12271ED3-1986-4A22-9956-2972167EF4D1}"/>
              </a:ext>
            </a:extLst>
          </p:cNvPr>
          <p:cNvSpPr/>
          <p:nvPr/>
        </p:nvSpPr>
        <p:spPr>
          <a:xfrm>
            <a:off x="1088069" y="1068764"/>
            <a:ext cx="3971925" cy="688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 이용자</a:t>
            </a: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32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권정</a:t>
            </a: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9C4CA2-944E-476D-9AB3-B00B5A7A8920}"/>
              </a:ext>
            </a:extLst>
          </p:cNvPr>
          <p:cNvSpPr txBox="1"/>
          <p:nvPr/>
        </p:nvSpPr>
        <p:spPr>
          <a:xfrm>
            <a:off x="1003664" y="1906166"/>
            <a:ext cx="568589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코로나 상황에서 집에서 맛있는 밥을 시켜 먹고 싶은 </a:t>
            </a:r>
            <a:r>
              <a:rPr lang="ko-KR" altLang="en-US" sz="17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권정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씨</a:t>
            </a:r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금융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소비관리어플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소비 카테고리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달 지출액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외식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배달어플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음식점 위치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베스트 메뉴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가격대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평점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</a:p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적립 가능 포인트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지난 달 소비 패턴을 분석 후 그 정보를 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똑똑한 식사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＂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이전 </a:t>
            </a:r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7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권정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씨 집 근처의 음식점 여러 곳과 메뉴 추천 </a:t>
            </a:r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거의 쓰지 않는 우리은행 연동 해지</a:t>
            </a:r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b="1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 descr="캐릭터(눈송이)">
            <a:extLst>
              <a:ext uri="{FF2B5EF4-FFF2-40B4-BE49-F238E27FC236}">
                <a16:creationId xmlns:a16="http://schemas.microsoft.com/office/drawing/2014/main" id="{1C85F3AF-46A7-4128-AAB3-2E44F2C5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4727824"/>
            <a:ext cx="16192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060CAF8-9CC8-48C0-BDF8-6818D2BEC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278" y="0"/>
            <a:ext cx="3159579" cy="69050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24D3BAF-E961-4078-A626-5B551539A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374" y="7071"/>
            <a:ext cx="3159579" cy="68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6" descr="https://search.pstatic.net/common/?src=http%3A%2F%2Fimgnews.naver.net%2Fimage%2F5751%2F2020%2F06%2F11%2F0000001718_001_20200611163421833.jpg&amp;type=sc960_83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56" t="638" r="29896"/>
          <a:stretch/>
        </p:blipFill>
        <p:spPr bwMode="auto">
          <a:xfrm>
            <a:off x="0" y="-4526"/>
            <a:ext cx="6690524" cy="68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16"/>
          <p:cNvSpPr/>
          <p:nvPr/>
        </p:nvSpPr>
        <p:spPr>
          <a:xfrm flipH="1" flipV="1">
            <a:off x="3676649" y="0"/>
            <a:ext cx="9363075" cy="6858000"/>
          </a:xfrm>
          <a:custGeom>
            <a:avLst/>
            <a:gdLst>
              <a:gd name="connsiteX0" fmla="*/ 0 w 8658225"/>
              <a:gd name="connsiteY0" fmla="*/ 0 h 6858000"/>
              <a:gd name="connsiteX1" fmla="*/ 8658225 w 8658225"/>
              <a:gd name="connsiteY1" fmla="*/ 0 h 6858000"/>
              <a:gd name="connsiteX2" fmla="*/ 8658225 w 8658225"/>
              <a:gd name="connsiteY2" fmla="*/ 6858000 h 6858000"/>
              <a:gd name="connsiteX3" fmla="*/ 0 w 8658225"/>
              <a:gd name="connsiteY3" fmla="*/ 6858000 h 6858000"/>
              <a:gd name="connsiteX4" fmla="*/ 0 w 8658225"/>
              <a:gd name="connsiteY4" fmla="*/ 0 h 6858000"/>
              <a:gd name="connsiteX0" fmla="*/ 0 w 8658225"/>
              <a:gd name="connsiteY0" fmla="*/ 0 h 6858000"/>
              <a:gd name="connsiteX1" fmla="*/ 8658225 w 8658225"/>
              <a:gd name="connsiteY1" fmla="*/ 0 h 6858000"/>
              <a:gd name="connsiteX2" fmla="*/ 7086600 w 8658225"/>
              <a:gd name="connsiteY2" fmla="*/ 6858000 h 6858000"/>
              <a:gd name="connsiteX3" fmla="*/ 0 w 8658225"/>
              <a:gd name="connsiteY3" fmla="*/ 6858000 h 6858000"/>
              <a:gd name="connsiteX4" fmla="*/ 0 w 8658225"/>
              <a:gd name="connsiteY4" fmla="*/ 0 h 6858000"/>
              <a:gd name="connsiteX0" fmla="*/ 0 w 8658225"/>
              <a:gd name="connsiteY0" fmla="*/ 0 h 6858000"/>
              <a:gd name="connsiteX1" fmla="*/ 8658225 w 8658225"/>
              <a:gd name="connsiteY1" fmla="*/ 0 h 6858000"/>
              <a:gd name="connsiteX2" fmla="*/ 6486525 w 8658225"/>
              <a:gd name="connsiteY2" fmla="*/ 6858000 h 6858000"/>
              <a:gd name="connsiteX3" fmla="*/ 0 w 8658225"/>
              <a:gd name="connsiteY3" fmla="*/ 6858000 h 6858000"/>
              <a:gd name="connsiteX4" fmla="*/ 0 w 8658225"/>
              <a:gd name="connsiteY4" fmla="*/ 0 h 6858000"/>
              <a:gd name="connsiteX0" fmla="*/ 0 w 8658225"/>
              <a:gd name="connsiteY0" fmla="*/ 0 h 6858000"/>
              <a:gd name="connsiteX1" fmla="*/ 8658225 w 8658225"/>
              <a:gd name="connsiteY1" fmla="*/ 0 h 6858000"/>
              <a:gd name="connsiteX2" fmla="*/ 6515100 w 8658225"/>
              <a:gd name="connsiteY2" fmla="*/ 6858000 h 6858000"/>
              <a:gd name="connsiteX3" fmla="*/ 0 w 8658225"/>
              <a:gd name="connsiteY3" fmla="*/ 6858000 h 6858000"/>
              <a:gd name="connsiteX4" fmla="*/ 0 w 8658225"/>
              <a:gd name="connsiteY4" fmla="*/ 0 h 6858000"/>
              <a:gd name="connsiteX0" fmla="*/ 0 w 9353550"/>
              <a:gd name="connsiteY0" fmla="*/ 0 h 6858000"/>
              <a:gd name="connsiteX1" fmla="*/ 9353550 w 9353550"/>
              <a:gd name="connsiteY1" fmla="*/ 0 h 6858000"/>
              <a:gd name="connsiteX2" fmla="*/ 6515100 w 9353550"/>
              <a:gd name="connsiteY2" fmla="*/ 6858000 h 6858000"/>
              <a:gd name="connsiteX3" fmla="*/ 0 w 9353550"/>
              <a:gd name="connsiteY3" fmla="*/ 6858000 h 6858000"/>
              <a:gd name="connsiteX4" fmla="*/ 0 w 9353550"/>
              <a:gd name="connsiteY4" fmla="*/ 0 h 6858000"/>
              <a:gd name="connsiteX0" fmla="*/ 0 w 9001125"/>
              <a:gd name="connsiteY0" fmla="*/ 0 h 6858000"/>
              <a:gd name="connsiteX1" fmla="*/ 9001125 w 9001125"/>
              <a:gd name="connsiteY1" fmla="*/ 0 h 6858000"/>
              <a:gd name="connsiteX2" fmla="*/ 6515100 w 9001125"/>
              <a:gd name="connsiteY2" fmla="*/ 6858000 h 6858000"/>
              <a:gd name="connsiteX3" fmla="*/ 0 w 9001125"/>
              <a:gd name="connsiteY3" fmla="*/ 6858000 h 6858000"/>
              <a:gd name="connsiteX4" fmla="*/ 0 w 9001125"/>
              <a:gd name="connsiteY4" fmla="*/ 0 h 6858000"/>
              <a:gd name="connsiteX0" fmla="*/ 0 w 9363075"/>
              <a:gd name="connsiteY0" fmla="*/ 0 h 6858000"/>
              <a:gd name="connsiteX1" fmla="*/ 9363075 w 9363075"/>
              <a:gd name="connsiteY1" fmla="*/ 0 h 6858000"/>
              <a:gd name="connsiteX2" fmla="*/ 6515100 w 9363075"/>
              <a:gd name="connsiteY2" fmla="*/ 6858000 h 6858000"/>
              <a:gd name="connsiteX3" fmla="*/ 0 w 9363075"/>
              <a:gd name="connsiteY3" fmla="*/ 6858000 h 6858000"/>
              <a:gd name="connsiteX4" fmla="*/ 0 w 93630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3075" h="6858000">
                <a:moveTo>
                  <a:pt x="0" y="0"/>
                </a:moveTo>
                <a:lnTo>
                  <a:pt x="9363075" y="0"/>
                </a:lnTo>
                <a:lnTo>
                  <a:pt x="65151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1604" y="367123"/>
            <a:ext cx="2026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70C0"/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Index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60203" y="1555460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01.</a:t>
            </a:r>
            <a:endParaRPr lang="ko-KR" altLang="en-US" sz="28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6879253" y="2078680"/>
            <a:ext cx="4893647" cy="9525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412274" y="2363850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</a:t>
            </a:r>
            <a:endParaRPr lang="ko-KR" altLang="en-US" sz="28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6431324" y="2896595"/>
            <a:ext cx="5341576" cy="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964345" y="3229390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</a:t>
            </a:r>
            <a:endParaRPr lang="ko-KR" altLang="en-US" sz="28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6059595" y="3757373"/>
            <a:ext cx="5713305" cy="4763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621445" y="4019965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8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40495" y="4552710"/>
            <a:ext cx="6292611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40445" y="4867690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05.</a:t>
            </a:r>
            <a:endParaRPr lang="ko-KR" altLang="en-US" sz="28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5259495" y="5390910"/>
            <a:ext cx="7389705" cy="9525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897545" y="5677315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06.</a:t>
            </a:r>
            <a:endParaRPr lang="ko-KR" altLang="en-US" sz="28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4916595" y="6200535"/>
            <a:ext cx="7389705" cy="9525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평행 사변형 2047"/>
          <p:cNvSpPr/>
          <p:nvPr/>
        </p:nvSpPr>
        <p:spPr>
          <a:xfrm>
            <a:off x="11849004" y="1051075"/>
            <a:ext cx="1600389" cy="5714887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3404" y="1567293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배정분야와 선택분야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2094" y="2371509"/>
            <a:ext cx="441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어플리케이션 서비스 소개 및 기능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5521" y="3230761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마이데이터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산업으로서의 의의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70374" y="4065451"/>
            <a:ext cx="406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개인정보 자기결정권 확보 방안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0148" y="4888742"/>
            <a:ext cx="3424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어플리케이션 메인 페이지</a:t>
            </a:r>
          </a:p>
          <a:p>
            <a:endParaRPr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9570" y="5713527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개인 관점의 활용 예시</a:t>
            </a:r>
          </a:p>
        </p:txBody>
      </p:sp>
    </p:spTree>
    <p:extLst>
      <p:ext uri="{BB962C8B-B14F-4D97-AF65-F5344CB8AC3E}">
        <p14:creationId xmlns:p14="http://schemas.microsoft.com/office/powerpoint/2010/main" val="2261985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33C0F93-D32F-4C65-98B6-47D13B4B6463}"/>
              </a:ext>
            </a:extLst>
          </p:cNvPr>
          <p:cNvSpPr/>
          <p:nvPr/>
        </p:nvSpPr>
        <p:spPr>
          <a:xfrm>
            <a:off x="0" y="-26635"/>
            <a:ext cx="514349" cy="688463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35000">
                <a:schemeClr val="accent5">
                  <a:lumMod val="40000"/>
                  <a:lumOff val="60000"/>
                </a:schemeClr>
              </a:gs>
              <a:gs pos="100000">
                <a:srgbClr val="002060"/>
              </a:gs>
            </a:gsLst>
            <a:path path="circle">
              <a:fillToRect l="50000" t="-80000" r="50000" b="180000"/>
            </a:path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041" y="82301"/>
            <a:ext cx="624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36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개인 관점의 활용 예시</a:t>
            </a:r>
            <a:r>
              <a:rPr lang="en-US" altLang="ko-KR" sz="36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sz="3600" b="1" spc="-1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 descr="캐릭터(눈송이)">
            <a:extLst>
              <a:ext uri="{FF2B5EF4-FFF2-40B4-BE49-F238E27FC236}">
                <a16:creationId xmlns:a16="http://schemas.microsoft.com/office/drawing/2014/main" id="{1C85F3AF-46A7-4128-AAB3-2E44F2C5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4727824"/>
            <a:ext cx="16192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B15DE4-AB97-479A-8178-152310DE6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96" y="2006"/>
            <a:ext cx="3152301" cy="68559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062928-C579-42E3-B5BD-32585BE59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707" y="3641558"/>
            <a:ext cx="2882277" cy="9522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567541-3BCA-426D-8C05-72180DFDE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706" y="5991104"/>
            <a:ext cx="2882277" cy="8668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070D3A-51A9-4CFC-99F1-F9CB76BC5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700" y="1"/>
            <a:ext cx="3131494" cy="685599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12DCA2-2997-4529-9972-1F611790377E}"/>
              </a:ext>
            </a:extLst>
          </p:cNvPr>
          <p:cNvSpPr/>
          <p:nvPr/>
        </p:nvSpPr>
        <p:spPr>
          <a:xfrm>
            <a:off x="859470" y="1422324"/>
            <a:ext cx="6027106" cy="3171486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endParaRPr lang="en-US" altLang="ko-KR" sz="2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사각형: 둥근 모서리 20">
            <a:extLst>
              <a:ext uri="{FF2B5EF4-FFF2-40B4-BE49-F238E27FC236}">
                <a16:creationId xmlns:a16="http://schemas.microsoft.com/office/drawing/2014/main" id="{51FF4AC7-9CF3-40DB-9DF5-6395D9080E1B}"/>
              </a:ext>
            </a:extLst>
          </p:cNvPr>
          <p:cNvSpPr/>
          <p:nvPr/>
        </p:nvSpPr>
        <p:spPr>
          <a:xfrm>
            <a:off x="1088069" y="1068764"/>
            <a:ext cx="3971925" cy="688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 이용자</a:t>
            </a: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32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권정</a:t>
            </a: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18B48C-F3FE-48C7-A9C6-AF2F0A7B253F}"/>
              </a:ext>
            </a:extLst>
          </p:cNvPr>
          <p:cNvSpPr txBox="1"/>
          <p:nvPr/>
        </p:nvSpPr>
        <p:spPr>
          <a:xfrm>
            <a:off x="1003664" y="1906166"/>
            <a:ext cx="568589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코로나 상황에서 집에서 맛있는 밥을 시켜 먹고 싶은 </a:t>
            </a:r>
            <a:r>
              <a:rPr lang="ko-KR" altLang="en-US" sz="17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권정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씨</a:t>
            </a:r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금융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소비관리어플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소비 카테고리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달 지출액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외식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배달어플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음식점 위치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베스트 메뉴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가격대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평점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</a:p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적립 가능 포인트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지난 달 소비 패턴을 분석 후 그 정보를 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똑똑한 식사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＂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이전 </a:t>
            </a:r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7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권정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씨 집 근처의 음식점 여러 곳과 메뉴 추천 </a:t>
            </a:r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거의 쓰지 않는 우리은행 연동 해지</a:t>
            </a:r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2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33C0F93-D32F-4C65-98B6-47D13B4B6463}"/>
              </a:ext>
            </a:extLst>
          </p:cNvPr>
          <p:cNvSpPr/>
          <p:nvPr/>
        </p:nvSpPr>
        <p:spPr>
          <a:xfrm>
            <a:off x="0" y="-26635"/>
            <a:ext cx="514349" cy="688463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35000">
                <a:schemeClr val="accent5">
                  <a:lumMod val="40000"/>
                  <a:lumOff val="60000"/>
                </a:schemeClr>
              </a:gs>
              <a:gs pos="100000">
                <a:srgbClr val="002060"/>
              </a:gs>
            </a:gsLst>
            <a:path path="circle">
              <a:fillToRect l="50000" t="-80000" r="50000" b="180000"/>
            </a:path>
            <a:tileRect/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041" y="82301"/>
            <a:ext cx="624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36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개인 관점의 활용 예시</a:t>
            </a:r>
            <a:r>
              <a:rPr lang="en-US" altLang="ko-KR" sz="36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sz="3600" b="1" spc="-1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 descr="캐릭터(눈송이)">
            <a:extLst>
              <a:ext uri="{FF2B5EF4-FFF2-40B4-BE49-F238E27FC236}">
                <a16:creationId xmlns:a16="http://schemas.microsoft.com/office/drawing/2014/main" id="{1C85F3AF-46A7-4128-AAB3-2E44F2C5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4727824"/>
            <a:ext cx="16192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B4A7A-5715-4169-AE17-F61A8B0A36EB}"/>
              </a:ext>
            </a:extLst>
          </p:cNvPr>
          <p:cNvSpPr/>
          <p:nvPr/>
        </p:nvSpPr>
        <p:spPr>
          <a:xfrm>
            <a:off x="859470" y="1422324"/>
            <a:ext cx="6027106" cy="3171486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endParaRPr lang="en-US" altLang="ko-KR" sz="2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사각형: 둥근 모서리 20">
            <a:extLst>
              <a:ext uri="{FF2B5EF4-FFF2-40B4-BE49-F238E27FC236}">
                <a16:creationId xmlns:a16="http://schemas.microsoft.com/office/drawing/2014/main" id="{31A0E032-94FF-4109-9FF6-59887E642BA5}"/>
              </a:ext>
            </a:extLst>
          </p:cNvPr>
          <p:cNvSpPr/>
          <p:nvPr/>
        </p:nvSpPr>
        <p:spPr>
          <a:xfrm>
            <a:off x="1088069" y="1068764"/>
            <a:ext cx="3971925" cy="688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 이용자</a:t>
            </a:r>
            <a:r>
              <a:rPr lang="en-US" altLang="ko-KR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32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권정</a:t>
            </a:r>
            <a:r>
              <a:rPr lang="ko-KR" altLang="en-US" sz="3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BB919A-B7FC-40B4-A384-553AE5A6270A}"/>
              </a:ext>
            </a:extLst>
          </p:cNvPr>
          <p:cNvSpPr txBox="1"/>
          <p:nvPr/>
        </p:nvSpPr>
        <p:spPr>
          <a:xfrm>
            <a:off x="1003664" y="1906166"/>
            <a:ext cx="568589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코로나 상황에서 집에서 맛있는 밥을 시켜 먹고 싶은 </a:t>
            </a:r>
            <a:r>
              <a:rPr lang="ko-KR" altLang="en-US" sz="17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권정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씨</a:t>
            </a:r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금융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소비관리어플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소비 카테고리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달 지출액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외식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7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배달어플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음식점 위치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베스트 메뉴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가격대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평점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</a:p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적립 가능 포인트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지난 달 소비 패턴을 분석 후 그 정보를 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똑똑한 식사</a:t>
            </a:r>
            <a:r>
              <a:rPr lang="en-US" altLang="ko-KR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＂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이전 </a:t>
            </a:r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7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권정</a:t>
            </a:r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씨 집 근처의 음식점 여러 곳과 메뉴 추천 </a:t>
            </a:r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7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거의 쓰지 않는 우리은행 연동 해지</a:t>
            </a:r>
            <a:endParaRPr lang="en-US" altLang="ko-KR" sz="17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b="1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5AAE36-D7A8-4F81-A310-D6C1046B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95" y="21700"/>
            <a:ext cx="3163219" cy="6836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8C5281-65DB-4564-8C51-0D3AA4E95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197" y="21699"/>
            <a:ext cx="3107964" cy="68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4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s://search.pstatic.net/common/?src=http%3A%2F%2Fimgnews.naver.net%2Fimage%2F009%2F2020%2F10%2F29%2F0004684955_001_20201029154518666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656" y="0"/>
            <a:ext cx="85253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0" y="0"/>
            <a:ext cx="9363075" cy="6858000"/>
          </a:xfrm>
          <a:custGeom>
            <a:avLst/>
            <a:gdLst>
              <a:gd name="connsiteX0" fmla="*/ 0 w 8658225"/>
              <a:gd name="connsiteY0" fmla="*/ 0 h 6858000"/>
              <a:gd name="connsiteX1" fmla="*/ 8658225 w 8658225"/>
              <a:gd name="connsiteY1" fmla="*/ 0 h 6858000"/>
              <a:gd name="connsiteX2" fmla="*/ 8658225 w 8658225"/>
              <a:gd name="connsiteY2" fmla="*/ 6858000 h 6858000"/>
              <a:gd name="connsiteX3" fmla="*/ 0 w 8658225"/>
              <a:gd name="connsiteY3" fmla="*/ 6858000 h 6858000"/>
              <a:gd name="connsiteX4" fmla="*/ 0 w 8658225"/>
              <a:gd name="connsiteY4" fmla="*/ 0 h 6858000"/>
              <a:gd name="connsiteX0" fmla="*/ 0 w 8658225"/>
              <a:gd name="connsiteY0" fmla="*/ 0 h 6858000"/>
              <a:gd name="connsiteX1" fmla="*/ 8658225 w 8658225"/>
              <a:gd name="connsiteY1" fmla="*/ 0 h 6858000"/>
              <a:gd name="connsiteX2" fmla="*/ 7086600 w 8658225"/>
              <a:gd name="connsiteY2" fmla="*/ 6858000 h 6858000"/>
              <a:gd name="connsiteX3" fmla="*/ 0 w 8658225"/>
              <a:gd name="connsiteY3" fmla="*/ 6858000 h 6858000"/>
              <a:gd name="connsiteX4" fmla="*/ 0 w 8658225"/>
              <a:gd name="connsiteY4" fmla="*/ 0 h 6858000"/>
              <a:gd name="connsiteX0" fmla="*/ 0 w 8658225"/>
              <a:gd name="connsiteY0" fmla="*/ 0 h 6858000"/>
              <a:gd name="connsiteX1" fmla="*/ 8658225 w 8658225"/>
              <a:gd name="connsiteY1" fmla="*/ 0 h 6858000"/>
              <a:gd name="connsiteX2" fmla="*/ 6486525 w 8658225"/>
              <a:gd name="connsiteY2" fmla="*/ 6858000 h 6858000"/>
              <a:gd name="connsiteX3" fmla="*/ 0 w 8658225"/>
              <a:gd name="connsiteY3" fmla="*/ 6858000 h 6858000"/>
              <a:gd name="connsiteX4" fmla="*/ 0 w 8658225"/>
              <a:gd name="connsiteY4" fmla="*/ 0 h 6858000"/>
              <a:gd name="connsiteX0" fmla="*/ 0 w 8658225"/>
              <a:gd name="connsiteY0" fmla="*/ 0 h 6858000"/>
              <a:gd name="connsiteX1" fmla="*/ 8658225 w 8658225"/>
              <a:gd name="connsiteY1" fmla="*/ 0 h 6858000"/>
              <a:gd name="connsiteX2" fmla="*/ 6515100 w 8658225"/>
              <a:gd name="connsiteY2" fmla="*/ 6858000 h 6858000"/>
              <a:gd name="connsiteX3" fmla="*/ 0 w 8658225"/>
              <a:gd name="connsiteY3" fmla="*/ 6858000 h 6858000"/>
              <a:gd name="connsiteX4" fmla="*/ 0 w 8658225"/>
              <a:gd name="connsiteY4" fmla="*/ 0 h 6858000"/>
              <a:gd name="connsiteX0" fmla="*/ 0 w 9353550"/>
              <a:gd name="connsiteY0" fmla="*/ 0 h 6858000"/>
              <a:gd name="connsiteX1" fmla="*/ 9353550 w 9353550"/>
              <a:gd name="connsiteY1" fmla="*/ 0 h 6858000"/>
              <a:gd name="connsiteX2" fmla="*/ 6515100 w 9353550"/>
              <a:gd name="connsiteY2" fmla="*/ 6858000 h 6858000"/>
              <a:gd name="connsiteX3" fmla="*/ 0 w 9353550"/>
              <a:gd name="connsiteY3" fmla="*/ 6858000 h 6858000"/>
              <a:gd name="connsiteX4" fmla="*/ 0 w 9353550"/>
              <a:gd name="connsiteY4" fmla="*/ 0 h 6858000"/>
              <a:gd name="connsiteX0" fmla="*/ 0 w 9001125"/>
              <a:gd name="connsiteY0" fmla="*/ 0 h 6858000"/>
              <a:gd name="connsiteX1" fmla="*/ 9001125 w 9001125"/>
              <a:gd name="connsiteY1" fmla="*/ 0 h 6858000"/>
              <a:gd name="connsiteX2" fmla="*/ 6515100 w 9001125"/>
              <a:gd name="connsiteY2" fmla="*/ 6858000 h 6858000"/>
              <a:gd name="connsiteX3" fmla="*/ 0 w 9001125"/>
              <a:gd name="connsiteY3" fmla="*/ 6858000 h 6858000"/>
              <a:gd name="connsiteX4" fmla="*/ 0 w 9001125"/>
              <a:gd name="connsiteY4" fmla="*/ 0 h 6858000"/>
              <a:gd name="connsiteX0" fmla="*/ 0 w 9363075"/>
              <a:gd name="connsiteY0" fmla="*/ 0 h 6858000"/>
              <a:gd name="connsiteX1" fmla="*/ 9363075 w 9363075"/>
              <a:gd name="connsiteY1" fmla="*/ 0 h 6858000"/>
              <a:gd name="connsiteX2" fmla="*/ 6515100 w 9363075"/>
              <a:gd name="connsiteY2" fmla="*/ 6858000 h 6858000"/>
              <a:gd name="connsiteX3" fmla="*/ 0 w 9363075"/>
              <a:gd name="connsiteY3" fmla="*/ 6858000 h 6858000"/>
              <a:gd name="connsiteX4" fmla="*/ 0 w 93630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3075" h="6858000">
                <a:moveTo>
                  <a:pt x="0" y="0"/>
                </a:moveTo>
                <a:lnTo>
                  <a:pt x="9363075" y="0"/>
                </a:lnTo>
                <a:lnTo>
                  <a:pt x="65151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1487" y="5113536"/>
            <a:ext cx="5092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</a:rPr>
              <a:t>20512 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</a:rPr>
              <a:t>김연환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897954" y="0"/>
            <a:ext cx="2301091" cy="303133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97B583-2DA2-427E-8F64-45DFF73E165E}"/>
              </a:ext>
            </a:extLst>
          </p:cNvPr>
          <p:cNvSpPr txBox="1"/>
          <p:nvPr/>
        </p:nvSpPr>
        <p:spPr>
          <a:xfrm>
            <a:off x="1267958" y="937075"/>
            <a:ext cx="788827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5400" b="1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Thank you </a:t>
            </a:r>
          </a:p>
          <a:p>
            <a:pPr>
              <a:lnSpc>
                <a:spcPct val="300000"/>
              </a:lnSpc>
            </a:pPr>
            <a:r>
              <a:rPr lang="en-US" altLang="ko-KR" sz="5400" b="1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for listening</a:t>
            </a:r>
            <a:endParaRPr lang="ko-KR" altLang="en-US" sz="5400" b="1" dirty="0">
              <a:solidFill>
                <a:schemeClr val="bg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0149" y="899368"/>
            <a:ext cx="788827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54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Thank you </a:t>
            </a:r>
          </a:p>
          <a:p>
            <a:pPr>
              <a:lnSpc>
                <a:spcPct val="300000"/>
              </a:lnSpc>
            </a:pPr>
            <a:r>
              <a:rPr lang="en-US" altLang="ko-KR" sz="54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for listening</a:t>
            </a:r>
            <a:endParaRPr lang="ko-KR" altLang="en-US" sz="5400" b="1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18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earch.pstatic.net/common/?src=http%3A%2F%2Fimgnews.naver.net%2Fimage%2F5527%2F2020%2F09%2F08%2F0000066317_001_20200908072118364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15" y="409575"/>
            <a:ext cx="5181600" cy="3019425"/>
          </a:xfrm>
          <a:prstGeom prst="rect">
            <a:avLst/>
          </a:prstGeom>
          <a:noFill/>
          <a:effectLst>
            <a:softEdge rad="215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" y="0"/>
            <a:ext cx="51434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6430A-B242-4840-AD1C-1E4BCE7C941B}"/>
              </a:ext>
            </a:extLst>
          </p:cNvPr>
          <p:cNvSpPr txBox="1"/>
          <p:nvPr/>
        </p:nvSpPr>
        <p:spPr>
          <a:xfrm>
            <a:off x="931047" y="2065398"/>
            <a:ext cx="7833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1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01. </a:t>
            </a:r>
          </a:p>
          <a:p>
            <a:endParaRPr lang="en-US" altLang="ko-KR" sz="6000" b="1" spc="-150" dirty="0">
              <a:solidFill>
                <a:schemeClr val="bg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6000" b="1" spc="-1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배정분야와 선택 분야</a:t>
            </a:r>
            <a:r>
              <a:rPr lang="en-US" altLang="ko-KR" sz="6000" b="1" spc="-1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0719" y="2007266"/>
            <a:ext cx="7833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01. </a:t>
            </a:r>
          </a:p>
          <a:p>
            <a:endParaRPr lang="en-US" altLang="ko-KR" sz="6000" b="1" spc="-15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6000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배정분야와 선택 분야</a:t>
            </a:r>
            <a:r>
              <a:rPr lang="en-US" altLang="ko-KR" sz="6000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9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226629" y="905689"/>
            <a:ext cx="5294812" cy="537754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멤버십 </a:t>
            </a:r>
            <a:r>
              <a:rPr lang="ko-KR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어플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: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포인트 카드 잔액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할인 쿠폰 보유 내역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멤버십 등급에 따른 혜택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계열사 스마트 영수증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구매 내역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Font typeface="Wingdings" pitchFamily="2" charset="2"/>
              <a:buChar char="§"/>
            </a:pPr>
            <a:endParaRPr lang="ko-KR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 </a:t>
            </a:r>
            <a:r>
              <a:rPr lang="ko-KR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은행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: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한달 지출액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한달 수입액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정기 입금 일자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정기 출금 금액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월세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상수도세 등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한달 중 가장 많이 지출하는 주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소비 관리 </a:t>
            </a:r>
            <a:r>
              <a:rPr lang="ko-KR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어플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: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한달 지출액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한달 수입액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소비 관리 어플 가입 현황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한달 중 가장 많이 지출하는 주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소비 카테고리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" y="0"/>
            <a:ext cx="51434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8560" y="162662"/>
            <a:ext cx="6968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44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배정분야</a:t>
            </a:r>
            <a:r>
              <a:rPr lang="en-US" altLang="ko-KR" sz="44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sz="4400" b="1" spc="-1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62446" y="2603071"/>
            <a:ext cx="2246811" cy="1900052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금융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683725" y="3017518"/>
            <a:ext cx="1985555" cy="105373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35633" y="574764"/>
            <a:ext cx="3213334" cy="7315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</a:t>
            </a:r>
            <a:r>
              <a:rPr lang="ko-KR" altLang="en-US" sz="20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소장처</a:t>
            </a:r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및 유형</a:t>
            </a:r>
          </a:p>
        </p:txBody>
      </p:sp>
    </p:spTree>
    <p:extLst>
      <p:ext uri="{BB962C8B-B14F-4D97-AF65-F5344CB8AC3E}">
        <p14:creationId xmlns:p14="http://schemas.microsoft.com/office/powerpoint/2010/main" val="32895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226629" y="905689"/>
            <a:ext cx="5294812" cy="5249451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§"/>
            </a:pPr>
            <a:r>
              <a:rPr lang="ko-KR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지도 </a:t>
            </a:r>
            <a:r>
              <a:rPr lang="ko-KR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어플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: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거주지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현재 위치 정보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자주 방문하는 위치 정보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음식점 위치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음식점 메뉴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음식점 사이트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</a:t>
            </a:r>
            <a:r>
              <a:rPr lang="ko-KR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음식점 위치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베스트 메뉴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가격대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평점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적립 가능 포인트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ko-KR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배달 </a:t>
            </a:r>
            <a:r>
              <a:rPr lang="ko-KR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어플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: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음식점 위치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베스트 메뉴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가격대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평점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적립 가능 포인트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" y="0"/>
            <a:ext cx="51434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8560" y="162662"/>
            <a:ext cx="6968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4400" b="1" spc="-1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anose="020B0604020202020204" pitchFamily="34" charset="0"/>
              </a:rPr>
              <a:t>선택분야</a:t>
            </a:r>
            <a:r>
              <a:rPr lang="en-US" altLang="ko-KR" sz="4400" b="1" spc="-1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sz="4400" b="1" spc="-15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62446" y="2603071"/>
            <a:ext cx="2246811" cy="1900052"/>
          </a:xfrm>
          <a:prstGeom prst="roundRect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외식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683725" y="3017518"/>
            <a:ext cx="1985555" cy="105373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35634" y="574764"/>
            <a:ext cx="2926730" cy="7315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</a:t>
            </a:r>
            <a:r>
              <a:rPr lang="ko-KR" altLang="en-US" sz="20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소장처</a:t>
            </a:r>
            <a:r>
              <a:rPr lang="ko-KR" altLang="en-US" sz="2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및 유형</a:t>
            </a:r>
          </a:p>
        </p:txBody>
      </p:sp>
    </p:spTree>
    <p:extLst>
      <p:ext uri="{BB962C8B-B14F-4D97-AF65-F5344CB8AC3E}">
        <p14:creationId xmlns:p14="http://schemas.microsoft.com/office/powerpoint/2010/main" val="350647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1434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8560" y="162662"/>
            <a:ext cx="6968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44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선택분야 선정이유</a:t>
            </a:r>
            <a:r>
              <a:rPr lang="en-US" altLang="ko-KR" sz="44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sz="4400" b="1" spc="-1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64627" y="1076749"/>
            <a:ext cx="2246811" cy="1126952"/>
          </a:xfrm>
          <a:prstGeom prst="roundRect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외식</a:t>
            </a: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2647234" y="2076941"/>
            <a:ext cx="1281595" cy="105373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2248" y="3138510"/>
            <a:ext cx="3544560" cy="1969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배정 분야 </a:t>
            </a:r>
            <a:r>
              <a:rPr lang="en-US" altLang="ko-KR" sz="28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28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금융</a:t>
            </a:r>
            <a:r>
              <a:rPr lang="en-US" altLang="ko-KR" sz="28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28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에서</a:t>
            </a:r>
            <a:endParaRPr lang="en-US" altLang="ko-KR" sz="28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소비관리어플</a:t>
            </a:r>
            <a:r>
              <a:rPr lang="ko-KR" altLang="en-US" sz="28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중점으로</a:t>
            </a:r>
            <a:endParaRPr lang="en-US" altLang="ko-KR" sz="28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 목록 확인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504" y="5701161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큰 비중을 </a:t>
            </a:r>
            <a:r>
              <a:rPr lang="en-US" altLang="ko-KR" sz="28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2800" b="1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외식</a:t>
            </a:r>
            <a:r>
              <a:rPr lang="en-US" altLang="ko-KR" sz="28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2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차지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3142459" y="5169835"/>
            <a:ext cx="444137" cy="40066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2972" y="237297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선정이유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DBAB956-02C2-40DF-97E3-48D462879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07" y="1076749"/>
            <a:ext cx="5984246" cy="514763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" name="타원 1"/>
          <p:cNvSpPr/>
          <p:nvPr/>
        </p:nvSpPr>
        <p:spPr>
          <a:xfrm>
            <a:off x="7288038" y="1990172"/>
            <a:ext cx="823865" cy="5719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4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/>
      <p:bldP spid="9" grpId="0"/>
      <p:bldP spid="13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2986"/>
            <a:ext cx="12192000" cy="6884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491B0C-EEB9-4AE6-AB3B-3CD179223D98}"/>
              </a:ext>
            </a:extLst>
          </p:cNvPr>
          <p:cNvSpPr/>
          <p:nvPr/>
        </p:nvSpPr>
        <p:spPr>
          <a:xfrm>
            <a:off x="-3189" y="-26634"/>
            <a:ext cx="514349" cy="68846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59327" y="3889436"/>
            <a:ext cx="3631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서비스 소개</a:t>
            </a:r>
            <a:endParaRPr lang="en-US" altLang="ko-KR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서비스 기능</a:t>
            </a:r>
          </a:p>
        </p:txBody>
      </p:sp>
      <p:pic>
        <p:nvPicPr>
          <p:cNvPr id="6146" name="Picture 2" descr="https://search.pstatic.net/common/?src=http%3A%2F%2Fpost.phinf.naver.net%2FMjAyMDExMTJfMjQ0%2FMDAxNjA1MTQ3NDc5NDk0.ts5vIVzPSJF4zLAbnTCC6w0Ke2Cru_CwazEAIAciKGMg.xE7-VKCk8hBUvzYrAE85tJJQuTS2NHk8gBd8DY7buN8g.PNG%2FIU9LWOo8_2WS0fmg8gYBFP7wckF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83" y="103994"/>
            <a:ext cx="5317346" cy="3544897"/>
          </a:xfrm>
          <a:prstGeom prst="rect">
            <a:avLst/>
          </a:prstGeom>
          <a:noFill/>
          <a:effectLst>
            <a:softEdge rad="571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9762C8-EE93-4C51-87CE-C520D97B5E6F}"/>
              </a:ext>
            </a:extLst>
          </p:cNvPr>
          <p:cNvSpPr txBox="1"/>
          <p:nvPr/>
        </p:nvSpPr>
        <p:spPr>
          <a:xfrm>
            <a:off x="1180541" y="1349733"/>
            <a:ext cx="5608653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spc="-1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02.</a:t>
            </a:r>
          </a:p>
          <a:p>
            <a:pPr>
              <a:lnSpc>
                <a:spcPct val="150000"/>
              </a:lnSpc>
            </a:pPr>
            <a:endParaRPr lang="en-US" altLang="ko-KR" sz="6000" b="1" spc="-150" dirty="0">
              <a:solidFill>
                <a:schemeClr val="bg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6000" b="1" spc="-1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어플리케이션 </a:t>
            </a:r>
            <a:endParaRPr lang="en-US" altLang="ko-KR" sz="6000" b="1" spc="-150" dirty="0">
              <a:solidFill>
                <a:schemeClr val="bg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0536" y="1268782"/>
            <a:ext cx="5608653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02.</a:t>
            </a:r>
          </a:p>
          <a:p>
            <a:pPr>
              <a:lnSpc>
                <a:spcPct val="150000"/>
              </a:lnSpc>
            </a:pPr>
            <a:endParaRPr lang="en-US" altLang="ko-KR" sz="6000" b="1" spc="-15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6000" b="1" spc="-15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어플리케이션 </a:t>
            </a:r>
            <a:endParaRPr lang="en-US" altLang="ko-KR" sz="6000" b="1" spc="-15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05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1434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341" y="225176"/>
            <a:ext cx="6144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44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어플리케이션 소개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62625" y="1095374"/>
            <a:ext cx="6305550" cy="49434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28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74437" y="1447171"/>
            <a:ext cx="4291342" cy="8976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똑똑한 식사 </a:t>
            </a:r>
            <a:r>
              <a:rPr lang="en-US" altLang="ko-KR" sz="2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(Let’s eat out)</a:t>
            </a:r>
            <a:endParaRPr lang="ko-KR" altLang="en-US" sz="24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74437" y="2616641"/>
            <a:ext cx="4291343" cy="3512556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6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소비자 </a:t>
            </a:r>
            <a:r>
              <a:rPr lang="en-US" altLang="ko-KR" sz="26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26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외식비</a:t>
            </a:r>
            <a:r>
              <a:rPr lang="en-US" altLang="ko-KR" sz="26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26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지출 감소</a:t>
            </a:r>
            <a:endParaRPr lang="en-US" altLang="ko-KR" sz="26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6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6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과소비 감소 및 방지</a:t>
            </a:r>
            <a:endParaRPr lang="en-US" altLang="ko-KR" sz="26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6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6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합리적인 소비 도움</a:t>
            </a:r>
            <a:endParaRPr lang="en-US" altLang="ko-KR" sz="26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3666603" y="3584596"/>
            <a:ext cx="443633" cy="480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3666603" y="4797760"/>
            <a:ext cx="443633" cy="480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42" y="925253"/>
            <a:ext cx="4097174" cy="5348792"/>
          </a:xfrm>
          <a:prstGeom prst="rect">
            <a:avLst/>
          </a:prstGeom>
          <a:effectLst/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" b="97596"/>
          <a:stretch/>
        </p:blipFill>
        <p:spPr>
          <a:xfrm>
            <a:off x="8367983" y="1546754"/>
            <a:ext cx="1835707" cy="76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2BB7580-2604-4533-96AC-6536C52BFD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22"/>
          <a:stretch/>
        </p:blipFill>
        <p:spPr>
          <a:xfrm>
            <a:off x="8390376" y="4412019"/>
            <a:ext cx="1835707" cy="211496"/>
          </a:xfrm>
          <a:prstGeom prst="rect">
            <a:avLst/>
          </a:prstGeom>
        </p:spPr>
      </p:pic>
      <p:pic>
        <p:nvPicPr>
          <p:cNvPr id="15" name="그래픽 7" descr="머리 안의 뇌">
            <a:extLst>
              <a:ext uri="{FF2B5EF4-FFF2-40B4-BE49-F238E27FC236}">
                <a16:creationId xmlns:a16="http://schemas.microsoft.com/office/drawing/2014/main" id="{F1A1C501-804D-41FE-A88B-B48EBEF5C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4" y="2040858"/>
            <a:ext cx="1835707" cy="18357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19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1434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341" y="225176"/>
            <a:ext cx="6144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4400" b="1" spc="-15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anose="020B0604020202020204" pitchFamily="34" charset="0"/>
              </a:rPr>
              <a:t>어플리케이션 기능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62625" y="1095374"/>
            <a:ext cx="6305550" cy="49434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28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8981" y="1560906"/>
            <a:ext cx="4993317" cy="48375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소비자가 외식 후 </a:t>
            </a:r>
            <a:r>
              <a:rPr lang="en-US" altLang="ko-KR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스마트 영수증</a:t>
            </a:r>
            <a:r>
              <a:rPr lang="en-US" altLang="ko-KR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＇</a:t>
            </a: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  발급 받음</a:t>
            </a:r>
            <a:r>
              <a:rPr lang="en-US" altLang="ko-KR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발급 받은 </a:t>
            </a:r>
            <a:r>
              <a:rPr lang="en-US" altLang="ko-KR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‘</a:t>
            </a: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스마트 영수증</a:t>
            </a:r>
            <a:r>
              <a:rPr lang="en-US" altLang="ko-KR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’</a:t>
            </a: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 </a:t>
            </a:r>
            <a:r>
              <a:rPr lang="en-US" altLang="ko-KR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</a:t>
            </a: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똑똑한   식사</a:t>
            </a:r>
            <a:r>
              <a:rPr lang="en-US" altLang="ko-KR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＂</a:t>
            </a: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연</a:t>
            </a:r>
            <a:r>
              <a:rPr lang="en-US" altLang="ko-KR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다운 후 개인정보 활용 동의 시 가능</a:t>
            </a:r>
            <a:r>
              <a:rPr lang="en-US" altLang="ko-KR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첫 달에 소비자가 지출 필요성을 직접   분류 </a:t>
            </a:r>
            <a:r>
              <a:rPr lang="en-US" altLang="ko-KR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이후 자동으로 분류</a:t>
            </a:r>
            <a:r>
              <a:rPr lang="en-US" altLang="ko-KR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</a:p>
          <a:p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금융</a:t>
            </a:r>
            <a:r>
              <a:rPr lang="en-US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r>
              <a:rPr lang="ko-KR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스마트 영수증</a:t>
            </a:r>
            <a:r>
              <a:rPr lang="en-US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구매 내역</a:t>
            </a:r>
            <a:r>
              <a:rPr lang="en-US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), A</a:t>
            </a:r>
            <a:r>
              <a:rPr lang="ko-KR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은행</a:t>
            </a:r>
            <a:endParaRPr lang="en-US" altLang="ko-KR" sz="19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외식</a:t>
            </a:r>
            <a:r>
              <a:rPr lang="en-US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r>
              <a:rPr lang="ko-KR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메뉴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15633" y="1079440"/>
            <a:ext cx="2569774" cy="10949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주체적 지출 분류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63093" y="1560906"/>
            <a:ext cx="5243015" cy="483758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어플리케이션에 소비내역 저장 </a:t>
            </a: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어플리케이션이 자체적으로 소비 패턴  분석 </a:t>
            </a: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분석에 따른 다음 달 맞춤 </a:t>
            </a:r>
            <a:r>
              <a:rPr lang="ko-KR" altLang="en-US" sz="19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레포트</a:t>
            </a:r>
            <a:r>
              <a:rPr lang="ko-KR" altLang="en-US" sz="19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생성 후 소비자에게 제공 </a:t>
            </a: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9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금융</a:t>
            </a:r>
            <a:r>
              <a:rPr lang="en-US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 </a:t>
            </a:r>
            <a:r>
              <a:rPr lang="ko-KR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한달 지출액</a:t>
            </a:r>
            <a:r>
              <a:rPr lang="en-US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한달 수입액</a:t>
            </a:r>
            <a:r>
              <a:rPr lang="en-US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소비 카테고리 </a:t>
            </a:r>
            <a:endParaRPr lang="en-US" altLang="ko-KR" sz="19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외식</a:t>
            </a:r>
            <a:r>
              <a:rPr lang="en-US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r>
              <a:rPr lang="ko-KR" altLang="ko-KR" sz="19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메뉴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749443" y="1079440"/>
            <a:ext cx="2569774" cy="109491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소비 패턴 분석</a:t>
            </a:r>
          </a:p>
        </p:txBody>
      </p:sp>
    </p:spTree>
    <p:extLst>
      <p:ext uri="{BB962C8B-B14F-4D97-AF65-F5344CB8AC3E}">
        <p14:creationId xmlns:p14="http://schemas.microsoft.com/office/powerpoint/2010/main" val="253220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981</Words>
  <Application>Microsoft Office PowerPoint</Application>
  <PresentationFormat>와이드스크린</PresentationFormat>
  <Paragraphs>207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굴림</vt:lpstr>
      <vt:lpstr>배달의민족 한나는 열한살</vt:lpstr>
      <vt:lpstr>나눔스퀘어라운드 ExtraBold</vt:lpstr>
      <vt:lpstr>티머니 둥근바람 ExtraBold</vt:lpstr>
      <vt:lpstr>Arial</vt:lpstr>
      <vt:lpstr>나눔스퀘어라운드 Regular</vt:lpstr>
      <vt:lpstr>나눔스퀘어라운드 Bold</vt:lpstr>
      <vt:lpstr>Wingdings</vt:lpstr>
      <vt:lpstr>배달의민족 한나체 Pro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서 희</cp:lastModifiedBy>
  <cp:revision>122</cp:revision>
  <dcterms:created xsi:type="dcterms:W3CDTF">2019-08-03T07:07:14Z</dcterms:created>
  <dcterms:modified xsi:type="dcterms:W3CDTF">2021-01-21T00:46:12Z</dcterms:modified>
</cp:coreProperties>
</file>