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0"/>
  </p:notesMasterIdLst>
  <p:sldIdLst>
    <p:sldId id="789" r:id="rId2"/>
    <p:sldId id="1322" r:id="rId3"/>
    <p:sldId id="1323" r:id="rId4"/>
    <p:sldId id="1324" r:id="rId5"/>
    <p:sldId id="1325" r:id="rId6"/>
    <p:sldId id="1326" r:id="rId7"/>
    <p:sldId id="1327" r:id="rId8"/>
    <p:sldId id="132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5097" autoAdjust="0"/>
  </p:normalViewPr>
  <p:slideViewPr>
    <p:cSldViewPr>
      <p:cViewPr varScale="1">
        <p:scale>
          <a:sx n="73" d="100"/>
          <a:sy n="73" d="100"/>
        </p:scale>
        <p:origin x="91" y="5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21-06-07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62059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/>
          <a:lstStyle>
            <a:lvl1pPr>
              <a:defRPr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868365"/>
            <a:ext cx="10972800" cy="525779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372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idebtor@gmail.com, CSEE Dept., Grace School Rm204,</a:t>
            </a:r>
            <a:r>
              <a:rPr lang="en-US" altLang="ko-KR" sz="1200" b="0" i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0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1984" y="2120566"/>
            <a:ext cx="5343409" cy="93438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</a:t>
            </a:r>
            <a:r>
              <a:rPr lang="en-US" altLang="ko-KR" dirty="0" smtClean="0">
                <a:solidFill>
                  <a:schemeClr val="tx1"/>
                </a:solidFill>
              </a:rPr>
              <a:t>Structures: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Hashing &amp; Hash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5951984" y="3166110"/>
            <a:ext cx="5343409" cy="25671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Hashing &amp; Hash 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Collision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Rehashing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Coding</a:t>
            </a:r>
          </a:p>
          <a:p>
            <a:pPr lvl="1" indent="-342900"/>
            <a:r>
              <a:rPr lang="en-US" altLang="ko-KR" dirty="0"/>
              <a:t>Using list in STL</a:t>
            </a:r>
          </a:p>
          <a:p>
            <a:pPr lvl="1" indent="-342900"/>
            <a:r>
              <a:rPr lang="en-US" altLang="ko-KR" dirty="0"/>
              <a:t>Using </a:t>
            </a:r>
            <a:r>
              <a:rPr lang="en-US" altLang="ko-KR" dirty="0" err="1"/>
              <a:t>unordered_map</a:t>
            </a:r>
            <a:r>
              <a:rPr lang="en-US" altLang="ko-KR" dirty="0"/>
              <a:t> </a:t>
            </a:r>
            <a:r>
              <a:rPr lang="en-US" altLang="ko-KR" dirty="0" smtClean="0"/>
              <a:t>in </a:t>
            </a:r>
            <a:r>
              <a:rPr lang="en-US" altLang="ko-KR" dirty="0"/>
              <a:t>STL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69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Q1. Linear Probing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/>
          </p:nvPr>
        </p:nvGraphicFramePr>
        <p:xfrm>
          <a:off x="1199456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object 42"/>
          <p:cNvGraphicFramePr>
            <a:graphicFrameLocks noGrp="1"/>
          </p:cNvGraphicFramePr>
          <p:nvPr>
            <p:extLst/>
          </p:nvPr>
        </p:nvGraphicFramePr>
        <p:xfrm>
          <a:off x="2183188" y="2049704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/>
          </p:nvPr>
        </p:nvGraphicFramePr>
        <p:xfrm>
          <a:off x="3206396" y="2049704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/>
          </p:nvPr>
        </p:nvGraphicFramePr>
        <p:xfrm>
          <a:off x="4229604" y="2044781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/>
          </p:nvPr>
        </p:nvGraphicFramePr>
        <p:xfrm>
          <a:off x="5252812" y="2026306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/>
          </p:nvPr>
        </p:nvGraphicFramePr>
        <p:xfrm>
          <a:off x="6276020" y="2021383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113707" y="1312344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179988" y="1312344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89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203196" y="1317267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261152" y="1307421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284360" y="1312344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272819" y="130130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69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199456" y="851378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89</a:t>
            </a:r>
            <a:r>
              <a:rPr lang="fr-FR" altLang="ko-KR" sz="2000" b="1" dirty="0"/>
              <a:t>, 18, 49, 58, 69</a:t>
            </a:r>
          </a:p>
        </p:txBody>
      </p:sp>
      <p:graphicFrame>
        <p:nvGraphicFramePr>
          <p:cNvPr id="23" name="object 42"/>
          <p:cNvGraphicFramePr>
            <a:graphicFrameLocks noGrp="1"/>
          </p:cNvGraphicFramePr>
          <p:nvPr>
            <p:extLst/>
          </p:nvPr>
        </p:nvGraphicFramePr>
        <p:xfrm>
          <a:off x="675589" y="2060848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7061752" y="862522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k % 10</a:t>
            </a:r>
            <a:endParaRPr lang="en-US" altLang="ko-KR" sz="2000" dirty="0"/>
          </a:p>
        </p:txBody>
      </p:sp>
      <p:sp>
        <p:nvSpPr>
          <p:cNvPr id="25" name="직사각형 24"/>
          <p:cNvSpPr/>
          <p:nvPr/>
        </p:nvSpPr>
        <p:spPr>
          <a:xfrm>
            <a:off x="7603566" y="1958675"/>
            <a:ext cx="3909883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linear probing for 58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>
                <a:latin typeface="Tahoma"/>
                <a:cs typeface="Tahoma"/>
              </a:rPr>
              <a:t>f(0)) </a:t>
            </a:r>
            <a:r>
              <a:rPr lang="en-US" altLang="ko-KR" sz="1600" dirty="0" smtClean="0">
                <a:latin typeface="Tahoma"/>
                <a:cs typeface="Tahoma"/>
              </a:rPr>
              <a:t>% 10</a:t>
            </a:r>
            <a:r>
              <a:rPr lang="en-US" altLang="ko-KR" sz="1600" spc="15" dirty="0" smtClean="0">
                <a:latin typeface="Tahoma"/>
                <a:cs typeface="Tahoma"/>
              </a:rPr>
              <a:t>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(     </a:t>
            </a:r>
            <a:r>
              <a:rPr lang="en-US" altLang="ko-KR" sz="1600" dirty="0" smtClean="0">
                <a:latin typeface="Tahoma"/>
                <a:cs typeface="Tahoma"/>
              </a:rPr>
              <a:t>8 </a:t>
            </a:r>
            <a:r>
              <a:rPr lang="en-US" altLang="ko-KR" sz="1600" dirty="0">
                <a:latin typeface="Tahoma"/>
                <a:cs typeface="Tahoma"/>
              </a:rPr>
              <a:t>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0</a:t>
            </a:r>
            <a:r>
              <a:rPr lang="en-US" altLang="ko-KR" sz="1600" dirty="0">
                <a:latin typeface="Tahoma"/>
                <a:cs typeface="Tahoma"/>
              </a:rPr>
              <a:t>) </a:t>
            </a:r>
            <a:r>
              <a:rPr lang="en-US" altLang="ko-KR" sz="1600" dirty="0" smtClean="0">
                <a:latin typeface="Tahoma"/>
                <a:cs typeface="Tahoma"/>
              </a:rPr>
              <a:t>% </a:t>
            </a:r>
            <a:r>
              <a:rPr lang="en-US" altLang="ko-KR" sz="1600" dirty="0">
                <a:latin typeface="Tahoma"/>
                <a:cs typeface="Tahoma"/>
              </a:rPr>
              <a:t>10 = </a:t>
            </a:r>
            <a:r>
              <a:rPr lang="en-US" altLang="ko-KR" sz="1600" dirty="0" smtClean="0">
                <a:latin typeface="Tahoma"/>
                <a:cs typeface="Tahoma"/>
              </a:rPr>
              <a:t>8 (collision)</a:t>
            </a:r>
            <a:endParaRPr lang="en-US" altLang="ko-KR" sz="16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 1</a:t>
            </a:r>
            <a:r>
              <a:rPr lang="en-US" altLang="ko-KR" sz="1600" spc="-5" dirty="0" smtClean="0">
                <a:latin typeface="Tahoma"/>
                <a:cs typeface="Tahoma"/>
              </a:rPr>
              <a:t>) % </a:t>
            </a:r>
            <a:r>
              <a:rPr lang="en-US" altLang="ko-KR" sz="1600" spc="-5" dirty="0">
                <a:latin typeface="Tahoma"/>
                <a:cs typeface="Tahoma"/>
              </a:rPr>
              <a:t>10 </a:t>
            </a:r>
            <a:r>
              <a:rPr lang="en-US" altLang="ko-KR" sz="1600" dirty="0">
                <a:latin typeface="Tahoma"/>
                <a:cs typeface="Tahoma"/>
              </a:rPr>
              <a:t>= 9</a:t>
            </a:r>
            <a:r>
              <a:rPr lang="en-US" altLang="ko-KR" sz="1600" dirty="0" smtClean="0">
                <a:latin typeface="Tahoma"/>
                <a:cs typeface="Tahoma"/>
              </a:rPr>
              <a:t>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5" baseline="-25000" dirty="0" smtClean="0"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) </a:t>
            </a:r>
            <a:r>
              <a:rPr lang="en-US" altLang="ko-KR" sz="1600" spc="-5" dirty="0">
                <a:latin typeface="Tahoma"/>
                <a:cs typeface="Tahoma"/>
              </a:rPr>
              <a:t>% 10 </a:t>
            </a:r>
            <a:r>
              <a:rPr lang="en-US" altLang="ko-KR" sz="1600" dirty="0">
                <a:latin typeface="Tahoma"/>
                <a:cs typeface="Tahoma"/>
              </a:rPr>
              <a:t>= 0 (collision</a:t>
            </a:r>
            <a:r>
              <a:rPr lang="en-US" altLang="ko-KR" sz="1600" dirty="0" smtClean="0">
                <a:latin typeface="Tahoma"/>
                <a:cs typeface="Tahoma"/>
              </a:rPr>
              <a:t>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5" baseline="-25000" dirty="0" smtClean="0">
                <a:latin typeface="Tahoma"/>
                <a:cs typeface="Tahoma"/>
              </a:rPr>
              <a:t>3</a:t>
            </a:r>
            <a:r>
              <a:rPr lang="en-US" altLang="ko-KR" sz="1600" spc="-5" dirty="0" smtClean="0">
                <a:latin typeface="Tahoma"/>
                <a:cs typeface="Tahoma"/>
              </a:rPr>
              <a:t>(58</a:t>
            </a:r>
            <a:r>
              <a:rPr lang="en-US" altLang="ko-KR" sz="1600" spc="-5" dirty="0">
                <a:latin typeface="Tahoma"/>
                <a:cs typeface="Tahoma"/>
              </a:rPr>
              <a:t>) </a:t>
            </a:r>
            <a:r>
              <a:rPr lang="en-US" altLang="ko-KR" sz="1600" dirty="0">
                <a:latin typeface="Tahoma"/>
                <a:cs typeface="Tahoma"/>
              </a:rPr>
              <a:t>= (h(58)+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3</a:t>
            </a:r>
            <a:r>
              <a:rPr lang="en-US" altLang="ko-KR" sz="1600" spc="-5" dirty="0" smtClean="0">
                <a:latin typeface="Tahoma"/>
                <a:cs typeface="Tahoma"/>
              </a:rPr>
              <a:t>) </a:t>
            </a:r>
            <a:r>
              <a:rPr lang="en-US" altLang="ko-KR" sz="1600" spc="-5" dirty="0">
                <a:latin typeface="Tahoma"/>
                <a:cs typeface="Tahoma"/>
              </a:rPr>
              <a:t>% 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1 </a:t>
            </a:r>
            <a:endParaRPr lang="en-US" altLang="ko-KR" sz="1600" dirty="0">
              <a:latin typeface="Tahoma"/>
              <a:cs typeface="Tahoma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0177291" y="1514317"/>
            <a:ext cx="1789272" cy="2306919"/>
            <a:chOff x="10180127" y="1528943"/>
            <a:chExt cx="1789272" cy="2306919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10313250" y="2564904"/>
              <a:ext cx="250082" cy="1270958"/>
            </a:xfrm>
            <a:prstGeom prst="roundRect">
              <a:avLst/>
            </a:prstGeom>
            <a:solidFill>
              <a:srgbClr val="C00000">
                <a:alpha val="15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cxnSp>
          <p:nvCxnSpPr>
            <p:cNvPr id="41" name="직선 화살표 연결선 40"/>
            <p:cNvCxnSpPr>
              <a:stCxn id="42" idx="2"/>
            </p:cNvCxnSpPr>
            <p:nvPr/>
          </p:nvCxnSpPr>
          <p:spPr>
            <a:xfrm flipH="1">
              <a:off x="10560497" y="1836720"/>
              <a:ext cx="514266" cy="72818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80127" y="1528943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C00000"/>
                  </a:solidFill>
                </a:rPr>
                <a:t>probing sequence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335360" y="5618439"/>
            <a:ext cx="166192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</a:t>
            </a:r>
            <a:r>
              <a:rPr lang="fr-FR" altLang="ko-KR" dirty="0" smtClean="0"/>
              <a:t>nsucessful </a:t>
            </a:r>
          </a:p>
          <a:p>
            <a:pPr algn="r"/>
            <a:r>
              <a:rPr lang="fr-FR" altLang="ko-KR" dirty="0" smtClean="0"/>
              <a:t>no. of probes</a:t>
            </a:r>
            <a:endParaRPr lang="fr-FR" altLang="ko-KR" dirty="0"/>
          </a:p>
        </p:txBody>
      </p:sp>
      <p:sp>
        <p:nvSpPr>
          <p:cNvPr id="44" name="직사각형 43"/>
          <p:cNvSpPr/>
          <p:nvPr/>
        </p:nvSpPr>
        <p:spPr>
          <a:xfrm>
            <a:off x="2183188" y="5756939"/>
            <a:ext cx="48093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altLang="ko-KR" b="1" dirty="0"/>
              <a:t> </a:t>
            </a:r>
            <a:r>
              <a:rPr lang="fr-FR" altLang="ko-KR" b="1" dirty="0" smtClean="0"/>
              <a:t>  0              0              1               3             </a:t>
            </a:r>
            <a:r>
              <a:rPr lang="fr-FR" altLang="ko-KR" b="1" dirty="0"/>
              <a:t>3</a:t>
            </a:r>
            <a:r>
              <a:rPr lang="fr-FR" altLang="ko-KR" b="1" dirty="0" smtClean="0"/>
              <a:t>   </a:t>
            </a:r>
            <a:endParaRPr lang="fr-FR" altLang="ko-KR" b="1" dirty="0"/>
          </a:p>
        </p:txBody>
      </p:sp>
      <p:sp>
        <p:nvSpPr>
          <p:cNvPr id="45" name="직사각형 44"/>
          <p:cNvSpPr/>
          <p:nvPr/>
        </p:nvSpPr>
        <p:spPr>
          <a:xfrm>
            <a:off x="7604991" y="3927827"/>
            <a:ext cx="3909883" cy="2198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Complete the linear probing for 69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(69</a:t>
            </a:r>
            <a:r>
              <a:rPr lang="en-US" altLang="ko-KR" sz="1600" spc="-5" dirty="0">
                <a:latin typeface="Tahoma"/>
                <a:cs typeface="Tahoma"/>
              </a:rPr>
              <a:t>) </a:t>
            </a:r>
            <a:r>
              <a:rPr lang="en-US" altLang="ko-KR" sz="1600" dirty="0" smtClean="0">
                <a:latin typeface="Tahoma"/>
                <a:cs typeface="Tahoma"/>
              </a:rPr>
              <a:t>= </a:t>
            </a:r>
            <a:endParaRPr lang="en-US" altLang="ko-KR"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698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내용 개체 틀 1"/>
          <p:cNvSpPr txBox="1">
            <a:spLocks/>
          </p:cNvSpPr>
          <p:nvPr/>
        </p:nvSpPr>
        <p:spPr>
          <a:xfrm>
            <a:off x="527051" y="827187"/>
            <a:ext cx="11137896" cy="56205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Consider a hash table consisting of </a:t>
            </a:r>
            <a:r>
              <a:rPr lang="en-US" altLang="ko-KR" sz="1600" dirty="0" err="1" smtClean="0"/>
              <a:t>TableSize</a:t>
            </a:r>
            <a:r>
              <a:rPr lang="en-US" altLang="ko-KR" sz="1600" dirty="0" smtClean="0"/>
              <a:t> = 11, and suppose int keys are hashed into the table using the hash function </a:t>
            </a:r>
            <a:r>
              <a:rPr lang="en-US" altLang="ko-KR" sz="1600" dirty="0" err="1" smtClean="0"/>
              <a:t>hash_function</a:t>
            </a:r>
            <a:r>
              <a:rPr lang="en-US" altLang="ko-KR" sz="1600" dirty="0" smtClean="0"/>
              <a:t>(). Suppose that collisions are solved using </a:t>
            </a:r>
            <a:r>
              <a:rPr lang="en-US" altLang="ko-KR" sz="1600" b="1" dirty="0" smtClean="0"/>
              <a:t>linear probing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The key listed below are to be inserted, in order given. Show </a:t>
            </a:r>
            <a:r>
              <a:rPr lang="en-US" altLang="ko-KR" sz="1600" b="1" dirty="0" smtClean="0"/>
              <a:t>the home bucket </a:t>
            </a:r>
            <a:r>
              <a:rPr lang="en-US" altLang="ko-KR" sz="1600" dirty="0" smtClean="0"/>
              <a:t>(to which the key hashes, before any probing), </a:t>
            </a:r>
            <a:r>
              <a:rPr lang="en-US" altLang="ko-KR" sz="1600" b="1" dirty="0" smtClean="0"/>
              <a:t>the probe sequence </a:t>
            </a:r>
            <a:r>
              <a:rPr lang="en-US" altLang="ko-KR" sz="1600" dirty="0" smtClean="0"/>
              <a:t>(if any) for each key, and </a:t>
            </a:r>
            <a:r>
              <a:rPr lang="en-US" altLang="ko-KR" sz="1600" b="1" dirty="0" smtClean="0"/>
              <a:t>the final hash table </a:t>
            </a:r>
            <a:r>
              <a:rPr lang="en-US" altLang="ko-KR" sz="1600" dirty="0" smtClean="0"/>
              <a:t>contents.  </a:t>
            </a:r>
            <a:br>
              <a:rPr lang="en-US" altLang="ko-KR" sz="1600" dirty="0" smtClean="0"/>
            </a:b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Q2. Linear Probing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983433" y="1462862"/>
            <a:ext cx="3456383" cy="130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int </a:t>
            </a:r>
            <a:r>
              <a:rPr lang="en-US" altLang="ko-KR" sz="1200" spc="-5" dirty="0" err="1" smtClean="0">
                <a:latin typeface="Tahoma"/>
                <a:cs typeface="Tahoma"/>
              </a:rPr>
              <a:t>hash_function</a:t>
            </a:r>
            <a:r>
              <a:rPr lang="en-US" altLang="ko-KR" sz="1200" spc="-5" dirty="0" smtClean="0">
                <a:latin typeface="Tahoma"/>
                <a:cs typeface="Tahoma"/>
              </a:rPr>
              <a:t>(int </a:t>
            </a:r>
            <a:r>
              <a:rPr lang="en-US" altLang="ko-KR" sz="1200" spc="-5" dirty="0">
                <a:latin typeface="Tahoma"/>
                <a:cs typeface="Tahoma"/>
              </a:rPr>
              <a:t>key</a:t>
            </a:r>
            <a:r>
              <a:rPr lang="en-US" altLang="ko-KR" sz="1200" spc="-5" dirty="0" smtClean="0">
                <a:latin typeface="Tahoma"/>
                <a:cs typeface="Tahoma"/>
              </a:rPr>
              <a:t>) {</a:t>
            </a:r>
            <a:endParaRPr lang="en-US" altLang="ko-KR" sz="1200" spc="-5" dirty="0">
              <a:latin typeface="Tahoma"/>
              <a:cs typeface="Tahoma"/>
            </a:endParaRP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int x = (key + 5) * (key + 5);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x = x / 16;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x = x + key;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return x % </a:t>
            </a:r>
            <a:r>
              <a:rPr lang="en-US" altLang="ko-KR" sz="1200" spc="-5" dirty="0" err="1" smtClean="0">
                <a:latin typeface="Tahoma"/>
                <a:cs typeface="Tahoma"/>
              </a:rPr>
              <a:t>TableSize</a:t>
            </a:r>
            <a:r>
              <a:rPr lang="en-US" altLang="ko-KR" sz="1200" spc="-5" dirty="0">
                <a:latin typeface="Tahoma"/>
                <a:cs typeface="Tahoma"/>
              </a:rPr>
              <a:t>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}</a:t>
            </a:r>
            <a:endParaRPr lang="en-US" altLang="ko-KR" sz="1200" dirty="0">
              <a:latin typeface="Tahoma"/>
              <a:cs typeface="Tahom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983432" y="3430497"/>
          <a:ext cx="3024336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06">
                  <a:extLst>
                    <a:ext uri="{9D8B030D-6E8A-4147-A177-3AD203B41FA5}">
                      <a16:colId xmlns:a16="http://schemas.microsoft.com/office/drawing/2014/main" val="3831574257"/>
                    </a:ext>
                  </a:extLst>
                </a:gridCol>
                <a:gridCol w="785734">
                  <a:extLst>
                    <a:ext uri="{9D8B030D-6E8A-4147-A177-3AD203B41FA5}">
                      <a16:colId xmlns:a16="http://schemas.microsoft.com/office/drawing/2014/main" val="2062671162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91469054"/>
                    </a:ext>
                  </a:extLst>
                </a:gridCol>
              </a:tblGrid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 smtClean="0"/>
                        <a:t>Key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 smtClean="0"/>
                        <a:t>Home </a:t>
                      </a:r>
                    </a:p>
                    <a:p>
                      <a:pPr algn="ctr" latinLnBrk="0"/>
                      <a:r>
                        <a:rPr lang="en-US" altLang="ko-KR" sz="1200" dirty="0" smtClean="0"/>
                        <a:t>Bucket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 smtClean="0"/>
                        <a:t>Probe Sequence</a:t>
                      </a:r>
                    </a:p>
                    <a:p>
                      <a:pPr algn="ctr" latinLnBrk="0"/>
                      <a:r>
                        <a:rPr lang="en-US" altLang="ko-KR" sz="1200" dirty="0" smtClean="0"/>
                        <a:t>if</a:t>
                      </a:r>
                      <a:r>
                        <a:rPr lang="en-US" altLang="ko-KR" sz="1200" baseline="0" dirty="0" smtClean="0"/>
                        <a:t> any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438400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43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507543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23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01561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62186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568687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15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59004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31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4507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730025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12713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11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68045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113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4151786" y="3496826"/>
          <a:ext cx="74052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702">
                  <a:extLst>
                    <a:ext uri="{9D8B030D-6E8A-4147-A177-3AD203B41FA5}">
                      <a16:colId xmlns:a16="http://schemas.microsoft.com/office/drawing/2014/main" val="1293076626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4059961210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652272355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471242326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883299219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112959131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2924810322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3825466501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2848080403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3574544454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1132124949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2256621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bucket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6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31408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151785" y="4311411"/>
            <a:ext cx="7405216" cy="2090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1" dirty="0" smtClean="0"/>
              <a:t>Show </a:t>
            </a:r>
            <a:r>
              <a:rPr lang="en-US" altLang="ko-KR" dirty="0" smtClean="0"/>
              <a:t>how you get the probe sequence for the last key </a:t>
            </a:r>
            <a:r>
              <a:rPr lang="en-US" altLang="ko-KR" dirty="0" smtClean="0">
                <a:solidFill>
                  <a:srgbClr val="C00000"/>
                </a:solidFill>
              </a:rPr>
              <a:t>3</a:t>
            </a:r>
            <a:r>
              <a:rPr lang="en-US" altLang="ko-KR" dirty="0" smtClean="0"/>
              <a:t>: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612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Q3. Quadratic Probing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/>
          </p:nvPr>
        </p:nvGraphicFramePr>
        <p:xfrm>
          <a:off x="1199456" y="2079503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113707" y="1330999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79988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89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/>
          </p:nvPr>
        </p:nvGraphicFramePr>
        <p:xfrm>
          <a:off x="2183188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/>
          </p:nvPr>
        </p:nvGraphicFramePr>
        <p:xfrm>
          <a:off x="3206396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/>
          </p:nvPr>
        </p:nvGraphicFramePr>
        <p:xfrm>
          <a:off x="4229604" y="2063436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/>
          </p:nvPr>
        </p:nvGraphicFramePr>
        <p:xfrm>
          <a:off x="5252812" y="2044961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58</a:t>
                      </a: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/>
          </p:nvPr>
        </p:nvGraphicFramePr>
        <p:xfrm>
          <a:off x="6276020" y="204003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58</a:t>
                      </a: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203196" y="1335922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61152" y="132607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84360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72819" y="1319958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69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99456" y="870033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89</a:t>
            </a:r>
            <a:r>
              <a:rPr lang="fr-FR" altLang="ko-KR" sz="2000" b="1" dirty="0"/>
              <a:t>, 18, 49, 58, 69</a:t>
            </a:r>
          </a:p>
        </p:txBody>
      </p:sp>
      <p:sp>
        <p:nvSpPr>
          <p:cNvPr id="30" name="object 33"/>
          <p:cNvSpPr txBox="1"/>
          <p:nvPr/>
        </p:nvSpPr>
        <p:spPr>
          <a:xfrm>
            <a:off x="2641733" y="5012900"/>
            <a:ext cx="525187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2" name="object 33"/>
          <p:cNvSpPr txBox="1"/>
          <p:nvPr/>
        </p:nvSpPr>
        <p:spPr>
          <a:xfrm>
            <a:off x="3657900" y="4671790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74744" y="1940325"/>
            <a:ext cx="415906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4" name="object 33"/>
          <p:cNvSpPr txBox="1"/>
          <p:nvPr/>
        </p:nvSpPr>
        <p:spPr>
          <a:xfrm>
            <a:off x="5747242" y="2570429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+2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5" name="object 33"/>
          <p:cNvSpPr txBox="1"/>
          <p:nvPr/>
        </p:nvSpPr>
        <p:spPr>
          <a:xfrm>
            <a:off x="4719098" y="4996984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7" name="object 33"/>
          <p:cNvSpPr txBox="1"/>
          <p:nvPr/>
        </p:nvSpPr>
        <p:spPr>
          <a:xfrm>
            <a:off x="5776456" y="4624631"/>
            <a:ext cx="422711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8" name="object 33"/>
          <p:cNvSpPr txBox="1"/>
          <p:nvPr/>
        </p:nvSpPr>
        <p:spPr>
          <a:xfrm>
            <a:off x="5776456" y="5007030"/>
            <a:ext cx="438632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>
            <p:extLst/>
          </p:nvPr>
        </p:nvGraphicFramePr>
        <p:xfrm>
          <a:off x="674858" y="2079503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7082983" y="870033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k % 10</a:t>
            </a:r>
            <a:endParaRPr lang="en-US" altLang="ko-KR" sz="2000" dirty="0"/>
          </a:p>
        </p:txBody>
      </p:sp>
      <p:sp>
        <p:nvSpPr>
          <p:cNvPr id="47" name="직사각형 46"/>
          <p:cNvSpPr/>
          <p:nvPr/>
        </p:nvSpPr>
        <p:spPr>
          <a:xfrm>
            <a:off x="7611771" y="2021383"/>
            <a:ext cx="3909883" cy="155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</a:t>
            </a:r>
            <a:r>
              <a:rPr lang="en-US" altLang="ko-KR" sz="1600" spc="-5" dirty="0">
                <a:latin typeface="Tahoma"/>
                <a:cs typeface="Tahoma"/>
              </a:rPr>
              <a:t>quadratic  </a:t>
            </a:r>
            <a:r>
              <a:rPr lang="en-US" altLang="ko-KR" sz="1600" spc="-5" dirty="0" smtClean="0">
                <a:latin typeface="Tahoma"/>
                <a:cs typeface="Tahoma"/>
              </a:rPr>
              <a:t>probing for 58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>
                <a:latin typeface="Tahoma"/>
                <a:cs typeface="Tahoma"/>
              </a:rPr>
              <a:t>f(0)) </a:t>
            </a:r>
            <a:r>
              <a:rPr lang="en-US" altLang="ko-KR" sz="1600" dirty="0" smtClean="0">
                <a:latin typeface="Tahoma"/>
                <a:cs typeface="Tahoma"/>
              </a:rPr>
              <a:t>% 10</a:t>
            </a:r>
            <a:r>
              <a:rPr lang="en-US" altLang="ko-KR" sz="1600" spc="15" dirty="0" smtClean="0">
                <a:latin typeface="Tahoma"/>
                <a:cs typeface="Tahoma"/>
              </a:rPr>
              <a:t>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(     </a:t>
            </a:r>
            <a:r>
              <a:rPr lang="en-US" altLang="ko-KR" sz="1600" dirty="0" smtClean="0">
                <a:latin typeface="Tahoma"/>
                <a:cs typeface="Tahoma"/>
              </a:rPr>
              <a:t>8 </a:t>
            </a:r>
            <a:r>
              <a:rPr lang="en-US" altLang="ko-KR" sz="1600" dirty="0">
                <a:latin typeface="Tahoma"/>
                <a:cs typeface="Tahoma"/>
              </a:rPr>
              <a:t>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0</a:t>
            </a:r>
            <a:r>
              <a:rPr lang="en-US" altLang="ko-KR" sz="1600" dirty="0">
                <a:latin typeface="Tahoma"/>
                <a:cs typeface="Tahoma"/>
              </a:rPr>
              <a:t>) </a:t>
            </a:r>
            <a:r>
              <a:rPr lang="en-US" altLang="ko-KR" sz="1600" dirty="0" smtClean="0">
                <a:latin typeface="Tahoma"/>
                <a:cs typeface="Tahoma"/>
              </a:rPr>
              <a:t>% </a:t>
            </a:r>
            <a:r>
              <a:rPr lang="en-US" altLang="ko-KR" sz="1600" dirty="0">
                <a:latin typeface="Tahoma"/>
                <a:cs typeface="Tahoma"/>
              </a:rPr>
              <a:t>10 = </a:t>
            </a:r>
            <a:r>
              <a:rPr lang="en-US" altLang="ko-KR" sz="1600" dirty="0" smtClean="0">
                <a:latin typeface="Tahoma"/>
                <a:cs typeface="Tahoma"/>
              </a:rPr>
              <a:t>8 (collision)</a:t>
            </a:r>
            <a:endParaRPr lang="en-US" altLang="ko-KR" sz="16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 1</a:t>
            </a:r>
            <a:r>
              <a:rPr lang="en-US" altLang="ko-KR" sz="1600" spc="-5" dirty="0" smtClean="0">
                <a:latin typeface="Tahoma"/>
                <a:cs typeface="Tahoma"/>
              </a:rPr>
              <a:t>) % </a:t>
            </a:r>
            <a:r>
              <a:rPr lang="en-US" altLang="ko-KR" sz="1600" spc="-5" dirty="0">
                <a:latin typeface="Tahoma"/>
                <a:cs typeface="Tahoma"/>
              </a:rPr>
              <a:t>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9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5" baseline="-25000" dirty="0" smtClean="0"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4</a:t>
            </a:r>
            <a:r>
              <a:rPr lang="en-US" altLang="ko-KR" sz="1600" spc="-5" dirty="0" smtClean="0">
                <a:latin typeface="Tahoma"/>
                <a:cs typeface="Tahoma"/>
              </a:rPr>
              <a:t>) </a:t>
            </a:r>
            <a:r>
              <a:rPr lang="en-US" altLang="ko-KR" sz="1600" spc="-5" dirty="0">
                <a:latin typeface="Tahoma"/>
                <a:cs typeface="Tahoma"/>
              </a:rPr>
              <a:t>% 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2 </a:t>
            </a:r>
            <a:endParaRPr lang="en-US" altLang="ko-KR" sz="1600" dirty="0">
              <a:latin typeface="Tahoma"/>
              <a:cs typeface="Tahom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11771" y="3972363"/>
            <a:ext cx="3909884" cy="2101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Complete quadratic probing for 69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(69</a:t>
            </a:r>
            <a:r>
              <a:rPr lang="en-US" altLang="ko-KR" sz="1600" spc="-5" dirty="0">
                <a:latin typeface="Tahoma"/>
                <a:cs typeface="Tahoma"/>
              </a:rPr>
              <a:t>)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endParaRPr lang="en-US" altLang="ko-KR" sz="1600" spc="-5" dirty="0" smtClean="0">
              <a:solidFill>
                <a:srgbClr val="FF0000"/>
              </a:solidFill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spc="-5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>
              <a:latin typeface="Tahoma"/>
              <a:cs typeface="Tahoma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0272464" y="969384"/>
            <a:ext cx="1789272" cy="2606271"/>
            <a:chOff x="10272464" y="969384"/>
            <a:chExt cx="1789272" cy="2606271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10344472" y="2564904"/>
              <a:ext cx="216024" cy="1010751"/>
            </a:xfrm>
            <a:prstGeom prst="roundRect">
              <a:avLst/>
            </a:prstGeom>
            <a:solidFill>
              <a:srgbClr val="C00000">
                <a:alpha val="15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 flipH="1">
              <a:off x="10560496" y="1251488"/>
              <a:ext cx="514267" cy="13134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0272464" y="969384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C00000"/>
                  </a:solidFill>
                </a:rPr>
                <a:t>probing sequence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209005" y="5704171"/>
            <a:ext cx="48093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altLang="ko-KR" b="1" dirty="0"/>
              <a:t> </a:t>
            </a:r>
            <a:r>
              <a:rPr lang="fr-FR" altLang="ko-KR" b="1" dirty="0" smtClean="0"/>
              <a:t>  0              0              1              2              </a:t>
            </a:r>
            <a:r>
              <a:rPr lang="fr-FR" altLang="ko-KR" b="1" dirty="0"/>
              <a:t>2</a:t>
            </a:r>
            <a:r>
              <a:rPr lang="fr-FR" altLang="ko-KR" b="1" dirty="0" smtClean="0"/>
              <a:t>   </a:t>
            </a:r>
            <a:endParaRPr lang="fr-FR" altLang="ko-KR" b="1" dirty="0"/>
          </a:p>
        </p:txBody>
      </p:sp>
      <p:sp>
        <p:nvSpPr>
          <p:cNvPr id="50" name="직사각형 49"/>
          <p:cNvSpPr/>
          <p:nvPr/>
        </p:nvSpPr>
        <p:spPr>
          <a:xfrm>
            <a:off x="335360" y="5618439"/>
            <a:ext cx="166192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</a:t>
            </a:r>
            <a:r>
              <a:rPr lang="fr-FR" altLang="ko-KR" dirty="0" smtClean="0"/>
              <a:t>nsucessful </a:t>
            </a:r>
          </a:p>
          <a:p>
            <a:pPr algn="r"/>
            <a:r>
              <a:rPr lang="fr-FR" altLang="ko-KR" dirty="0" smtClean="0"/>
              <a:t>no. of probes</a:t>
            </a:r>
            <a:endParaRPr lang="fr-FR" altLang="ko-KR" dirty="0"/>
          </a:p>
        </p:txBody>
      </p:sp>
    </p:spTree>
    <p:extLst>
      <p:ext uri="{BB962C8B-B14F-4D97-AF65-F5344CB8AC3E}">
        <p14:creationId xmlns:p14="http://schemas.microsoft.com/office/powerpoint/2010/main" val="233531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내용 개체 틀 1"/>
          <p:cNvSpPr txBox="1">
            <a:spLocks/>
          </p:cNvSpPr>
          <p:nvPr/>
        </p:nvSpPr>
        <p:spPr>
          <a:xfrm>
            <a:off x="527051" y="827187"/>
            <a:ext cx="11137896" cy="56205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Consider a hash table consisting of </a:t>
            </a:r>
            <a:r>
              <a:rPr lang="en-US" altLang="ko-KR" sz="1600" dirty="0" err="1" smtClean="0"/>
              <a:t>TableSize</a:t>
            </a:r>
            <a:r>
              <a:rPr lang="en-US" altLang="ko-KR" sz="1600" dirty="0" smtClean="0"/>
              <a:t> = 11, and suppose int keys are hashed into the table using the hash function </a:t>
            </a:r>
            <a:r>
              <a:rPr lang="en-US" altLang="ko-KR" sz="1600" dirty="0" err="1" smtClean="0"/>
              <a:t>hash_function</a:t>
            </a:r>
            <a:r>
              <a:rPr lang="en-US" altLang="ko-KR" sz="1600" dirty="0" smtClean="0"/>
              <a:t>(). Suppose that collisions are solved using </a:t>
            </a:r>
            <a:r>
              <a:rPr lang="en-US" altLang="ko-KR" sz="1600" b="1" dirty="0" smtClean="0"/>
              <a:t>quadratic probing.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The key listed below are to be inserted, in order given. Show </a:t>
            </a:r>
            <a:r>
              <a:rPr lang="en-US" altLang="ko-KR" sz="1600" b="1" dirty="0" smtClean="0"/>
              <a:t>the home bucket </a:t>
            </a:r>
            <a:r>
              <a:rPr lang="en-US" altLang="ko-KR" sz="1600" dirty="0" smtClean="0"/>
              <a:t>(to which the key hashes, before any probing), </a:t>
            </a:r>
            <a:r>
              <a:rPr lang="en-US" altLang="ko-KR" sz="1600" b="1" dirty="0" smtClean="0"/>
              <a:t>the probe sequence </a:t>
            </a:r>
            <a:r>
              <a:rPr lang="en-US" altLang="ko-KR" sz="1600" dirty="0" smtClean="0"/>
              <a:t>(if any) for each key, and </a:t>
            </a:r>
            <a:r>
              <a:rPr lang="en-US" altLang="ko-KR" sz="1600" b="1" dirty="0" smtClean="0"/>
              <a:t>the final hash table </a:t>
            </a:r>
            <a:r>
              <a:rPr lang="en-US" altLang="ko-KR" sz="1600" dirty="0" smtClean="0"/>
              <a:t>contents.  </a:t>
            </a:r>
            <a:br>
              <a:rPr lang="en-US" altLang="ko-KR" sz="1600" dirty="0" smtClean="0"/>
            </a:b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Q4</a:t>
            </a:r>
            <a:r>
              <a:rPr lang="en-US" altLang="ko-KR" spc="-5" dirty="0"/>
              <a:t>. Quadratic </a:t>
            </a:r>
            <a:r>
              <a:rPr lang="en-US" altLang="ko-KR" spc="-5" dirty="0" smtClean="0"/>
              <a:t>Probing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983433" y="1462862"/>
            <a:ext cx="3456383" cy="130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int </a:t>
            </a:r>
            <a:r>
              <a:rPr lang="en-US" altLang="ko-KR" sz="1200" spc="-5" dirty="0" err="1" smtClean="0">
                <a:latin typeface="Tahoma"/>
                <a:cs typeface="Tahoma"/>
              </a:rPr>
              <a:t>hash_function</a:t>
            </a:r>
            <a:r>
              <a:rPr lang="en-US" altLang="ko-KR" sz="1200" spc="-5" dirty="0" smtClean="0">
                <a:latin typeface="Tahoma"/>
                <a:cs typeface="Tahoma"/>
              </a:rPr>
              <a:t>(int </a:t>
            </a:r>
            <a:r>
              <a:rPr lang="en-US" altLang="ko-KR" sz="1200" spc="-5" dirty="0">
                <a:latin typeface="Tahoma"/>
                <a:cs typeface="Tahoma"/>
              </a:rPr>
              <a:t>key</a:t>
            </a:r>
            <a:r>
              <a:rPr lang="en-US" altLang="ko-KR" sz="1200" spc="-5" dirty="0" smtClean="0">
                <a:latin typeface="Tahoma"/>
                <a:cs typeface="Tahoma"/>
              </a:rPr>
              <a:t>) {</a:t>
            </a:r>
            <a:endParaRPr lang="en-US" altLang="ko-KR" sz="1200" spc="-5" dirty="0">
              <a:latin typeface="Tahoma"/>
              <a:cs typeface="Tahoma"/>
            </a:endParaRP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int x = (key + 5) * (key + 5);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x = x / 16;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x = x + key;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return x % </a:t>
            </a:r>
            <a:r>
              <a:rPr lang="en-US" altLang="ko-KR" sz="1200" spc="-5" dirty="0" err="1" smtClean="0">
                <a:latin typeface="Tahoma"/>
                <a:cs typeface="Tahoma"/>
              </a:rPr>
              <a:t>TableSize</a:t>
            </a:r>
            <a:r>
              <a:rPr lang="en-US" altLang="ko-KR" sz="1200" spc="-5" dirty="0">
                <a:latin typeface="Tahoma"/>
                <a:cs typeface="Tahoma"/>
              </a:rPr>
              <a:t>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}</a:t>
            </a:r>
            <a:endParaRPr lang="en-US" altLang="ko-KR" sz="1200" dirty="0">
              <a:latin typeface="Tahoma"/>
              <a:cs typeface="Tahom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983432" y="3430497"/>
          <a:ext cx="3024336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06">
                  <a:extLst>
                    <a:ext uri="{9D8B030D-6E8A-4147-A177-3AD203B41FA5}">
                      <a16:colId xmlns:a16="http://schemas.microsoft.com/office/drawing/2014/main" val="3831574257"/>
                    </a:ext>
                  </a:extLst>
                </a:gridCol>
                <a:gridCol w="785734">
                  <a:extLst>
                    <a:ext uri="{9D8B030D-6E8A-4147-A177-3AD203B41FA5}">
                      <a16:colId xmlns:a16="http://schemas.microsoft.com/office/drawing/2014/main" val="2062671162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91469054"/>
                    </a:ext>
                  </a:extLst>
                </a:gridCol>
              </a:tblGrid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 smtClean="0"/>
                        <a:t>Key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 smtClean="0"/>
                        <a:t>Home </a:t>
                      </a:r>
                    </a:p>
                    <a:p>
                      <a:pPr algn="ctr" latinLnBrk="0"/>
                      <a:r>
                        <a:rPr lang="en-US" altLang="ko-KR" sz="1200" dirty="0" smtClean="0"/>
                        <a:t>Bucket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 smtClean="0"/>
                        <a:t>Probe Sequence</a:t>
                      </a:r>
                    </a:p>
                    <a:p>
                      <a:pPr algn="ctr" latinLnBrk="0"/>
                      <a:r>
                        <a:rPr lang="en-US" altLang="ko-KR" sz="1200" dirty="0" smtClean="0"/>
                        <a:t>if</a:t>
                      </a:r>
                      <a:r>
                        <a:rPr lang="en-US" altLang="ko-KR" sz="1200" baseline="0" dirty="0" smtClean="0"/>
                        <a:t> any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438400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43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507543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23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01561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62186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568687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15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59004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31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4507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730025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12713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11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68045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113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4151789" y="3496826"/>
          <a:ext cx="741602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013">
                  <a:extLst>
                    <a:ext uri="{9D8B030D-6E8A-4147-A177-3AD203B41FA5}">
                      <a16:colId xmlns:a16="http://schemas.microsoft.com/office/drawing/2014/main" val="1293076626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4059961210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652272355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471242326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883299219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112959131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2924810322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3825466501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2848080403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3574544454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1132124949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2256621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bucket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6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31408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151790" y="4311411"/>
            <a:ext cx="7416028" cy="2090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1" dirty="0" smtClean="0"/>
              <a:t>Show </a:t>
            </a:r>
            <a:r>
              <a:rPr lang="en-US" altLang="ko-KR" dirty="0" smtClean="0"/>
              <a:t>how you get the probe sequence for the last key 3.: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370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Q5. Double Hashing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/>
          </p:nvPr>
        </p:nvGraphicFramePr>
        <p:xfrm>
          <a:off x="1184903" y="2118190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99154" y="1369686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65435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/>
          </p:nvPr>
        </p:nvGraphicFramePr>
        <p:xfrm>
          <a:off x="2168635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/>
          </p:nvPr>
        </p:nvGraphicFramePr>
        <p:xfrm>
          <a:off x="3191843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/>
          </p:nvPr>
        </p:nvGraphicFramePr>
        <p:xfrm>
          <a:off x="4215051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/>
          </p:nvPr>
        </p:nvGraphicFramePr>
        <p:xfrm>
          <a:off x="5235058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9</a:t>
                      </a: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/>
          </p:nvPr>
        </p:nvGraphicFramePr>
        <p:xfrm>
          <a:off x="6258266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88643" y="137460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46599" y="136476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69807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58266" y="135864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84903" y="908720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8, 1, 9, 6, </a:t>
            </a:r>
            <a:r>
              <a:rPr lang="fr-FR" altLang="ko-KR" sz="2000" b="1" dirty="0" smtClean="0">
                <a:solidFill>
                  <a:srgbClr val="C00000"/>
                </a:solidFill>
              </a:rPr>
              <a:t>13</a:t>
            </a:r>
            <a:endParaRPr lang="fr-FR" altLang="ko-KR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27" name="object 42"/>
          <p:cNvGraphicFramePr>
            <a:graphicFrameLocks noGrp="1"/>
          </p:cNvGraphicFramePr>
          <p:nvPr>
            <p:extLst/>
          </p:nvPr>
        </p:nvGraphicFramePr>
        <p:xfrm>
          <a:off x="669223" y="2118190"/>
          <a:ext cx="504056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104112" y="2102124"/>
            <a:ext cx="4560836" cy="4412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</a:pPr>
            <a:r>
              <a:rPr lang="en-US" altLang="ko-KR" dirty="0" smtClean="0">
                <a:latin typeface="+mn-ea"/>
              </a:rPr>
              <a:t>h</a:t>
            </a:r>
            <a:r>
              <a:rPr lang="en-US" altLang="ko-KR" baseline="-25000" dirty="0" smtClean="0">
                <a:latin typeface="+mn-ea"/>
              </a:rPr>
              <a:t>0</a:t>
            </a:r>
            <a:r>
              <a:rPr lang="en-US" altLang="ko-KR" dirty="0" smtClean="0">
                <a:latin typeface="+mn-ea"/>
              </a:rPr>
              <a:t>(8</a:t>
            </a:r>
            <a:r>
              <a:rPr lang="en-US" altLang="ko-KR" dirty="0">
                <a:latin typeface="+mn-ea"/>
              </a:rPr>
              <a:t>) = 8 </a:t>
            </a:r>
            <a:r>
              <a:rPr lang="en-US" altLang="ko-KR" dirty="0" smtClean="0">
                <a:latin typeface="+mn-ea"/>
              </a:rPr>
              <a:t>% </a:t>
            </a:r>
            <a:r>
              <a:rPr lang="en-US" altLang="ko-KR" dirty="0">
                <a:latin typeface="+mn-ea"/>
              </a:rPr>
              <a:t>7 = </a:t>
            </a:r>
            <a:r>
              <a:rPr lang="en-US" altLang="ko-KR" dirty="0" smtClean="0">
                <a:latin typeface="+mn-ea"/>
              </a:rPr>
              <a:t>1</a:t>
            </a:r>
            <a:endParaRPr lang="en-US" altLang="ko-KR" dirty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dirty="0" smtClean="0">
                <a:latin typeface="+mn-ea"/>
              </a:rPr>
              <a:t>h</a:t>
            </a:r>
            <a:r>
              <a:rPr lang="en-US" altLang="ko-KR" baseline="-25000" dirty="0" smtClean="0">
                <a:latin typeface="+mn-ea"/>
              </a:rPr>
              <a:t>0</a:t>
            </a:r>
            <a:r>
              <a:rPr lang="en-US" altLang="ko-KR" dirty="0" smtClean="0">
                <a:latin typeface="+mn-ea"/>
              </a:rPr>
              <a:t>(1</a:t>
            </a:r>
            <a:r>
              <a:rPr lang="en-US" altLang="ko-KR" dirty="0">
                <a:latin typeface="+mn-ea"/>
              </a:rPr>
              <a:t>) = 1 </a:t>
            </a:r>
            <a:r>
              <a:rPr lang="en-US" altLang="ko-KR" dirty="0" smtClean="0">
                <a:latin typeface="+mn-ea"/>
              </a:rPr>
              <a:t>% </a:t>
            </a:r>
            <a:r>
              <a:rPr lang="en-US" altLang="ko-KR" dirty="0">
                <a:latin typeface="+mn-ea"/>
              </a:rPr>
              <a:t>7 = </a:t>
            </a:r>
            <a:r>
              <a:rPr lang="en-US" altLang="ko-KR" dirty="0" smtClean="0">
                <a:latin typeface="+mn-ea"/>
              </a:rPr>
              <a:t>1</a:t>
            </a:r>
          </a:p>
          <a:p>
            <a:pPr fontAlgn="base">
              <a:spcBef>
                <a:spcPct val="0"/>
              </a:spcBef>
            </a:pPr>
            <a:r>
              <a:rPr lang="en-US" altLang="ko-KR" dirty="0" smtClean="0">
                <a:latin typeface="+mn-ea"/>
              </a:rPr>
              <a:t>h</a:t>
            </a:r>
            <a:r>
              <a:rPr lang="en-US" altLang="ko-KR" baseline="-25000" dirty="0" smtClean="0">
                <a:latin typeface="+mn-ea"/>
              </a:rPr>
              <a:t>0</a:t>
            </a:r>
            <a:r>
              <a:rPr lang="en-US" altLang="ko-KR" dirty="0" smtClean="0">
                <a:latin typeface="+mn-ea"/>
              </a:rPr>
              <a:t>(1) = (h(1) + h</a:t>
            </a:r>
            <a:r>
              <a:rPr lang="en-US" altLang="ko-KR" dirty="0">
                <a:latin typeface="+mn-ea"/>
              </a:rPr>
              <a:t>’(1)) </a:t>
            </a:r>
            <a:r>
              <a:rPr lang="en-US" altLang="ko-KR" dirty="0" smtClean="0">
                <a:latin typeface="+mn-ea"/>
              </a:rPr>
              <a:t>% </a:t>
            </a:r>
            <a:r>
              <a:rPr lang="en-US" altLang="ko-KR" dirty="0">
                <a:latin typeface="+mn-ea"/>
              </a:rPr>
              <a:t>7 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       =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smtClean="0">
                <a:latin typeface="+mn-ea"/>
              </a:rPr>
              <a:t>1    +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5</a:t>
            </a:r>
            <a:r>
              <a:rPr lang="en-US" altLang="ko-KR" dirty="0" smtClean="0">
                <a:latin typeface="+mn-ea"/>
              </a:rPr>
              <a:t> - (</a:t>
            </a:r>
            <a:r>
              <a:rPr lang="en-US" altLang="ko-KR" dirty="0">
                <a:latin typeface="+mn-ea"/>
              </a:rPr>
              <a:t>1 </a:t>
            </a:r>
            <a:r>
              <a:rPr lang="en-US" altLang="ko-KR" dirty="0" smtClean="0">
                <a:latin typeface="+mn-ea"/>
              </a:rPr>
              <a:t>% 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5</a:t>
            </a:r>
            <a:r>
              <a:rPr lang="en-US" altLang="ko-KR" dirty="0">
                <a:latin typeface="+mn-ea"/>
              </a:rPr>
              <a:t>)) </a:t>
            </a:r>
            <a:r>
              <a:rPr lang="en-US" altLang="ko-KR" dirty="0" smtClean="0">
                <a:latin typeface="+mn-ea"/>
              </a:rPr>
              <a:t>% </a:t>
            </a:r>
            <a:r>
              <a:rPr lang="en-US" altLang="ko-KR" dirty="0">
                <a:latin typeface="+mn-ea"/>
              </a:rPr>
              <a:t>7 = </a:t>
            </a:r>
            <a:r>
              <a:rPr lang="en-US" altLang="ko-KR" dirty="0" smtClean="0">
                <a:latin typeface="+mn-ea"/>
              </a:rPr>
              <a:t>5</a:t>
            </a:r>
            <a:endParaRPr lang="en-US" altLang="ko-KR" dirty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dirty="0" smtClean="0">
                <a:latin typeface="+mn-ea"/>
              </a:rPr>
              <a:t>h</a:t>
            </a:r>
            <a:r>
              <a:rPr lang="en-US" altLang="ko-KR" baseline="-25000" dirty="0" smtClean="0">
                <a:latin typeface="+mn-ea"/>
              </a:rPr>
              <a:t>0</a:t>
            </a:r>
            <a:r>
              <a:rPr lang="en-US" altLang="ko-KR" dirty="0" smtClean="0">
                <a:latin typeface="+mn-ea"/>
              </a:rPr>
              <a:t>(9</a:t>
            </a:r>
            <a:r>
              <a:rPr lang="en-US" altLang="ko-KR" dirty="0">
                <a:latin typeface="+mn-ea"/>
              </a:rPr>
              <a:t>) = 9 </a:t>
            </a:r>
            <a:r>
              <a:rPr lang="en-US" altLang="ko-KR" dirty="0" smtClean="0">
                <a:latin typeface="+mn-ea"/>
              </a:rPr>
              <a:t>% </a:t>
            </a:r>
            <a:r>
              <a:rPr lang="en-US" altLang="ko-KR" dirty="0">
                <a:latin typeface="+mn-ea"/>
              </a:rPr>
              <a:t>7 = </a:t>
            </a:r>
            <a:r>
              <a:rPr lang="en-US" altLang="ko-KR" dirty="0" smtClean="0">
                <a:latin typeface="+mn-ea"/>
              </a:rPr>
              <a:t>2</a:t>
            </a:r>
          </a:p>
          <a:p>
            <a:pPr fontAlgn="base">
              <a:spcBef>
                <a:spcPct val="0"/>
              </a:spcBef>
            </a:pPr>
            <a:r>
              <a:rPr lang="en-US" altLang="ko-KR" dirty="0" smtClean="0">
                <a:latin typeface="+mn-ea"/>
              </a:rPr>
              <a:t>h</a:t>
            </a:r>
            <a:r>
              <a:rPr lang="en-US" altLang="ko-KR" baseline="-25000" dirty="0" smtClean="0">
                <a:latin typeface="+mn-ea"/>
              </a:rPr>
              <a:t>0</a:t>
            </a:r>
            <a:r>
              <a:rPr lang="en-US" altLang="ko-KR" dirty="0" smtClean="0">
                <a:latin typeface="+mn-ea"/>
              </a:rPr>
              <a:t>(6</a:t>
            </a:r>
            <a:r>
              <a:rPr lang="en-US" altLang="ko-KR" dirty="0">
                <a:latin typeface="+mn-ea"/>
              </a:rPr>
              <a:t>) = 6 </a:t>
            </a:r>
            <a:r>
              <a:rPr lang="en-US" altLang="ko-KR" dirty="0" smtClean="0">
                <a:latin typeface="+mn-ea"/>
              </a:rPr>
              <a:t>% </a:t>
            </a:r>
            <a:r>
              <a:rPr lang="en-US" altLang="ko-KR" dirty="0">
                <a:latin typeface="+mn-ea"/>
              </a:rPr>
              <a:t>7 = </a:t>
            </a:r>
            <a:r>
              <a:rPr lang="en-US" altLang="ko-KR" dirty="0" smtClean="0">
                <a:latin typeface="+mn-ea"/>
              </a:rPr>
              <a:t>6</a:t>
            </a:r>
          </a:p>
          <a:p>
            <a:pPr fontAlgn="base">
              <a:spcBef>
                <a:spcPct val="0"/>
              </a:spcBef>
            </a:pPr>
            <a:r>
              <a:rPr lang="en-US" altLang="ko-KR" dirty="0" smtClean="0">
                <a:latin typeface="+mn-ea"/>
              </a:rPr>
              <a:t>h</a:t>
            </a:r>
            <a:r>
              <a:rPr lang="en-US" altLang="ko-KR" baseline="-25000" dirty="0" smtClean="0">
                <a:latin typeface="+mn-ea"/>
              </a:rPr>
              <a:t>0</a:t>
            </a:r>
            <a:r>
              <a:rPr lang="en-US" altLang="ko-KR" dirty="0" smtClean="0">
                <a:latin typeface="+mn-ea"/>
              </a:rPr>
              <a:t>(13) =</a:t>
            </a:r>
            <a:endParaRPr lang="ko-KR" altLang="en-US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04112" y="923378"/>
            <a:ext cx="213950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x % 10</a:t>
            </a:r>
            <a:endParaRPr lang="en-US" altLang="ko-KR" sz="2000" dirty="0"/>
          </a:p>
        </p:txBody>
      </p:sp>
      <p:sp>
        <p:nvSpPr>
          <p:cNvPr id="34" name="직사각형 33"/>
          <p:cNvSpPr/>
          <p:nvPr/>
        </p:nvSpPr>
        <p:spPr>
          <a:xfrm>
            <a:off x="7104112" y="1372374"/>
            <a:ext cx="456083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h'(x) = R – (x % R</a:t>
            </a:r>
            <a:r>
              <a:rPr lang="en-US" altLang="ko-KR" dirty="0" smtClean="0">
                <a:solidFill>
                  <a:srgbClr val="C00000"/>
                </a:solidFill>
              </a:rPr>
              <a:t>) 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R is prime number less than </a:t>
            </a:r>
            <a:r>
              <a:rPr lang="en-US" altLang="ko-KR" dirty="0" err="1"/>
              <a:t>TableSize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69223" y="5112310"/>
            <a:ext cx="591057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Compute the probe sequence when you insert </a:t>
            </a:r>
            <a:r>
              <a:rPr lang="en-US" altLang="ko-KR" dirty="0">
                <a:solidFill>
                  <a:srgbClr val="C00000"/>
                </a:solidFill>
              </a:rPr>
              <a:t>13.</a:t>
            </a:r>
          </a:p>
          <a:p>
            <a:r>
              <a:rPr lang="en-US" altLang="ko-KR" dirty="0"/>
              <a:t>Then, Its sequence is </a:t>
            </a:r>
            <a:r>
              <a:rPr lang="en-US" altLang="ko-KR" dirty="0" smtClean="0">
                <a:solidFill>
                  <a:srgbClr val="C00000"/>
                </a:solidFill>
              </a:rPr>
              <a:t>___________________ .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0" name="위쪽 화살표 19"/>
          <p:cNvSpPr/>
          <p:nvPr/>
        </p:nvSpPr>
        <p:spPr>
          <a:xfrm>
            <a:off x="6403437" y="4544264"/>
            <a:ext cx="425195" cy="4420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위쪽 화살표 34"/>
          <p:cNvSpPr/>
          <p:nvPr/>
        </p:nvSpPr>
        <p:spPr>
          <a:xfrm rot="5400000">
            <a:off x="6644314" y="5121239"/>
            <a:ext cx="485806" cy="4337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5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Q6. </a:t>
            </a:r>
            <a:r>
              <a:rPr lang="en-US" altLang="ko-KR" spc="-5" dirty="0"/>
              <a:t>Collision </a:t>
            </a:r>
            <a:r>
              <a:rPr lang="en-US" altLang="ko-KR" spc="-5" dirty="0"/>
              <a:t>– Double </a:t>
            </a:r>
            <a:r>
              <a:rPr lang="en-US" altLang="ko-KR" spc="-5" dirty="0" smtClean="0"/>
              <a:t>Hashing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/>
          </p:nvPr>
        </p:nvGraphicFramePr>
        <p:xfrm>
          <a:off x="1136732" y="2071992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50983" y="1323488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17264" y="1323488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89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/>
          </p:nvPr>
        </p:nvGraphicFramePr>
        <p:xfrm>
          <a:off x="2120464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/>
          </p:nvPr>
        </p:nvGraphicFramePr>
        <p:xfrm>
          <a:off x="3143672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/>
          </p:nvPr>
        </p:nvGraphicFramePr>
        <p:xfrm>
          <a:off x="4166880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/>
          </p:nvPr>
        </p:nvGraphicFramePr>
        <p:xfrm>
          <a:off x="5186887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/>
          </p:nvPr>
        </p:nvGraphicFramePr>
        <p:xfrm>
          <a:off x="6210095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40472" y="1328411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198428" y="131856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21636" y="1323488"/>
            <a:ext cx="7264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10095" y="1312447"/>
            <a:ext cx="7264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69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36732" y="862522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89</a:t>
            </a:r>
            <a:r>
              <a:rPr lang="fr-FR" altLang="ko-KR" sz="2000" b="1" dirty="0"/>
              <a:t>, 18, 49, 58, </a:t>
            </a:r>
            <a:r>
              <a:rPr lang="fr-FR" altLang="ko-KR" sz="2000" b="1" dirty="0" smtClean="0"/>
              <a:t>69</a:t>
            </a:r>
            <a:r>
              <a:rPr lang="en-US" altLang="ko-KR" sz="2000" b="1" dirty="0" smtClean="0"/>
              <a:t>, 23</a:t>
            </a:r>
            <a:endParaRPr lang="fr-FR" altLang="ko-KR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7985006" y="1986925"/>
            <a:ext cx="3909883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Tahoma"/>
                <a:cs typeface="Tahoma"/>
              </a:rPr>
              <a:t>h</a:t>
            </a:r>
            <a:r>
              <a:rPr lang="en-US" altLang="ko-KR" sz="1400" spc="-7" baseline="-20833" dirty="0">
                <a:latin typeface="Tahoma"/>
                <a:cs typeface="Tahoma"/>
              </a:rPr>
              <a:t>0</a:t>
            </a:r>
            <a:r>
              <a:rPr lang="en-US" altLang="ko-KR" sz="1400" spc="-5" dirty="0">
                <a:latin typeface="Tahoma"/>
                <a:cs typeface="Tahoma"/>
              </a:rPr>
              <a:t>(49) </a:t>
            </a:r>
            <a:r>
              <a:rPr lang="en-US" altLang="ko-KR" sz="1400" dirty="0">
                <a:latin typeface="Tahoma"/>
                <a:cs typeface="Tahoma"/>
              </a:rPr>
              <a:t>= (h(49)+f(0)) </a:t>
            </a:r>
            <a:r>
              <a:rPr lang="en-US" altLang="ko-KR" sz="1400" dirty="0" smtClean="0">
                <a:latin typeface="Tahoma"/>
                <a:cs typeface="Tahoma"/>
              </a:rPr>
              <a:t>% </a:t>
            </a:r>
            <a:r>
              <a:rPr lang="en-US" altLang="ko-KR" sz="1400" dirty="0">
                <a:latin typeface="Tahoma"/>
                <a:cs typeface="Tahoma"/>
              </a:rPr>
              <a:t>10 = 9</a:t>
            </a:r>
            <a:r>
              <a:rPr lang="en-US" altLang="ko-KR" sz="1400" spc="15" dirty="0">
                <a:latin typeface="Tahoma"/>
                <a:cs typeface="Tahoma"/>
              </a:rPr>
              <a:t> </a:t>
            </a:r>
            <a:r>
              <a:rPr lang="en-US" altLang="ko-KR" sz="1400" spc="-5" dirty="0" smtClean="0">
                <a:solidFill>
                  <a:srgbClr val="FF0000"/>
                </a:solidFill>
                <a:latin typeface="Tahoma"/>
                <a:cs typeface="Tahoma"/>
              </a:rPr>
              <a:t>(collision)</a:t>
            </a:r>
            <a:endParaRPr lang="en-US" altLang="ko-KR" sz="14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Tahoma"/>
                <a:cs typeface="Tahoma"/>
              </a:rPr>
              <a:t>h</a:t>
            </a:r>
            <a:r>
              <a:rPr lang="en-US" altLang="ko-KR" sz="1400" spc="-7" baseline="-20833" dirty="0">
                <a:latin typeface="Tahoma"/>
                <a:cs typeface="Tahoma"/>
              </a:rPr>
              <a:t>1</a:t>
            </a:r>
            <a:r>
              <a:rPr lang="en-US" altLang="ko-KR" sz="1400" spc="-5" dirty="0">
                <a:latin typeface="Tahoma"/>
                <a:cs typeface="Tahoma"/>
              </a:rPr>
              <a:t>(49) </a:t>
            </a:r>
            <a:r>
              <a:rPr lang="en-US" altLang="ko-KR" sz="1400" dirty="0">
                <a:latin typeface="Tahoma"/>
                <a:cs typeface="Tahoma"/>
              </a:rPr>
              <a:t>= (h(49)+</a:t>
            </a:r>
            <a:r>
              <a:rPr lang="en-US" altLang="ko-KR" sz="1400" dirty="0">
                <a:solidFill>
                  <a:srgbClr val="3333CC"/>
                </a:solidFill>
                <a:latin typeface="Tahoma"/>
                <a:cs typeface="Tahoma"/>
              </a:rPr>
              <a:t>1*(</a:t>
            </a:r>
            <a:r>
              <a:rPr lang="en-US" altLang="ko-KR" sz="1400" dirty="0">
                <a:solidFill>
                  <a:srgbClr val="C00000"/>
                </a:solidFill>
                <a:latin typeface="Tahoma"/>
                <a:cs typeface="Tahoma"/>
              </a:rPr>
              <a:t>7</a:t>
            </a:r>
            <a:r>
              <a:rPr lang="en-US" altLang="ko-KR" sz="1400" dirty="0">
                <a:solidFill>
                  <a:srgbClr val="3333CC"/>
                </a:solidFill>
                <a:latin typeface="Tahoma"/>
                <a:cs typeface="Tahoma"/>
              </a:rPr>
              <a:t> – </a:t>
            </a:r>
            <a:r>
              <a:rPr lang="en-US" altLang="ko-KR" sz="1400" spc="-5" dirty="0">
                <a:solidFill>
                  <a:srgbClr val="3333CC"/>
                </a:solidFill>
                <a:latin typeface="Tahoma"/>
                <a:cs typeface="Tahoma"/>
              </a:rPr>
              <a:t>49 </a:t>
            </a:r>
            <a:r>
              <a:rPr lang="en-US" altLang="ko-KR" sz="1400" spc="-5" dirty="0" smtClean="0">
                <a:solidFill>
                  <a:srgbClr val="3333CC"/>
                </a:solidFill>
                <a:latin typeface="Tahoma"/>
                <a:cs typeface="Tahoma"/>
              </a:rPr>
              <a:t>% </a:t>
            </a:r>
            <a:r>
              <a:rPr lang="en-US" altLang="ko-KR" sz="1400" spc="-5" dirty="0">
                <a:solidFill>
                  <a:srgbClr val="C00000"/>
                </a:solidFill>
                <a:latin typeface="Tahoma"/>
                <a:cs typeface="Tahoma"/>
              </a:rPr>
              <a:t>7</a:t>
            </a:r>
            <a:r>
              <a:rPr lang="en-US" altLang="ko-KR" sz="1400" spc="-5" dirty="0">
                <a:solidFill>
                  <a:srgbClr val="3333CC"/>
                </a:solidFill>
                <a:latin typeface="Tahoma"/>
                <a:cs typeface="Tahoma"/>
              </a:rPr>
              <a:t>)</a:t>
            </a:r>
            <a:r>
              <a:rPr lang="en-US" altLang="ko-KR" sz="1400" spc="-5" dirty="0">
                <a:latin typeface="Tahoma"/>
                <a:cs typeface="Tahoma"/>
              </a:rPr>
              <a:t>) </a:t>
            </a:r>
            <a:r>
              <a:rPr lang="en-US" altLang="ko-KR" sz="1400" spc="-5" dirty="0" smtClean="0">
                <a:latin typeface="Tahoma"/>
                <a:cs typeface="Tahoma"/>
              </a:rPr>
              <a:t>% </a:t>
            </a:r>
            <a:r>
              <a:rPr lang="en-US" altLang="ko-KR" sz="1400" spc="-5" dirty="0">
                <a:latin typeface="Tahoma"/>
                <a:cs typeface="Tahoma"/>
              </a:rPr>
              <a:t>10 </a:t>
            </a:r>
            <a:r>
              <a:rPr lang="en-US" altLang="ko-KR" sz="1400" dirty="0">
                <a:latin typeface="Tahoma"/>
                <a:cs typeface="Tahoma"/>
              </a:rPr>
              <a:t>= 6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988455" y="2690875"/>
            <a:ext cx="1902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400" spc="-5" dirty="0" smtClean="0">
                <a:latin typeface="Tahoma"/>
                <a:cs typeface="Tahoma"/>
              </a:rPr>
              <a:t>(58)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  <a:endParaRPr lang="en-US" altLang="ko-KR" sz="14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400" spc="-5" dirty="0" smtClean="0">
                <a:latin typeface="Tahoma"/>
                <a:cs typeface="Tahoma"/>
              </a:rPr>
              <a:t>(58)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985006" y="3394825"/>
            <a:ext cx="158059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400" spc="-5" dirty="0" smtClean="0">
                <a:latin typeface="Tahoma"/>
                <a:cs typeface="Tahoma"/>
              </a:rPr>
              <a:t>(69)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  <a:endParaRPr lang="en-US" altLang="ko-KR" sz="14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400" spc="-5" dirty="0" smtClean="0">
                <a:latin typeface="Tahoma"/>
                <a:cs typeface="Tahoma"/>
              </a:rPr>
              <a:t>(69)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</a:p>
        </p:txBody>
      </p:sp>
      <p:graphicFrame>
        <p:nvGraphicFramePr>
          <p:cNvPr id="46" name="object 42"/>
          <p:cNvGraphicFramePr>
            <a:graphicFrameLocks noGrp="1"/>
          </p:cNvGraphicFramePr>
          <p:nvPr>
            <p:extLst/>
          </p:nvPr>
        </p:nvGraphicFramePr>
        <p:xfrm>
          <a:off x="7233303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7233303" y="1312447"/>
            <a:ext cx="726482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985006" y="4509120"/>
            <a:ext cx="15805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400" spc="-5" dirty="0" smtClean="0">
                <a:latin typeface="Tahoma"/>
                <a:cs typeface="Tahoma"/>
              </a:rPr>
              <a:t>(23)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  <a:endParaRPr lang="en-US" altLang="ko-KR" sz="14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400" spc="-5" dirty="0" smtClean="0">
                <a:latin typeface="Tahoma"/>
                <a:cs typeface="Tahoma"/>
              </a:rPr>
              <a:t>(23) </a:t>
            </a:r>
            <a:r>
              <a:rPr lang="en-US" altLang="ko-KR" sz="1400" dirty="0" smtClean="0">
                <a:latin typeface="Tahoma"/>
                <a:cs typeface="Tahoma"/>
              </a:rPr>
              <a:t>=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dirty="0" smtClean="0">
                <a:latin typeface="Tahoma"/>
                <a:cs typeface="Tahoma"/>
              </a:rPr>
              <a:t>: </a:t>
            </a:r>
            <a:endParaRPr lang="en-US" altLang="ko-KR" sz="1400" dirty="0">
              <a:latin typeface="Tahoma"/>
              <a:cs typeface="Tahoma"/>
            </a:endParaRPr>
          </a:p>
        </p:txBody>
      </p:sp>
      <p:graphicFrame>
        <p:nvGraphicFramePr>
          <p:cNvPr id="27" name="object 42"/>
          <p:cNvGraphicFramePr>
            <a:graphicFrameLocks noGrp="1"/>
          </p:cNvGraphicFramePr>
          <p:nvPr>
            <p:extLst/>
          </p:nvPr>
        </p:nvGraphicFramePr>
        <p:xfrm>
          <a:off x="621052" y="2071992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120464" y="5615077"/>
            <a:ext cx="586454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ko-KR" b="1" dirty="0"/>
              <a:t> </a:t>
            </a:r>
            <a:r>
              <a:rPr lang="fr-FR" altLang="ko-KR" b="1" dirty="0" smtClean="0"/>
              <a:t>  0              0              1              2              </a:t>
            </a:r>
            <a:r>
              <a:rPr lang="fr-FR" altLang="ko-KR" b="1" dirty="0"/>
              <a:t>2</a:t>
            </a:r>
            <a:r>
              <a:rPr lang="fr-FR" altLang="ko-KR" b="1" dirty="0" smtClean="0"/>
              <a:t>   </a:t>
            </a:r>
            <a:endParaRPr lang="fr-FR" altLang="ko-KR" b="1" dirty="0"/>
          </a:p>
        </p:txBody>
      </p:sp>
      <p:sp>
        <p:nvSpPr>
          <p:cNvPr id="32" name="직사각형 31"/>
          <p:cNvSpPr/>
          <p:nvPr/>
        </p:nvSpPr>
        <p:spPr>
          <a:xfrm>
            <a:off x="7082983" y="870033"/>
            <a:ext cx="196534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</a:t>
            </a:r>
            <a:r>
              <a:rPr lang="en-US" altLang="ko-KR" sz="2000" smtClean="0"/>
              <a:t>= x % </a:t>
            </a:r>
            <a:r>
              <a:rPr lang="en-US" altLang="ko-KR" sz="2000" dirty="0" smtClean="0"/>
              <a:t>10</a:t>
            </a:r>
            <a:endParaRPr lang="en-US" altLang="ko-KR" sz="2000" dirty="0"/>
          </a:p>
        </p:txBody>
      </p:sp>
      <p:sp>
        <p:nvSpPr>
          <p:cNvPr id="33" name="직사각형 32"/>
          <p:cNvSpPr/>
          <p:nvPr/>
        </p:nvSpPr>
        <p:spPr>
          <a:xfrm>
            <a:off x="8013010" y="1323488"/>
            <a:ext cx="388187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h'(x) = R – (x % R) </a:t>
            </a:r>
          </a:p>
          <a:p>
            <a:r>
              <a:rPr lang="en-US" altLang="ko-KR" sz="1600" dirty="0"/>
              <a:t>R is prime number less than </a:t>
            </a:r>
            <a:r>
              <a:rPr lang="en-US" altLang="ko-KR" sz="1600" dirty="0" err="1"/>
              <a:t>TableSize</a:t>
            </a:r>
            <a:endParaRPr lang="en-US" altLang="ko-KR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335360" y="5618439"/>
            <a:ext cx="166192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</a:t>
            </a:r>
            <a:r>
              <a:rPr lang="fr-FR" altLang="ko-KR" dirty="0" smtClean="0"/>
              <a:t>nsucessful </a:t>
            </a:r>
          </a:p>
          <a:p>
            <a:pPr algn="r"/>
            <a:r>
              <a:rPr lang="fr-FR" altLang="ko-KR" dirty="0" smtClean="0"/>
              <a:t>no. of probes</a:t>
            </a:r>
            <a:endParaRPr lang="fr-FR" altLang="ko-KR" dirty="0"/>
          </a:p>
        </p:txBody>
      </p:sp>
    </p:spTree>
    <p:extLst>
      <p:ext uri="{BB962C8B-B14F-4D97-AF65-F5344CB8AC3E}">
        <p14:creationId xmlns:p14="http://schemas.microsoft.com/office/powerpoint/2010/main" val="492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1984" y="2120566"/>
            <a:ext cx="5343409" cy="93438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</a:t>
            </a:r>
            <a:r>
              <a:rPr lang="en-US" altLang="ko-KR" dirty="0" smtClean="0">
                <a:solidFill>
                  <a:schemeClr val="tx1"/>
                </a:solidFill>
              </a:rPr>
              <a:t>Structures: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Hashing &amp; Hash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5951984" y="3166110"/>
            <a:ext cx="5343409" cy="25671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Hashing &amp; Hash 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Collision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Rehashing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Coding</a:t>
            </a:r>
          </a:p>
          <a:p>
            <a:pPr lvl="1" indent="-342900"/>
            <a:r>
              <a:rPr lang="en-US" altLang="ko-KR" dirty="0"/>
              <a:t>Using list in STL</a:t>
            </a:r>
          </a:p>
          <a:p>
            <a:pPr lvl="1" indent="-342900"/>
            <a:r>
              <a:rPr lang="en-US" altLang="ko-KR" dirty="0"/>
              <a:t>Using </a:t>
            </a:r>
            <a:r>
              <a:rPr lang="en-US" altLang="ko-KR" dirty="0" err="1"/>
              <a:t>unordered_map</a:t>
            </a:r>
            <a:r>
              <a:rPr lang="en-US" altLang="ko-KR" dirty="0"/>
              <a:t> </a:t>
            </a:r>
            <a:r>
              <a:rPr lang="en-US" altLang="ko-KR" dirty="0" smtClean="0"/>
              <a:t>in </a:t>
            </a:r>
            <a:r>
              <a:rPr lang="en-US" altLang="ko-KR" dirty="0"/>
              <a:t>STL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69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3">
      <a:majorFont>
        <a:latin typeface="Georgia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20450</TotalTime>
  <Words>1003</Words>
  <Application>Microsoft Office PowerPoint</Application>
  <PresentationFormat>와이드스크린</PresentationFormat>
  <Paragraphs>312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HY견명조</vt:lpstr>
      <vt:lpstr>맑은 고딕</vt:lpstr>
      <vt:lpstr>바탕체</vt:lpstr>
      <vt:lpstr>Arial</vt:lpstr>
      <vt:lpstr>Arial Rounded MT Bold</vt:lpstr>
      <vt:lpstr>Century Gothic</vt:lpstr>
      <vt:lpstr>Tahoma</vt:lpstr>
      <vt:lpstr>Wingdings</vt:lpstr>
      <vt:lpstr>고려청자</vt:lpstr>
      <vt:lpstr>Data Structures: Hashing &amp; Hash Tables</vt:lpstr>
      <vt:lpstr>Q1. Linear Probing</vt:lpstr>
      <vt:lpstr>Q2. Linear Probing</vt:lpstr>
      <vt:lpstr>Q3. Quadratic Probing</vt:lpstr>
      <vt:lpstr>Q4. Quadratic Probing</vt:lpstr>
      <vt:lpstr>Q5. Double Hashing</vt:lpstr>
      <vt:lpstr>Q6. Collision – Double Hashing </vt:lpstr>
      <vt:lpstr>Data Structures: Hashing &amp; Hash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1357</cp:revision>
  <dcterms:created xsi:type="dcterms:W3CDTF">2014-02-12T09:15:05Z</dcterms:created>
  <dcterms:modified xsi:type="dcterms:W3CDTF">2021-06-06T16:05:55Z</dcterms:modified>
</cp:coreProperties>
</file>