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91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9" autoAdjust="0"/>
    <p:restoredTop sz="96344" autoAdjust="0"/>
  </p:normalViewPr>
  <p:slideViewPr>
    <p:cSldViewPr>
      <p:cViewPr varScale="1">
        <p:scale>
          <a:sx n="76" d="100"/>
          <a:sy n="76" d="100"/>
        </p:scale>
        <p:origin x="67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andara" panose="020E0502030303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527051" y="827186"/>
            <a:ext cx="6423866" cy="5621065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grow(node, k) - Insert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 node with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k</a:t>
            </a:r>
            <a:endParaRPr lang="en-US" altLang="ko-KR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Century Gothic" panose="020B0502020202020204" pitchFamily="34" charset="0"/>
              </a:rPr>
              <a:t>Step </a:t>
            </a:r>
            <a:r>
              <a:rPr lang="en-US" altLang="ko-KR" sz="1800" b="1" dirty="0">
                <a:latin typeface="Century Gothic" panose="020B0502020202020204" pitchFamily="34" charset="0"/>
              </a:rPr>
              <a:t>1</a:t>
            </a:r>
            <a:r>
              <a:rPr lang="en-US" altLang="ko-KR" sz="1800" dirty="0">
                <a:latin typeface="Century Gothic" panose="020B0502020202020204" pitchFamily="34" charset="0"/>
              </a:rPr>
              <a:t>: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If </a:t>
            </a:r>
            <a:r>
              <a:rPr lang="en-US" altLang="ko-KR" sz="1800" dirty="0">
                <a:latin typeface="Century Gothic" panose="020B0502020202020204" pitchFamily="34" charset="0"/>
              </a:rPr>
              <a:t>the tree is empty,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return a new node(k).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Century Gothic" panose="020B0502020202020204" pitchFamily="34" charset="0"/>
              </a:rPr>
              <a:t>Step </a:t>
            </a:r>
            <a:r>
              <a:rPr lang="en-US" altLang="ko-KR" sz="1800" b="1" dirty="0">
                <a:latin typeface="Century Gothic" panose="020B0502020202020204" pitchFamily="34" charset="0"/>
              </a:rPr>
              <a:t>2</a:t>
            </a:r>
            <a:r>
              <a:rPr lang="en-US" altLang="ko-KR" sz="1800" dirty="0">
                <a:latin typeface="Century Gothic" panose="020B0502020202020204" pitchFamily="34" charset="0"/>
              </a:rPr>
              <a:t>: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Pretending to search </a:t>
            </a:r>
            <a:r>
              <a:rPr lang="en-US" altLang="ko-KR" sz="1800" dirty="0">
                <a:latin typeface="Century Gothic" panose="020B0502020202020204" pitchFamily="34" charset="0"/>
              </a:rPr>
              <a:t>for k in BST, </a:t>
            </a:r>
            <a:br>
              <a:rPr lang="en-US" altLang="ko-KR" sz="1800" dirty="0">
                <a:latin typeface="Century Gothic" panose="020B0502020202020204" pitchFamily="34" charset="0"/>
              </a:rPr>
            </a:br>
            <a:r>
              <a:rPr lang="en-US" altLang="ko-KR" sz="1800" dirty="0">
                <a:latin typeface="Century Gothic" panose="020B0502020202020204" pitchFamily="34" charset="0"/>
              </a:rPr>
              <a:t>until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locating a nullptr.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 smtClean="0">
                <a:latin typeface="Century Gothic" panose="020B0502020202020204" pitchFamily="34" charset="0"/>
              </a:rPr>
              <a:t>Step </a:t>
            </a:r>
            <a:r>
              <a:rPr lang="en-US" altLang="ko-KR" sz="1800" b="1" dirty="0">
                <a:latin typeface="Century Gothic" panose="020B0502020202020204" pitchFamily="34" charset="0"/>
              </a:rPr>
              <a:t>3</a:t>
            </a:r>
            <a:r>
              <a:rPr lang="en-US" altLang="ko-KR" sz="1800" dirty="0">
                <a:latin typeface="Century Gothic" panose="020B0502020202020204" pitchFamily="34" charset="0"/>
              </a:rPr>
              <a:t>: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create a new node(k) and link it.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Q1: </a:t>
            </a:r>
            <a:r>
              <a:rPr lang="en-US" altLang="ko-KR" sz="1800" dirty="0">
                <a:latin typeface="Century Gothic" panose="020B0502020202020204" pitchFamily="34" charset="0"/>
              </a:rPr>
              <a:t>Do you see the difference between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the </a:t>
            </a:r>
            <a:r>
              <a:rPr lang="en-US" altLang="ko-KR" sz="1800" dirty="0">
                <a:latin typeface="Century Gothic" panose="020B0502020202020204" pitchFamily="34" charset="0"/>
              </a:rPr>
              <a:t>binary tree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and </a:t>
            </a:r>
            <a:r>
              <a:rPr lang="en-US" altLang="ko-KR" sz="1800" dirty="0">
                <a:latin typeface="Century Gothic" panose="020B0502020202020204" pitchFamily="34" charset="0"/>
              </a:rPr>
              <a:t>binary search tree in this operation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?</a:t>
            </a: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Q2: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 To complete inserting </a:t>
            </a:r>
            <a:r>
              <a:rPr lang="en-US" altLang="ko-KR" sz="1800" b="1" dirty="0" smtClean="0">
                <a:latin typeface="Century Gothic" panose="020B0502020202020204" pitchFamily="34" charset="0"/>
              </a:rPr>
              <a:t>7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, how many times was </a:t>
            </a:r>
            <a:r>
              <a:rPr lang="en-US" altLang="ko-KR" sz="1800" b="1" dirty="0" smtClean="0">
                <a:latin typeface="Consolas" panose="020B0609020204030204" pitchFamily="49" charset="0"/>
              </a:rPr>
              <a:t>grow() </a:t>
            </a:r>
            <a:r>
              <a:rPr lang="en-US" altLang="ko-KR" sz="1800" dirty="0" smtClean="0">
                <a:latin typeface="Century Gothic" panose="020B0502020202020204" pitchFamily="34" charset="0"/>
              </a:rPr>
              <a:t>called?</a:t>
            </a: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Q3: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How many times " </a:t>
            </a:r>
            <a:r>
              <a:rPr lang="en-US" altLang="ko-KR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if (key &lt; node-&gt;</a:t>
            </a:r>
            <a:r>
              <a:rPr lang="en-US" altLang="ko-KR" sz="1800" b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key)</a:t>
            </a:r>
            <a:r>
              <a:rPr lang="en-US" altLang="ko-KR" sz="180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"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called during this process?</a:t>
            </a:r>
          </a:p>
          <a:p>
            <a:r>
              <a:rPr lang="en-US" altLang="ko-KR" sz="1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Q4: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At the end of this whole process, which </a:t>
            </a:r>
            <a:r>
              <a:rPr lang="en-US" altLang="ko-KR" sz="18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will be executed and what is the key value of the node?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Operations: Insert (or grow)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9615292" y="3572960"/>
            <a:ext cx="456337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5</a:t>
            </a:r>
          </a:p>
        </p:txBody>
      </p:sp>
      <p:sp>
        <p:nvSpPr>
          <p:cNvPr id="102" name="Oval 4"/>
          <p:cNvSpPr>
            <a:spLocks noChangeArrowheads="1"/>
          </p:cNvSpPr>
          <p:nvPr/>
        </p:nvSpPr>
        <p:spPr bwMode="auto">
          <a:xfrm>
            <a:off x="8609953" y="4155537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3</a:t>
            </a:r>
          </a:p>
        </p:txBody>
      </p:sp>
      <p:sp>
        <p:nvSpPr>
          <p:cNvPr id="103" name="Line 5"/>
          <p:cNvSpPr>
            <a:spLocks noChangeShapeType="1"/>
          </p:cNvSpPr>
          <p:nvPr/>
        </p:nvSpPr>
        <p:spPr bwMode="auto">
          <a:xfrm flipH="1">
            <a:off x="9019082" y="3868545"/>
            <a:ext cx="611944" cy="42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4" name="Oval 6"/>
          <p:cNvSpPr>
            <a:spLocks noChangeArrowheads="1"/>
          </p:cNvSpPr>
          <p:nvPr/>
        </p:nvSpPr>
        <p:spPr bwMode="auto">
          <a:xfrm>
            <a:off x="8130886" y="4801698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</a:t>
            </a: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9136225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4</a:t>
            </a:r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8414130" y="4537047"/>
            <a:ext cx="246527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>
            <a:off x="9019082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endParaRPr kumimoji="1" lang="ko-KR" altLang="en-US">
              <a:latin typeface="Century Gothic" panose="020B0502020202020204" pitchFamily="34" charset="0"/>
              <a:ea typeface="돋움" pitchFamily="50" charset="-127"/>
            </a:endParaRPr>
          </a:p>
        </p:txBody>
      </p:sp>
      <p:sp>
        <p:nvSpPr>
          <p:cNvPr id="108" name="Oval 10"/>
          <p:cNvSpPr>
            <a:spLocks noChangeArrowheads="1"/>
          </p:cNvSpPr>
          <p:nvPr/>
        </p:nvSpPr>
        <p:spPr bwMode="auto">
          <a:xfrm>
            <a:off x="10552444" y="4155537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9</a:t>
            </a:r>
          </a:p>
        </p:txBody>
      </p:sp>
      <p:sp>
        <p:nvSpPr>
          <p:cNvPr id="109" name="Line 11"/>
          <p:cNvSpPr>
            <a:spLocks noChangeShapeType="1"/>
          </p:cNvSpPr>
          <p:nvPr/>
        </p:nvSpPr>
        <p:spPr bwMode="auto">
          <a:xfrm>
            <a:off x="10078623" y="3847922"/>
            <a:ext cx="622436" cy="3230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0" name="Oval 24"/>
          <p:cNvSpPr>
            <a:spLocks noChangeArrowheads="1"/>
          </p:cNvSpPr>
          <p:nvPr/>
        </p:nvSpPr>
        <p:spPr bwMode="auto">
          <a:xfrm>
            <a:off x="11075899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10</a:t>
            </a:r>
          </a:p>
        </p:txBody>
      </p:sp>
      <p:sp>
        <p:nvSpPr>
          <p:cNvPr id="111" name="Line 25"/>
          <p:cNvSpPr>
            <a:spLocks noChangeShapeType="1"/>
          </p:cNvSpPr>
          <p:nvPr/>
        </p:nvSpPr>
        <p:spPr bwMode="auto">
          <a:xfrm>
            <a:off x="10961573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10092284" y="4801698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6</a:t>
            </a:r>
          </a:p>
        </p:txBody>
      </p:sp>
      <p:sp>
        <p:nvSpPr>
          <p:cNvPr id="113" name="Line 8"/>
          <p:cNvSpPr>
            <a:spLocks noChangeShapeType="1"/>
          </p:cNvSpPr>
          <p:nvPr/>
        </p:nvSpPr>
        <p:spPr bwMode="auto">
          <a:xfrm flipH="1">
            <a:off x="10418117" y="4537047"/>
            <a:ext cx="233375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8071954" y="5214822"/>
            <a:ext cx="567223" cy="182034"/>
            <a:chOff x="1280306" y="5655478"/>
            <a:chExt cx="567223" cy="182034"/>
          </a:xfrm>
        </p:grpSpPr>
        <p:sp>
          <p:nvSpPr>
            <p:cNvPr id="115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079786" y="5225135"/>
            <a:ext cx="567223" cy="182034"/>
            <a:chOff x="1280306" y="5655478"/>
            <a:chExt cx="567223" cy="182034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10015187" y="5213082"/>
            <a:ext cx="164292" cy="182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10000"/>
              </a:lnSpc>
            </a:pPr>
            <a:endParaRPr lang="en-US" altLang="ko-KR" sz="1200" i="1" dirty="0">
              <a:latin typeface="Century Gothic" panose="020B0502020202020204" pitchFamily="34" charset="0"/>
              <a:ea typeface="돋움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1016080" y="5213796"/>
            <a:ext cx="567223" cy="182034"/>
            <a:chOff x="1280306" y="5655478"/>
            <a:chExt cx="567223" cy="182034"/>
          </a:xfrm>
        </p:grpSpPr>
        <p:sp>
          <p:nvSpPr>
            <p:cNvPr id="124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10418117" y="5680467"/>
            <a:ext cx="458085" cy="441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7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10371827" y="6067269"/>
            <a:ext cx="567223" cy="182034"/>
            <a:chOff x="1280306" y="5655478"/>
            <a:chExt cx="567223" cy="182034"/>
          </a:xfrm>
        </p:grpSpPr>
        <p:sp>
          <p:nvSpPr>
            <p:cNvPr id="12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884229" y="5523276"/>
            <a:ext cx="2642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Century Gothic" panose="020B0502020202020204" pitchFamily="34" charset="0"/>
              </a:rPr>
              <a:t>Then, create a new node with 7.</a:t>
            </a:r>
          </a:p>
          <a:p>
            <a:pPr algn="ctr"/>
            <a:r>
              <a:rPr lang="en-US" altLang="ko-KR" sz="1200" dirty="0" smtClean="0">
                <a:latin typeface="Century Gothic" panose="020B0502020202020204" pitchFamily="34" charset="0"/>
              </a:rPr>
              <a:t>Link it to the right of the node 6.</a:t>
            </a:r>
            <a:endParaRPr lang="ko-KR" altLang="en-US" sz="1200" dirty="0">
              <a:latin typeface="Century Gothic" panose="020B0502020202020204" pitchFamily="34" charset="0"/>
            </a:endParaRPr>
          </a:p>
        </p:txBody>
      </p:sp>
      <p:cxnSp>
        <p:nvCxnSpPr>
          <p:cNvPr id="8" name="직선 연결선 7"/>
          <p:cNvCxnSpPr>
            <a:stCxn id="112" idx="5"/>
            <a:endCxn id="126" idx="0"/>
          </p:cNvCxnSpPr>
          <p:nvPr/>
        </p:nvCxnSpPr>
        <p:spPr>
          <a:xfrm>
            <a:off x="10483284" y="5178678"/>
            <a:ext cx="163876" cy="5017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4341ED7-9B04-4205-99E0-50961AF254AD}"/>
              </a:ext>
            </a:extLst>
          </p:cNvPr>
          <p:cNvSpPr/>
          <p:nvPr/>
        </p:nvSpPr>
        <p:spPr>
          <a:xfrm>
            <a:off x="6936652" y="822523"/>
            <a:ext cx="4840632" cy="255454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tree grow(tree node, int key) {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if (node == nullptr) 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tree(key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if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(key &lt; node-&gt;key) 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node-&gt;left = grow(node-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&gt;left, key);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else if (key &gt; node-&gt;key)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node-&gt;right = grow(node-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&gt;right, key</a:t>
            </a:r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return node;</a:t>
            </a:r>
          </a:p>
          <a:p>
            <a:r>
              <a:rPr lang="en-US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15962</TotalTime>
  <Words>233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HY견명조</vt:lpstr>
      <vt:lpstr>돋움</vt:lpstr>
      <vt:lpstr>맑은 고딕</vt:lpstr>
      <vt:lpstr>바탕체</vt:lpstr>
      <vt:lpstr>Arial</vt:lpstr>
      <vt:lpstr>Arial Rounded MT Bold</vt:lpstr>
      <vt:lpstr>Candara</vt:lpstr>
      <vt:lpstr>Century Gothic</vt:lpstr>
      <vt:lpstr>Consolas</vt:lpstr>
      <vt:lpstr>Courier New</vt:lpstr>
      <vt:lpstr>Wingdings</vt:lpstr>
      <vt:lpstr>고려청자</vt:lpstr>
      <vt:lpstr>Operations: Insert (or grow)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1020</cp:revision>
  <dcterms:created xsi:type="dcterms:W3CDTF">2014-02-12T09:15:05Z</dcterms:created>
  <dcterms:modified xsi:type="dcterms:W3CDTF">2021-04-30T11:40:15Z</dcterms:modified>
</cp:coreProperties>
</file>