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28"/>
    <a:srgbClr val="BFBC8A"/>
    <a:srgbClr val="6C6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700" y="1"/>
            <a:ext cx="15354299" cy="10274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0508" y="4474439"/>
            <a:ext cx="864698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65B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65B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466" y="3370129"/>
            <a:ext cx="7693872" cy="4772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65B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65B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358" y="267067"/>
            <a:ext cx="12830174" cy="2609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4673" y="1003331"/>
            <a:ext cx="12223574" cy="1185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65B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05" y="4329500"/>
            <a:ext cx="11829188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584" y="4953489"/>
            <a:ext cx="130759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675" dirty="0">
                <a:solidFill>
                  <a:srgbClr val="1C4254"/>
                </a:solidFill>
                <a:latin typeface="Tahoma"/>
                <a:cs typeface="Tahoma"/>
              </a:rPr>
              <a:t>RAPID</a:t>
            </a:r>
            <a:r>
              <a:rPr sz="6000" b="1" spc="-55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6000" b="1" spc="-509" dirty="0">
                <a:solidFill>
                  <a:srgbClr val="1C4254"/>
                </a:solidFill>
                <a:latin typeface="Tahoma"/>
                <a:cs typeface="Tahoma"/>
              </a:rPr>
              <a:t>TRANSFORMATIONAL</a:t>
            </a:r>
            <a:r>
              <a:rPr sz="6000" b="1" spc="-55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6000" b="1" spc="-400" dirty="0">
                <a:solidFill>
                  <a:srgbClr val="1C4254"/>
                </a:solidFill>
                <a:latin typeface="Tahoma"/>
                <a:cs typeface="Tahoma"/>
              </a:rPr>
              <a:t>THERAPY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6489" y="6245709"/>
            <a:ext cx="2129155" cy="901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5405" algn="ctr">
              <a:lnSpc>
                <a:spcPct val="100000"/>
              </a:lnSpc>
              <a:spcBef>
                <a:spcPts val="550"/>
              </a:spcBef>
            </a:pPr>
            <a:r>
              <a:rPr sz="2500" b="1" spc="-25" dirty="0">
                <a:solidFill>
                  <a:srgbClr val="365B6D"/>
                </a:solidFill>
                <a:latin typeface="Tahoma"/>
                <a:cs typeface="Tahoma"/>
              </a:rPr>
              <a:t>BY</a:t>
            </a: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500" spc="45" dirty="0">
                <a:solidFill>
                  <a:srgbClr val="365B6D"/>
                </a:solidFill>
                <a:latin typeface="Tahoma"/>
                <a:cs typeface="Tahoma"/>
              </a:rPr>
              <a:t>SUBREEN</a:t>
            </a:r>
            <a:r>
              <a:rPr sz="2500" spc="-26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RIAZ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89472"/>
            <a:ext cx="18287998" cy="769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165" algn="ctr">
              <a:lnSpc>
                <a:spcPct val="114999"/>
              </a:lnSpc>
              <a:spcBef>
                <a:spcPts val="100"/>
              </a:spcBef>
            </a:pPr>
            <a:r>
              <a:rPr spc="-200" dirty="0"/>
              <a:t>Your</a:t>
            </a:r>
            <a:r>
              <a:rPr spc="-204" dirty="0"/>
              <a:t> </a:t>
            </a:r>
            <a:r>
              <a:rPr spc="-140" dirty="0"/>
              <a:t>Session</a:t>
            </a:r>
            <a:r>
              <a:rPr spc="-204" dirty="0"/>
              <a:t> </a:t>
            </a:r>
            <a:r>
              <a:rPr spc="-215" dirty="0"/>
              <a:t>with</a:t>
            </a:r>
            <a:r>
              <a:rPr spc="-200" dirty="0"/>
              <a:t> </a:t>
            </a:r>
            <a:r>
              <a:rPr spc="-245" dirty="0"/>
              <a:t>me</a:t>
            </a:r>
            <a:r>
              <a:rPr spc="-204" dirty="0"/>
              <a:t> </a:t>
            </a:r>
            <a:r>
              <a:rPr spc="-200" dirty="0"/>
              <a:t>will </a:t>
            </a:r>
            <a:r>
              <a:rPr spc="-190" dirty="0"/>
              <a:t>help</a:t>
            </a:r>
            <a:r>
              <a:rPr spc="-204" dirty="0"/>
              <a:t> </a:t>
            </a:r>
            <a:r>
              <a:rPr spc="-225" dirty="0"/>
              <a:t>you</a:t>
            </a:r>
            <a:r>
              <a:rPr spc="-204" dirty="0"/>
              <a:t> </a:t>
            </a:r>
            <a:r>
              <a:rPr spc="-160" dirty="0"/>
              <a:t>reach</a:t>
            </a:r>
            <a:r>
              <a:rPr spc="-200" dirty="0"/>
              <a:t> a</a:t>
            </a:r>
            <a:r>
              <a:rPr spc="-204" dirty="0"/>
              <a:t> </a:t>
            </a:r>
            <a:r>
              <a:rPr spc="-185" dirty="0"/>
              <a:t>deeply</a:t>
            </a:r>
            <a:r>
              <a:rPr spc="-200" dirty="0"/>
              <a:t> </a:t>
            </a:r>
            <a:r>
              <a:rPr spc="-180" dirty="0"/>
              <a:t>relaxed</a:t>
            </a:r>
            <a:r>
              <a:rPr spc="-204" dirty="0"/>
              <a:t> </a:t>
            </a:r>
            <a:r>
              <a:rPr spc="-130" dirty="0"/>
              <a:t>state</a:t>
            </a:r>
            <a:r>
              <a:rPr spc="-204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190" dirty="0"/>
              <a:t>enable</a:t>
            </a:r>
            <a:r>
              <a:rPr spc="-204" dirty="0"/>
              <a:t> </a:t>
            </a:r>
            <a:r>
              <a:rPr spc="-225" dirty="0"/>
              <a:t>you</a:t>
            </a:r>
            <a:r>
              <a:rPr spc="-200" dirty="0"/>
              <a:t> </a:t>
            </a:r>
            <a:r>
              <a:rPr spc="-25" dirty="0"/>
              <a:t>to </a:t>
            </a:r>
            <a:r>
              <a:rPr spc="-110" dirty="0"/>
              <a:t>focus</a:t>
            </a:r>
            <a:r>
              <a:rPr spc="-200" dirty="0"/>
              <a:t> </a:t>
            </a:r>
            <a:r>
              <a:rPr spc="-215" dirty="0"/>
              <a:t>on</a:t>
            </a:r>
            <a:r>
              <a:rPr spc="-200" dirty="0"/>
              <a:t> </a:t>
            </a:r>
            <a:r>
              <a:rPr spc="-150" dirty="0"/>
              <a:t>past</a:t>
            </a:r>
            <a:r>
              <a:rPr spc="-200" dirty="0"/>
              <a:t> </a:t>
            </a:r>
            <a:r>
              <a:rPr spc="-155" dirty="0"/>
              <a:t>events.</a:t>
            </a:r>
            <a:r>
              <a:rPr spc="-195" dirty="0"/>
              <a:t> </a:t>
            </a:r>
            <a:r>
              <a:rPr spc="-95" dirty="0"/>
              <a:t>As</a:t>
            </a:r>
            <a:r>
              <a:rPr spc="-200" dirty="0"/>
              <a:t> </a:t>
            </a:r>
            <a:r>
              <a:rPr spc="-175" dirty="0"/>
              <a:t>the</a:t>
            </a:r>
            <a:r>
              <a:rPr spc="-200" dirty="0"/>
              <a:t> </a:t>
            </a:r>
            <a:r>
              <a:rPr spc="-140" dirty="0"/>
              <a:t>client,</a:t>
            </a:r>
            <a:r>
              <a:rPr spc="-200" dirty="0"/>
              <a:t> </a:t>
            </a:r>
            <a:r>
              <a:rPr spc="-225" dirty="0"/>
              <a:t>you</a:t>
            </a:r>
            <a:r>
              <a:rPr spc="-195" dirty="0"/>
              <a:t> </a:t>
            </a:r>
            <a:r>
              <a:rPr spc="-200" dirty="0"/>
              <a:t>will </a:t>
            </a:r>
            <a:r>
              <a:rPr spc="-225" dirty="0"/>
              <a:t>work</a:t>
            </a:r>
            <a:r>
              <a:rPr spc="-200" dirty="0"/>
              <a:t> </a:t>
            </a:r>
            <a:r>
              <a:rPr spc="-175" dirty="0"/>
              <a:t>alongside</a:t>
            </a:r>
            <a:r>
              <a:rPr spc="-200" dirty="0"/>
              <a:t> </a:t>
            </a:r>
            <a:r>
              <a:rPr spc="-215" dirty="0"/>
              <a:t>with</a:t>
            </a:r>
            <a:r>
              <a:rPr spc="-195" dirty="0"/>
              <a:t> </a:t>
            </a:r>
            <a:r>
              <a:rPr spc="-245" dirty="0"/>
              <a:t>me</a:t>
            </a:r>
            <a:r>
              <a:rPr spc="-200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175" dirty="0"/>
              <a:t>uncover</a:t>
            </a:r>
            <a:r>
              <a:rPr spc="-200" dirty="0"/>
              <a:t> </a:t>
            </a:r>
            <a:r>
              <a:rPr spc="-25" dirty="0"/>
              <a:t>the </a:t>
            </a:r>
            <a:r>
              <a:rPr spc="-225" dirty="0"/>
              <a:t>meaning</a:t>
            </a:r>
            <a:r>
              <a:rPr spc="-200" dirty="0"/>
              <a:t> </a:t>
            </a:r>
            <a:r>
              <a:rPr spc="-229" dirty="0"/>
              <a:t>and</a:t>
            </a:r>
            <a:r>
              <a:rPr spc="-195" dirty="0"/>
              <a:t> </a:t>
            </a:r>
            <a:r>
              <a:rPr spc="-165" dirty="0"/>
              <a:t>interpretation</a:t>
            </a:r>
            <a:r>
              <a:rPr spc="-200" dirty="0"/>
              <a:t> </a:t>
            </a:r>
            <a:r>
              <a:rPr spc="-225" dirty="0"/>
              <a:t>you</a:t>
            </a:r>
            <a:r>
              <a:rPr spc="-195" dirty="0"/>
              <a:t> </a:t>
            </a:r>
            <a:r>
              <a:rPr spc="-145" dirty="0"/>
              <a:t>created</a:t>
            </a:r>
            <a:r>
              <a:rPr spc="-200" dirty="0"/>
              <a:t> </a:t>
            </a:r>
            <a:r>
              <a:rPr spc="-160" dirty="0"/>
              <a:t>at</a:t>
            </a:r>
            <a:r>
              <a:rPr spc="-195" dirty="0"/>
              <a:t> </a:t>
            </a:r>
            <a:r>
              <a:rPr spc="-175" dirty="0"/>
              <a:t>the</a:t>
            </a:r>
            <a:r>
              <a:rPr spc="-200" dirty="0"/>
              <a:t> </a:t>
            </a:r>
            <a:r>
              <a:rPr spc="-185" dirty="0"/>
              <a:t>time</a:t>
            </a:r>
            <a:r>
              <a:rPr spc="-195" dirty="0"/>
              <a:t> </a:t>
            </a:r>
            <a:r>
              <a:rPr spc="-229" dirty="0"/>
              <a:t>and</a:t>
            </a:r>
            <a:r>
              <a:rPr spc="-200" dirty="0"/>
              <a:t> </a:t>
            </a:r>
            <a:r>
              <a:rPr spc="-175" dirty="0"/>
              <a:t>the</a:t>
            </a:r>
            <a:r>
              <a:rPr spc="-195" dirty="0"/>
              <a:t> </a:t>
            </a:r>
            <a:r>
              <a:rPr spc="-130" dirty="0"/>
              <a:t>beliefs</a:t>
            </a:r>
            <a:r>
              <a:rPr spc="-200" dirty="0"/>
              <a:t> </a:t>
            </a:r>
            <a:r>
              <a:rPr spc="-225" dirty="0"/>
              <a:t>you</a:t>
            </a:r>
            <a:r>
              <a:rPr spc="-195" dirty="0"/>
              <a:t> </a:t>
            </a:r>
            <a:r>
              <a:rPr spc="-180" dirty="0"/>
              <a:t>formed</a:t>
            </a:r>
            <a:r>
              <a:rPr spc="-195" dirty="0"/>
              <a:t> </a:t>
            </a:r>
            <a:r>
              <a:rPr spc="-140" dirty="0"/>
              <a:t>as</a:t>
            </a:r>
            <a:r>
              <a:rPr spc="-200" dirty="0"/>
              <a:t> </a:t>
            </a:r>
            <a:r>
              <a:rPr spc="-50" dirty="0"/>
              <a:t>a </a:t>
            </a:r>
            <a:r>
              <a:rPr spc="-150" dirty="0"/>
              <a:t>result.</a:t>
            </a:r>
            <a:r>
              <a:rPr spc="-210" dirty="0"/>
              <a:t> You</a:t>
            </a:r>
            <a:r>
              <a:rPr spc="-204" dirty="0"/>
              <a:t> </a:t>
            </a:r>
            <a:r>
              <a:rPr spc="-160" dirty="0"/>
              <a:t>can</a:t>
            </a:r>
            <a:r>
              <a:rPr spc="-210" dirty="0"/>
              <a:t> </a:t>
            </a:r>
            <a:r>
              <a:rPr spc="-200" dirty="0"/>
              <a:t>then</a:t>
            </a:r>
            <a:r>
              <a:rPr spc="-204" dirty="0"/>
              <a:t> </a:t>
            </a:r>
            <a:r>
              <a:rPr spc="-215" dirty="0"/>
              <a:t>move</a:t>
            </a:r>
            <a:r>
              <a:rPr spc="-210" dirty="0"/>
              <a:t> </a:t>
            </a:r>
            <a:r>
              <a:rPr spc="-215" dirty="0"/>
              <a:t>on</a:t>
            </a:r>
            <a:r>
              <a:rPr spc="-204" dirty="0"/>
              <a:t> </a:t>
            </a:r>
            <a:r>
              <a:rPr spc="-140" dirty="0"/>
              <a:t>to</a:t>
            </a:r>
            <a:r>
              <a:rPr spc="-210" dirty="0"/>
              <a:t> </a:t>
            </a:r>
            <a:r>
              <a:rPr spc="-170" dirty="0"/>
              <a:t>reframe</a:t>
            </a:r>
            <a:r>
              <a:rPr spc="-204" dirty="0"/>
              <a:t> </a:t>
            </a:r>
            <a:r>
              <a:rPr spc="-175" dirty="0"/>
              <a:t>the</a:t>
            </a:r>
            <a:r>
              <a:rPr spc="-210" dirty="0"/>
              <a:t> </a:t>
            </a:r>
            <a:r>
              <a:rPr spc="-260" dirty="0"/>
              <a:t>way</a:t>
            </a:r>
            <a:r>
              <a:rPr spc="-204" dirty="0"/>
              <a:t> </a:t>
            </a:r>
            <a:r>
              <a:rPr spc="-225" dirty="0"/>
              <a:t>you</a:t>
            </a:r>
            <a:r>
              <a:rPr spc="-210" dirty="0"/>
              <a:t> </a:t>
            </a:r>
            <a:r>
              <a:rPr spc="-180" dirty="0"/>
              <a:t>look</a:t>
            </a:r>
            <a:r>
              <a:rPr spc="-204" dirty="0"/>
              <a:t> </a:t>
            </a:r>
            <a:r>
              <a:rPr spc="-160" dirty="0"/>
              <a:t>at</a:t>
            </a:r>
            <a:r>
              <a:rPr spc="-204" dirty="0"/>
              <a:t> </a:t>
            </a:r>
            <a:r>
              <a:rPr spc="-175" dirty="0"/>
              <a:t>the</a:t>
            </a:r>
            <a:r>
              <a:rPr spc="-210" dirty="0"/>
              <a:t> </a:t>
            </a:r>
            <a:r>
              <a:rPr spc="-150" dirty="0"/>
              <a:t>past</a:t>
            </a:r>
            <a:r>
              <a:rPr spc="-204" dirty="0"/>
              <a:t> </a:t>
            </a:r>
            <a:r>
              <a:rPr spc="-175" dirty="0"/>
              <a:t>from</a:t>
            </a:r>
            <a:r>
              <a:rPr spc="-210" dirty="0"/>
              <a:t> your</a:t>
            </a:r>
            <a:r>
              <a:rPr spc="-204" dirty="0"/>
              <a:t> </a:t>
            </a:r>
            <a:r>
              <a:rPr spc="-55" dirty="0"/>
              <a:t>adult </a:t>
            </a:r>
            <a:r>
              <a:rPr spc="-140" dirty="0"/>
              <a:t>perspective</a:t>
            </a:r>
            <a:r>
              <a:rPr spc="-150" dirty="0"/>
              <a:t> </a:t>
            </a:r>
            <a:r>
              <a:rPr spc="-10" dirty="0"/>
              <a:t>today.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/>
          </a:p>
          <a:p>
            <a:pPr marL="12065" marR="5080" indent="-635" algn="ctr">
              <a:lnSpc>
                <a:spcPct val="114999"/>
              </a:lnSpc>
            </a:pPr>
            <a:r>
              <a:rPr spc="-204" dirty="0"/>
              <a:t>Once </a:t>
            </a:r>
            <a:r>
              <a:rPr spc="-175" dirty="0"/>
              <a:t>that</a:t>
            </a:r>
            <a:r>
              <a:rPr spc="-200" dirty="0"/>
              <a:t> </a:t>
            </a:r>
            <a:r>
              <a:rPr spc="-175" dirty="0"/>
              <a:t>has</a:t>
            </a:r>
            <a:r>
              <a:rPr spc="-204" dirty="0"/>
              <a:t> </a:t>
            </a:r>
            <a:r>
              <a:rPr spc="-195" dirty="0"/>
              <a:t>been</a:t>
            </a:r>
            <a:r>
              <a:rPr spc="-200" dirty="0"/>
              <a:t> </a:t>
            </a:r>
            <a:r>
              <a:rPr spc="-160" dirty="0"/>
              <a:t>achieved,</a:t>
            </a:r>
            <a:r>
              <a:rPr spc="-200" dirty="0"/>
              <a:t> </a:t>
            </a:r>
            <a:r>
              <a:rPr spc="-560" dirty="0"/>
              <a:t>I</a:t>
            </a:r>
            <a:r>
              <a:rPr spc="-204" dirty="0"/>
              <a:t> </a:t>
            </a:r>
            <a:r>
              <a:rPr spc="-200" dirty="0"/>
              <a:t>will </a:t>
            </a:r>
            <a:r>
              <a:rPr spc="-190" dirty="0"/>
              <a:t>help</a:t>
            </a:r>
            <a:r>
              <a:rPr spc="-200" dirty="0"/>
              <a:t> </a:t>
            </a:r>
            <a:r>
              <a:rPr spc="-225" dirty="0"/>
              <a:t>you</a:t>
            </a:r>
            <a:r>
              <a:rPr spc="-204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130" dirty="0"/>
              <a:t>create</a:t>
            </a:r>
            <a:r>
              <a:rPr spc="-204" dirty="0"/>
              <a:t> </a:t>
            </a:r>
            <a:r>
              <a:rPr spc="-225" dirty="0"/>
              <a:t>new,</a:t>
            </a:r>
            <a:r>
              <a:rPr spc="-200" dirty="0"/>
              <a:t> </a:t>
            </a:r>
            <a:r>
              <a:rPr spc="-145" dirty="0"/>
              <a:t>positive</a:t>
            </a:r>
            <a:r>
              <a:rPr spc="-200" dirty="0"/>
              <a:t> </a:t>
            </a:r>
            <a:r>
              <a:rPr spc="-130" dirty="0"/>
              <a:t>beliefs.</a:t>
            </a:r>
            <a:r>
              <a:rPr spc="-204" dirty="0"/>
              <a:t> </a:t>
            </a:r>
            <a:r>
              <a:rPr spc="-145" dirty="0"/>
              <a:t>This</a:t>
            </a:r>
            <a:r>
              <a:rPr spc="-200" dirty="0"/>
              <a:t> </a:t>
            </a:r>
            <a:r>
              <a:rPr spc="-20" dirty="0"/>
              <a:t>will </a:t>
            </a:r>
            <a:r>
              <a:rPr spc="-180" dirty="0"/>
              <a:t>be</a:t>
            </a:r>
            <a:r>
              <a:rPr spc="-200" dirty="0"/>
              <a:t> </a:t>
            </a:r>
            <a:r>
              <a:rPr spc="-145" dirty="0"/>
              <a:t>reinforced</a:t>
            </a:r>
            <a:r>
              <a:rPr spc="-200" dirty="0"/>
              <a:t> </a:t>
            </a:r>
            <a:r>
              <a:rPr spc="-215" dirty="0"/>
              <a:t>with</a:t>
            </a:r>
            <a:r>
              <a:rPr spc="-200" dirty="0"/>
              <a:t> a </a:t>
            </a:r>
            <a:r>
              <a:rPr spc="-175" dirty="0"/>
              <a:t>personalized</a:t>
            </a:r>
            <a:r>
              <a:rPr spc="-200" dirty="0"/>
              <a:t> </a:t>
            </a:r>
            <a:r>
              <a:rPr spc="-195" dirty="0"/>
              <a:t>audio</a:t>
            </a:r>
            <a:r>
              <a:rPr spc="-200" dirty="0"/>
              <a:t> </a:t>
            </a:r>
            <a:r>
              <a:rPr spc="-120" dirty="0"/>
              <a:t>for</a:t>
            </a:r>
            <a:r>
              <a:rPr spc="-200" dirty="0"/>
              <a:t> </a:t>
            </a:r>
            <a:r>
              <a:rPr spc="-225" dirty="0"/>
              <a:t>you</a:t>
            </a:r>
            <a:r>
              <a:rPr spc="-200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150" dirty="0"/>
              <a:t>listen</a:t>
            </a:r>
            <a:r>
              <a:rPr spc="-200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120" dirty="0"/>
              <a:t>for</a:t>
            </a:r>
            <a:r>
              <a:rPr spc="-200" dirty="0"/>
              <a:t> </a:t>
            </a:r>
            <a:r>
              <a:rPr spc="-355" dirty="0"/>
              <a:t>21-</a:t>
            </a:r>
            <a:r>
              <a:rPr spc="-235" dirty="0"/>
              <a:t>30</a:t>
            </a:r>
            <a:r>
              <a:rPr spc="-200" dirty="0"/>
              <a:t> </a:t>
            </a:r>
            <a:r>
              <a:rPr spc="-185" dirty="0"/>
              <a:t>days</a:t>
            </a:r>
            <a:r>
              <a:rPr spc="-200" dirty="0"/>
              <a:t> </a:t>
            </a:r>
            <a:r>
              <a:rPr spc="-140" dirty="0"/>
              <a:t>to</a:t>
            </a:r>
            <a:r>
              <a:rPr spc="-200" dirty="0"/>
              <a:t> </a:t>
            </a:r>
            <a:r>
              <a:rPr spc="-80" dirty="0"/>
              <a:t>establish </a:t>
            </a:r>
            <a:r>
              <a:rPr spc="-145" dirty="0"/>
              <a:t>beneficial</a:t>
            </a:r>
            <a:r>
              <a:rPr spc="-180" dirty="0"/>
              <a:t> </a:t>
            </a:r>
            <a:r>
              <a:rPr spc="-185" dirty="0"/>
              <a:t>change</a:t>
            </a:r>
            <a:r>
              <a:rPr spc="-180" dirty="0"/>
              <a:t> </a:t>
            </a:r>
            <a:r>
              <a:rPr spc="-200" dirty="0"/>
              <a:t>going</a:t>
            </a:r>
            <a:r>
              <a:rPr spc="-180" dirty="0"/>
              <a:t> </a:t>
            </a:r>
            <a:r>
              <a:rPr spc="-35" dirty="0"/>
              <a:t>forward.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5895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What</a:t>
            </a:r>
            <a:r>
              <a:rPr spc="-365" dirty="0"/>
              <a:t> </a:t>
            </a:r>
            <a:r>
              <a:rPr spc="-290" dirty="0"/>
              <a:t>Should</a:t>
            </a:r>
            <a:r>
              <a:rPr spc="-360" dirty="0"/>
              <a:t> </a:t>
            </a:r>
            <a:r>
              <a:rPr spc="-290" dirty="0"/>
              <a:t>You</a:t>
            </a:r>
            <a:r>
              <a:rPr spc="-360" dirty="0"/>
              <a:t> </a:t>
            </a:r>
            <a:r>
              <a:rPr spc="-185" dirty="0"/>
              <a:t>Expect</a:t>
            </a:r>
            <a:r>
              <a:rPr spc="-365" dirty="0"/>
              <a:t> </a:t>
            </a:r>
            <a:r>
              <a:rPr spc="-265" dirty="0"/>
              <a:t>From</a:t>
            </a:r>
            <a:r>
              <a:rPr spc="-360" dirty="0"/>
              <a:t> </a:t>
            </a:r>
            <a:r>
              <a:rPr spc="-290" dirty="0"/>
              <a:t>a</a:t>
            </a:r>
            <a:r>
              <a:rPr spc="-360" dirty="0"/>
              <a:t> </a:t>
            </a:r>
            <a:r>
              <a:rPr spc="-135" dirty="0"/>
              <a:t>Session?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1466" y="3370129"/>
            <a:ext cx="7694295" cy="4772660"/>
            <a:chOff x="1191466" y="3370129"/>
            <a:chExt cx="7694295" cy="477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05" y="4399004"/>
              <a:ext cx="104775" cy="104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05" y="4837154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05" y="6151604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05" y="6589754"/>
              <a:ext cx="104775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105" y="7466054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93356" y="3735423"/>
            <a:ext cx="6143625" cy="39687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405130" algn="ctr">
              <a:lnSpc>
                <a:spcPct val="100000"/>
              </a:lnSpc>
              <a:spcBef>
                <a:spcPts val="550"/>
              </a:spcBef>
            </a:pPr>
            <a:r>
              <a:rPr sz="25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Packa</a:t>
            </a:r>
            <a:r>
              <a:rPr sz="2500" i="1" dirty="0">
                <a:solidFill>
                  <a:srgbClr val="F6F6F6"/>
                </a:solidFill>
                <a:latin typeface="Trebuchet MS"/>
                <a:cs typeface="Trebuchet MS"/>
              </a:rPr>
              <a:t>g</a:t>
            </a:r>
            <a:r>
              <a:rPr sz="25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e</a:t>
            </a:r>
            <a:r>
              <a:rPr sz="2500" i="1" u="heavy" spc="-145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i="1" u="heavy" spc="-540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30</a:t>
            </a:r>
            <a:r>
              <a:rPr sz="2500" spc="-2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F6F6F6"/>
                </a:solidFill>
                <a:latin typeface="Tahoma"/>
                <a:cs typeface="Tahoma"/>
              </a:rPr>
              <a:t>Min</a:t>
            </a:r>
            <a:r>
              <a:rPr sz="2500" spc="-2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6F6F6"/>
                </a:solidFill>
                <a:latin typeface="Tahoma"/>
                <a:cs typeface="Tahoma"/>
              </a:rPr>
              <a:t>Intake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Session</a:t>
            </a:r>
            <a:endParaRPr sz="2500">
              <a:latin typeface="Tahoma"/>
              <a:cs typeface="Tahoma"/>
            </a:endParaRPr>
          </a:p>
          <a:p>
            <a:pPr marL="12700" marR="716280" algn="just">
              <a:lnSpc>
                <a:spcPct val="114999"/>
              </a:lnSpc>
            </a:pP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One</a:t>
            </a:r>
            <a:r>
              <a:rPr sz="2500" spc="1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95" dirty="0">
                <a:solidFill>
                  <a:srgbClr val="F6F6F6"/>
                </a:solidFill>
                <a:latin typeface="Tahoma"/>
                <a:cs typeface="Tahoma"/>
              </a:rPr>
              <a:t>(80</a:t>
            </a:r>
            <a:r>
              <a:rPr sz="2500" spc="-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45" dirty="0">
                <a:solidFill>
                  <a:srgbClr val="F6F6F6"/>
                </a:solidFill>
                <a:latin typeface="Tahoma"/>
                <a:cs typeface="Tahoma"/>
              </a:rPr>
              <a:t>min)</a:t>
            </a:r>
            <a:r>
              <a:rPr sz="2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95" dirty="0">
                <a:solidFill>
                  <a:srgbClr val="F6F6F6"/>
                </a:solidFill>
                <a:latin typeface="Tahoma"/>
                <a:cs typeface="Tahoma"/>
              </a:rPr>
              <a:t>RTT</a:t>
            </a:r>
            <a:r>
              <a:rPr sz="2500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Session</a:t>
            </a:r>
            <a:r>
              <a:rPr sz="2500" spc="-1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80" dirty="0">
                <a:solidFill>
                  <a:srgbClr val="F6F6F6"/>
                </a:solidFill>
                <a:latin typeface="Tahoma"/>
                <a:cs typeface="Tahoma"/>
              </a:rPr>
              <a:t>(find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1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root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cause</a:t>
            </a:r>
            <a:r>
              <a:rPr sz="2500" spc="-1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2500" spc="-1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emotions,</a:t>
            </a:r>
            <a:r>
              <a:rPr sz="2500" spc="-1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behaviours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and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issues)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50" dirty="0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F6F6F6"/>
                </a:solidFill>
                <a:latin typeface="Tahoma"/>
                <a:cs typeface="Tahoma"/>
              </a:rPr>
              <a:t>going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Email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Support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-50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Personalised</a:t>
            </a:r>
            <a:r>
              <a:rPr sz="2500" spc="4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guided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meditational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healing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recording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500" spc="-1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rewire,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reboot,</a:t>
            </a:r>
            <a:r>
              <a:rPr sz="2500" spc="-1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reset</a:t>
            </a:r>
            <a:r>
              <a:rPr sz="2500" spc="-1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F6F6F6"/>
                </a:solidFill>
                <a:latin typeface="Tahoma"/>
                <a:cs typeface="Tahoma"/>
              </a:rPr>
              <a:t>your</a:t>
            </a:r>
            <a:r>
              <a:rPr sz="2500" spc="-1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mind. </a:t>
            </a:r>
            <a:r>
              <a:rPr sz="2500" spc="-50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2500" spc="-2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Follow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F6F6F6"/>
                </a:solidFill>
                <a:latin typeface="Tahoma"/>
                <a:cs typeface="Tahoma"/>
              </a:rPr>
              <a:t>up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Coaching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Session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06114" y="3370129"/>
            <a:ext cx="7694295" cy="4772660"/>
            <a:chOff x="9406114" y="3370129"/>
            <a:chExt cx="7694295" cy="47726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6114" y="3370129"/>
              <a:ext cx="7693872" cy="4772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5853" y="4402195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5853" y="4840345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5853" y="6154795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5853" y="6592945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5853" y="7469245"/>
              <a:ext cx="104775" cy="10477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72795" y="1690944"/>
            <a:ext cx="6342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15" dirty="0">
                <a:solidFill>
                  <a:srgbClr val="6B9186"/>
                </a:solidFill>
              </a:rPr>
              <a:t>How</a:t>
            </a:r>
            <a:r>
              <a:rPr sz="6000" spc="-555" dirty="0">
                <a:solidFill>
                  <a:srgbClr val="6B9186"/>
                </a:solidFill>
              </a:rPr>
              <a:t> </a:t>
            </a:r>
            <a:r>
              <a:rPr sz="6000" spc="-405" dirty="0">
                <a:solidFill>
                  <a:srgbClr val="6B9186"/>
                </a:solidFill>
              </a:rPr>
              <a:t>Does</a:t>
            </a:r>
            <a:r>
              <a:rPr sz="6000" spc="-550" dirty="0">
                <a:solidFill>
                  <a:srgbClr val="6B9186"/>
                </a:solidFill>
              </a:rPr>
              <a:t> </a:t>
            </a:r>
            <a:r>
              <a:rPr sz="6000" spc="-245" dirty="0">
                <a:solidFill>
                  <a:srgbClr val="6B9186"/>
                </a:solidFill>
              </a:rPr>
              <a:t>it</a:t>
            </a:r>
            <a:r>
              <a:rPr sz="6000" spc="-550" dirty="0">
                <a:solidFill>
                  <a:srgbClr val="6B9186"/>
                </a:solidFill>
              </a:rPr>
              <a:t> </a:t>
            </a:r>
            <a:r>
              <a:rPr sz="6000" spc="-505" dirty="0">
                <a:solidFill>
                  <a:srgbClr val="6B9186"/>
                </a:solidFill>
              </a:rPr>
              <a:t>Work?</a:t>
            </a:r>
            <a:endParaRPr sz="6000"/>
          </a:p>
        </p:txBody>
      </p:sp>
      <p:sp>
        <p:nvSpPr>
          <p:cNvPr id="17" name="object 17"/>
          <p:cNvSpPr txBox="1"/>
          <p:nvPr/>
        </p:nvSpPr>
        <p:spPr>
          <a:xfrm>
            <a:off x="10386104" y="3738614"/>
            <a:ext cx="6171565" cy="39687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433070" algn="ctr">
              <a:lnSpc>
                <a:spcPct val="100000"/>
              </a:lnSpc>
              <a:spcBef>
                <a:spcPts val="550"/>
              </a:spcBef>
            </a:pPr>
            <a:r>
              <a:rPr sz="25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Packa</a:t>
            </a:r>
            <a:r>
              <a:rPr sz="2500" i="1" dirty="0">
                <a:solidFill>
                  <a:srgbClr val="F6F6F6"/>
                </a:solidFill>
                <a:latin typeface="Trebuchet MS"/>
                <a:cs typeface="Trebuchet MS"/>
              </a:rPr>
              <a:t>g</a:t>
            </a:r>
            <a:r>
              <a:rPr sz="25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e</a:t>
            </a:r>
            <a:r>
              <a:rPr sz="2500" i="1" u="heavy" spc="-145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 </a:t>
            </a:r>
            <a:r>
              <a:rPr sz="2500" i="1" u="heavy" spc="-50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30" dirty="0">
                <a:solidFill>
                  <a:srgbClr val="F6F6F6"/>
                </a:solidFill>
                <a:latin typeface="Tahoma"/>
                <a:cs typeface="Tahoma"/>
              </a:rPr>
              <a:t>30</a:t>
            </a:r>
            <a:r>
              <a:rPr sz="2500" spc="-2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F6F6F6"/>
                </a:solidFill>
                <a:latin typeface="Tahoma"/>
                <a:cs typeface="Tahoma"/>
              </a:rPr>
              <a:t>Min</a:t>
            </a:r>
            <a:r>
              <a:rPr sz="2500" spc="-2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F6F6F6"/>
                </a:solidFill>
                <a:latin typeface="Tahoma"/>
                <a:cs typeface="Tahoma"/>
              </a:rPr>
              <a:t>Intake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Session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-105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35" dirty="0">
                <a:solidFill>
                  <a:srgbClr val="F6F6F6"/>
                </a:solidFill>
                <a:latin typeface="Tahoma"/>
                <a:cs typeface="Tahoma"/>
              </a:rPr>
              <a:t>(80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10" dirty="0">
                <a:solidFill>
                  <a:srgbClr val="F6F6F6"/>
                </a:solidFill>
                <a:latin typeface="Tahoma"/>
                <a:cs typeface="Tahoma"/>
              </a:rPr>
              <a:t>min)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6F6F6"/>
                </a:solidFill>
                <a:latin typeface="Tahoma"/>
                <a:cs typeface="Tahoma"/>
              </a:rPr>
              <a:t>RTT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Session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F6F6F6"/>
                </a:solidFill>
                <a:latin typeface="Tahoma"/>
                <a:cs typeface="Tahoma"/>
              </a:rPr>
              <a:t>(find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root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cause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of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emotions,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behaviours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issues)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on </a:t>
            </a:r>
            <a:r>
              <a:rPr sz="2500" spc="-55" dirty="0">
                <a:solidFill>
                  <a:srgbClr val="F6F6F6"/>
                </a:solidFill>
                <a:latin typeface="Tahoma"/>
                <a:cs typeface="Tahoma"/>
              </a:rPr>
              <a:t>Monthly</a:t>
            </a:r>
            <a:r>
              <a:rPr sz="2500" spc="-2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Basis.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50" dirty="0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F6F6F6"/>
                </a:solidFill>
                <a:latin typeface="Tahoma"/>
                <a:cs typeface="Tahoma"/>
              </a:rPr>
              <a:t>going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Email</a:t>
            </a:r>
            <a:r>
              <a:rPr sz="2500" spc="-2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Support</a:t>
            </a:r>
            <a:endParaRPr sz="2500">
              <a:latin typeface="Tahoma"/>
              <a:cs typeface="Tahoma"/>
            </a:endParaRPr>
          </a:p>
          <a:p>
            <a:pPr marL="12700" marR="66040">
              <a:lnSpc>
                <a:spcPct val="114999"/>
              </a:lnSpc>
            </a:pPr>
            <a:r>
              <a:rPr sz="2500" spc="-105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2500" spc="-20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Personalised</a:t>
            </a:r>
            <a:r>
              <a:rPr sz="2500" spc="3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F6F6F6"/>
                </a:solidFill>
                <a:latin typeface="Tahoma"/>
                <a:cs typeface="Tahoma"/>
              </a:rPr>
              <a:t>guided</a:t>
            </a:r>
            <a:r>
              <a:rPr sz="2500" spc="-2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meditational</a:t>
            </a:r>
            <a:r>
              <a:rPr sz="2500" spc="-2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healing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recording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each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month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install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F6F6F6"/>
                </a:solidFill>
                <a:latin typeface="Tahoma"/>
                <a:cs typeface="Tahoma"/>
              </a:rPr>
              <a:t>new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mindset </a:t>
            </a:r>
            <a:r>
              <a:rPr sz="2500" spc="-105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2500" spc="-2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Follow</a:t>
            </a:r>
            <a:r>
              <a:rPr sz="2500" spc="-2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Up</a:t>
            </a:r>
            <a:r>
              <a:rPr sz="2500" spc="-2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Coaching</a:t>
            </a:r>
            <a:r>
              <a:rPr sz="2500" spc="-2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Sessions.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65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3306" y="0"/>
            <a:ext cx="3364692" cy="33599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2765" y="3907945"/>
            <a:ext cx="708279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8385" marR="5080" indent="-1036319">
              <a:lnSpc>
                <a:spcPct val="116700"/>
              </a:lnSpc>
              <a:spcBef>
                <a:spcPts val="95"/>
              </a:spcBef>
            </a:pPr>
            <a:r>
              <a:rPr sz="6000" spc="-260" dirty="0">
                <a:solidFill>
                  <a:srgbClr val="F1F1EC"/>
                </a:solidFill>
              </a:rPr>
              <a:t>Free</a:t>
            </a:r>
            <a:r>
              <a:rPr sz="6000" spc="-555" dirty="0">
                <a:solidFill>
                  <a:srgbClr val="F1F1EC"/>
                </a:solidFill>
              </a:rPr>
              <a:t> </a:t>
            </a:r>
            <a:r>
              <a:rPr sz="6000" spc="-450" dirty="0">
                <a:solidFill>
                  <a:srgbClr val="F1F1EC"/>
                </a:solidFill>
              </a:rPr>
              <a:t>Healing</a:t>
            </a:r>
            <a:r>
              <a:rPr sz="6000" spc="-550" dirty="0">
                <a:solidFill>
                  <a:srgbClr val="F1F1EC"/>
                </a:solidFill>
              </a:rPr>
              <a:t> </a:t>
            </a:r>
            <a:r>
              <a:rPr sz="6000" spc="-290" dirty="0">
                <a:solidFill>
                  <a:srgbClr val="F1F1EC"/>
                </a:solidFill>
              </a:rPr>
              <a:t>Session </a:t>
            </a:r>
            <a:r>
              <a:rPr sz="6000" spc="-450" dirty="0">
                <a:solidFill>
                  <a:srgbClr val="F1F1EC"/>
                </a:solidFill>
              </a:rPr>
              <a:t>Healing</a:t>
            </a:r>
            <a:r>
              <a:rPr sz="6000" spc="-560" dirty="0">
                <a:solidFill>
                  <a:srgbClr val="F1F1EC"/>
                </a:solidFill>
              </a:rPr>
              <a:t> </a:t>
            </a:r>
            <a:r>
              <a:rPr sz="6000" spc="-330" dirty="0">
                <a:solidFill>
                  <a:srgbClr val="F1F1EC"/>
                </a:solidFill>
              </a:rPr>
              <a:t>Vortex</a:t>
            </a:r>
            <a:endParaRPr sz="6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922307"/>
            <a:ext cx="3359957" cy="33646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56594" y="1028700"/>
            <a:ext cx="1390649" cy="1390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65163" y="3776298"/>
            <a:ext cx="590549" cy="590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39568" y="7866462"/>
            <a:ext cx="1390649" cy="13906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9345" y="5917208"/>
            <a:ext cx="590549" cy="590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86" y="1181324"/>
            <a:ext cx="180677" cy="2452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278440"/>
            <a:ext cx="2081406" cy="20085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96676" y="0"/>
            <a:ext cx="791323" cy="770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29408" y="1153560"/>
            <a:ext cx="3229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WHAT </a:t>
            </a:r>
            <a:r>
              <a:rPr spc="-535" dirty="0"/>
              <a:t>IS</a:t>
            </a:r>
            <a:r>
              <a:rPr spc="-365" dirty="0"/>
              <a:t> </a:t>
            </a:r>
            <a:r>
              <a:rPr spc="-180" dirty="0"/>
              <a:t>RTT?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6610" y="3909241"/>
            <a:ext cx="104085" cy="1040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6610" y="5634090"/>
            <a:ext cx="104085" cy="1040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6610" y="7358939"/>
            <a:ext cx="104085" cy="1040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2383818"/>
            <a:ext cx="16250285" cy="563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>
              <a:lnSpc>
                <a:spcPct val="113199"/>
              </a:lnSpc>
              <a:spcBef>
                <a:spcPts val="100"/>
              </a:spcBef>
            </a:pP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Rapid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Transformational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Therapy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1C4254"/>
                </a:solidFill>
                <a:latin typeface="Tahoma"/>
                <a:cs typeface="Tahoma"/>
              </a:rPr>
              <a:t>is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multi-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award-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winning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therapy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that</a:t>
            </a:r>
            <a:r>
              <a:rPr sz="2500" spc="-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1C4254"/>
                </a:solidFill>
                <a:latin typeface="Tahoma"/>
                <a:cs typeface="Tahoma"/>
              </a:rPr>
              <a:t>is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working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toward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1C4254"/>
                </a:solidFill>
                <a:latin typeface="Tahoma"/>
                <a:cs typeface="Tahoma"/>
              </a:rPr>
              <a:t>critical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acclaim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as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</a:t>
            </a:r>
            <a:r>
              <a:rPr sz="2500" spc="-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“go- </a:t>
            </a:r>
            <a:r>
              <a:rPr sz="2500" spc="-95" dirty="0">
                <a:solidFill>
                  <a:srgbClr val="1C4254"/>
                </a:solidFill>
                <a:latin typeface="Tahoma"/>
                <a:cs typeface="Tahoma"/>
              </a:rPr>
              <a:t>to”</a:t>
            </a:r>
            <a:r>
              <a:rPr sz="2500" spc="-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therapy.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ahoma"/>
              <a:cs typeface="Tahoma"/>
            </a:endParaRPr>
          </a:p>
          <a:p>
            <a:pPr marL="551815" marR="5080" algn="just">
              <a:lnSpc>
                <a:spcPct val="113199"/>
              </a:lnSpc>
            </a:pP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Developed</a:t>
            </a:r>
            <a:r>
              <a:rPr sz="2500" spc="24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by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renowned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therapist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and</a:t>
            </a:r>
            <a:r>
              <a:rPr sz="2500" spc="24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bestselling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author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Marisa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Peer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over</a:t>
            </a:r>
            <a:r>
              <a:rPr sz="2500" spc="24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course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of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her</a:t>
            </a:r>
            <a:r>
              <a:rPr sz="2500" spc="24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30-year</a:t>
            </a:r>
            <a:r>
              <a:rPr sz="2500" spc="24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career.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Through</a:t>
            </a:r>
            <a:r>
              <a:rPr sz="2500" spc="7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hands-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on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experience,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Marisa</a:t>
            </a:r>
            <a:r>
              <a:rPr sz="2500" spc="7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was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able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to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establish</a:t>
            </a:r>
            <a:r>
              <a:rPr sz="2500" spc="7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what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created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real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change,</a:t>
            </a:r>
            <a:r>
              <a:rPr sz="2500" spc="7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with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real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clients,</a:t>
            </a:r>
            <a:r>
              <a:rPr sz="2500" spc="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in</a:t>
            </a:r>
            <a:r>
              <a:rPr sz="2500" spc="7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real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sessions.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ahoma"/>
              <a:cs typeface="Tahoma"/>
            </a:endParaRPr>
          </a:p>
          <a:p>
            <a:pPr marL="551815" marR="6350" algn="just">
              <a:lnSpc>
                <a:spcPct val="113199"/>
              </a:lnSpc>
            </a:pP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RTT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works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through</a:t>
            </a:r>
            <a:r>
              <a:rPr sz="2500" spc="20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1C4254"/>
                </a:solidFill>
                <a:latin typeface="Tahoma"/>
                <a:cs typeface="Tahoma"/>
              </a:rPr>
              <a:t>science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of</a:t>
            </a:r>
            <a:r>
              <a:rPr sz="2500" spc="20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Neuroplasticity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and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combines</a:t>
            </a:r>
            <a:r>
              <a:rPr sz="2500" spc="20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most</a:t>
            </a:r>
            <a:r>
              <a:rPr sz="2500" spc="20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1C4254"/>
                </a:solidFill>
                <a:latin typeface="Tahoma"/>
                <a:cs typeface="Tahoma"/>
              </a:rPr>
              <a:t>effective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1C4254"/>
                </a:solidFill>
                <a:latin typeface="Tahoma"/>
                <a:cs typeface="Tahoma"/>
              </a:rPr>
              <a:t>NLP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principles</a:t>
            </a:r>
            <a:r>
              <a:rPr sz="2500" spc="20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with</a:t>
            </a:r>
            <a:r>
              <a:rPr sz="2500" spc="20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CBT,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psychotherapy,</a:t>
            </a:r>
            <a:r>
              <a:rPr sz="2500" spc="43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and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hypnotherapy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to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create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a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uniquely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powerful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therapy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with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potential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to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help</a:t>
            </a:r>
            <a:r>
              <a:rPr sz="2500" spc="434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people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overcome</a:t>
            </a:r>
            <a:r>
              <a:rPr sz="2500" spc="-180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their</a:t>
            </a:r>
            <a:r>
              <a:rPr sz="2500" spc="-17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issues.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ahoma"/>
              <a:cs typeface="Tahoma"/>
            </a:endParaRPr>
          </a:p>
          <a:p>
            <a:pPr marL="551815" marR="5715" algn="just">
              <a:lnSpc>
                <a:spcPct val="113199"/>
              </a:lnSpc>
            </a:pPr>
            <a:r>
              <a:rPr sz="2500" spc="-110" dirty="0">
                <a:solidFill>
                  <a:srgbClr val="1C4254"/>
                </a:solidFill>
                <a:latin typeface="Tahoma"/>
                <a:cs typeface="Tahoma"/>
              </a:rPr>
              <a:t>It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1C4254"/>
                </a:solidFill>
                <a:latin typeface="Tahoma"/>
                <a:cs typeface="Tahoma"/>
              </a:rPr>
              <a:t>reframe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1C4254"/>
                </a:solidFill>
                <a:latin typeface="Tahoma"/>
                <a:cs typeface="Tahoma"/>
              </a:rPr>
              <a:t>any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C4254"/>
                </a:solidFill>
                <a:latin typeface="Tahoma"/>
                <a:cs typeface="Tahoma"/>
              </a:rPr>
              <a:t>negative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1C4254"/>
                </a:solidFill>
                <a:latin typeface="Tahoma"/>
                <a:cs typeface="Tahoma"/>
              </a:rPr>
              <a:t>beliefs,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values,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1C4254"/>
                </a:solidFill>
                <a:latin typeface="Tahoma"/>
                <a:cs typeface="Tahoma"/>
              </a:rPr>
              <a:t>habits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1C4254"/>
                </a:solidFill>
                <a:latin typeface="Tahoma"/>
                <a:cs typeface="Tahoma"/>
              </a:rPr>
              <a:t>and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1C4254"/>
                </a:solidFill>
                <a:latin typeface="Tahoma"/>
                <a:cs typeface="Tahoma"/>
              </a:rPr>
              <a:t>emotions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50" dirty="0">
                <a:solidFill>
                  <a:srgbClr val="1C4254"/>
                </a:solidFill>
                <a:latin typeface="Tahoma"/>
                <a:cs typeface="Tahoma"/>
              </a:rPr>
              <a:t>–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1C4254"/>
                </a:solidFill>
                <a:latin typeface="Tahoma"/>
                <a:cs typeface="Tahoma"/>
              </a:rPr>
              <a:t>many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1C4254"/>
                </a:solidFill>
                <a:latin typeface="Tahoma"/>
                <a:cs typeface="Tahoma"/>
              </a:rPr>
              <a:t>of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1C4254"/>
                </a:solidFill>
                <a:latin typeface="Tahoma"/>
                <a:cs typeface="Tahoma"/>
              </a:rPr>
              <a:t>which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1C4254"/>
                </a:solidFill>
                <a:latin typeface="Tahoma"/>
                <a:cs typeface="Tahoma"/>
              </a:rPr>
              <a:t>they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1C4254"/>
                </a:solidFill>
                <a:latin typeface="Tahoma"/>
                <a:cs typeface="Tahoma"/>
              </a:rPr>
              <a:t>have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1C4254"/>
                </a:solidFill>
                <a:latin typeface="Tahoma"/>
                <a:cs typeface="Tahoma"/>
              </a:rPr>
              <a:t>carried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C4254"/>
                </a:solidFill>
                <a:latin typeface="Tahoma"/>
                <a:cs typeface="Tahoma"/>
              </a:rPr>
              <a:t>with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1C4254"/>
                </a:solidFill>
                <a:latin typeface="Tahoma"/>
                <a:cs typeface="Tahoma"/>
              </a:rPr>
              <a:t>them</a:t>
            </a:r>
            <a:r>
              <a:rPr sz="2500" spc="-2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45" dirty="0">
                <a:solidFill>
                  <a:srgbClr val="1C4254"/>
                </a:solidFill>
                <a:latin typeface="Tahoma"/>
                <a:cs typeface="Tahoma"/>
              </a:rPr>
              <a:t>since</a:t>
            </a:r>
            <a:r>
              <a:rPr sz="2500" spc="5" dirty="0">
                <a:solidFill>
                  <a:srgbClr val="1C4254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1C4254"/>
                </a:solidFill>
                <a:latin typeface="Tahoma"/>
                <a:cs typeface="Tahoma"/>
              </a:rPr>
              <a:t>childhood.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95" dirty="0">
                <a:solidFill>
                  <a:srgbClr val="FFFFFF"/>
                </a:solidFill>
              </a:rPr>
              <a:t>How</a:t>
            </a:r>
            <a:r>
              <a:rPr sz="6000" spc="-545" dirty="0">
                <a:solidFill>
                  <a:srgbClr val="FFFFFF"/>
                </a:solidFill>
              </a:rPr>
              <a:t> </a:t>
            </a:r>
            <a:r>
              <a:rPr sz="6000" spc="-415" dirty="0">
                <a:solidFill>
                  <a:srgbClr val="FFFFFF"/>
                </a:solidFill>
              </a:rPr>
              <a:t>Marisa</a:t>
            </a:r>
            <a:r>
              <a:rPr sz="6000" spc="-540" dirty="0">
                <a:solidFill>
                  <a:srgbClr val="FFFFFF"/>
                </a:solidFill>
              </a:rPr>
              <a:t> </a:t>
            </a:r>
            <a:r>
              <a:rPr sz="6000" spc="-315" dirty="0">
                <a:solidFill>
                  <a:srgbClr val="FFFFFF"/>
                </a:solidFill>
              </a:rPr>
              <a:t>Defines</a:t>
            </a:r>
            <a:r>
              <a:rPr sz="6000" spc="-545" dirty="0">
                <a:solidFill>
                  <a:srgbClr val="FFFFFF"/>
                </a:solidFill>
              </a:rPr>
              <a:t> </a:t>
            </a:r>
            <a:r>
              <a:rPr sz="6000" spc="-315" dirty="0">
                <a:solidFill>
                  <a:srgbClr val="FFFFFF"/>
                </a:solidFill>
              </a:rPr>
              <a:t>RTT?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010954" y="5935217"/>
            <a:ext cx="42659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https://youtu.be/u80NerrMyxo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370" y="4581726"/>
            <a:ext cx="386461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4000" spc="-60" dirty="0">
                <a:solidFill>
                  <a:srgbClr val="F6F6F6"/>
                </a:solidFill>
                <a:latin typeface="Tahoma"/>
                <a:cs typeface="Tahoma"/>
              </a:rPr>
              <a:t>RTT</a:t>
            </a:r>
            <a:r>
              <a:rPr sz="4000" spc="-3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F6F6F6"/>
                </a:solidFill>
                <a:latin typeface="Tahoma"/>
                <a:cs typeface="Tahoma"/>
              </a:rPr>
              <a:t>does</a:t>
            </a:r>
            <a:r>
              <a:rPr sz="4000" spc="-3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F6F6F6"/>
                </a:solidFill>
                <a:latin typeface="Tahoma"/>
                <a:cs typeface="Tahoma"/>
              </a:rPr>
              <a:t>not</a:t>
            </a:r>
            <a:r>
              <a:rPr sz="4000" spc="-3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4000" spc="-20" dirty="0">
                <a:solidFill>
                  <a:srgbClr val="F6F6F6"/>
                </a:solidFill>
                <a:latin typeface="Tahoma"/>
                <a:cs typeface="Tahoma"/>
              </a:rPr>
              <a:t>rely </a:t>
            </a:r>
            <a:r>
              <a:rPr sz="4000" dirty="0">
                <a:solidFill>
                  <a:srgbClr val="F6F6F6"/>
                </a:solidFill>
                <a:latin typeface="Tahoma"/>
                <a:cs typeface="Tahoma"/>
              </a:rPr>
              <a:t>solely</a:t>
            </a:r>
            <a:r>
              <a:rPr sz="4000" spc="-3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4000" spc="-45" dirty="0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sz="4000" spc="-3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4000" spc="35" dirty="0">
                <a:solidFill>
                  <a:srgbClr val="F6F6F6"/>
                </a:solidFill>
                <a:latin typeface="Tahoma"/>
                <a:cs typeface="Tahoma"/>
              </a:rPr>
              <a:t>positive </a:t>
            </a:r>
            <a:r>
              <a:rPr sz="4000" spc="-10" dirty="0">
                <a:solidFill>
                  <a:srgbClr val="F6F6F6"/>
                </a:solidFill>
                <a:latin typeface="Tahoma"/>
                <a:cs typeface="Tahoma"/>
              </a:rPr>
              <a:t>reinforcement.</a:t>
            </a:r>
            <a:endParaRPr sz="4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6114" y="3370126"/>
            <a:ext cx="7693872" cy="4772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34124" y="4343601"/>
            <a:ext cx="623443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999"/>
              </a:lnSpc>
              <a:spcBef>
                <a:spcPts val="100"/>
              </a:spcBef>
            </a:pPr>
            <a:r>
              <a:rPr sz="2500" spc="-45" dirty="0">
                <a:solidFill>
                  <a:srgbClr val="F6F6F6"/>
                </a:solidFill>
                <a:latin typeface="Tahoma"/>
                <a:cs typeface="Tahoma"/>
              </a:rPr>
              <a:t>RTT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goes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F6F6F6"/>
                </a:solidFill>
                <a:latin typeface="Tahoma"/>
                <a:cs typeface="Tahoma"/>
              </a:rPr>
              <a:t>beyond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this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2500" spc="-2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F6F6F6"/>
                </a:solidFill>
                <a:latin typeface="Tahoma"/>
                <a:cs typeface="Tahoma"/>
              </a:rPr>
              <a:t>focuses</a:t>
            </a:r>
            <a:r>
              <a:rPr sz="2500" spc="-2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on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identifying</a:t>
            </a:r>
            <a:r>
              <a:rPr sz="2500" spc="-2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6F6F6"/>
                </a:solidFill>
                <a:latin typeface="Tahoma"/>
                <a:cs typeface="Tahoma"/>
              </a:rPr>
              <a:t>how,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where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F6F6F6"/>
                </a:solidFill>
                <a:latin typeface="Tahoma"/>
                <a:cs typeface="Tahoma"/>
              </a:rPr>
              <a:t>when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unhelpful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beliefs</a:t>
            </a:r>
            <a:r>
              <a:rPr sz="2500" spc="-2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2500" spc="-19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behaviors</a:t>
            </a:r>
            <a:r>
              <a:rPr sz="2500" spc="-19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were</a:t>
            </a:r>
            <a:r>
              <a:rPr sz="2500" spc="-2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formed.</a:t>
            </a:r>
            <a:r>
              <a:rPr sz="2500" spc="-19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r>
              <a:rPr sz="2500" spc="-19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then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utilises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leading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F6F6F6"/>
                </a:solidFill>
                <a:latin typeface="Tahoma"/>
                <a:cs typeface="Tahoma"/>
              </a:rPr>
              <a:t>scientific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principles</a:t>
            </a:r>
            <a:r>
              <a:rPr sz="2500" spc="-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of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Neuroplasticity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enable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creation</a:t>
            </a:r>
            <a:r>
              <a:rPr sz="2500" spc="-1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2500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F6F6F6"/>
                </a:solidFill>
                <a:latin typeface="Tahoma"/>
                <a:cs typeface="Tahoma"/>
              </a:rPr>
              <a:t>new neural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F6F6F6"/>
                </a:solidFill>
                <a:latin typeface="Tahoma"/>
                <a:cs typeface="Tahoma"/>
              </a:rPr>
              <a:t>pathways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2500" spc="-2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2500" spc="-22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F6F6F6"/>
                </a:solidFill>
                <a:latin typeface="Tahoma"/>
                <a:cs typeface="Tahoma"/>
              </a:rPr>
              <a:t>mind.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2795" y="1690941"/>
            <a:ext cx="6342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15" dirty="0">
                <a:solidFill>
                  <a:srgbClr val="6B9186"/>
                </a:solidFill>
              </a:rPr>
              <a:t>How</a:t>
            </a:r>
            <a:r>
              <a:rPr sz="6000" spc="-555" dirty="0">
                <a:solidFill>
                  <a:srgbClr val="6B9186"/>
                </a:solidFill>
              </a:rPr>
              <a:t> </a:t>
            </a:r>
            <a:r>
              <a:rPr sz="6000" spc="-405" dirty="0">
                <a:solidFill>
                  <a:srgbClr val="6B9186"/>
                </a:solidFill>
              </a:rPr>
              <a:t>Does</a:t>
            </a:r>
            <a:r>
              <a:rPr sz="6000" spc="-550" dirty="0">
                <a:solidFill>
                  <a:srgbClr val="6B9186"/>
                </a:solidFill>
              </a:rPr>
              <a:t> </a:t>
            </a:r>
            <a:r>
              <a:rPr sz="6000" spc="-245" dirty="0">
                <a:solidFill>
                  <a:srgbClr val="6B9186"/>
                </a:solidFill>
              </a:rPr>
              <a:t>it</a:t>
            </a:r>
            <a:r>
              <a:rPr sz="6000" spc="-550" dirty="0">
                <a:solidFill>
                  <a:srgbClr val="6B9186"/>
                </a:solidFill>
              </a:rPr>
              <a:t> </a:t>
            </a:r>
            <a:r>
              <a:rPr sz="6000" spc="-505" dirty="0">
                <a:solidFill>
                  <a:srgbClr val="6B9186"/>
                </a:solidFill>
              </a:rPr>
              <a:t>Work?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9451" y="4964543"/>
            <a:ext cx="1447800" cy="1447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35627" y="5389612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0 1</a:t>
            </a:r>
            <a:endParaRPr sz="3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111" y="5169843"/>
            <a:ext cx="4293235" cy="852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Your </a:t>
            </a:r>
            <a:r>
              <a:rPr sz="2500" b="1" spc="-240" dirty="0">
                <a:solidFill>
                  <a:srgbClr val="6C6B4F"/>
                </a:solidFill>
                <a:latin typeface="Tahoma"/>
                <a:cs typeface="Tahoma"/>
              </a:rPr>
              <a:t>mind</a:t>
            </a:r>
            <a:r>
              <a:rPr sz="2500" b="1" spc="-19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50" dirty="0">
                <a:solidFill>
                  <a:srgbClr val="6C6B4F"/>
                </a:solidFill>
                <a:latin typeface="Tahoma"/>
                <a:cs typeface="Tahoma"/>
              </a:rPr>
              <a:t>does</a:t>
            </a:r>
            <a:r>
              <a:rPr sz="2500" b="1" spc="-19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6C6B4F"/>
                </a:solidFill>
                <a:latin typeface="Tahoma"/>
                <a:cs typeface="Tahoma"/>
              </a:rPr>
              <a:t>exactly</a:t>
            </a:r>
            <a:r>
              <a:rPr sz="2500" b="1" spc="-19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35" dirty="0">
                <a:solidFill>
                  <a:srgbClr val="6C6B4F"/>
                </a:solidFill>
                <a:latin typeface="Tahoma"/>
                <a:cs typeface="Tahoma"/>
              </a:rPr>
              <a:t>what</a:t>
            </a: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6C6B4F"/>
                </a:solidFill>
                <a:latin typeface="Tahoma"/>
                <a:cs typeface="Tahoma"/>
              </a:rPr>
              <a:t>it </a:t>
            </a:r>
            <a:r>
              <a:rPr sz="2500" b="1" spc="-180" dirty="0">
                <a:solidFill>
                  <a:srgbClr val="6C6B4F"/>
                </a:solidFill>
                <a:latin typeface="Tahoma"/>
                <a:cs typeface="Tahoma"/>
              </a:rPr>
              <a:t>thinks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25" dirty="0">
                <a:solidFill>
                  <a:srgbClr val="6C6B4F"/>
                </a:solidFill>
                <a:latin typeface="Tahoma"/>
                <a:cs typeface="Tahoma"/>
              </a:rPr>
              <a:t>you</a:t>
            </a:r>
            <a:r>
              <a:rPr sz="2500" b="1" spc="-204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35" dirty="0">
                <a:solidFill>
                  <a:srgbClr val="6C6B4F"/>
                </a:solidFill>
                <a:latin typeface="Tahoma"/>
                <a:cs typeface="Tahoma"/>
              </a:rPr>
              <a:t>want</a:t>
            </a:r>
            <a:r>
              <a:rPr sz="2500" b="1" spc="-204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6C6B4F"/>
                </a:solidFill>
                <a:latin typeface="Tahoma"/>
                <a:cs typeface="Tahoma"/>
              </a:rPr>
              <a:t>it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6C6B4F"/>
                </a:solidFill>
                <a:latin typeface="Tahoma"/>
                <a:cs typeface="Tahoma"/>
              </a:rPr>
              <a:t>to</a:t>
            </a:r>
            <a:r>
              <a:rPr sz="2500" b="1" spc="-204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6C6B4F"/>
                </a:solidFill>
                <a:latin typeface="Tahoma"/>
                <a:cs typeface="Tahoma"/>
              </a:rPr>
              <a:t>do.</a:t>
            </a:r>
            <a:endParaRPr sz="2500" dirty="0">
              <a:solidFill>
                <a:srgbClr val="6C6B4F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5683" y="8057510"/>
            <a:ext cx="48577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325" dirty="0">
                <a:solidFill>
                  <a:srgbClr val="F1F1EC"/>
                </a:solidFill>
                <a:latin typeface="Tahoma"/>
                <a:cs typeface="Tahoma"/>
              </a:rPr>
              <a:t>03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7079" y="7842454"/>
            <a:ext cx="4444365" cy="852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Your</a:t>
            </a:r>
            <a:r>
              <a:rPr sz="2500" b="1" spc="-204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40" dirty="0">
                <a:solidFill>
                  <a:srgbClr val="6C6B4F"/>
                </a:solidFill>
                <a:latin typeface="Tahoma"/>
                <a:cs typeface="Tahoma"/>
              </a:rPr>
              <a:t>mind</a:t>
            </a: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50" dirty="0">
                <a:solidFill>
                  <a:srgbClr val="6C6B4F"/>
                </a:solidFill>
                <a:latin typeface="Tahoma"/>
                <a:cs typeface="Tahoma"/>
              </a:rPr>
              <a:t>loves</a:t>
            </a: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35" dirty="0">
                <a:solidFill>
                  <a:srgbClr val="6C6B4F"/>
                </a:solidFill>
                <a:latin typeface="Tahoma"/>
                <a:cs typeface="Tahoma"/>
              </a:rPr>
              <a:t>what</a:t>
            </a:r>
            <a:r>
              <a:rPr sz="2500" b="1" spc="-20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6C6B4F"/>
                </a:solidFill>
                <a:latin typeface="Tahoma"/>
                <a:cs typeface="Tahoma"/>
              </a:rPr>
              <a:t>is</a:t>
            </a:r>
            <a:r>
              <a:rPr sz="2500" b="1" spc="-204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6C6B4F"/>
                </a:solidFill>
                <a:latin typeface="Tahoma"/>
                <a:cs typeface="Tahoma"/>
              </a:rPr>
              <a:t>familiar </a:t>
            </a:r>
            <a:r>
              <a:rPr sz="2500" b="1" spc="-229" dirty="0">
                <a:solidFill>
                  <a:srgbClr val="6C6B4F"/>
                </a:solidFill>
                <a:latin typeface="Tahoma"/>
                <a:cs typeface="Tahoma"/>
              </a:rPr>
              <a:t>and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6C6B4F"/>
                </a:solidFill>
                <a:latin typeface="Tahoma"/>
                <a:cs typeface="Tahoma"/>
              </a:rPr>
              <a:t>hates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35" dirty="0">
                <a:solidFill>
                  <a:srgbClr val="6C6B4F"/>
                </a:solidFill>
                <a:latin typeface="Tahoma"/>
                <a:cs typeface="Tahoma"/>
              </a:rPr>
              <a:t>what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6C6B4F"/>
                </a:solidFill>
                <a:latin typeface="Tahoma"/>
                <a:cs typeface="Tahoma"/>
              </a:rPr>
              <a:t>is</a:t>
            </a:r>
            <a:r>
              <a:rPr sz="2500" b="1" spc="-21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80" dirty="0">
                <a:solidFill>
                  <a:srgbClr val="6C6B4F"/>
                </a:solidFill>
                <a:latin typeface="Tahoma"/>
                <a:cs typeface="Tahoma"/>
              </a:rPr>
              <a:t>unfamiliar.</a:t>
            </a:r>
            <a:endParaRPr sz="2500" dirty="0">
              <a:solidFill>
                <a:srgbClr val="6C6B4F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9170" y="5420672"/>
            <a:ext cx="49403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95" dirty="0">
                <a:solidFill>
                  <a:srgbClr val="F1F1EC"/>
                </a:solidFill>
                <a:latin typeface="Tahoma"/>
                <a:cs typeface="Tahoma"/>
              </a:rPr>
              <a:t>02</a:t>
            </a:r>
            <a:endParaRPr sz="33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2348" y="4883570"/>
            <a:ext cx="454279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b="1" spc="-275" dirty="0">
                <a:solidFill>
                  <a:srgbClr val="6C6B4F"/>
                </a:solidFill>
                <a:latin typeface="Tahoma"/>
                <a:cs typeface="Tahoma"/>
              </a:rPr>
              <a:t>Your</a:t>
            </a:r>
            <a:r>
              <a:rPr sz="2500" b="1" spc="9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35" dirty="0">
                <a:solidFill>
                  <a:srgbClr val="6C6B4F"/>
                </a:solidFill>
                <a:latin typeface="Tahoma"/>
                <a:cs typeface="Tahoma"/>
              </a:rPr>
              <a:t>mind</a:t>
            </a:r>
            <a:r>
              <a:rPr sz="2500" b="1" spc="15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85" dirty="0">
                <a:solidFill>
                  <a:srgbClr val="6C6B4F"/>
                </a:solidFill>
                <a:latin typeface="Tahoma"/>
                <a:cs typeface="Tahoma"/>
              </a:rPr>
              <a:t>only</a:t>
            </a:r>
            <a:r>
              <a:rPr sz="2500" b="1" spc="10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90" dirty="0">
                <a:solidFill>
                  <a:srgbClr val="6C6B4F"/>
                </a:solidFill>
                <a:latin typeface="Tahoma"/>
                <a:cs typeface="Tahoma"/>
              </a:rPr>
              <a:t>responds</a:t>
            </a:r>
            <a:r>
              <a:rPr sz="2500" b="1" spc="8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25" dirty="0">
                <a:solidFill>
                  <a:srgbClr val="6C6B4F"/>
                </a:solidFill>
                <a:latin typeface="Tahoma"/>
                <a:cs typeface="Tahoma"/>
              </a:rPr>
              <a:t>to</a:t>
            </a:r>
            <a:r>
              <a:rPr sz="2500" b="1" spc="14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6C6B4F"/>
                </a:solidFill>
                <a:latin typeface="Tahoma"/>
                <a:cs typeface="Tahoma"/>
              </a:rPr>
              <a:t>two </a:t>
            </a:r>
            <a:r>
              <a:rPr sz="2500" b="1" spc="-190" dirty="0">
                <a:solidFill>
                  <a:srgbClr val="6C6B4F"/>
                </a:solidFill>
                <a:latin typeface="Tahoma"/>
                <a:cs typeface="Tahoma"/>
              </a:rPr>
              <a:t>things:</a:t>
            </a:r>
            <a:r>
              <a:rPr sz="2500" b="1" spc="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85" dirty="0">
                <a:solidFill>
                  <a:srgbClr val="6C6B4F"/>
                </a:solidFill>
                <a:latin typeface="Tahoma"/>
                <a:cs typeface="Tahoma"/>
              </a:rPr>
              <a:t>the</a:t>
            </a:r>
            <a:r>
              <a:rPr sz="2500" b="1" spc="10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6C6B4F"/>
                </a:solidFill>
                <a:latin typeface="Tahoma"/>
                <a:cs typeface="Tahoma"/>
              </a:rPr>
              <a:t>pictures</a:t>
            </a:r>
            <a:r>
              <a:rPr sz="2500" b="1" spc="5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55" dirty="0">
                <a:solidFill>
                  <a:srgbClr val="6C6B4F"/>
                </a:solidFill>
                <a:latin typeface="Tahoma"/>
                <a:cs typeface="Tahoma"/>
              </a:rPr>
              <a:t>you</a:t>
            </a:r>
            <a:r>
              <a:rPr sz="2500" b="1" spc="17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15" dirty="0">
                <a:solidFill>
                  <a:srgbClr val="6C6B4F"/>
                </a:solidFill>
                <a:latin typeface="Tahoma"/>
                <a:cs typeface="Tahoma"/>
              </a:rPr>
              <a:t>make</a:t>
            </a:r>
            <a:r>
              <a:rPr sz="2500" b="1" spc="13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6C6B4F"/>
                </a:solidFill>
                <a:latin typeface="Tahoma"/>
                <a:cs typeface="Tahoma"/>
              </a:rPr>
              <a:t>in </a:t>
            </a:r>
            <a:r>
              <a:rPr sz="2500" b="1" spc="-290" dirty="0">
                <a:solidFill>
                  <a:srgbClr val="6C6B4F"/>
                </a:solidFill>
                <a:latin typeface="Tahoma"/>
                <a:cs typeface="Tahoma"/>
              </a:rPr>
              <a:t>your</a:t>
            </a:r>
            <a:r>
              <a:rPr sz="2500" b="1" spc="10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90" dirty="0">
                <a:solidFill>
                  <a:srgbClr val="6C6B4F"/>
                </a:solidFill>
                <a:latin typeface="Tahoma"/>
                <a:cs typeface="Tahoma"/>
              </a:rPr>
              <a:t>head</a:t>
            </a:r>
            <a:r>
              <a:rPr sz="2500" b="1" spc="10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60" dirty="0">
                <a:solidFill>
                  <a:srgbClr val="6C6B4F"/>
                </a:solidFill>
                <a:latin typeface="Tahoma"/>
                <a:cs typeface="Tahoma"/>
              </a:rPr>
              <a:t>and</a:t>
            </a:r>
            <a:r>
              <a:rPr sz="2500" b="1" spc="18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85" dirty="0">
                <a:solidFill>
                  <a:srgbClr val="6C6B4F"/>
                </a:solidFill>
                <a:latin typeface="Tahoma"/>
                <a:cs typeface="Tahoma"/>
              </a:rPr>
              <a:t>the</a:t>
            </a:r>
            <a:r>
              <a:rPr sz="2500" b="1" spc="12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254" dirty="0">
                <a:solidFill>
                  <a:srgbClr val="6C6B4F"/>
                </a:solidFill>
                <a:latin typeface="Tahoma"/>
                <a:cs typeface="Tahoma"/>
              </a:rPr>
              <a:t>words</a:t>
            </a:r>
            <a:r>
              <a:rPr sz="2500" b="1" spc="13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355" dirty="0">
                <a:solidFill>
                  <a:srgbClr val="6C6B4F"/>
                </a:solidFill>
                <a:latin typeface="Tahoma"/>
                <a:cs typeface="Tahoma"/>
              </a:rPr>
              <a:t>you</a:t>
            </a:r>
            <a:r>
              <a:rPr sz="2500" b="1" spc="175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85" dirty="0">
                <a:solidFill>
                  <a:srgbClr val="6C6B4F"/>
                </a:solidFill>
                <a:latin typeface="Tahoma"/>
                <a:cs typeface="Tahoma"/>
              </a:rPr>
              <a:t>say </a:t>
            </a:r>
            <a:r>
              <a:rPr sz="2500" b="1" spc="-140" dirty="0">
                <a:solidFill>
                  <a:srgbClr val="6C6B4F"/>
                </a:solidFill>
                <a:latin typeface="Tahoma"/>
                <a:cs typeface="Tahoma"/>
              </a:rPr>
              <a:t>to</a:t>
            </a:r>
            <a:r>
              <a:rPr sz="2500" b="1" spc="-220" dirty="0">
                <a:solidFill>
                  <a:srgbClr val="6C6B4F"/>
                </a:solidFill>
                <a:latin typeface="Tahoma"/>
                <a:cs typeface="Tahoma"/>
              </a:rPr>
              <a:t> </a:t>
            </a:r>
            <a:r>
              <a:rPr sz="2500" b="1" spc="-40" dirty="0">
                <a:solidFill>
                  <a:srgbClr val="6C6B4F"/>
                </a:solidFill>
                <a:latin typeface="Tahoma"/>
                <a:cs typeface="Tahoma"/>
              </a:rPr>
              <a:t>yourself.</a:t>
            </a:r>
            <a:endParaRPr sz="2500" dirty="0">
              <a:solidFill>
                <a:srgbClr val="6C6B4F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74673" y="1003331"/>
            <a:ext cx="12223574" cy="1072245"/>
          </a:xfrm>
          <a:prstGeom prst="rect">
            <a:avLst/>
          </a:prstGeom>
        </p:spPr>
        <p:txBody>
          <a:bodyPr vert="horz" wrap="square" lIns="0" tIns="452275" rIns="0" bIns="0" rtlCol="0">
            <a:spAutoFit/>
          </a:bodyPr>
          <a:lstStyle/>
          <a:p>
            <a:pPr marL="382905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585928"/>
                </a:solidFill>
              </a:rPr>
              <a:t>FUNDAMENTAL</a:t>
            </a:r>
            <a:r>
              <a:rPr spc="-365" dirty="0">
                <a:solidFill>
                  <a:srgbClr val="585928"/>
                </a:solidFill>
              </a:rPr>
              <a:t> </a:t>
            </a:r>
            <a:r>
              <a:rPr spc="-260" dirty="0">
                <a:solidFill>
                  <a:srgbClr val="585928"/>
                </a:solidFill>
              </a:rPr>
              <a:t>RULES</a:t>
            </a:r>
            <a:r>
              <a:rPr spc="-365" dirty="0">
                <a:solidFill>
                  <a:srgbClr val="585928"/>
                </a:solidFill>
              </a:rPr>
              <a:t> </a:t>
            </a:r>
            <a:r>
              <a:rPr spc="-360" dirty="0">
                <a:solidFill>
                  <a:srgbClr val="585928"/>
                </a:solidFill>
              </a:rPr>
              <a:t>OF </a:t>
            </a:r>
            <a:r>
              <a:rPr lang="en-US" spc="-695" dirty="0">
                <a:solidFill>
                  <a:srgbClr val="585928"/>
                </a:solidFill>
              </a:rPr>
              <a:t>M I N D</a:t>
            </a:r>
            <a:endParaRPr spc="-695" dirty="0">
              <a:solidFill>
                <a:srgbClr val="585928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3434" y="2918254"/>
            <a:ext cx="1540129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0875" marR="5080" indent="-4448810">
              <a:lnSpc>
                <a:spcPct val="116700"/>
              </a:lnSpc>
              <a:spcBef>
                <a:spcPts val="95"/>
              </a:spcBef>
            </a:pPr>
            <a:r>
              <a:rPr sz="3000" spc="-20" dirty="0">
                <a:latin typeface="Lucida Sans Unicode"/>
                <a:cs typeface="Lucida Sans Unicode"/>
              </a:rPr>
              <a:t>There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are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number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of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Rules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of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the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Mind.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These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three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underlying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principles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form</a:t>
            </a:r>
            <a:r>
              <a:rPr sz="3000" spc="-165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the </a:t>
            </a:r>
            <a:r>
              <a:rPr sz="3000" dirty="0">
                <a:latin typeface="Lucida Sans Unicode"/>
                <a:cs typeface="Lucida Sans Unicode"/>
              </a:rPr>
              <a:t>foundation</a:t>
            </a:r>
            <a:r>
              <a:rPr sz="3000" spc="-13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for</a:t>
            </a:r>
            <a:r>
              <a:rPr sz="3000" spc="-13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the</a:t>
            </a:r>
            <a:r>
              <a:rPr sz="3000" spc="-13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rest</a:t>
            </a:r>
            <a:r>
              <a:rPr sz="3000" spc="-13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of</a:t>
            </a:r>
            <a:r>
              <a:rPr sz="3000" spc="-13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the</a:t>
            </a:r>
            <a:r>
              <a:rPr sz="3000" spc="-13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rules: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AA249580-D4BE-D4ED-45CF-97187ECBB090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372" y="4929555"/>
            <a:ext cx="1447800" cy="14478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6AE15911-A278-69F7-35E0-B89C17750612}"/>
              </a:ext>
            </a:extLst>
          </p:cNvPr>
          <p:cNvSpPr txBox="1"/>
          <p:nvPr/>
        </p:nvSpPr>
        <p:spPr>
          <a:xfrm>
            <a:off x="10168889" y="5332464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0  2</a:t>
            </a:r>
            <a:endParaRPr sz="3300" dirty="0">
              <a:latin typeface="Tahoma"/>
              <a:cs typeface="Tahoma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128B0D90-609B-B96B-7B86-84222EC23CEA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4670" y="7569404"/>
            <a:ext cx="1447800" cy="1447800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C31BDC77-B8A6-9247-5331-2BBE8D759E42}"/>
              </a:ext>
            </a:extLst>
          </p:cNvPr>
          <p:cNvSpPr txBox="1"/>
          <p:nvPr/>
        </p:nvSpPr>
        <p:spPr>
          <a:xfrm>
            <a:off x="6230846" y="8029461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0  3</a:t>
            </a:r>
            <a:endParaRPr sz="3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37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6930" y="3046742"/>
            <a:ext cx="40640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640" dirty="0">
                <a:solidFill>
                  <a:srgbClr val="F1F1EC"/>
                </a:solidFill>
                <a:latin typeface="Tahoma"/>
                <a:cs typeface="Tahoma"/>
              </a:rPr>
              <a:t>01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908" y="3107950"/>
            <a:ext cx="10687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RTT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helps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client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uncover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50" dirty="0">
                <a:solidFill>
                  <a:srgbClr val="585928"/>
                </a:solidFill>
                <a:latin typeface="Tahoma"/>
                <a:cs typeface="Tahoma"/>
              </a:rPr>
              <a:t>root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cause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95" dirty="0">
                <a:solidFill>
                  <a:srgbClr val="585928"/>
                </a:solidFill>
                <a:latin typeface="Tahoma"/>
                <a:cs typeface="Tahoma"/>
              </a:rPr>
              <a:t>of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80" dirty="0">
                <a:solidFill>
                  <a:srgbClr val="585928"/>
                </a:solidFill>
                <a:latin typeface="Tahoma"/>
                <a:cs typeface="Tahoma"/>
              </a:rPr>
              <a:t>why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they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585928"/>
                </a:solidFill>
                <a:latin typeface="Tahoma"/>
                <a:cs typeface="Tahoma"/>
              </a:rPr>
              <a:t>feel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60" dirty="0">
                <a:solidFill>
                  <a:srgbClr val="585928"/>
                </a:solidFill>
                <a:latin typeface="Tahoma"/>
                <a:cs typeface="Tahoma"/>
              </a:rPr>
              <a:t>way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they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585928"/>
                </a:solidFill>
                <a:latin typeface="Tahoma"/>
                <a:cs typeface="Tahoma"/>
              </a:rPr>
              <a:t>do.</a:t>
            </a:r>
            <a:endParaRPr sz="2500" dirty="0">
              <a:solidFill>
                <a:srgbClr val="585928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193" y="7636940"/>
            <a:ext cx="48577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325" dirty="0">
                <a:solidFill>
                  <a:srgbClr val="F1F1EC"/>
                </a:solidFill>
                <a:latin typeface="Tahoma"/>
                <a:cs typeface="Tahoma"/>
              </a:rPr>
              <a:t>03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908" y="7421885"/>
            <a:ext cx="11896090" cy="852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RTT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585928"/>
                </a:solidFill>
                <a:latin typeface="Tahoma"/>
                <a:cs typeface="Tahoma"/>
              </a:rPr>
              <a:t>supports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client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in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80" dirty="0">
                <a:solidFill>
                  <a:srgbClr val="585928"/>
                </a:solidFill>
                <a:latin typeface="Tahoma"/>
                <a:cs typeface="Tahoma"/>
              </a:rPr>
              <a:t>transforming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5" dirty="0">
                <a:solidFill>
                  <a:srgbClr val="585928"/>
                </a:solidFill>
                <a:latin typeface="Tahoma"/>
                <a:cs typeface="Tahoma"/>
              </a:rPr>
              <a:t>their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585928"/>
                </a:solidFill>
                <a:latin typeface="Tahoma"/>
                <a:cs typeface="Tahoma"/>
              </a:rPr>
              <a:t>current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issue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29" dirty="0">
                <a:solidFill>
                  <a:srgbClr val="585928"/>
                </a:solidFill>
                <a:latin typeface="Tahoma"/>
                <a:cs typeface="Tahoma"/>
              </a:rPr>
              <a:t>and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moving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85" dirty="0">
                <a:solidFill>
                  <a:srgbClr val="585928"/>
                </a:solidFill>
                <a:latin typeface="Tahoma"/>
                <a:cs typeface="Tahoma"/>
              </a:rPr>
              <a:t>forward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15" dirty="0">
                <a:solidFill>
                  <a:srgbClr val="585928"/>
                </a:solidFill>
                <a:latin typeface="Tahoma"/>
                <a:cs typeface="Tahoma"/>
              </a:rPr>
              <a:t>with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50" dirty="0">
                <a:solidFill>
                  <a:srgbClr val="585928"/>
                </a:solidFill>
                <a:latin typeface="Tahoma"/>
                <a:cs typeface="Tahoma"/>
              </a:rPr>
              <a:t>a </a:t>
            </a:r>
            <a:r>
              <a:rPr sz="2500" b="1" spc="-250" dirty="0">
                <a:solidFill>
                  <a:srgbClr val="585928"/>
                </a:solidFill>
                <a:latin typeface="Tahoma"/>
                <a:cs typeface="Tahoma"/>
              </a:rPr>
              <a:t>new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585928"/>
                </a:solidFill>
                <a:latin typeface="Tahoma"/>
                <a:cs typeface="Tahoma"/>
              </a:rPr>
              <a:t>set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95" dirty="0">
                <a:solidFill>
                  <a:srgbClr val="585928"/>
                </a:solidFill>
                <a:latin typeface="Tahoma"/>
                <a:cs typeface="Tahoma"/>
              </a:rPr>
              <a:t>of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more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5" dirty="0">
                <a:solidFill>
                  <a:srgbClr val="585928"/>
                </a:solidFill>
                <a:latin typeface="Tahoma"/>
                <a:cs typeface="Tahoma"/>
              </a:rPr>
              <a:t>beneficial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29" dirty="0">
                <a:solidFill>
                  <a:srgbClr val="585928"/>
                </a:solidFill>
                <a:latin typeface="Tahoma"/>
                <a:cs typeface="Tahoma"/>
              </a:rPr>
              <a:t>and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5" dirty="0">
                <a:solidFill>
                  <a:srgbClr val="585928"/>
                </a:solidFill>
                <a:latin typeface="Tahoma"/>
                <a:cs typeface="Tahoma"/>
              </a:rPr>
              <a:t>positive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585928"/>
                </a:solidFill>
                <a:latin typeface="Tahoma"/>
                <a:cs typeface="Tahoma"/>
              </a:rPr>
              <a:t>beliefs.</a:t>
            </a:r>
            <a:endParaRPr sz="2500" dirty="0">
              <a:solidFill>
                <a:srgbClr val="585928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026" y="5341841"/>
            <a:ext cx="49403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295" dirty="0">
                <a:solidFill>
                  <a:srgbClr val="F1F1EC"/>
                </a:solidFill>
                <a:latin typeface="Tahoma"/>
                <a:cs typeface="Tahoma"/>
              </a:rPr>
              <a:t>02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8589" y="4907711"/>
            <a:ext cx="117030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Unlike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other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585928"/>
                </a:solidFill>
                <a:latin typeface="Tahoma"/>
                <a:cs typeface="Tahoma"/>
              </a:rPr>
              <a:t>therapies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which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585928"/>
                </a:solidFill>
                <a:latin typeface="Tahoma"/>
                <a:cs typeface="Tahoma"/>
              </a:rPr>
              <a:t>focus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15" dirty="0">
                <a:solidFill>
                  <a:srgbClr val="585928"/>
                </a:solidFill>
                <a:latin typeface="Tahoma"/>
                <a:cs typeface="Tahoma"/>
              </a:rPr>
              <a:t>on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issue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5" dirty="0">
                <a:solidFill>
                  <a:srgbClr val="585928"/>
                </a:solidFill>
                <a:latin typeface="Tahoma"/>
                <a:cs typeface="Tahoma"/>
              </a:rPr>
              <a:t>or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challenge,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RTT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helps</a:t>
            </a:r>
            <a:r>
              <a:rPr sz="2500" b="1" spc="-1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0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585928"/>
                </a:solidFill>
                <a:latin typeface="Tahoma"/>
                <a:cs typeface="Tahoma"/>
              </a:rPr>
              <a:t>client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discover</a:t>
            </a:r>
            <a:r>
              <a:rPr sz="2500" b="1" spc="-22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80" dirty="0">
                <a:solidFill>
                  <a:srgbClr val="585928"/>
                </a:solidFill>
                <a:latin typeface="Tahoma"/>
                <a:cs typeface="Tahoma"/>
              </a:rPr>
              <a:t>origin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95" dirty="0">
                <a:solidFill>
                  <a:srgbClr val="585928"/>
                </a:solidFill>
                <a:latin typeface="Tahoma"/>
                <a:cs typeface="Tahoma"/>
              </a:rPr>
              <a:t>of</a:t>
            </a:r>
            <a:r>
              <a:rPr sz="2500" b="1" spc="-22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the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30" dirty="0">
                <a:solidFill>
                  <a:srgbClr val="585928"/>
                </a:solidFill>
                <a:latin typeface="Tahoma"/>
                <a:cs typeface="Tahoma"/>
              </a:rPr>
              <a:t>beliefs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29" dirty="0">
                <a:solidFill>
                  <a:srgbClr val="585928"/>
                </a:solidFill>
                <a:latin typeface="Tahoma"/>
                <a:cs typeface="Tahoma"/>
              </a:rPr>
              <a:t>and</a:t>
            </a:r>
            <a:r>
              <a:rPr sz="2500" b="1" spc="-22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50" dirty="0">
                <a:solidFill>
                  <a:srgbClr val="585928"/>
                </a:solidFill>
                <a:latin typeface="Tahoma"/>
                <a:cs typeface="Tahoma"/>
              </a:rPr>
              <a:t>behaviours</a:t>
            </a:r>
            <a:r>
              <a:rPr sz="2500" b="1" spc="29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928"/>
                </a:solidFill>
                <a:latin typeface="Tahoma"/>
                <a:cs typeface="Tahoma"/>
              </a:rPr>
              <a:t>that</a:t>
            </a:r>
            <a:r>
              <a:rPr sz="2500" b="1" spc="-22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have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70" dirty="0">
                <a:solidFill>
                  <a:srgbClr val="585928"/>
                </a:solidFill>
                <a:latin typeface="Tahoma"/>
                <a:cs typeface="Tahoma"/>
              </a:rPr>
              <a:t>led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40" dirty="0">
                <a:solidFill>
                  <a:srgbClr val="585928"/>
                </a:solidFill>
                <a:latin typeface="Tahoma"/>
                <a:cs typeface="Tahoma"/>
              </a:rPr>
              <a:t>to</a:t>
            </a:r>
            <a:r>
              <a:rPr sz="2500" b="1" spc="-225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65" dirty="0">
                <a:solidFill>
                  <a:srgbClr val="585928"/>
                </a:solidFill>
                <a:latin typeface="Tahoma"/>
                <a:cs typeface="Tahoma"/>
              </a:rPr>
              <a:t>their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585928"/>
                </a:solidFill>
                <a:latin typeface="Tahoma"/>
                <a:cs typeface="Tahoma"/>
              </a:rPr>
              <a:t>issue.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90" dirty="0">
                <a:solidFill>
                  <a:srgbClr val="585928"/>
                </a:solidFill>
                <a:latin typeface="Tahoma"/>
                <a:cs typeface="Tahoma"/>
              </a:rPr>
              <a:t>Using</a:t>
            </a:r>
            <a:r>
              <a:rPr sz="2500" b="1" spc="-22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50" dirty="0">
                <a:solidFill>
                  <a:srgbClr val="585928"/>
                </a:solidFill>
                <a:latin typeface="Tahoma"/>
                <a:cs typeface="Tahoma"/>
              </a:rPr>
              <a:t>a </a:t>
            </a:r>
            <a:r>
              <a:rPr sz="2500" b="1" spc="-215" dirty="0">
                <a:solidFill>
                  <a:srgbClr val="585928"/>
                </a:solidFill>
                <a:latin typeface="Tahoma"/>
                <a:cs typeface="Tahoma"/>
              </a:rPr>
              <a:t>unique</a:t>
            </a:r>
            <a:r>
              <a:rPr sz="2500" b="1" spc="-210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585928"/>
                </a:solidFill>
                <a:latin typeface="Tahoma"/>
                <a:cs typeface="Tahoma"/>
              </a:rPr>
              <a:t>set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95" dirty="0">
                <a:solidFill>
                  <a:srgbClr val="585928"/>
                </a:solidFill>
                <a:latin typeface="Tahoma"/>
                <a:cs typeface="Tahoma"/>
              </a:rPr>
              <a:t>of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585928"/>
                </a:solidFill>
                <a:latin typeface="Tahoma"/>
                <a:cs typeface="Tahoma"/>
              </a:rPr>
              <a:t>tools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229" dirty="0">
                <a:solidFill>
                  <a:srgbClr val="585928"/>
                </a:solidFill>
                <a:latin typeface="Tahoma"/>
                <a:cs typeface="Tahoma"/>
              </a:rPr>
              <a:t>and</a:t>
            </a:r>
            <a:r>
              <a:rPr sz="2500" b="1" spc="-204" dirty="0">
                <a:solidFill>
                  <a:srgbClr val="585928"/>
                </a:solidFill>
                <a:latin typeface="Tahoma"/>
                <a:cs typeface="Tahoma"/>
              </a:rPr>
              <a:t> </a:t>
            </a:r>
            <a:r>
              <a:rPr sz="2500" b="1" spc="-55" dirty="0">
                <a:solidFill>
                  <a:srgbClr val="585928"/>
                </a:solidFill>
                <a:latin typeface="Tahoma"/>
                <a:cs typeface="Tahoma"/>
              </a:rPr>
              <a:t>techniques.</a:t>
            </a:r>
            <a:endParaRPr sz="2500" dirty="0">
              <a:solidFill>
                <a:srgbClr val="585928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935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How</a:t>
            </a:r>
            <a:r>
              <a:rPr spc="-350" dirty="0"/>
              <a:t> </a:t>
            </a:r>
            <a:r>
              <a:rPr spc="-125" dirty="0"/>
              <a:t>is</a:t>
            </a:r>
            <a:r>
              <a:rPr spc="-345" dirty="0"/>
              <a:t> </a:t>
            </a:r>
            <a:r>
              <a:rPr spc="-245" dirty="0"/>
              <a:t>RTT</a:t>
            </a:r>
            <a:r>
              <a:rPr spc="-350" dirty="0"/>
              <a:t> </a:t>
            </a:r>
            <a:r>
              <a:rPr spc="-185" dirty="0"/>
              <a:t>different</a:t>
            </a:r>
            <a:r>
              <a:rPr spc="-345" dirty="0"/>
              <a:t> </a:t>
            </a:r>
            <a:r>
              <a:rPr spc="-245" dirty="0"/>
              <a:t>from</a:t>
            </a:r>
            <a:r>
              <a:rPr spc="-345" dirty="0"/>
              <a:t> </a:t>
            </a:r>
            <a:r>
              <a:rPr spc="-245" dirty="0"/>
              <a:t>other</a:t>
            </a:r>
            <a:r>
              <a:rPr spc="-350" dirty="0"/>
              <a:t> </a:t>
            </a:r>
            <a:r>
              <a:rPr spc="-180" dirty="0"/>
              <a:t>therapies?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FE5082B9-DB07-0FBC-4A0F-FAE99B068535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141" y="2586684"/>
            <a:ext cx="1447800" cy="1447800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B416524A-DFD5-7088-C1EF-49D37540517C}"/>
              </a:ext>
            </a:extLst>
          </p:cNvPr>
          <p:cNvSpPr txBox="1"/>
          <p:nvPr/>
        </p:nvSpPr>
        <p:spPr>
          <a:xfrm>
            <a:off x="2552317" y="3046741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0  1</a:t>
            </a:r>
            <a:endParaRPr sz="3300" dirty="0">
              <a:latin typeface="Tahoma"/>
              <a:cs typeface="Tahoma"/>
            </a:endParaRPr>
          </a:p>
        </p:txBody>
      </p:sp>
      <p:pic>
        <p:nvPicPr>
          <p:cNvPr id="14" name="object 2">
            <a:extLst>
              <a:ext uri="{FF2B5EF4-FFF2-40B4-BE49-F238E27FC236}">
                <a16:creationId xmlns:a16="http://schemas.microsoft.com/office/drawing/2014/main" id="{B7AE405C-B64C-0210-36D1-A8705A1135A9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141" y="4883744"/>
            <a:ext cx="1447800" cy="1447800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2241207E-2BCC-D01B-F9C3-96274D2C19C8}"/>
              </a:ext>
            </a:extLst>
          </p:cNvPr>
          <p:cNvSpPr txBox="1"/>
          <p:nvPr/>
        </p:nvSpPr>
        <p:spPr>
          <a:xfrm>
            <a:off x="2552317" y="5308813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0  2</a:t>
            </a:r>
            <a:endParaRPr sz="3300" dirty="0">
              <a:latin typeface="Tahoma"/>
              <a:cs typeface="Tahoma"/>
            </a:endParaRP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8A105033-8206-995B-BBCA-1DC9646A8847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rgbClr val="BFBC8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827"/>
                    </a14:imgEffect>
                    <a14:imgEffect>
                      <a14:saturation sa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141" y="7180804"/>
            <a:ext cx="1447800" cy="14478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76B80A87-63E8-3F4B-85A5-6A049E4B7187}"/>
              </a:ext>
            </a:extLst>
          </p:cNvPr>
          <p:cNvSpPr txBox="1"/>
          <p:nvPr/>
        </p:nvSpPr>
        <p:spPr>
          <a:xfrm>
            <a:off x="2552317" y="7605873"/>
            <a:ext cx="575448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b="1" spc="-640" dirty="0">
                <a:solidFill>
                  <a:srgbClr val="F1F1EC"/>
                </a:solidFill>
                <a:latin typeface="Tahoma"/>
                <a:cs typeface="Tahoma"/>
              </a:rPr>
              <a:t>0  3</a:t>
            </a:r>
            <a:endParaRPr sz="3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5959" y="0"/>
            <a:ext cx="3152039" cy="31535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1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5" dirty="0"/>
              <a:t>RTT</a:t>
            </a:r>
            <a:r>
              <a:rPr sz="6000" spc="-555" dirty="0"/>
              <a:t> </a:t>
            </a:r>
            <a:r>
              <a:rPr sz="6000" spc="-665" dirty="0"/>
              <a:t>(Who</a:t>
            </a:r>
            <a:r>
              <a:rPr sz="6000" spc="-550" dirty="0"/>
              <a:t> </a:t>
            </a:r>
            <a:r>
              <a:rPr sz="6000" spc="-365" dirty="0"/>
              <a:t>Needs</a:t>
            </a:r>
            <a:r>
              <a:rPr sz="6000" spc="-550" dirty="0"/>
              <a:t> </a:t>
            </a:r>
            <a:r>
              <a:rPr sz="6000" spc="-765" dirty="0"/>
              <a:t>It)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774673" y="3075837"/>
            <a:ext cx="14213840" cy="485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0370">
              <a:lnSpc>
                <a:spcPct val="114999"/>
              </a:lnSpc>
              <a:spcBef>
                <a:spcPts val="100"/>
              </a:spcBef>
            </a:pP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RTT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365B6D"/>
                </a:solidFill>
                <a:latin typeface="Tahoma"/>
                <a:cs typeface="Tahoma"/>
              </a:rPr>
              <a:t>is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for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anyone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365B6D"/>
                </a:solidFill>
                <a:latin typeface="Tahoma"/>
                <a:cs typeface="Tahoma"/>
              </a:rPr>
              <a:t>(children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and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adults)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in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mental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and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physical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pain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who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have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blockages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preventing them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from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enjoying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life.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80" dirty="0">
                <a:solidFill>
                  <a:srgbClr val="365B6D"/>
                </a:solidFill>
                <a:latin typeface="Tahoma"/>
                <a:cs typeface="Tahoma"/>
              </a:rPr>
              <a:t>It’s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for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those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who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are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365B6D"/>
                </a:solidFill>
                <a:latin typeface="Tahoma"/>
                <a:cs typeface="Tahoma"/>
              </a:rPr>
              <a:t>ready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to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make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positive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changes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to</a:t>
            </a:r>
            <a:r>
              <a:rPr sz="2500" spc="-19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their</a:t>
            </a:r>
            <a:r>
              <a:rPr sz="2500" spc="-19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lives.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Tahoma"/>
              <a:cs typeface="Tahoma"/>
            </a:endParaRPr>
          </a:p>
          <a:p>
            <a:pPr marL="12700" marR="1324610">
              <a:lnSpc>
                <a:spcPct val="114999"/>
              </a:lnSpc>
            </a:pP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RTT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365B6D"/>
                </a:solidFill>
                <a:latin typeface="Tahoma"/>
                <a:cs typeface="Tahoma"/>
              </a:rPr>
              <a:t>is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about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freedom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and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empowerment;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365B6D"/>
                </a:solidFill>
                <a:latin typeface="Tahoma"/>
                <a:cs typeface="Tahoma"/>
              </a:rPr>
              <a:t>it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365B6D"/>
                </a:solidFill>
                <a:latin typeface="Tahoma"/>
                <a:cs typeface="Tahoma"/>
              </a:rPr>
              <a:t>sets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people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free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from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their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painful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past,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releasing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destructive/negative</a:t>
            </a:r>
            <a:r>
              <a:rPr sz="2500" spc="-12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habits</a:t>
            </a:r>
            <a:r>
              <a:rPr sz="2500" spc="-12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and</a:t>
            </a:r>
            <a:r>
              <a:rPr sz="2500" spc="-1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addictive</a:t>
            </a:r>
            <a:r>
              <a:rPr sz="2500" spc="-12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patterns.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RTT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365B6D"/>
                </a:solidFill>
                <a:latin typeface="Tahoma"/>
                <a:cs typeface="Tahoma"/>
              </a:rPr>
              <a:t>is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for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those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who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are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365B6D"/>
                </a:solidFill>
                <a:latin typeface="Tahoma"/>
                <a:cs typeface="Tahoma"/>
              </a:rPr>
              <a:t>ready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for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365B6D"/>
                </a:solidFill>
                <a:latin typeface="Tahoma"/>
                <a:cs typeface="Tahoma"/>
              </a:rPr>
              <a:t>change,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who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have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had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enough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of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things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that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hold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them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back,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365B6D"/>
                </a:solidFill>
                <a:latin typeface="Tahoma"/>
                <a:cs typeface="Tahoma"/>
              </a:rPr>
              <a:t>that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inhibit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or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prevent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them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from: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365B6D"/>
                </a:solidFill>
                <a:latin typeface="Tahoma"/>
                <a:cs typeface="Tahoma"/>
              </a:rPr>
              <a:t>success,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365B6D"/>
                </a:solidFill>
                <a:latin typeface="Tahoma"/>
                <a:cs typeface="Tahoma"/>
              </a:rPr>
              <a:t>love,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connection,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peace,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wealth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happiness.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ahoma"/>
              <a:cs typeface="Tahoma"/>
            </a:endParaRPr>
          </a:p>
          <a:p>
            <a:pPr marL="12700" marR="560070">
              <a:lnSpc>
                <a:spcPct val="114999"/>
              </a:lnSpc>
            </a:pP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RTT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365B6D"/>
                </a:solidFill>
                <a:latin typeface="Tahoma"/>
                <a:cs typeface="Tahoma"/>
              </a:rPr>
              <a:t>focuses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365B6D"/>
                </a:solidFill>
                <a:latin typeface="Tahoma"/>
                <a:cs typeface="Tahoma"/>
              </a:rPr>
              <a:t>on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outcomes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90" dirty="0">
                <a:solidFill>
                  <a:srgbClr val="365B6D"/>
                </a:solidFill>
                <a:latin typeface="Tahoma"/>
                <a:cs typeface="Tahoma"/>
              </a:rPr>
              <a:t>“what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365B6D"/>
                </a:solidFill>
                <a:latin typeface="Tahoma"/>
                <a:cs typeface="Tahoma"/>
              </a:rPr>
              <a:t>is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365B6D"/>
                </a:solidFill>
                <a:latin typeface="Tahoma"/>
                <a:cs typeface="Tahoma"/>
              </a:rPr>
              <a:t>it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365B6D"/>
                </a:solidFill>
                <a:latin typeface="Tahoma"/>
                <a:cs typeface="Tahoma"/>
              </a:rPr>
              <a:t>you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365B6D"/>
                </a:solidFill>
                <a:latin typeface="Tahoma"/>
                <a:cs typeface="Tahoma"/>
              </a:rPr>
              <a:t>want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be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able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5" dirty="0">
                <a:solidFill>
                  <a:srgbClr val="365B6D"/>
                </a:solidFill>
                <a:latin typeface="Tahoma"/>
                <a:cs typeface="Tahoma"/>
              </a:rPr>
              <a:t>do?”,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90" dirty="0">
                <a:solidFill>
                  <a:srgbClr val="365B6D"/>
                </a:solidFill>
                <a:latin typeface="Tahoma"/>
                <a:cs typeface="Tahoma"/>
              </a:rPr>
              <a:t>“what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365B6D"/>
                </a:solidFill>
                <a:latin typeface="Tahoma"/>
                <a:cs typeface="Tahoma"/>
              </a:rPr>
              <a:t>would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life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be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like</a:t>
            </a:r>
            <a:r>
              <a:rPr sz="2500" spc="-21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without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365B6D"/>
                </a:solidFill>
                <a:latin typeface="Tahoma"/>
                <a:cs typeface="Tahoma"/>
              </a:rPr>
              <a:t>the </a:t>
            </a:r>
            <a:r>
              <a:rPr sz="2500" spc="-45" dirty="0">
                <a:solidFill>
                  <a:srgbClr val="365B6D"/>
                </a:solidFill>
                <a:latin typeface="Tahoma"/>
                <a:cs typeface="Tahoma"/>
              </a:rPr>
              <a:t>problem/pain?”.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80" dirty="0">
                <a:solidFill>
                  <a:srgbClr val="365B6D"/>
                </a:solidFill>
                <a:latin typeface="Tahoma"/>
                <a:cs typeface="Tahoma"/>
              </a:rPr>
              <a:t>It’s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not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your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usual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365B6D"/>
                </a:solidFill>
                <a:latin typeface="Tahoma"/>
                <a:cs typeface="Tahoma"/>
              </a:rPr>
              <a:t>“come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chat</a:t>
            </a:r>
            <a:r>
              <a:rPr sz="2500" spc="-220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about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365B6D"/>
                </a:solidFill>
                <a:latin typeface="Tahoma"/>
                <a:cs typeface="Tahoma"/>
              </a:rPr>
              <a:t>your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365B6D"/>
                </a:solidFill>
                <a:latin typeface="Tahoma"/>
                <a:cs typeface="Tahoma"/>
              </a:rPr>
              <a:t>problems”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type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365B6D"/>
                </a:solidFill>
                <a:latin typeface="Tahoma"/>
                <a:cs typeface="Tahoma"/>
              </a:rPr>
              <a:t>of</a:t>
            </a:r>
            <a:r>
              <a:rPr sz="2500" spc="-215" dirty="0">
                <a:solidFill>
                  <a:srgbClr val="365B6D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365B6D"/>
                </a:solidFill>
                <a:latin typeface="Tahoma"/>
                <a:cs typeface="Tahoma"/>
              </a:rPr>
              <a:t>therapy.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700" y="1"/>
            <a:ext cx="15354299" cy="10274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9532" y="4474439"/>
            <a:ext cx="6789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5" dirty="0">
                <a:solidFill>
                  <a:srgbClr val="FFFFFF"/>
                </a:solidFill>
              </a:rPr>
              <a:t>Examples</a:t>
            </a:r>
            <a:r>
              <a:rPr sz="6000" spc="-540" dirty="0">
                <a:solidFill>
                  <a:srgbClr val="FFFFFF"/>
                </a:solidFill>
              </a:rPr>
              <a:t> </a:t>
            </a:r>
            <a:r>
              <a:rPr sz="6000" spc="-145" dirty="0">
                <a:solidFill>
                  <a:srgbClr val="FFFFFF"/>
                </a:solidFill>
              </a:rPr>
              <a:t>of</a:t>
            </a:r>
            <a:r>
              <a:rPr sz="6000" spc="-540" dirty="0">
                <a:solidFill>
                  <a:srgbClr val="FFFFFF"/>
                </a:solidFill>
              </a:rPr>
              <a:t> </a:t>
            </a:r>
            <a:r>
              <a:rPr sz="6000" spc="-295" dirty="0">
                <a:solidFill>
                  <a:srgbClr val="FFFFFF"/>
                </a:solidFill>
              </a:rPr>
              <a:t>Clients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767</Words>
  <Application>Microsoft Macintosh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Lucida Sans Unicode</vt:lpstr>
      <vt:lpstr>Tahoma</vt:lpstr>
      <vt:lpstr>Trebuchet MS</vt:lpstr>
      <vt:lpstr>Office Theme</vt:lpstr>
      <vt:lpstr>PowerPoint Presentation</vt:lpstr>
      <vt:lpstr>WHAT IS RTT?</vt:lpstr>
      <vt:lpstr>How Marisa Defines RTT?</vt:lpstr>
      <vt:lpstr>How Does it Work?</vt:lpstr>
      <vt:lpstr>FUNDAMENTAL RULES OF M I N D</vt:lpstr>
      <vt:lpstr>PowerPoint Presentation</vt:lpstr>
      <vt:lpstr>How is RTT different from other therapies?</vt:lpstr>
      <vt:lpstr>RTT (Who Needs It)</vt:lpstr>
      <vt:lpstr>Examples of Clients</vt:lpstr>
      <vt:lpstr>What Should You Expect From a Session?</vt:lpstr>
      <vt:lpstr>How Does it Work?</vt:lpstr>
      <vt:lpstr>Free Healing Session Healing Vortex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RTT Presentation</dc:title>
  <dc:creator>Rohaan Ahmad</dc:creator>
  <cp:keywords>DAFa0HNKgoE,BAFVJRFdtE4</cp:keywords>
  <cp:lastModifiedBy>Chaudhary, Shayaan</cp:lastModifiedBy>
  <cp:revision>1</cp:revision>
  <dcterms:created xsi:type="dcterms:W3CDTF">2023-03-31T22:12:05Z</dcterms:created>
  <dcterms:modified xsi:type="dcterms:W3CDTF">2023-04-03T17:52:51Z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2023-02-17T00:00:00Z</vt:filetime>
  </property>
</Properties>
</file>