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7" r:id="rId3"/>
    <p:sldId id="258" r:id="rId4"/>
    <p:sldId id="269" r:id="rId5"/>
    <p:sldId id="260" r:id="rId6"/>
    <p:sldId id="261" r:id="rId7"/>
    <p:sldId id="267" r:id="rId8"/>
    <p:sldId id="272" r:id="rId9"/>
    <p:sldId id="271" r:id="rId10"/>
    <p:sldId id="281" r:id="rId11"/>
    <p:sldId id="280" r:id="rId12"/>
    <p:sldId id="278" r:id="rId13"/>
    <p:sldId id="273" r:id="rId14"/>
    <p:sldId id="279" r:id="rId15"/>
    <p:sldId id="274" r:id="rId16"/>
    <p:sldId id="277" r:id="rId17"/>
    <p:sldId id="275" r:id="rId18"/>
    <p:sldId id="276" r:id="rId19"/>
    <p:sldId id="282" r:id="rId20"/>
    <p:sldId id="283" r:id="rId21"/>
    <p:sldId id="285" r:id="rId22"/>
    <p:sldId id="286" r:id="rId23"/>
    <p:sldId id="287" r:id="rId24"/>
    <p:sldId id="284" r:id="rId25"/>
    <p:sldId id="288" r:id="rId26"/>
    <p:sldId id="289" r:id="rId27"/>
    <p:sldId id="290" r:id="rId28"/>
    <p:sldId id="262" r:id="rId29"/>
    <p:sldId id="259" r:id="rId30"/>
    <p:sldId id="291" r:id="rId31"/>
    <p:sldId id="292" r:id="rId32"/>
  </p:sldIdLst>
  <p:sldSz cx="9144000" cy="6858000" type="screen4x3"/>
  <p:notesSz cx="6881813" cy="10015538"/>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mn-ea"/>
        <a:cs typeface="+mn-cs"/>
      </a:defRPr>
    </a:lvl1pPr>
    <a:lvl2pPr marL="457200" algn="l" rtl="0" fontAlgn="base">
      <a:spcBef>
        <a:spcPct val="0"/>
      </a:spcBef>
      <a:spcAft>
        <a:spcPct val="0"/>
      </a:spcAft>
      <a:defRPr kumimoji="1" sz="2400" kern="1200">
        <a:solidFill>
          <a:schemeClr val="tx1"/>
        </a:solidFill>
        <a:latin typeface="Times New Roman" pitchFamily="18" charset="0"/>
        <a:ea typeface="+mn-ea"/>
        <a:cs typeface="+mn-cs"/>
      </a:defRPr>
    </a:lvl2pPr>
    <a:lvl3pPr marL="914400" algn="l" rtl="0" fontAlgn="base">
      <a:spcBef>
        <a:spcPct val="0"/>
      </a:spcBef>
      <a:spcAft>
        <a:spcPct val="0"/>
      </a:spcAft>
      <a:defRPr kumimoji="1" sz="2400" kern="1200">
        <a:solidFill>
          <a:schemeClr val="tx1"/>
        </a:solidFill>
        <a:latin typeface="Times New Roman" pitchFamily="18" charset="0"/>
        <a:ea typeface="+mn-ea"/>
        <a:cs typeface="+mn-cs"/>
      </a:defRPr>
    </a:lvl3pPr>
    <a:lvl4pPr marL="1371600" algn="l" rtl="0" fontAlgn="base">
      <a:spcBef>
        <a:spcPct val="0"/>
      </a:spcBef>
      <a:spcAft>
        <a:spcPct val="0"/>
      </a:spcAft>
      <a:defRPr kumimoji="1" sz="2400" kern="1200">
        <a:solidFill>
          <a:schemeClr val="tx1"/>
        </a:solidFill>
        <a:latin typeface="Times New Roman" pitchFamily="18" charset="0"/>
        <a:ea typeface="+mn-ea"/>
        <a:cs typeface="+mn-cs"/>
      </a:defRPr>
    </a:lvl4pPr>
    <a:lvl5pPr marL="1828800" algn="l" rtl="0" fontAlgn="base">
      <a:spcBef>
        <a:spcPct val="0"/>
      </a:spcBef>
      <a:spcAft>
        <a:spcPct val="0"/>
      </a:spcAft>
      <a:defRPr kumimoji="1" sz="2400" kern="1200">
        <a:solidFill>
          <a:schemeClr val="tx1"/>
        </a:solidFill>
        <a:latin typeface="Times New Roman" pitchFamily="18" charset="0"/>
        <a:ea typeface="+mn-ea"/>
        <a:cs typeface="+mn-cs"/>
      </a:defRPr>
    </a:lvl5pPr>
    <a:lvl6pPr marL="2286000" algn="l" defTabSz="914400" rtl="0" eaLnBrk="1" latinLnBrk="0" hangingPunct="1">
      <a:defRPr kumimoji="1" sz="2400" kern="1200">
        <a:solidFill>
          <a:schemeClr val="tx1"/>
        </a:solidFill>
        <a:latin typeface="Times New Roman" pitchFamily="18" charset="0"/>
        <a:ea typeface="+mn-ea"/>
        <a:cs typeface="+mn-cs"/>
      </a:defRPr>
    </a:lvl6pPr>
    <a:lvl7pPr marL="2743200" algn="l" defTabSz="914400" rtl="0" eaLnBrk="1" latinLnBrk="0" hangingPunct="1">
      <a:defRPr kumimoji="1" sz="2400" kern="1200">
        <a:solidFill>
          <a:schemeClr val="tx1"/>
        </a:solidFill>
        <a:latin typeface="Times New Roman" pitchFamily="18" charset="0"/>
        <a:ea typeface="+mn-ea"/>
        <a:cs typeface="+mn-cs"/>
      </a:defRPr>
    </a:lvl7pPr>
    <a:lvl8pPr marL="3200400" algn="l" defTabSz="914400" rtl="0" eaLnBrk="1" latinLnBrk="0" hangingPunct="1">
      <a:defRPr kumimoji="1" sz="2400" kern="1200">
        <a:solidFill>
          <a:schemeClr val="tx1"/>
        </a:solidFill>
        <a:latin typeface="Times New Roman" pitchFamily="18" charset="0"/>
        <a:ea typeface="+mn-ea"/>
        <a:cs typeface="+mn-cs"/>
      </a:defRPr>
    </a:lvl8pPr>
    <a:lvl9pPr marL="3657600" algn="l" defTabSz="914400" rtl="0" eaLnBrk="1" latinLnBrk="0" hangingPunct="1">
      <a:defRPr kumimoji="1"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9999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97" autoAdjust="0"/>
    <p:restoredTop sz="78521" autoAdjust="0"/>
  </p:normalViewPr>
  <p:slideViewPr>
    <p:cSldViewPr>
      <p:cViewPr varScale="1">
        <p:scale>
          <a:sx n="89" d="100"/>
          <a:sy n="89" d="100"/>
        </p:scale>
        <p:origin x="-582" y="-96"/>
      </p:cViewPr>
      <p:guideLst>
        <p:guide orient="horz" pos="2160"/>
        <p:guide pos="432"/>
      </p:guideLst>
    </p:cSldViewPr>
  </p:slideViewPr>
  <p:outlineViewPr>
    <p:cViewPr>
      <p:scale>
        <a:sx n="33" d="100"/>
        <a:sy n="33" d="100"/>
      </p:scale>
      <p:origin x="0" y="2179"/>
    </p:cViewPr>
  </p:outlineViewPr>
  <p:notesTextViewPr>
    <p:cViewPr>
      <p:scale>
        <a:sx n="100" d="100"/>
        <a:sy n="100" d="100"/>
      </p:scale>
      <p:origin x="0" y="0"/>
    </p:cViewPr>
  </p:notesTextViewPr>
  <p:sorterViewPr>
    <p:cViewPr>
      <p:scale>
        <a:sx n="90" d="100"/>
        <a:sy n="90" d="100"/>
      </p:scale>
      <p:origin x="0" y="0"/>
    </p:cViewPr>
  </p:sorterViewPr>
  <p:notesViewPr>
    <p:cSldViewPr>
      <p:cViewPr varScale="1">
        <p:scale>
          <a:sx n="86" d="100"/>
          <a:sy n="86" d="100"/>
        </p:scale>
        <p:origin x="-1926" y="-84"/>
      </p:cViewPr>
      <p:guideLst>
        <p:guide orient="horz" pos="3155"/>
        <p:guide pos="2168"/>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82913" cy="500063"/>
          </a:xfrm>
          <a:prstGeom prst="rect">
            <a:avLst/>
          </a:prstGeom>
          <a:noFill/>
          <a:ln w="12700" cap="sq">
            <a:noFill/>
            <a:miter lim="800000"/>
            <a:headEnd type="none" w="sm" len="sm"/>
            <a:tailEnd type="none" w="sm" len="sm"/>
          </a:ln>
          <a:effectLst/>
        </p:spPr>
        <p:txBody>
          <a:bodyPr vert="horz" wrap="square" lIns="96551" tIns="48276" rIns="96551" bIns="48276" numCol="1" anchor="t" anchorCtr="0" compatLnSpc="1">
            <a:prstTxWarp prst="textNoShape">
              <a:avLst/>
            </a:prstTxWarp>
          </a:bodyPr>
          <a:lstStyle>
            <a:lvl1pPr eaLnBrk="0" hangingPunct="0">
              <a:defRPr kumimoji="0" sz="1300" smtClean="0"/>
            </a:lvl1pPr>
          </a:lstStyle>
          <a:p>
            <a:pPr>
              <a:defRPr/>
            </a:pPr>
            <a:r>
              <a:rPr lang="en-US"/>
              <a:t>ICICTH Samos</a:t>
            </a:r>
          </a:p>
        </p:txBody>
      </p:sp>
      <p:sp>
        <p:nvSpPr>
          <p:cNvPr id="20483" name="Rectangle 3"/>
          <p:cNvSpPr>
            <a:spLocks noGrp="1" noChangeArrowheads="1"/>
          </p:cNvSpPr>
          <p:nvPr>
            <p:ph type="dt" sz="quarter" idx="1"/>
          </p:nvPr>
        </p:nvSpPr>
        <p:spPr bwMode="auto">
          <a:xfrm>
            <a:off x="3900488" y="0"/>
            <a:ext cx="2981325" cy="500063"/>
          </a:xfrm>
          <a:prstGeom prst="rect">
            <a:avLst/>
          </a:prstGeom>
          <a:noFill/>
          <a:ln w="12700" cap="sq">
            <a:noFill/>
            <a:miter lim="800000"/>
            <a:headEnd type="none" w="sm" len="sm"/>
            <a:tailEnd type="none" w="sm" len="sm"/>
          </a:ln>
          <a:effectLst/>
        </p:spPr>
        <p:txBody>
          <a:bodyPr vert="horz" wrap="square" lIns="96551" tIns="48276" rIns="96551" bIns="48276" numCol="1" anchor="t" anchorCtr="0" compatLnSpc="1">
            <a:prstTxWarp prst="textNoShape">
              <a:avLst/>
            </a:prstTxWarp>
          </a:bodyPr>
          <a:lstStyle>
            <a:lvl1pPr algn="r" eaLnBrk="0" hangingPunct="0">
              <a:defRPr kumimoji="0" sz="1300" smtClean="0"/>
            </a:lvl1pPr>
          </a:lstStyle>
          <a:p>
            <a:pPr>
              <a:defRPr/>
            </a:pPr>
            <a:r>
              <a:rPr lang="el-GR"/>
              <a:t>16th July 2009</a:t>
            </a:r>
            <a:endParaRPr lang="en-US"/>
          </a:p>
        </p:txBody>
      </p:sp>
      <p:sp>
        <p:nvSpPr>
          <p:cNvPr id="20484" name="Rectangle 4"/>
          <p:cNvSpPr>
            <a:spLocks noGrp="1" noChangeArrowheads="1"/>
          </p:cNvSpPr>
          <p:nvPr>
            <p:ph type="ftr" sz="quarter" idx="2"/>
          </p:nvPr>
        </p:nvSpPr>
        <p:spPr bwMode="auto">
          <a:xfrm>
            <a:off x="0" y="9515475"/>
            <a:ext cx="2982913" cy="500063"/>
          </a:xfrm>
          <a:prstGeom prst="rect">
            <a:avLst/>
          </a:prstGeom>
          <a:noFill/>
          <a:ln w="12700" cap="sq">
            <a:noFill/>
            <a:miter lim="800000"/>
            <a:headEnd type="none" w="sm" len="sm"/>
            <a:tailEnd type="none" w="sm" len="sm"/>
          </a:ln>
          <a:effectLst/>
        </p:spPr>
        <p:txBody>
          <a:bodyPr vert="horz" wrap="square" lIns="96551" tIns="48276" rIns="96551" bIns="48276" numCol="1" anchor="b" anchorCtr="0" compatLnSpc="1">
            <a:prstTxWarp prst="textNoShape">
              <a:avLst/>
            </a:prstTxWarp>
          </a:bodyPr>
          <a:lstStyle>
            <a:lvl1pPr eaLnBrk="0" hangingPunct="0">
              <a:defRPr kumimoji="0" sz="1300" smtClean="0"/>
            </a:lvl1pPr>
          </a:lstStyle>
          <a:p>
            <a:pPr>
              <a:defRPr/>
            </a:pPr>
            <a:r>
              <a:rPr lang="en-US"/>
              <a:t>Athanassios Hatzis, PhD</a:t>
            </a:r>
          </a:p>
        </p:txBody>
      </p:sp>
      <p:sp>
        <p:nvSpPr>
          <p:cNvPr id="20485" name="Rectangle 5"/>
          <p:cNvSpPr>
            <a:spLocks noGrp="1" noChangeArrowheads="1"/>
          </p:cNvSpPr>
          <p:nvPr>
            <p:ph type="sldNum" sz="quarter" idx="3"/>
          </p:nvPr>
        </p:nvSpPr>
        <p:spPr bwMode="auto">
          <a:xfrm>
            <a:off x="3900488" y="9515475"/>
            <a:ext cx="2981325" cy="500063"/>
          </a:xfrm>
          <a:prstGeom prst="rect">
            <a:avLst/>
          </a:prstGeom>
          <a:noFill/>
          <a:ln w="12700" cap="sq">
            <a:noFill/>
            <a:miter lim="800000"/>
            <a:headEnd type="none" w="sm" len="sm"/>
            <a:tailEnd type="none" w="sm" len="sm"/>
          </a:ln>
          <a:effectLst/>
        </p:spPr>
        <p:txBody>
          <a:bodyPr vert="horz" wrap="square" lIns="96551" tIns="48276" rIns="96551" bIns="48276" numCol="1" anchor="b" anchorCtr="0" compatLnSpc="1">
            <a:prstTxWarp prst="textNoShape">
              <a:avLst/>
            </a:prstTxWarp>
          </a:bodyPr>
          <a:lstStyle>
            <a:lvl1pPr algn="r" eaLnBrk="0" hangingPunct="0">
              <a:defRPr kumimoji="0" sz="1300"/>
            </a:lvl1pPr>
          </a:lstStyle>
          <a:p>
            <a:pPr>
              <a:defRPr/>
            </a:pPr>
            <a:fld id="{AD142DAE-ECE1-49BC-80DC-A7479EC1E8CB}" type="slidenum">
              <a:rPr lang="en-US"/>
              <a:pPr>
                <a:defRPr/>
              </a:pPr>
              <a:t>‹#›</a:t>
            </a:fld>
            <a:endParaRPr lang="en-US"/>
          </a:p>
        </p:txBody>
      </p:sp>
    </p:spTree>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82913" cy="500063"/>
          </a:xfrm>
          <a:prstGeom prst="rect">
            <a:avLst/>
          </a:prstGeom>
          <a:noFill/>
          <a:ln w="12700" cap="sq">
            <a:noFill/>
            <a:miter lim="800000"/>
            <a:headEnd type="none" w="sm" len="sm"/>
            <a:tailEnd type="none" w="sm" len="sm"/>
          </a:ln>
          <a:effectLst/>
        </p:spPr>
        <p:txBody>
          <a:bodyPr vert="horz" wrap="square" lIns="96551" tIns="48276" rIns="96551" bIns="48276" numCol="1" anchor="t" anchorCtr="0" compatLnSpc="1">
            <a:prstTxWarp prst="textNoShape">
              <a:avLst/>
            </a:prstTxWarp>
          </a:bodyPr>
          <a:lstStyle>
            <a:lvl1pPr eaLnBrk="0" hangingPunct="0">
              <a:defRPr kumimoji="0" sz="1300" smtClean="0"/>
            </a:lvl1pPr>
          </a:lstStyle>
          <a:p>
            <a:pPr>
              <a:defRPr/>
            </a:pPr>
            <a:r>
              <a:rPr lang="en-US"/>
              <a:t>ICICTH Samos</a:t>
            </a:r>
          </a:p>
        </p:txBody>
      </p:sp>
      <p:sp>
        <p:nvSpPr>
          <p:cNvPr id="35843" name="Rectangle 3"/>
          <p:cNvSpPr>
            <a:spLocks noGrp="1" noRot="1" noChangeAspect="1" noChangeArrowheads="1"/>
          </p:cNvSpPr>
          <p:nvPr>
            <p:ph type="sldImg" idx="2"/>
          </p:nvPr>
        </p:nvSpPr>
        <p:spPr bwMode="auto">
          <a:xfrm>
            <a:off x="938213" y="750888"/>
            <a:ext cx="5006975" cy="3756025"/>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7575" y="4757738"/>
            <a:ext cx="5046663" cy="4506912"/>
          </a:xfrm>
          <a:prstGeom prst="rect">
            <a:avLst/>
          </a:prstGeom>
          <a:noFill/>
          <a:ln w="12700" cap="sq">
            <a:noFill/>
            <a:miter lim="800000"/>
            <a:headEnd type="none" w="sm" len="sm"/>
            <a:tailEnd type="none" w="sm" len="sm"/>
          </a:ln>
          <a:effectLst/>
        </p:spPr>
        <p:txBody>
          <a:bodyPr vert="horz" wrap="square" lIns="96551" tIns="48276" rIns="96551" bIns="4827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3" name="Rectangle 5"/>
          <p:cNvSpPr>
            <a:spLocks noGrp="1" noChangeArrowheads="1"/>
          </p:cNvSpPr>
          <p:nvPr>
            <p:ph type="dt" idx="1"/>
          </p:nvPr>
        </p:nvSpPr>
        <p:spPr bwMode="auto">
          <a:xfrm>
            <a:off x="3900488" y="0"/>
            <a:ext cx="2981325" cy="500063"/>
          </a:xfrm>
          <a:prstGeom prst="rect">
            <a:avLst/>
          </a:prstGeom>
          <a:noFill/>
          <a:ln w="12700" cap="sq">
            <a:noFill/>
            <a:miter lim="800000"/>
            <a:headEnd type="none" w="sm" len="sm"/>
            <a:tailEnd type="none" w="sm" len="sm"/>
          </a:ln>
          <a:effectLst/>
        </p:spPr>
        <p:txBody>
          <a:bodyPr vert="horz" wrap="square" lIns="96551" tIns="48276" rIns="96551" bIns="48276" numCol="1" anchor="t" anchorCtr="0" compatLnSpc="1">
            <a:prstTxWarp prst="textNoShape">
              <a:avLst/>
            </a:prstTxWarp>
          </a:bodyPr>
          <a:lstStyle>
            <a:lvl1pPr algn="r" eaLnBrk="0" hangingPunct="0">
              <a:defRPr kumimoji="0" sz="1300" smtClean="0"/>
            </a:lvl1pPr>
          </a:lstStyle>
          <a:p>
            <a:pPr>
              <a:defRPr/>
            </a:pPr>
            <a:r>
              <a:rPr lang="el-GR"/>
              <a:t>16th July 2009</a:t>
            </a:r>
            <a:endParaRPr lang="en-US"/>
          </a:p>
        </p:txBody>
      </p:sp>
      <p:sp>
        <p:nvSpPr>
          <p:cNvPr id="2054" name="Rectangle 6"/>
          <p:cNvSpPr>
            <a:spLocks noGrp="1" noChangeArrowheads="1"/>
          </p:cNvSpPr>
          <p:nvPr>
            <p:ph type="ftr" sz="quarter" idx="4"/>
          </p:nvPr>
        </p:nvSpPr>
        <p:spPr bwMode="auto">
          <a:xfrm>
            <a:off x="0" y="9515475"/>
            <a:ext cx="2982913" cy="500063"/>
          </a:xfrm>
          <a:prstGeom prst="rect">
            <a:avLst/>
          </a:prstGeom>
          <a:noFill/>
          <a:ln w="12700" cap="sq">
            <a:noFill/>
            <a:miter lim="800000"/>
            <a:headEnd type="none" w="sm" len="sm"/>
            <a:tailEnd type="none" w="sm" len="sm"/>
          </a:ln>
          <a:effectLst/>
        </p:spPr>
        <p:txBody>
          <a:bodyPr vert="horz" wrap="square" lIns="96551" tIns="48276" rIns="96551" bIns="48276" numCol="1" anchor="b" anchorCtr="0" compatLnSpc="1">
            <a:prstTxWarp prst="textNoShape">
              <a:avLst/>
            </a:prstTxWarp>
          </a:bodyPr>
          <a:lstStyle>
            <a:lvl1pPr eaLnBrk="0" hangingPunct="0">
              <a:defRPr kumimoji="0" sz="1300" smtClean="0"/>
            </a:lvl1pPr>
          </a:lstStyle>
          <a:p>
            <a:pPr>
              <a:defRPr/>
            </a:pPr>
            <a:r>
              <a:rPr lang="en-US"/>
              <a:t>Athanassios Hatzis, PhD</a:t>
            </a:r>
          </a:p>
        </p:txBody>
      </p:sp>
      <p:sp>
        <p:nvSpPr>
          <p:cNvPr id="2055" name="Rectangle 7"/>
          <p:cNvSpPr>
            <a:spLocks noGrp="1" noChangeArrowheads="1"/>
          </p:cNvSpPr>
          <p:nvPr>
            <p:ph type="sldNum" sz="quarter" idx="5"/>
          </p:nvPr>
        </p:nvSpPr>
        <p:spPr bwMode="auto">
          <a:xfrm>
            <a:off x="3900488" y="9515475"/>
            <a:ext cx="2981325" cy="500063"/>
          </a:xfrm>
          <a:prstGeom prst="rect">
            <a:avLst/>
          </a:prstGeom>
          <a:noFill/>
          <a:ln w="12700" cap="sq">
            <a:noFill/>
            <a:miter lim="800000"/>
            <a:headEnd type="none" w="sm" len="sm"/>
            <a:tailEnd type="none" w="sm" len="sm"/>
          </a:ln>
          <a:effectLst/>
        </p:spPr>
        <p:txBody>
          <a:bodyPr vert="horz" wrap="square" lIns="96551" tIns="48276" rIns="96551" bIns="48276" numCol="1" anchor="b" anchorCtr="0" compatLnSpc="1">
            <a:prstTxWarp prst="textNoShape">
              <a:avLst/>
            </a:prstTxWarp>
          </a:bodyPr>
          <a:lstStyle>
            <a:lvl1pPr algn="r" eaLnBrk="0" hangingPunct="0">
              <a:defRPr kumimoji="0" sz="1300"/>
            </a:lvl1pPr>
          </a:lstStyle>
          <a:p>
            <a:pPr>
              <a:defRPr/>
            </a:pPr>
            <a:fld id="{ACEE4984-AE99-40C9-A4AE-B3FDB4400F3D}" type="slidenum">
              <a:rPr lang="en-US"/>
              <a:pPr>
                <a:defRPr/>
              </a:pPr>
              <a:t>‹#›</a:t>
            </a:fld>
            <a:endParaRPr lang="en-US"/>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w="9525"/>
        </p:spPr>
        <p:txBody>
          <a:bodyPr/>
          <a:lstStyle/>
          <a:p>
            <a:r>
              <a:rPr lang="en-US" smtClean="0"/>
              <a:t>Good afternoon ladies and gentlemen, I am very pleased to be with all of you today. This presentation of mine was decided the very last moment, it is out of the formally announced conference program and therefore you may hopefully consider it is as a pleasant surprise. Today I would like to share with you an illuminating experience I had the past three years working as a health informatics manager in the department of neurosurgery, University of Athens, at Evangelismos General Hospital</a:t>
            </a:r>
            <a:endParaRPr lang="el-GR" smtClean="0"/>
          </a:p>
        </p:txBody>
      </p:sp>
      <p:sp>
        <p:nvSpPr>
          <p:cNvPr id="36868" name="Slide Number Placeholder 3"/>
          <p:cNvSpPr>
            <a:spLocks noGrp="1"/>
          </p:cNvSpPr>
          <p:nvPr>
            <p:ph type="sldNum" sz="quarter" idx="5"/>
          </p:nvPr>
        </p:nvSpPr>
        <p:spPr>
          <a:noFill/>
        </p:spPr>
        <p:txBody>
          <a:bodyPr/>
          <a:lstStyle/>
          <a:p>
            <a:fld id="{F268C727-4263-401C-9C3D-8F06759E0EF8}" type="slidenum">
              <a:rPr lang="en-US" smtClean="0"/>
              <a:pPr/>
              <a:t>1</a:t>
            </a:fld>
            <a:endParaRPr lang="en-US" smtClean="0"/>
          </a:p>
        </p:txBody>
      </p:sp>
      <p:sp>
        <p:nvSpPr>
          <p:cNvPr id="36869" name="Date Placeholder 4"/>
          <p:cNvSpPr>
            <a:spLocks noGrp="1"/>
          </p:cNvSpPr>
          <p:nvPr>
            <p:ph type="dt" sz="quarter" idx="1"/>
          </p:nvPr>
        </p:nvSpPr>
        <p:spPr>
          <a:noFill/>
        </p:spPr>
        <p:txBody>
          <a:bodyPr/>
          <a:lstStyle/>
          <a:p>
            <a:r>
              <a:rPr lang="el-GR"/>
              <a:t>16th July 2009</a:t>
            </a:r>
            <a:endParaRPr lang="en-US"/>
          </a:p>
        </p:txBody>
      </p:sp>
      <p:sp>
        <p:nvSpPr>
          <p:cNvPr id="36870" name="Footer Placeholder 5"/>
          <p:cNvSpPr>
            <a:spLocks noGrp="1"/>
          </p:cNvSpPr>
          <p:nvPr>
            <p:ph type="ftr" sz="quarter" idx="4"/>
          </p:nvPr>
        </p:nvSpPr>
        <p:spPr>
          <a:noFill/>
        </p:spPr>
        <p:txBody>
          <a:bodyPr/>
          <a:lstStyle/>
          <a:p>
            <a:r>
              <a:rPr lang="en-US"/>
              <a:t>Athanassios Hatzis, PhD</a:t>
            </a:r>
          </a:p>
        </p:txBody>
      </p:sp>
      <p:sp>
        <p:nvSpPr>
          <p:cNvPr id="3687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w="9525"/>
        </p:spPr>
        <p:txBody>
          <a:bodyPr/>
          <a:lstStyle/>
          <a:p>
            <a:r>
              <a:rPr lang="en-US" smtClean="0"/>
              <a:t>There were many efforts to implement EMR on this clinic but all of them had to solve the migration problem for the existing data.</a:t>
            </a:r>
          </a:p>
          <a:p>
            <a:r>
              <a:rPr lang="en-US" smtClean="0"/>
              <a:t>In other situations, cost and time stopped the project at this stage.</a:t>
            </a:r>
            <a:endParaRPr lang="el-GR" smtClean="0"/>
          </a:p>
        </p:txBody>
      </p:sp>
      <p:sp>
        <p:nvSpPr>
          <p:cNvPr id="46084" name="Slide Number Placeholder 3"/>
          <p:cNvSpPr>
            <a:spLocks noGrp="1"/>
          </p:cNvSpPr>
          <p:nvPr>
            <p:ph type="sldNum" sz="quarter" idx="5"/>
          </p:nvPr>
        </p:nvSpPr>
        <p:spPr>
          <a:noFill/>
        </p:spPr>
        <p:txBody>
          <a:bodyPr/>
          <a:lstStyle/>
          <a:p>
            <a:fld id="{2649DF75-DAC0-4F23-96FD-EDA503B8097B}" type="slidenum">
              <a:rPr lang="en-US" smtClean="0"/>
              <a:pPr/>
              <a:t>10</a:t>
            </a:fld>
            <a:endParaRPr lang="en-US" smtClean="0"/>
          </a:p>
        </p:txBody>
      </p:sp>
      <p:sp>
        <p:nvSpPr>
          <p:cNvPr id="46085" name="Date Placeholder 4"/>
          <p:cNvSpPr>
            <a:spLocks noGrp="1"/>
          </p:cNvSpPr>
          <p:nvPr>
            <p:ph type="dt" sz="quarter" idx="1"/>
          </p:nvPr>
        </p:nvSpPr>
        <p:spPr>
          <a:noFill/>
        </p:spPr>
        <p:txBody>
          <a:bodyPr/>
          <a:lstStyle/>
          <a:p>
            <a:r>
              <a:rPr lang="el-GR"/>
              <a:t>16th July 2009</a:t>
            </a:r>
            <a:endParaRPr lang="en-US"/>
          </a:p>
        </p:txBody>
      </p:sp>
      <p:sp>
        <p:nvSpPr>
          <p:cNvPr id="46086" name="Footer Placeholder 5"/>
          <p:cNvSpPr>
            <a:spLocks noGrp="1"/>
          </p:cNvSpPr>
          <p:nvPr>
            <p:ph type="ftr" sz="quarter" idx="4"/>
          </p:nvPr>
        </p:nvSpPr>
        <p:spPr>
          <a:noFill/>
        </p:spPr>
        <p:txBody>
          <a:bodyPr/>
          <a:lstStyle/>
          <a:p>
            <a:r>
              <a:rPr lang="en-US"/>
              <a:t>Athanassios Hatzis, PhD</a:t>
            </a:r>
          </a:p>
        </p:txBody>
      </p:sp>
      <p:sp>
        <p:nvSpPr>
          <p:cNvPr id="46087"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w="9525"/>
        </p:spPr>
        <p:txBody>
          <a:bodyPr/>
          <a:lstStyle/>
          <a:p>
            <a:pPr defTabSz="965200"/>
            <a:r>
              <a:rPr lang="en-US" smtClean="0"/>
              <a:t>Finally the first completed version was ready in 3 Persons Months. There were over 40 bug fix releases and upgrades of the first version in two years. This slide presents the content of the electronic medical record composed of forms, catalogues, reports and digital media</a:t>
            </a:r>
          </a:p>
          <a:p>
            <a:pPr defTabSz="965200"/>
            <a:endParaRPr lang="el-GR" smtClean="0"/>
          </a:p>
        </p:txBody>
      </p:sp>
      <p:sp>
        <p:nvSpPr>
          <p:cNvPr id="47108" name="Slide Number Placeholder 3"/>
          <p:cNvSpPr>
            <a:spLocks noGrp="1"/>
          </p:cNvSpPr>
          <p:nvPr>
            <p:ph type="sldNum" sz="quarter" idx="5"/>
          </p:nvPr>
        </p:nvSpPr>
        <p:spPr>
          <a:noFill/>
        </p:spPr>
        <p:txBody>
          <a:bodyPr/>
          <a:lstStyle/>
          <a:p>
            <a:fld id="{194EE7A0-F5B9-4340-B6F5-751D13788751}" type="slidenum">
              <a:rPr lang="en-US" smtClean="0"/>
              <a:pPr/>
              <a:t>11</a:t>
            </a:fld>
            <a:endParaRPr lang="en-US" smtClean="0"/>
          </a:p>
        </p:txBody>
      </p:sp>
      <p:sp>
        <p:nvSpPr>
          <p:cNvPr id="47109" name="Date Placeholder 4"/>
          <p:cNvSpPr>
            <a:spLocks noGrp="1"/>
          </p:cNvSpPr>
          <p:nvPr>
            <p:ph type="dt" sz="quarter" idx="1"/>
          </p:nvPr>
        </p:nvSpPr>
        <p:spPr>
          <a:noFill/>
        </p:spPr>
        <p:txBody>
          <a:bodyPr/>
          <a:lstStyle/>
          <a:p>
            <a:r>
              <a:rPr lang="el-GR"/>
              <a:t>16th July 2009</a:t>
            </a:r>
            <a:endParaRPr lang="en-US"/>
          </a:p>
        </p:txBody>
      </p:sp>
      <p:sp>
        <p:nvSpPr>
          <p:cNvPr id="47110" name="Footer Placeholder 5"/>
          <p:cNvSpPr>
            <a:spLocks noGrp="1"/>
          </p:cNvSpPr>
          <p:nvPr>
            <p:ph type="ftr" sz="quarter" idx="4"/>
          </p:nvPr>
        </p:nvSpPr>
        <p:spPr>
          <a:noFill/>
        </p:spPr>
        <p:txBody>
          <a:bodyPr/>
          <a:lstStyle/>
          <a:p>
            <a:r>
              <a:rPr lang="en-US"/>
              <a:t>Athanassios Hatzis, PhD</a:t>
            </a:r>
          </a:p>
        </p:txBody>
      </p:sp>
      <p:sp>
        <p:nvSpPr>
          <p:cNvPr id="4711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w="9525"/>
        </p:spPr>
        <p:txBody>
          <a:bodyPr/>
          <a:lstStyle/>
          <a:p>
            <a:r>
              <a:rPr lang="en-US" smtClean="0"/>
              <a:t>There were two main input methods, free text and selection from non-universal coded options. The main EMR form is a sub-form (operations) inside a sub-form (admissions) inside a form (patient). A picture worth a thousand words</a:t>
            </a:r>
            <a:endParaRPr lang="el-GR" smtClean="0"/>
          </a:p>
        </p:txBody>
      </p:sp>
      <p:sp>
        <p:nvSpPr>
          <p:cNvPr id="48132" name="Slide Number Placeholder 3"/>
          <p:cNvSpPr>
            <a:spLocks noGrp="1"/>
          </p:cNvSpPr>
          <p:nvPr>
            <p:ph type="sldNum" sz="quarter" idx="5"/>
          </p:nvPr>
        </p:nvSpPr>
        <p:spPr>
          <a:noFill/>
        </p:spPr>
        <p:txBody>
          <a:bodyPr/>
          <a:lstStyle/>
          <a:p>
            <a:fld id="{AA2E86EC-CC84-41EE-A313-ACA24B530A72}" type="slidenum">
              <a:rPr lang="en-US" smtClean="0"/>
              <a:pPr/>
              <a:t>12</a:t>
            </a:fld>
            <a:endParaRPr lang="en-US" smtClean="0"/>
          </a:p>
        </p:txBody>
      </p:sp>
      <p:sp>
        <p:nvSpPr>
          <p:cNvPr id="48133" name="Date Placeholder 4"/>
          <p:cNvSpPr>
            <a:spLocks noGrp="1"/>
          </p:cNvSpPr>
          <p:nvPr>
            <p:ph type="dt" sz="quarter" idx="1"/>
          </p:nvPr>
        </p:nvSpPr>
        <p:spPr>
          <a:noFill/>
        </p:spPr>
        <p:txBody>
          <a:bodyPr/>
          <a:lstStyle/>
          <a:p>
            <a:r>
              <a:rPr lang="el-GR"/>
              <a:t>16th July 2009</a:t>
            </a:r>
            <a:endParaRPr lang="en-US"/>
          </a:p>
        </p:txBody>
      </p:sp>
      <p:sp>
        <p:nvSpPr>
          <p:cNvPr id="48134" name="Footer Placeholder 5"/>
          <p:cNvSpPr>
            <a:spLocks noGrp="1"/>
          </p:cNvSpPr>
          <p:nvPr>
            <p:ph type="ftr" sz="quarter" idx="4"/>
          </p:nvPr>
        </p:nvSpPr>
        <p:spPr>
          <a:noFill/>
        </p:spPr>
        <p:txBody>
          <a:bodyPr/>
          <a:lstStyle/>
          <a:p>
            <a:r>
              <a:rPr lang="en-US"/>
              <a:t>Athanassios Hatzis, PhD</a:t>
            </a:r>
          </a:p>
        </p:txBody>
      </p:sp>
      <p:sp>
        <p:nvSpPr>
          <p:cNvPr id="48135"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w="9525"/>
        </p:spPr>
        <p:txBody>
          <a:bodyPr/>
          <a:lstStyle/>
          <a:p>
            <a:r>
              <a:rPr lang="en-US" smtClean="0"/>
              <a:t>You may see the searching field at the top left corner, the demographic data in blue and the admission data on the lower part under the operation form. You can easily navigate on previous admissions and previous operations with the navigation control at the bottom of each form. A single record can be locked/Unlocked for editing with a code input in the red field but it cannot be locked from viewing</a:t>
            </a:r>
          </a:p>
        </p:txBody>
      </p:sp>
      <p:sp>
        <p:nvSpPr>
          <p:cNvPr id="49156" name="Slide Number Placeholder 3"/>
          <p:cNvSpPr>
            <a:spLocks noGrp="1"/>
          </p:cNvSpPr>
          <p:nvPr>
            <p:ph type="sldNum" sz="quarter" idx="5"/>
          </p:nvPr>
        </p:nvSpPr>
        <p:spPr>
          <a:noFill/>
        </p:spPr>
        <p:txBody>
          <a:bodyPr/>
          <a:lstStyle/>
          <a:p>
            <a:fld id="{D5E1A0EC-54D9-49ED-8DD4-9E3EB5E0F6F7}" type="slidenum">
              <a:rPr lang="en-US" smtClean="0"/>
              <a:pPr/>
              <a:t>13</a:t>
            </a:fld>
            <a:endParaRPr lang="en-US" smtClean="0"/>
          </a:p>
        </p:txBody>
      </p:sp>
      <p:sp>
        <p:nvSpPr>
          <p:cNvPr id="49157" name="Date Placeholder 4"/>
          <p:cNvSpPr>
            <a:spLocks noGrp="1"/>
          </p:cNvSpPr>
          <p:nvPr>
            <p:ph type="dt" sz="quarter" idx="1"/>
          </p:nvPr>
        </p:nvSpPr>
        <p:spPr>
          <a:noFill/>
        </p:spPr>
        <p:txBody>
          <a:bodyPr/>
          <a:lstStyle/>
          <a:p>
            <a:r>
              <a:rPr lang="el-GR"/>
              <a:t>16th July 2009</a:t>
            </a:r>
            <a:endParaRPr lang="en-US"/>
          </a:p>
        </p:txBody>
      </p:sp>
      <p:sp>
        <p:nvSpPr>
          <p:cNvPr id="49158" name="Footer Placeholder 5"/>
          <p:cNvSpPr>
            <a:spLocks noGrp="1"/>
          </p:cNvSpPr>
          <p:nvPr>
            <p:ph type="ftr" sz="quarter" idx="4"/>
          </p:nvPr>
        </p:nvSpPr>
        <p:spPr>
          <a:noFill/>
        </p:spPr>
        <p:txBody>
          <a:bodyPr/>
          <a:lstStyle/>
          <a:p>
            <a:r>
              <a:rPr lang="en-US"/>
              <a:t>Athanassios Hatzis, PhD</a:t>
            </a:r>
          </a:p>
        </p:txBody>
      </p:sp>
      <p:sp>
        <p:nvSpPr>
          <p:cNvPr id="49159"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w="9525"/>
        </p:spPr>
        <p:txBody>
          <a:bodyPr/>
          <a:lstStyle/>
          <a:p>
            <a:r>
              <a:rPr lang="en-US" dirty="0" smtClean="0"/>
              <a:t>Catalogue is the second most important visual presentation tool for the user. There are catalogues for patient IN, for all the patients, for admissions, for operations and for the completion of histology. See a few examples</a:t>
            </a:r>
            <a:endParaRPr lang="el-GR" dirty="0" smtClean="0"/>
          </a:p>
        </p:txBody>
      </p:sp>
      <p:sp>
        <p:nvSpPr>
          <p:cNvPr id="50180" name="Slide Number Placeholder 3"/>
          <p:cNvSpPr>
            <a:spLocks noGrp="1"/>
          </p:cNvSpPr>
          <p:nvPr>
            <p:ph type="sldNum" sz="quarter" idx="5"/>
          </p:nvPr>
        </p:nvSpPr>
        <p:spPr>
          <a:noFill/>
        </p:spPr>
        <p:txBody>
          <a:bodyPr/>
          <a:lstStyle/>
          <a:p>
            <a:fld id="{E30D9A5F-A5AF-4A18-812B-A4ACE4F4A8B4}" type="slidenum">
              <a:rPr lang="en-US" smtClean="0"/>
              <a:pPr/>
              <a:t>14</a:t>
            </a:fld>
            <a:endParaRPr lang="en-US" smtClean="0"/>
          </a:p>
        </p:txBody>
      </p:sp>
      <p:sp>
        <p:nvSpPr>
          <p:cNvPr id="50181" name="Date Placeholder 4"/>
          <p:cNvSpPr>
            <a:spLocks noGrp="1"/>
          </p:cNvSpPr>
          <p:nvPr>
            <p:ph type="dt" sz="quarter" idx="1"/>
          </p:nvPr>
        </p:nvSpPr>
        <p:spPr>
          <a:noFill/>
        </p:spPr>
        <p:txBody>
          <a:bodyPr/>
          <a:lstStyle/>
          <a:p>
            <a:r>
              <a:rPr lang="el-GR"/>
              <a:t>16th July 2009</a:t>
            </a:r>
            <a:endParaRPr lang="en-US"/>
          </a:p>
        </p:txBody>
      </p:sp>
      <p:sp>
        <p:nvSpPr>
          <p:cNvPr id="50182" name="Footer Placeholder 5"/>
          <p:cNvSpPr>
            <a:spLocks noGrp="1"/>
          </p:cNvSpPr>
          <p:nvPr>
            <p:ph type="ftr" sz="quarter" idx="4"/>
          </p:nvPr>
        </p:nvSpPr>
        <p:spPr>
          <a:noFill/>
        </p:spPr>
        <p:txBody>
          <a:bodyPr/>
          <a:lstStyle/>
          <a:p>
            <a:r>
              <a:rPr lang="en-US"/>
              <a:t>Athanassios Hatzis, PhD</a:t>
            </a:r>
          </a:p>
        </p:txBody>
      </p:sp>
      <p:sp>
        <p:nvSpPr>
          <p:cNvPr id="50183"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w="9525"/>
        </p:spPr>
        <p:txBody>
          <a:bodyPr/>
          <a:lstStyle/>
          <a:p>
            <a:r>
              <a:rPr lang="en-US" dirty="0" smtClean="0"/>
              <a:t>The top catalogue shows all necessary fields for sorting, searching, and filtering data for the surgical operations of the clinic. Same is true for the catalogue on the second lower half where it presents data from admissions. There are also two warning visual indicators representing a binary field. One is used for discharge certificate completion and the other is used for digital media presence indicator</a:t>
            </a:r>
            <a:endParaRPr lang="el-GR" dirty="0" smtClean="0"/>
          </a:p>
        </p:txBody>
      </p:sp>
      <p:sp>
        <p:nvSpPr>
          <p:cNvPr id="51204" name="Slide Number Placeholder 3"/>
          <p:cNvSpPr>
            <a:spLocks noGrp="1"/>
          </p:cNvSpPr>
          <p:nvPr>
            <p:ph type="sldNum" sz="quarter" idx="5"/>
          </p:nvPr>
        </p:nvSpPr>
        <p:spPr>
          <a:noFill/>
        </p:spPr>
        <p:txBody>
          <a:bodyPr/>
          <a:lstStyle/>
          <a:p>
            <a:fld id="{FCD16E83-BD8D-49B9-B3D0-B58CB77E5E48}" type="slidenum">
              <a:rPr lang="en-US" smtClean="0"/>
              <a:pPr/>
              <a:t>15</a:t>
            </a:fld>
            <a:endParaRPr lang="en-US" smtClean="0"/>
          </a:p>
        </p:txBody>
      </p:sp>
      <p:sp>
        <p:nvSpPr>
          <p:cNvPr id="51205" name="Date Placeholder 4"/>
          <p:cNvSpPr>
            <a:spLocks noGrp="1"/>
          </p:cNvSpPr>
          <p:nvPr>
            <p:ph type="dt" sz="quarter" idx="1"/>
          </p:nvPr>
        </p:nvSpPr>
        <p:spPr>
          <a:noFill/>
        </p:spPr>
        <p:txBody>
          <a:bodyPr/>
          <a:lstStyle/>
          <a:p>
            <a:r>
              <a:rPr lang="el-GR"/>
              <a:t>16th July 2009</a:t>
            </a:r>
            <a:endParaRPr lang="en-US"/>
          </a:p>
        </p:txBody>
      </p:sp>
      <p:sp>
        <p:nvSpPr>
          <p:cNvPr id="51206" name="Footer Placeholder 5"/>
          <p:cNvSpPr>
            <a:spLocks noGrp="1"/>
          </p:cNvSpPr>
          <p:nvPr>
            <p:ph type="ftr" sz="quarter" idx="4"/>
          </p:nvPr>
        </p:nvSpPr>
        <p:spPr>
          <a:noFill/>
        </p:spPr>
        <p:txBody>
          <a:bodyPr/>
          <a:lstStyle/>
          <a:p>
            <a:r>
              <a:rPr lang="en-US"/>
              <a:t>Athanassios Hatzis, PhD</a:t>
            </a:r>
          </a:p>
        </p:txBody>
      </p:sp>
      <p:sp>
        <p:nvSpPr>
          <p:cNvPr id="51207"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w="9525"/>
        </p:spPr>
        <p:txBody>
          <a:bodyPr/>
          <a:lstStyle/>
          <a:p>
            <a:r>
              <a:rPr lang="en-US" smtClean="0"/>
              <a:t>This slide shows a typical example of a report based on a query that selects and displays all data from all the operations of a specific neurosurgeon. </a:t>
            </a:r>
            <a:endParaRPr lang="el-GR" smtClean="0"/>
          </a:p>
        </p:txBody>
      </p:sp>
      <p:sp>
        <p:nvSpPr>
          <p:cNvPr id="52228" name="Slide Number Placeholder 3"/>
          <p:cNvSpPr>
            <a:spLocks noGrp="1"/>
          </p:cNvSpPr>
          <p:nvPr>
            <p:ph type="sldNum" sz="quarter" idx="5"/>
          </p:nvPr>
        </p:nvSpPr>
        <p:spPr>
          <a:noFill/>
        </p:spPr>
        <p:txBody>
          <a:bodyPr/>
          <a:lstStyle/>
          <a:p>
            <a:fld id="{F3E57192-A673-45E7-9E54-23C5CBBAEFE7}" type="slidenum">
              <a:rPr lang="en-US" smtClean="0"/>
              <a:pPr/>
              <a:t>16</a:t>
            </a:fld>
            <a:endParaRPr lang="en-US" smtClean="0"/>
          </a:p>
        </p:txBody>
      </p:sp>
      <p:sp>
        <p:nvSpPr>
          <p:cNvPr id="52229" name="Date Placeholder 4"/>
          <p:cNvSpPr>
            <a:spLocks noGrp="1"/>
          </p:cNvSpPr>
          <p:nvPr>
            <p:ph type="dt" sz="quarter" idx="1"/>
          </p:nvPr>
        </p:nvSpPr>
        <p:spPr>
          <a:noFill/>
        </p:spPr>
        <p:txBody>
          <a:bodyPr/>
          <a:lstStyle/>
          <a:p>
            <a:r>
              <a:rPr lang="el-GR"/>
              <a:t>16th July 2009</a:t>
            </a:r>
            <a:endParaRPr lang="en-US"/>
          </a:p>
        </p:txBody>
      </p:sp>
      <p:sp>
        <p:nvSpPr>
          <p:cNvPr id="52230" name="Footer Placeholder 5"/>
          <p:cNvSpPr>
            <a:spLocks noGrp="1"/>
          </p:cNvSpPr>
          <p:nvPr>
            <p:ph type="ftr" sz="quarter" idx="4"/>
          </p:nvPr>
        </p:nvSpPr>
        <p:spPr>
          <a:noFill/>
        </p:spPr>
        <p:txBody>
          <a:bodyPr/>
          <a:lstStyle/>
          <a:p>
            <a:r>
              <a:rPr lang="en-US"/>
              <a:t>Athanassios Hatzis, PhD</a:t>
            </a:r>
          </a:p>
        </p:txBody>
      </p:sp>
      <p:sp>
        <p:nvSpPr>
          <p:cNvPr id="5223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w="9525"/>
        </p:spPr>
        <p:txBody>
          <a:bodyPr/>
          <a:lstStyle/>
          <a:p>
            <a:r>
              <a:rPr lang="en-US" smtClean="0"/>
              <a:t>In this slide we have the discharge certificate report and the patients IN list that are used on a daily basis. Nowadays in many health providers one can find doctors that are using word templates to complete these manually. Even in that case searching can be tedious to locate and retrieve the content of the correct discharge certificate and there is waste of time to complete the Patients IN list every day.</a:t>
            </a:r>
            <a:endParaRPr lang="el-GR" smtClean="0"/>
          </a:p>
        </p:txBody>
      </p:sp>
      <p:sp>
        <p:nvSpPr>
          <p:cNvPr id="53252" name="Slide Number Placeholder 3"/>
          <p:cNvSpPr>
            <a:spLocks noGrp="1"/>
          </p:cNvSpPr>
          <p:nvPr>
            <p:ph type="sldNum" sz="quarter" idx="5"/>
          </p:nvPr>
        </p:nvSpPr>
        <p:spPr>
          <a:noFill/>
        </p:spPr>
        <p:txBody>
          <a:bodyPr/>
          <a:lstStyle/>
          <a:p>
            <a:fld id="{113D3464-13D2-444F-AFE8-4B3846079411}" type="slidenum">
              <a:rPr lang="en-US" smtClean="0"/>
              <a:pPr/>
              <a:t>17</a:t>
            </a:fld>
            <a:endParaRPr lang="en-US" smtClean="0"/>
          </a:p>
        </p:txBody>
      </p:sp>
      <p:sp>
        <p:nvSpPr>
          <p:cNvPr id="53253" name="Date Placeholder 4"/>
          <p:cNvSpPr>
            <a:spLocks noGrp="1"/>
          </p:cNvSpPr>
          <p:nvPr>
            <p:ph type="dt" sz="quarter" idx="1"/>
          </p:nvPr>
        </p:nvSpPr>
        <p:spPr>
          <a:noFill/>
        </p:spPr>
        <p:txBody>
          <a:bodyPr/>
          <a:lstStyle/>
          <a:p>
            <a:r>
              <a:rPr lang="el-GR"/>
              <a:t>16th July 2009</a:t>
            </a:r>
            <a:endParaRPr lang="en-US"/>
          </a:p>
        </p:txBody>
      </p:sp>
      <p:sp>
        <p:nvSpPr>
          <p:cNvPr id="53254" name="Footer Placeholder 5"/>
          <p:cNvSpPr>
            <a:spLocks noGrp="1"/>
          </p:cNvSpPr>
          <p:nvPr>
            <p:ph type="ftr" sz="quarter" idx="4"/>
          </p:nvPr>
        </p:nvSpPr>
        <p:spPr>
          <a:noFill/>
        </p:spPr>
        <p:txBody>
          <a:bodyPr/>
          <a:lstStyle/>
          <a:p>
            <a:r>
              <a:rPr lang="en-US"/>
              <a:t>Athanassios Hatzis, PhD</a:t>
            </a:r>
          </a:p>
        </p:txBody>
      </p:sp>
      <p:sp>
        <p:nvSpPr>
          <p:cNvPr id="53255"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w="9525"/>
        </p:spPr>
        <p:txBody>
          <a:bodyPr/>
          <a:lstStyle/>
          <a:p>
            <a:r>
              <a:rPr lang="en-US" smtClean="0"/>
              <a:t>Medical exams, other documents, videos and photos that are not part of the clinical EMR are attached as separate files inside coded folders. This slide shows different types of digital data that neurosurgeons are interested in.</a:t>
            </a:r>
            <a:endParaRPr lang="el-GR" smtClean="0"/>
          </a:p>
        </p:txBody>
      </p:sp>
      <p:sp>
        <p:nvSpPr>
          <p:cNvPr id="54276" name="Slide Number Placeholder 3"/>
          <p:cNvSpPr>
            <a:spLocks noGrp="1"/>
          </p:cNvSpPr>
          <p:nvPr>
            <p:ph type="sldNum" sz="quarter" idx="5"/>
          </p:nvPr>
        </p:nvSpPr>
        <p:spPr>
          <a:noFill/>
        </p:spPr>
        <p:txBody>
          <a:bodyPr/>
          <a:lstStyle/>
          <a:p>
            <a:fld id="{88628A80-EE12-49A4-8B07-52F7851ED2BA}" type="slidenum">
              <a:rPr lang="en-US" smtClean="0"/>
              <a:pPr/>
              <a:t>18</a:t>
            </a:fld>
            <a:endParaRPr lang="en-US" smtClean="0"/>
          </a:p>
        </p:txBody>
      </p:sp>
      <p:sp>
        <p:nvSpPr>
          <p:cNvPr id="54277" name="Date Placeholder 4"/>
          <p:cNvSpPr>
            <a:spLocks noGrp="1"/>
          </p:cNvSpPr>
          <p:nvPr>
            <p:ph type="dt" sz="quarter" idx="1"/>
          </p:nvPr>
        </p:nvSpPr>
        <p:spPr>
          <a:noFill/>
        </p:spPr>
        <p:txBody>
          <a:bodyPr/>
          <a:lstStyle/>
          <a:p>
            <a:r>
              <a:rPr lang="el-GR"/>
              <a:t>16th July 2009</a:t>
            </a:r>
            <a:endParaRPr lang="en-US"/>
          </a:p>
        </p:txBody>
      </p:sp>
      <p:sp>
        <p:nvSpPr>
          <p:cNvPr id="54278" name="Footer Placeholder 5"/>
          <p:cNvSpPr>
            <a:spLocks noGrp="1"/>
          </p:cNvSpPr>
          <p:nvPr>
            <p:ph type="ftr" sz="quarter" idx="4"/>
          </p:nvPr>
        </p:nvSpPr>
        <p:spPr>
          <a:noFill/>
        </p:spPr>
        <p:txBody>
          <a:bodyPr/>
          <a:lstStyle/>
          <a:p>
            <a:r>
              <a:rPr lang="en-US"/>
              <a:t>Athanassios Hatzis, PhD</a:t>
            </a:r>
          </a:p>
        </p:txBody>
      </p:sp>
      <p:sp>
        <p:nvSpPr>
          <p:cNvPr id="54279"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w="9525"/>
        </p:spPr>
        <p:txBody>
          <a:bodyPr/>
          <a:lstStyle/>
          <a:p>
            <a:r>
              <a:rPr lang="en-US" smtClean="0"/>
              <a:t>The next phase after the successful completion of the EMR and the continuous use from the staff was to deal with other clinical information systems that are special to neurosurgery domain. Development lasted for two years and a lot of effort was put on the spasticity database, unfortunately there is not time to discuss the other two.</a:t>
            </a:r>
            <a:endParaRPr lang="el-GR" smtClean="0"/>
          </a:p>
        </p:txBody>
      </p:sp>
      <p:sp>
        <p:nvSpPr>
          <p:cNvPr id="55300" name="Slide Number Placeholder 3"/>
          <p:cNvSpPr>
            <a:spLocks noGrp="1"/>
          </p:cNvSpPr>
          <p:nvPr>
            <p:ph type="sldNum" sz="quarter" idx="5"/>
          </p:nvPr>
        </p:nvSpPr>
        <p:spPr>
          <a:noFill/>
        </p:spPr>
        <p:txBody>
          <a:bodyPr/>
          <a:lstStyle/>
          <a:p>
            <a:fld id="{D544F615-19E3-4705-8A31-24BF1EF107F6}" type="slidenum">
              <a:rPr lang="en-US" smtClean="0"/>
              <a:pPr/>
              <a:t>19</a:t>
            </a:fld>
            <a:endParaRPr lang="en-US" smtClean="0"/>
          </a:p>
        </p:txBody>
      </p:sp>
      <p:sp>
        <p:nvSpPr>
          <p:cNvPr id="55301" name="Date Placeholder 4"/>
          <p:cNvSpPr>
            <a:spLocks noGrp="1"/>
          </p:cNvSpPr>
          <p:nvPr>
            <p:ph type="dt" sz="quarter" idx="1"/>
          </p:nvPr>
        </p:nvSpPr>
        <p:spPr>
          <a:noFill/>
        </p:spPr>
        <p:txBody>
          <a:bodyPr/>
          <a:lstStyle/>
          <a:p>
            <a:r>
              <a:rPr lang="el-GR"/>
              <a:t>16th July 2009</a:t>
            </a:r>
            <a:endParaRPr lang="en-US"/>
          </a:p>
        </p:txBody>
      </p:sp>
      <p:sp>
        <p:nvSpPr>
          <p:cNvPr id="55302" name="Footer Placeholder 5"/>
          <p:cNvSpPr>
            <a:spLocks noGrp="1"/>
          </p:cNvSpPr>
          <p:nvPr>
            <p:ph type="ftr" sz="quarter" idx="4"/>
          </p:nvPr>
        </p:nvSpPr>
        <p:spPr>
          <a:noFill/>
        </p:spPr>
        <p:txBody>
          <a:bodyPr/>
          <a:lstStyle/>
          <a:p>
            <a:r>
              <a:rPr lang="en-US"/>
              <a:t>Athanassios Hatzis, PhD</a:t>
            </a:r>
          </a:p>
        </p:txBody>
      </p:sp>
      <p:sp>
        <p:nvSpPr>
          <p:cNvPr id="55303"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w="9525"/>
        </p:spPr>
        <p:txBody>
          <a:bodyPr/>
          <a:lstStyle/>
          <a:p>
            <a:r>
              <a:rPr lang="en-US" dirty="0" smtClean="0"/>
              <a:t>Before we take off and cruise with the speed of sound at 10000 feet I would like to introduce a bit myself as I have recently joined your fascinating scientific community. My </a:t>
            </a:r>
            <a:r>
              <a:rPr lang="en-US" dirty="0" err="1" smtClean="0"/>
              <a:t>MSc</a:t>
            </a:r>
            <a:r>
              <a:rPr lang="en-US" dirty="0" smtClean="0"/>
              <a:t>, PhD and</a:t>
            </a:r>
            <a:r>
              <a:rPr lang="en-US" baseline="0" dirty="0" smtClean="0"/>
              <a:t> </a:t>
            </a:r>
            <a:r>
              <a:rPr lang="en-US" dirty="0" smtClean="0"/>
              <a:t>two funded projects I participated in UK are in the field of Assistive Technology (Alternative/Augmentative Communication). Today I count 13 years of collective experience working CLOSELY with clinicians and development of medical applications for such users.</a:t>
            </a:r>
          </a:p>
        </p:txBody>
      </p:sp>
      <p:sp>
        <p:nvSpPr>
          <p:cNvPr id="37892" name="Slide Number Placeholder 3"/>
          <p:cNvSpPr>
            <a:spLocks noGrp="1"/>
          </p:cNvSpPr>
          <p:nvPr>
            <p:ph type="sldNum" sz="quarter" idx="5"/>
          </p:nvPr>
        </p:nvSpPr>
        <p:spPr>
          <a:noFill/>
        </p:spPr>
        <p:txBody>
          <a:bodyPr/>
          <a:lstStyle/>
          <a:p>
            <a:fld id="{DBFE99D8-BCD9-49E8-99A1-CE1D21EA69C1}" type="slidenum">
              <a:rPr lang="en-US" smtClean="0"/>
              <a:pPr/>
              <a:t>2</a:t>
            </a:fld>
            <a:endParaRPr lang="en-US" smtClean="0"/>
          </a:p>
        </p:txBody>
      </p:sp>
      <p:sp>
        <p:nvSpPr>
          <p:cNvPr id="37893" name="Date Placeholder 4"/>
          <p:cNvSpPr>
            <a:spLocks noGrp="1"/>
          </p:cNvSpPr>
          <p:nvPr>
            <p:ph type="dt" sz="quarter" idx="1"/>
          </p:nvPr>
        </p:nvSpPr>
        <p:spPr>
          <a:noFill/>
        </p:spPr>
        <p:txBody>
          <a:bodyPr/>
          <a:lstStyle/>
          <a:p>
            <a:r>
              <a:rPr lang="el-GR"/>
              <a:t>16th July 2009</a:t>
            </a:r>
            <a:endParaRPr lang="en-US"/>
          </a:p>
        </p:txBody>
      </p:sp>
      <p:sp>
        <p:nvSpPr>
          <p:cNvPr id="37894" name="Footer Placeholder 5"/>
          <p:cNvSpPr>
            <a:spLocks noGrp="1"/>
          </p:cNvSpPr>
          <p:nvPr>
            <p:ph type="ftr" sz="quarter" idx="4"/>
          </p:nvPr>
        </p:nvSpPr>
        <p:spPr>
          <a:noFill/>
        </p:spPr>
        <p:txBody>
          <a:bodyPr/>
          <a:lstStyle/>
          <a:p>
            <a:r>
              <a:rPr lang="en-US"/>
              <a:t>Athanassios Hatzis, PhD</a:t>
            </a:r>
          </a:p>
        </p:txBody>
      </p:sp>
      <p:sp>
        <p:nvSpPr>
          <p:cNvPr id="37895"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w="9525"/>
        </p:spPr>
        <p:txBody>
          <a:bodyPr/>
          <a:lstStyle/>
          <a:p>
            <a:r>
              <a:rPr lang="en-US" dirty="0" smtClean="0"/>
              <a:t>A few words about spasticity, it is a chronic disorder and if it is decided to proceed with</a:t>
            </a:r>
            <a:r>
              <a:rPr lang="en-US" baseline="0" dirty="0" smtClean="0"/>
              <a:t> </a:t>
            </a:r>
            <a:r>
              <a:rPr lang="en-US" dirty="0" smtClean="0"/>
              <a:t>surgical treatment an electronic pump is implanted and controlled by a device. Data forms contain extra information and the most important of these are evaluation tests and pump tuning.</a:t>
            </a:r>
            <a:endParaRPr lang="el-GR" dirty="0" smtClean="0"/>
          </a:p>
        </p:txBody>
      </p:sp>
      <p:sp>
        <p:nvSpPr>
          <p:cNvPr id="56324" name="Slide Number Placeholder 3"/>
          <p:cNvSpPr>
            <a:spLocks noGrp="1"/>
          </p:cNvSpPr>
          <p:nvPr>
            <p:ph type="sldNum" sz="quarter" idx="5"/>
          </p:nvPr>
        </p:nvSpPr>
        <p:spPr>
          <a:noFill/>
        </p:spPr>
        <p:txBody>
          <a:bodyPr/>
          <a:lstStyle/>
          <a:p>
            <a:fld id="{E00EE2BF-9B1B-4C4E-8F0A-48DAD6BC1EF9}" type="slidenum">
              <a:rPr lang="en-US" smtClean="0"/>
              <a:pPr/>
              <a:t>20</a:t>
            </a:fld>
            <a:endParaRPr lang="en-US" smtClean="0"/>
          </a:p>
        </p:txBody>
      </p:sp>
      <p:sp>
        <p:nvSpPr>
          <p:cNvPr id="56325" name="Date Placeholder 4"/>
          <p:cNvSpPr>
            <a:spLocks noGrp="1"/>
          </p:cNvSpPr>
          <p:nvPr>
            <p:ph type="dt" sz="quarter" idx="1"/>
          </p:nvPr>
        </p:nvSpPr>
        <p:spPr>
          <a:noFill/>
        </p:spPr>
        <p:txBody>
          <a:bodyPr/>
          <a:lstStyle/>
          <a:p>
            <a:r>
              <a:rPr lang="el-GR"/>
              <a:t>16th July 2009</a:t>
            </a:r>
            <a:endParaRPr lang="en-US"/>
          </a:p>
        </p:txBody>
      </p:sp>
      <p:sp>
        <p:nvSpPr>
          <p:cNvPr id="56326" name="Footer Placeholder 5"/>
          <p:cNvSpPr>
            <a:spLocks noGrp="1"/>
          </p:cNvSpPr>
          <p:nvPr>
            <p:ph type="ftr" sz="quarter" idx="4"/>
          </p:nvPr>
        </p:nvSpPr>
        <p:spPr>
          <a:noFill/>
        </p:spPr>
        <p:txBody>
          <a:bodyPr/>
          <a:lstStyle/>
          <a:p>
            <a:r>
              <a:rPr lang="en-US"/>
              <a:t>Athanassios Hatzis, PhD</a:t>
            </a:r>
          </a:p>
        </p:txBody>
      </p:sp>
      <p:sp>
        <p:nvSpPr>
          <p:cNvPr id="56327"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w="9525"/>
        </p:spPr>
        <p:txBody>
          <a:bodyPr/>
          <a:lstStyle/>
          <a:p>
            <a:r>
              <a:rPr lang="en-US" smtClean="0"/>
              <a:t>In this slide the circled red section is linked to the EMR and the demographic data are not duplicated. You may also see some of the measurements taken at a specific evaluation stage, with a specific type of test, such as the dose and the two scales used for measurements.</a:t>
            </a:r>
          </a:p>
          <a:p>
            <a:endParaRPr lang="el-GR" smtClean="0"/>
          </a:p>
        </p:txBody>
      </p:sp>
      <p:sp>
        <p:nvSpPr>
          <p:cNvPr id="57348" name="Slide Number Placeholder 3"/>
          <p:cNvSpPr>
            <a:spLocks noGrp="1"/>
          </p:cNvSpPr>
          <p:nvPr>
            <p:ph type="sldNum" sz="quarter" idx="5"/>
          </p:nvPr>
        </p:nvSpPr>
        <p:spPr>
          <a:noFill/>
        </p:spPr>
        <p:txBody>
          <a:bodyPr/>
          <a:lstStyle/>
          <a:p>
            <a:fld id="{CD73F1E1-D593-42E9-83E3-15D3AD2510FF}" type="slidenum">
              <a:rPr lang="en-US" smtClean="0"/>
              <a:pPr/>
              <a:t>21</a:t>
            </a:fld>
            <a:endParaRPr lang="en-US" smtClean="0"/>
          </a:p>
        </p:txBody>
      </p:sp>
      <p:sp>
        <p:nvSpPr>
          <p:cNvPr id="57349" name="Date Placeholder 4"/>
          <p:cNvSpPr>
            <a:spLocks noGrp="1"/>
          </p:cNvSpPr>
          <p:nvPr>
            <p:ph type="dt" sz="quarter" idx="1"/>
          </p:nvPr>
        </p:nvSpPr>
        <p:spPr>
          <a:noFill/>
        </p:spPr>
        <p:txBody>
          <a:bodyPr/>
          <a:lstStyle/>
          <a:p>
            <a:r>
              <a:rPr lang="el-GR"/>
              <a:t>16th July 2009</a:t>
            </a:r>
            <a:endParaRPr lang="en-US"/>
          </a:p>
        </p:txBody>
      </p:sp>
      <p:sp>
        <p:nvSpPr>
          <p:cNvPr id="57350" name="Footer Placeholder 5"/>
          <p:cNvSpPr>
            <a:spLocks noGrp="1"/>
          </p:cNvSpPr>
          <p:nvPr>
            <p:ph type="ftr" sz="quarter" idx="4"/>
          </p:nvPr>
        </p:nvSpPr>
        <p:spPr>
          <a:noFill/>
        </p:spPr>
        <p:txBody>
          <a:bodyPr/>
          <a:lstStyle/>
          <a:p>
            <a:r>
              <a:rPr lang="en-US"/>
              <a:t>Athanassios Hatzis, PhD</a:t>
            </a:r>
          </a:p>
        </p:txBody>
      </p:sp>
      <p:sp>
        <p:nvSpPr>
          <p:cNvPr id="5735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w="9525"/>
        </p:spPr>
        <p:txBody>
          <a:bodyPr/>
          <a:lstStyle/>
          <a:p>
            <a:r>
              <a:rPr lang="en-US" smtClean="0"/>
              <a:t>In this slide the operations/pump tuning is selected (red circle). One can view all the dates that the patient came to the health provider for a tuning together with the dose and comments. The left part shows also the surgical operations fields.</a:t>
            </a:r>
            <a:endParaRPr lang="el-GR" smtClean="0"/>
          </a:p>
        </p:txBody>
      </p:sp>
      <p:sp>
        <p:nvSpPr>
          <p:cNvPr id="58372" name="Slide Number Placeholder 3"/>
          <p:cNvSpPr>
            <a:spLocks noGrp="1"/>
          </p:cNvSpPr>
          <p:nvPr>
            <p:ph type="sldNum" sz="quarter" idx="5"/>
          </p:nvPr>
        </p:nvSpPr>
        <p:spPr>
          <a:noFill/>
        </p:spPr>
        <p:txBody>
          <a:bodyPr/>
          <a:lstStyle/>
          <a:p>
            <a:fld id="{3353C7CF-DDD5-4BB8-AC3D-6D0D02680ECC}" type="slidenum">
              <a:rPr lang="en-US" smtClean="0"/>
              <a:pPr/>
              <a:t>22</a:t>
            </a:fld>
            <a:endParaRPr lang="en-US" smtClean="0"/>
          </a:p>
        </p:txBody>
      </p:sp>
      <p:sp>
        <p:nvSpPr>
          <p:cNvPr id="58373" name="Date Placeholder 4"/>
          <p:cNvSpPr>
            <a:spLocks noGrp="1"/>
          </p:cNvSpPr>
          <p:nvPr>
            <p:ph type="dt" sz="quarter" idx="1"/>
          </p:nvPr>
        </p:nvSpPr>
        <p:spPr>
          <a:noFill/>
        </p:spPr>
        <p:txBody>
          <a:bodyPr/>
          <a:lstStyle/>
          <a:p>
            <a:r>
              <a:rPr lang="el-GR"/>
              <a:t>16th July 2009</a:t>
            </a:r>
            <a:endParaRPr lang="en-US"/>
          </a:p>
        </p:txBody>
      </p:sp>
      <p:sp>
        <p:nvSpPr>
          <p:cNvPr id="58374" name="Footer Placeholder 5"/>
          <p:cNvSpPr>
            <a:spLocks noGrp="1"/>
          </p:cNvSpPr>
          <p:nvPr>
            <p:ph type="ftr" sz="quarter" idx="4"/>
          </p:nvPr>
        </p:nvSpPr>
        <p:spPr>
          <a:noFill/>
        </p:spPr>
        <p:txBody>
          <a:bodyPr/>
          <a:lstStyle/>
          <a:p>
            <a:r>
              <a:rPr lang="en-US"/>
              <a:t>Athanassios Hatzis, PhD</a:t>
            </a:r>
          </a:p>
        </p:txBody>
      </p:sp>
      <p:sp>
        <p:nvSpPr>
          <p:cNvPr id="58375"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w="9525"/>
        </p:spPr>
        <p:txBody>
          <a:bodyPr/>
          <a:lstStyle/>
          <a:p>
            <a:r>
              <a:rPr lang="en-US" smtClean="0"/>
              <a:t>The linking with EMR is achieved by linking the necessary database tables on a separate database file. Common groups of data that are shared between the two information systems are demographic, admission and surgical operation.</a:t>
            </a:r>
            <a:endParaRPr lang="el-GR" smtClean="0"/>
          </a:p>
        </p:txBody>
      </p:sp>
      <p:sp>
        <p:nvSpPr>
          <p:cNvPr id="59396" name="Slide Number Placeholder 3"/>
          <p:cNvSpPr>
            <a:spLocks noGrp="1"/>
          </p:cNvSpPr>
          <p:nvPr>
            <p:ph type="sldNum" sz="quarter" idx="5"/>
          </p:nvPr>
        </p:nvSpPr>
        <p:spPr>
          <a:noFill/>
        </p:spPr>
        <p:txBody>
          <a:bodyPr/>
          <a:lstStyle/>
          <a:p>
            <a:fld id="{BC7F1E23-FBD1-4CD5-AE8C-EAEFAD354D4D}" type="slidenum">
              <a:rPr lang="en-US" smtClean="0"/>
              <a:pPr/>
              <a:t>23</a:t>
            </a:fld>
            <a:endParaRPr lang="en-US" smtClean="0"/>
          </a:p>
        </p:txBody>
      </p:sp>
      <p:sp>
        <p:nvSpPr>
          <p:cNvPr id="59397" name="Date Placeholder 4"/>
          <p:cNvSpPr>
            <a:spLocks noGrp="1"/>
          </p:cNvSpPr>
          <p:nvPr>
            <p:ph type="dt" sz="quarter" idx="1"/>
          </p:nvPr>
        </p:nvSpPr>
        <p:spPr>
          <a:noFill/>
        </p:spPr>
        <p:txBody>
          <a:bodyPr/>
          <a:lstStyle/>
          <a:p>
            <a:r>
              <a:rPr lang="el-GR"/>
              <a:t>16th July 2009</a:t>
            </a:r>
            <a:endParaRPr lang="en-US"/>
          </a:p>
        </p:txBody>
      </p:sp>
      <p:sp>
        <p:nvSpPr>
          <p:cNvPr id="59398" name="Footer Placeholder 5"/>
          <p:cNvSpPr>
            <a:spLocks noGrp="1"/>
          </p:cNvSpPr>
          <p:nvPr>
            <p:ph type="ftr" sz="quarter" idx="4"/>
          </p:nvPr>
        </p:nvSpPr>
        <p:spPr>
          <a:noFill/>
        </p:spPr>
        <p:txBody>
          <a:bodyPr/>
          <a:lstStyle/>
          <a:p>
            <a:r>
              <a:rPr lang="en-US"/>
              <a:t>Athanassios Hatzis, PhD</a:t>
            </a:r>
          </a:p>
        </p:txBody>
      </p:sp>
      <p:sp>
        <p:nvSpPr>
          <p:cNvPr id="59399"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w="9525"/>
        </p:spPr>
        <p:txBody>
          <a:bodyPr/>
          <a:lstStyle/>
          <a:p>
            <a:endParaRPr lang="en-US" dirty="0" smtClean="0"/>
          </a:p>
          <a:p>
            <a:r>
              <a:rPr lang="en-US" dirty="0" smtClean="0"/>
              <a:t>The continuity of care problem is most evident in the chronic disorder cases such as spasticity. In many cases, medical staff in one clinic have no clue to what happened to a specific patient and it is patient’s responsibility to get in touch and inform the doctor about his present situation. In our case the patient must keep somewhere written all the adjustments of the pump and the measurements from the evaluation. A CIS can be most</a:t>
            </a:r>
            <a:r>
              <a:rPr lang="en-US" baseline="0" dirty="0" smtClean="0"/>
              <a:t> beneficial </a:t>
            </a:r>
            <a:r>
              <a:rPr lang="en-US" dirty="0" smtClean="0"/>
              <a:t>with a follow-up monitoring plan.</a:t>
            </a:r>
            <a:endParaRPr lang="el-GR" dirty="0" smtClean="0"/>
          </a:p>
        </p:txBody>
      </p:sp>
      <p:sp>
        <p:nvSpPr>
          <p:cNvPr id="60420" name="Slide Number Placeholder 3"/>
          <p:cNvSpPr>
            <a:spLocks noGrp="1"/>
          </p:cNvSpPr>
          <p:nvPr>
            <p:ph type="sldNum" sz="quarter" idx="5"/>
          </p:nvPr>
        </p:nvSpPr>
        <p:spPr>
          <a:noFill/>
        </p:spPr>
        <p:txBody>
          <a:bodyPr/>
          <a:lstStyle/>
          <a:p>
            <a:fld id="{CD138501-EE91-44D5-8D42-7466E8F40B7F}" type="slidenum">
              <a:rPr lang="en-US" smtClean="0"/>
              <a:pPr/>
              <a:t>24</a:t>
            </a:fld>
            <a:endParaRPr lang="en-US" smtClean="0"/>
          </a:p>
        </p:txBody>
      </p:sp>
      <p:sp>
        <p:nvSpPr>
          <p:cNvPr id="60421" name="Date Placeholder 4"/>
          <p:cNvSpPr>
            <a:spLocks noGrp="1"/>
          </p:cNvSpPr>
          <p:nvPr>
            <p:ph type="dt" sz="quarter" idx="1"/>
          </p:nvPr>
        </p:nvSpPr>
        <p:spPr>
          <a:noFill/>
        </p:spPr>
        <p:txBody>
          <a:bodyPr/>
          <a:lstStyle/>
          <a:p>
            <a:r>
              <a:rPr lang="el-GR"/>
              <a:t>16th July 2009</a:t>
            </a:r>
            <a:endParaRPr lang="en-US"/>
          </a:p>
        </p:txBody>
      </p:sp>
      <p:sp>
        <p:nvSpPr>
          <p:cNvPr id="60422" name="Footer Placeholder 5"/>
          <p:cNvSpPr>
            <a:spLocks noGrp="1"/>
          </p:cNvSpPr>
          <p:nvPr>
            <p:ph type="ftr" sz="quarter" idx="4"/>
          </p:nvPr>
        </p:nvSpPr>
        <p:spPr>
          <a:noFill/>
        </p:spPr>
        <p:txBody>
          <a:bodyPr/>
          <a:lstStyle/>
          <a:p>
            <a:r>
              <a:rPr lang="en-US"/>
              <a:t>Athanassios Hatzis, PhD</a:t>
            </a:r>
          </a:p>
        </p:txBody>
      </p:sp>
      <p:sp>
        <p:nvSpPr>
          <p:cNvPr id="60423"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w="9525"/>
        </p:spPr>
        <p:txBody>
          <a:bodyPr/>
          <a:lstStyle/>
          <a:p>
            <a:r>
              <a:rPr lang="en-US" dirty="0" smtClean="0"/>
              <a:t>Notice in this slide how many days have past since the last visit of the patient in the clinic (2</a:t>
            </a:r>
            <a:r>
              <a:rPr lang="en-US" baseline="30000" dirty="0" smtClean="0"/>
              <a:t>nd</a:t>
            </a:r>
            <a:r>
              <a:rPr lang="en-US" dirty="0" smtClean="0"/>
              <a:t> column). His medical record has not been updated for more than a year. Is he visiting another clinic/doctor, is he seriously ill, are the data lost, are they kept somewhere </a:t>
            </a:r>
            <a:r>
              <a:rPr lang="en-US" dirty="0" smtClean="0"/>
              <a:t>else? </a:t>
            </a:r>
            <a:r>
              <a:rPr lang="en-US" dirty="0" smtClean="0"/>
              <a:t>The resident responsible for this database (the column before the last) has to investigate the cases and inform the senior medical staff.</a:t>
            </a:r>
            <a:endParaRPr lang="el-GR" dirty="0" smtClean="0"/>
          </a:p>
        </p:txBody>
      </p:sp>
      <p:sp>
        <p:nvSpPr>
          <p:cNvPr id="61444" name="Slide Number Placeholder 3"/>
          <p:cNvSpPr>
            <a:spLocks noGrp="1"/>
          </p:cNvSpPr>
          <p:nvPr>
            <p:ph type="sldNum" sz="quarter" idx="5"/>
          </p:nvPr>
        </p:nvSpPr>
        <p:spPr>
          <a:noFill/>
        </p:spPr>
        <p:txBody>
          <a:bodyPr/>
          <a:lstStyle/>
          <a:p>
            <a:fld id="{2993DCC2-4AAC-4CED-AB69-FB009E07872D}" type="slidenum">
              <a:rPr lang="en-US" smtClean="0"/>
              <a:pPr/>
              <a:t>25</a:t>
            </a:fld>
            <a:endParaRPr lang="en-US" smtClean="0"/>
          </a:p>
        </p:txBody>
      </p:sp>
      <p:sp>
        <p:nvSpPr>
          <p:cNvPr id="61445" name="Date Placeholder 4"/>
          <p:cNvSpPr>
            <a:spLocks noGrp="1"/>
          </p:cNvSpPr>
          <p:nvPr>
            <p:ph type="dt" sz="quarter" idx="1"/>
          </p:nvPr>
        </p:nvSpPr>
        <p:spPr>
          <a:noFill/>
        </p:spPr>
        <p:txBody>
          <a:bodyPr/>
          <a:lstStyle/>
          <a:p>
            <a:r>
              <a:rPr lang="el-GR"/>
              <a:t>16th July 2009</a:t>
            </a:r>
            <a:endParaRPr lang="en-US"/>
          </a:p>
        </p:txBody>
      </p:sp>
      <p:sp>
        <p:nvSpPr>
          <p:cNvPr id="61446" name="Footer Placeholder 5"/>
          <p:cNvSpPr>
            <a:spLocks noGrp="1"/>
          </p:cNvSpPr>
          <p:nvPr>
            <p:ph type="ftr" sz="quarter" idx="4"/>
          </p:nvPr>
        </p:nvSpPr>
        <p:spPr>
          <a:noFill/>
        </p:spPr>
        <p:txBody>
          <a:bodyPr/>
          <a:lstStyle/>
          <a:p>
            <a:r>
              <a:rPr lang="en-US"/>
              <a:t>Athanassios Hatzis, PhD</a:t>
            </a:r>
          </a:p>
        </p:txBody>
      </p:sp>
      <p:sp>
        <p:nvSpPr>
          <p:cNvPr id="61447"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w="9525"/>
        </p:spPr>
        <p:txBody>
          <a:bodyPr/>
          <a:lstStyle/>
          <a:p>
            <a:r>
              <a:rPr lang="en-US" dirty="0" smtClean="0"/>
              <a:t>Backend database files are located on shared folders and special permissions are given to the network users on that folder.</a:t>
            </a:r>
          </a:p>
          <a:p>
            <a:r>
              <a:rPr lang="en-US" dirty="0" smtClean="0"/>
              <a:t>The EMR frontend opens with a single password but application users cannot modify old data unless they unlock the record and in that case it is viewed by the medical supervisor. No user but the administrator has a direct access to the backend and frontend.</a:t>
            </a:r>
            <a:endParaRPr lang="el-GR" dirty="0" smtClean="0"/>
          </a:p>
        </p:txBody>
      </p:sp>
      <p:sp>
        <p:nvSpPr>
          <p:cNvPr id="62468" name="Slide Number Placeholder 3"/>
          <p:cNvSpPr>
            <a:spLocks noGrp="1"/>
          </p:cNvSpPr>
          <p:nvPr>
            <p:ph type="sldNum" sz="quarter" idx="5"/>
          </p:nvPr>
        </p:nvSpPr>
        <p:spPr>
          <a:noFill/>
        </p:spPr>
        <p:txBody>
          <a:bodyPr/>
          <a:lstStyle/>
          <a:p>
            <a:fld id="{C9F2747A-3288-4A44-BB84-10611F3A33BC}" type="slidenum">
              <a:rPr lang="en-US" smtClean="0"/>
              <a:pPr/>
              <a:t>26</a:t>
            </a:fld>
            <a:endParaRPr lang="en-US" smtClean="0"/>
          </a:p>
        </p:txBody>
      </p:sp>
      <p:sp>
        <p:nvSpPr>
          <p:cNvPr id="62469" name="Date Placeholder 4"/>
          <p:cNvSpPr>
            <a:spLocks noGrp="1"/>
          </p:cNvSpPr>
          <p:nvPr>
            <p:ph type="dt" sz="quarter" idx="1"/>
          </p:nvPr>
        </p:nvSpPr>
        <p:spPr>
          <a:noFill/>
        </p:spPr>
        <p:txBody>
          <a:bodyPr/>
          <a:lstStyle/>
          <a:p>
            <a:r>
              <a:rPr lang="el-GR"/>
              <a:t>16th July 2009</a:t>
            </a:r>
            <a:endParaRPr lang="en-US"/>
          </a:p>
        </p:txBody>
      </p:sp>
      <p:sp>
        <p:nvSpPr>
          <p:cNvPr id="62470" name="Footer Placeholder 5"/>
          <p:cNvSpPr>
            <a:spLocks noGrp="1"/>
          </p:cNvSpPr>
          <p:nvPr>
            <p:ph type="ftr" sz="quarter" idx="4"/>
          </p:nvPr>
        </p:nvSpPr>
        <p:spPr>
          <a:noFill/>
        </p:spPr>
        <p:txBody>
          <a:bodyPr/>
          <a:lstStyle/>
          <a:p>
            <a:r>
              <a:rPr lang="en-US"/>
              <a:t>Athanassios Hatzis, PhD</a:t>
            </a:r>
          </a:p>
        </p:txBody>
      </p:sp>
      <p:sp>
        <p:nvSpPr>
          <p:cNvPr id="6247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w="9525"/>
        </p:spPr>
        <p:txBody>
          <a:bodyPr/>
          <a:lstStyle/>
          <a:p>
            <a:r>
              <a:rPr lang="en-US" dirty="0" smtClean="0"/>
              <a:t>Once the medical staff realize</a:t>
            </a:r>
            <a:r>
              <a:rPr lang="en-US" baseline="0" dirty="0" smtClean="0"/>
              <a:t> they </a:t>
            </a:r>
            <a:r>
              <a:rPr lang="en-US" dirty="0" smtClean="0"/>
              <a:t>can harvest the data collected they demand exportation, reports and statistics.  It is extremely difficult to impose a security policy if it is not agreed among the medical staff. If nobody cares, database administrator should care because he is responsible for the release of data.</a:t>
            </a:r>
            <a:endParaRPr lang="el-GR" dirty="0" smtClean="0"/>
          </a:p>
        </p:txBody>
      </p:sp>
      <p:sp>
        <p:nvSpPr>
          <p:cNvPr id="63492" name="Slide Number Placeholder 3"/>
          <p:cNvSpPr>
            <a:spLocks noGrp="1"/>
          </p:cNvSpPr>
          <p:nvPr>
            <p:ph type="sldNum" sz="quarter" idx="5"/>
          </p:nvPr>
        </p:nvSpPr>
        <p:spPr>
          <a:noFill/>
        </p:spPr>
        <p:txBody>
          <a:bodyPr/>
          <a:lstStyle/>
          <a:p>
            <a:fld id="{6262B6C4-6DE8-4B3F-BA72-EB1135484A70}" type="slidenum">
              <a:rPr lang="en-US" smtClean="0"/>
              <a:pPr/>
              <a:t>27</a:t>
            </a:fld>
            <a:endParaRPr lang="en-US" smtClean="0"/>
          </a:p>
        </p:txBody>
      </p:sp>
      <p:sp>
        <p:nvSpPr>
          <p:cNvPr id="63493" name="Date Placeholder 4"/>
          <p:cNvSpPr>
            <a:spLocks noGrp="1"/>
          </p:cNvSpPr>
          <p:nvPr>
            <p:ph type="dt" sz="quarter" idx="1"/>
          </p:nvPr>
        </p:nvSpPr>
        <p:spPr>
          <a:noFill/>
        </p:spPr>
        <p:txBody>
          <a:bodyPr/>
          <a:lstStyle/>
          <a:p>
            <a:r>
              <a:rPr lang="el-GR"/>
              <a:t>16th July 2009</a:t>
            </a:r>
            <a:endParaRPr lang="en-US"/>
          </a:p>
        </p:txBody>
      </p:sp>
      <p:sp>
        <p:nvSpPr>
          <p:cNvPr id="63494" name="Footer Placeholder 5"/>
          <p:cNvSpPr>
            <a:spLocks noGrp="1"/>
          </p:cNvSpPr>
          <p:nvPr>
            <p:ph type="ftr" sz="quarter" idx="4"/>
          </p:nvPr>
        </p:nvSpPr>
        <p:spPr>
          <a:noFill/>
        </p:spPr>
        <p:txBody>
          <a:bodyPr/>
          <a:lstStyle/>
          <a:p>
            <a:r>
              <a:rPr lang="en-US"/>
              <a:t>Athanassios Hatzis, PhD</a:t>
            </a:r>
          </a:p>
        </p:txBody>
      </p:sp>
      <p:sp>
        <p:nvSpPr>
          <p:cNvPr id="63495"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w="9525"/>
        </p:spPr>
        <p:txBody>
          <a:bodyPr/>
          <a:lstStyle/>
          <a:p>
            <a:r>
              <a:rPr lang="en-US" dirty="0" smtClean="0"/>
              <a:t>With no involvement from the hospital and no other IT staff employed in three years the Health IT manager becomes technician, administrator, developer, researcher,</a:t>
            </a:r>
            <a:r>
              <a:rPr lang="en-US" baseline="0" dirty="0" smtClean="0"/>
              <a:t> </a:t>
            </a:r>
            <a:r>
              <a:rPr lang="en-US" dirty="0" smtClean="0"/>
              <a:t>etc. Inevitably</a:t>
            </a:r>
            <a:r>
              <a:rPr lang="en-US" baseline="0" dirty="0" smtClean="0"/>
              <a:t> </a:t>
            </a:r>
            <a:r>
              <a:rPr lang="en-US" dirty="0" smtClean="0"/>
              <a:t>one </a:t>
            </a:r>
            <a:r>
              <a:rPr lang="en-US" dirty="0" smtClean="0"/>
              <a:t>man </a:t>
            </a:r>
            <a:r>
              <a:rPr lang="en-US" dirty="0" smtClean="0"/>
              <a:t>show cannot </a:t>
            </a:r>
            <a:r>
              <a:rPr lang="en-US" dirty="0" smtClean="0"/>
              <a:t>lasted for </a:t>
            </a:r>
            <a:r>
              <a:rPr lang="en-US" dirty="0" smtClean="0"/>
              <a:t>ever and</a:t>
            </a:r>
            <a:r>
              <a:rPr lang="en-US" baseline="0" dirty="0" smtClean="0"/>
              <a:t> this one lasted for almost four </a:t>
            </a:r>
            <a:r>
              <a:rPr lang="en-US" dirty="0" smtClean="0"/>
              <a:t>three years.</a:t>
            </a:r>
            <a:endParaRPr lang="el-GR" dirty="0" smtClean="0"/>
          </a:p>
          <a:p>
            <a:endParaRPr lang="el-GR" dirty="0" smtClean="0"/>
          </a:p>
        </p:txBody>
      </p:sp>
      <p:sp>
        <p:nvSpPr>
          <p:cNvPr id="64516" name="Slide Number Placeholder 3"/>
          <p:cNvSpPr>
            <a:spLocks noGrp="1"/>
          </p:cNvSpPr>
          <p:nvPr>
            <p:ph type="sldNum" sz="quarter" idx="5"/>
          </p:nvPr>
        </p:nvSpPr>
        <p:spPr>
          <a:noFill/>
        </p:spPr>
        <p:txBody>
          <a:bodyPr/>
          <a:lstStyle/>
          <a:p>
            <a:fld id="{3C5AE1C7-6F09-428B-B85D-BD4FB32DBDC6}" type="slidenum">
              <a:rPr lang="en-US" smtClean="0"/>
              <a:pPr/>
              <a:t>28</a:t>
            </a:fld>
            <a:endParaRPr lang="en-US" smtClean="0"/>
          </a:p>
        </p:txBody>
      </p:sp>
      <p:sp>
        <p:nvSpPr>
          <p:cNvPr id="64517" name="Date Placeholder 4"/>
          <p:cNvSpPr>
            <a:spLocks noGrp="1"/>
          </p:cNvSpPr>
          <p:nvPr>
            <p:ph type="dt" sz="quarter" idx="1"/>
          </p:nvPr>
        </p:nvSpPr>
        <p:spPr>
          <a:noFill/>
        </p:spPr>
        <p:txBody>
          <a:bodyPr/>
          <a:lstStyle/>
          <a:p>
            <a:r>
              <a:rPr lang="el-GR"/>
              <a:t>16th July 2009</a:t>
            </a:r>
            <a:endParaRPr lang="en-US"/>
          </a:p>
        </p:txBody>
      </p:sp>
      <p:sp>
        <p:nvSpPr>
          <p:cNvPr id="64518" name="Footer Placeholder 5"/>
          <p:cNvSpPr>
            <a:spLocks noGrp="1"/>
          </p:cNvSpPr>
          <p:nvPr>
            <p:ph type="ftr" sz="quarter" idx="4"/>
          </p:nvPr>
        </p:nvSpPr>
        <p:spPr>
          <a:noFill/>
        </p:spPr>
        <p:txBody>
          <a:bodyPr/>
          <a:lstStyle/>
          <a:p>
            <a:r>
              <a:rPr lang="en-US"/>
              <a:t>Athanassios Hatzis, PhD</a:t>
            </a:r>
          </a:p>
        </p:txBody>
      </p:sp>
      <p:sp>
        <p:nvSpPr>
          <p:cNvPr id="64519"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w="9525"/>
        </p:spPr>
        <p:txBody>
          <a:bodyPr/>
          <a:lstStyle/>
          <a:p>
            <a:r>
              <a:rPr lang="en-US" dirty="0" smtClean="0"/>
              <a:t>One secretary was used to chase completion of medical records (especially discharge certificates and digital media). She was also entering data from printed forms or manuscripts. The other two departmental secretaries were only viewing the EMR patient data. There was no nursing staff involved with the databases and both EMR and CIS in the neurosurgery department were isolated from the rest of hospital HIS. Recently an additional workstation was added </a:t>
            </a:r>
            <a:r>
              <a:rPr lang="en-US" dirty="0" smtClean="0"/>
              <a:t>at residents’ </a:t>
            </a:r>
            <a:r>
              <a:rPr lang="en-US" dirty="0" smtClean="0"/>
              <a:t>office to order laboratory exams from Hospital LIS.</a:t>
            </a:r>
          </a:p>
        </p:txBody>
      </p:sp>
      <p:sp>
        <p:nvSpPr>
          <p:cNvPr id="65540" name="Slide Number Placeholder 3"/>
          <p:cNvSpPr>
            <a:spLocks noGrp="1"/>
          </p:cNvSpPr>
          <p:nvPr>
            <p:ph type="sldNum" sz="quarter" idx="5"/>
          </p:nvPr>
        </p:nvSpPr>
        <p:spPr>
          <a:noFill/>
        </p:spPr>
        <p:txBody>
          <a:bodyPr/>
          <a:lstStyle/>
          <a:p>
            <a:fld id="{BBDBC9A7-AE71-4F1B-B654-5D29D8EEC1FD}" type="slidenum">
              <a:rPr lang="en-US" smtClean="0"/>
              <a:pPr/>
              <a:t>29</a:t>
            </a:fld>
            <a:endParaRPr lang="en-US" smtClean="0"/>
          </a:p>
        </p:txBody>
      </p:sp>
      <p:sp>
        <p:nvSpPr>
          <p:cNvPr id="65541" name="Date Placeholder 4"/>
          <p:cNvSpPr>
            <a:spLocks noGrp="1"/>
          </p:cNvSpPr>
          <p:nvPr>
            <p:ph type="dt" sz="quarter" idx="1"/>
          </p:nvPr>
        </p:nvSpPr>
        <p:spPr>
          <a:noFill/>
        </p:spPr>
        <p:txBody>
          <a:bodyPr/>
          <a:lstStyle/>
          <a:p>
            <a:r>
              <a:rPr lang="el-GR"/>
              <a:t>16th July 2009</a:t>
            </a:r>
            <a:endParaRPr lang="en-US"/>
          </a:p>
        </p:txBody>
      </p:sp>
      <p:sp>
        <p:nvSpPr>
          <p:cNvPr id="65542" name="Footer Placeholder 5"/>
          <p:cNvSpPr>
            <a:spLocks noGrp="1"/>
          </p:cNvSpPr>
          <p:nvPr>
            <p:ph type="ftr" sz="quarter" idx="4"/>
          </p:nvPr>
        </p:nvSpPr>
        <p:spPr>
          <a:noFill/>
        </p:spPr>
        <p:txBody>
          <a:bodyPr/>
          <a:lstStyle/>
          <a:p>
            <a:r>
              <a:rPr lang="en-US"/>
              <a:t>Athanassios Hatzis, PhD</a:t>
            </a:r>
          </a:p>
        </p:txBody>
      </p:sp>
      <p:sp>
        <p:nvSpPr>
          <p:cNvPr id="65543"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w="9525"/>
        </p:spPr>
        <p:txBody>
          <a:bodyPr/>
          <a:lstStyle/>
          <a:p>
            <a:r>
              <a:rPr lang="en-US" dirty="0" smtClean="0"/>
              <a:t>Three persons, all senior medical staff members, were the key players and the driving force for the application of CIT in their department. Please notice the different priorities and needs they have, the first one in clinical research, the second one in clinical Care, and the third one</a:t>
            </a:r>
            <a:r>
              <a:rPr lang="en-US" baseline="0" dirty="0" smtClean="0"/>
              <a:t> </a:t>
            </a:r>
            <a:r>
              <a:rPr lang="en-US" dirty="0" smtClean="0"/>
              <a:t>in both but only in EPILEPSY.</a:t>
            </a:r>
            <a:endParaRPr lang="el-GR" dirty="0" smtClean="0"/>
          </a:p>
        </p:txBody>
      </p:sp>
      <p:sp>
        <p:nvSpPr>
          <p:cNvPr id="38916" name="Slide Number Placeholder 3"/>
          <p:cNvSpPr>
            <a:spLocks noGrp="1"/>
          </p:cNvSpPr>
          <p:nvPr>
            <p:ph type="sldNum" sz="quarter" idx="5"/>
          </p:nvPr>
        </p:nvSpPr>
        <p:spPr>
          <a:noFill/>
        </p:spPr>
        <p:txBody>
          <a:bodyPr/>
          <a:lstStyle/>
          <a:p>
            <a:fld id="{F6C2135C-FA91-4DE5-BC9A-52ACF256DB18}" type="slidenum">
              <a:rPr lang="en-US" smtClean="0"/>
              <a:pPr/>
              <a:t>3</a:t>
            </a:fld>
            <a:endParaRPr lang="en-US" smtClean="0"/>
          </a:p>
        </p:txBody>
      </p:sp>
      <p:sp>
        <p:nvSpPr>
          <p:cNvPr id="38917" name="Date Placeholder 4"/>
          <p:cNvSpPr>
            <a:spLocks noGrp="1"/>
          </p:cNvSpPr>
          <p:nvPr>
            <p:ph type="dt" sz="quarter" idx="1"/>
          </p:nvPr>
        </p:nvSpPr>
        <p:spPr>
          <a:noFill/>
        </p:spPr>
        <p:txBody>
          <a:bodyPr/>
          <a:lstStyle/>
          <a:p>
            <a:r>
              <a:rPr lang="el-GR"/>
              <a:t>16th July 2009</a:t>
            </a:r>
            <a:endParaRPr lang="en-US"/>
          </a:p>
        </p:txBody>
      </p:sp>
      <p:sp>
        <p:nvSpPr>
          <p:cNvPr id="38918" name="Footer Placeholder 5"/>
          <p:cNvSpPr>
            <a:spLocks noGrp="1"/>
          </p:cNvSpPr>
          <p:nvPr>
            <p:ph type="ftr" sz="quarter" idx="4"/>
          </p:nvPr>
        </p:nvSpPr>
        <p:spPr>
          <a:noFill/>
        </p:spPr>
        <p:txBody>
          <a:bodyPr/>
          <a:lstStyle/>
          <a:p>
            <a:r>
              <a:rPr lang="en-US"/>
              <a:t>Athanassios Hatzis, PhD</a:t>
            </a:r>
          </a:p>
        </p:txBody>
      </p:sp>
      <p:sp>
        <p:nvSpPr>
          <p:cNvPr id="38919"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w="9525"/>
        </p:spPr>
        <p:txBody>
          <a:bodyPr/>
          <a:lstStyle/>
          <a:p>
            <a:r>
              <a:rPr lang="en-US" dirty="0" smtClean="0"/>
              <a:t>At last but not least my vision for the EMR in Greece,</a:t>
            </a:r>
            <a:r>
              <a:rPr lang="en-US" baseline="0" dirty="0" smtClean="0"/>
              <a:t> a coordinated effort to accomplish EMR as an open source project. This EMR version has to be portable and the user will be able to work off-line and synchronize his records from the web or with a wireless connection. A basic frontend application will be given for free. I would also appreciate your interest and help to continue this pilot project on the continuous care of neurodegenerative disorders. Finally I am interested in participating in the Hellenic certification authority panel.</a:t>
            </a:r>
            <a:endParaRPr lang="el-GR" dirty="0" smtClean="0"/>
          </a:p>
        </p:txBody>
      </p:sp>
      <p:sp>
        <p:nvSpPr>
          <p:cNvPr id="66564" name="Slide Number Placeholder 3"/>
          <p:cNvSpPr>
            <a:spLocks noGrp="1"/>
          </p:cNvSpPr>
          <p:nvPr>
            <p:ph type="sldNum" sz="quarter" idx="5"/>
          </p:nvPr>
        </p:nvSpPr>
        <p:spPr>
          <a:noFill/>
        </p:spPr>
        <p:txBody>
          <a:bodyPr/>
          <a:lstStyle/>
          <a:p>
            <a:fld id="{5D08F4BA-154D-4394-BFC4-8D238C78758A}" type="slidenum">
              <a:rPr lang="en-US" smtClean="0"/>
              <a:pPr/>
              <a:t>30</a:t>
            </a:fld>
            <a:endParaRPr lang="en-US" smtClean="0"/>
          </a:p>
        </p:txBody>
      </p:sp>
      <p:sp>
        <p:nvSpPr>
          <p:cNvPr id="66565" name="Date Placeholder 4"/>
          <p:cNvSpPr>
            <a:spLocks noGrp="1"/>
          </p:cNvSpPr>
          <p:nvPr>
            <p:ph type="dt" sz="quarter" idx="1"/>
          </p:nvPr>
        </p:nvSpPr>
        <p:spPr>
          <a:noFill/>
        </p:spPr>
        <p:txBody>
          <a:bodyPr/>
          <a:lstStyle/>
          <a:p>
            <a:r>
              <a:rPr lang="el-GR"/>
              <a:t>16th July 2009</a:t>
            </a:r>
            <a:endParaRPr lang="en-US"/>
          </a:p>
        </p:txBody>
      </p:sp>
      <p:sp>
        <p:nvSpPr>
          <p:cNvPr id="66566" name="Footer Placeholder 5"/>
          <p:cNvSpPr>
            <a:spLocks noGrp="1"/>
          </p:cNvSpPr>
          <p:nvPr>
            <p:ph type="ftr" sz="quarter" idx="4"/>
          </p:nvPr>
        </p:nvSpPr>
        <p:spPr>
          <a:noFill/>
        </p:spPr>
        <p:txBody>
          <a:bodyPr/>
          <a:lstStyle/>
          <a:p>
            <a:r>
              <a:rPr lang="en-US"/>
              <a:t>Athanassios Hatzis, PhD</a:t>
            </a:r>
          </a:p>
        </p:txBody>
      </p:sp>
      <p:sp>
        <p:nvSpPr>
          <p:cNvPr id="66567"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w="9525"/>
        </p:spPr>
        <p:txBody>
          <a:bodyPr/>
          <a:lstStyle/>
          <a:p>
            <a:endParaRPr lang="el-GR" smtClean="0"/>
          </a:p>
        </p:txBody>
      </p:sp>
      <p:sp>
        <p:nvSpPr>
          <p:cNvPr id="67588" name="Slide Number Placeholder 3"/>
          <p:cNvSpPr>
            <a:spLocks noGrp="1"/>
          </p:cNvSpPr>
          <p:nvPr>
            <p:ph type="sldNum" sz="quarter" idx="5"/>
          </p:nvPr>
        </p:nvSpPr>
        <p:spPr>
          <a:noFill/>
        </p:spPr>
        <p:txBody>
          <a:bodyPr/>
          <a:lstStyle/>
          <a:p>
            <a:fld id="{88F41F6C-1C47-4A7C-96ED-7B3E212961F5}" type="slidenum">
              <a:rPr lang="en-US" smtClean="0"/>
              <a:pPr/>
              <a:t>31</a:t>
            </a:fld>
            <a:endParaRPr lang="en-US" smtClean="0"/>
          </a:p>
        </p:txBody>
      </p:sp>
      <p:sp>
        <p:nvSpPr>
          <p:cNvPr id="67589" name="Date Placeholder 4"/>
          <p:cNvSpPr>
            <a:spLocks noGrp="1"/>
          </p:cNvSpPr>
          <p:nvPr>
            <p:ph type="dt" sz="quarter" idx="1"/>
          </p:nvPr>
        </p:nvSpPr>
        <p:spPr>
          <a:noFill/>
        </p:spPr>
        <p:txBody>
          <a:bodyPr/>
          <a:lstStyle/>
          <a:p>
            <a:r>
              <a:rPr lang="el-GR"/>
              <a:t>16th July 2009</a:t>
            </a:r>
            <a:endParaRPr lang="en-US"/>
          </a:p>
        </p:txBody>
      </p:sp>
      <p:sp>
        <p:nvSpPr>
          <p:cNvPr id="67590" name="Footer Placeholder 5"/>
          <p:cNvSpPr>
            <a:spLocks noGrp="1"/>
          </p:cNvSpPr>
          <p:nvPr>
            <p:ph type="ftr" sz="quarter" idx="4"/>
          </p:nvPr>
        </p:nvSpPr>
        <p:spPr>
          <a:noFill/>
        </p:spPr>
        <p:txBody>
          <a:bodyPr/>
          <a:lstStyle/>
          <a:p>
            <a:r>
              <a:rPr lang="en-US"/>
              <a:t>Athanassios Hatzis, PhD</a:t>
            </a:r>
          </a:p>
        </p:txBody>
      </p:sp>
      <p:sp>
        <p:nvSpPr>
          <p:cNvPr id="6759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w="9525"/>
        </p:spPr>
        <p:txBody>
          <a:bodyPr/>
          <a:lstStyle/>
          <a:p>
            <a:r>
              <a:rPr lang="en-US" smtClean="0"/>
              <a:t>Lack of coordination, organization, planning, communication regarding the IT issues between senior staff members despite the monthly and annual reports produced by the IT manager can really make the balance of working relationship a circus exercise. Main reasons for that were the many appointments with patients and vendors, the many surgical operations per month, and conflicts between the different priorities and needs.</a:t>
            </a:r>
            <a:endParaRPr lang="el-GR" smtClean="0"/>
          </a:p>
        </p:txBody>
      </p:sp>
      <p:sp>
        <p:nvSpPr>
          <p:cNvPr id="39940" name="Slide Number Placeholder 3"/>
          <p:cNvSpPr>
            <a:spLocks noGrp="1"/>
          </p:cNvSpPr>
          <p:nvPr>
            <p:ph type="sldNum" sz="quarter" idx="5"/>
          </p:nvPr>
        </p:nvSpPr>
        <p:spPr>
          <a:noFill/>
        </p:spPr>
        <p:txBody>
          <a:bodyPr/>
          <a:lstStyle/>
          <a:p>
            <a:fld id="{5C4F2D9B-D84F-4A56-B345-C66F290C7820}" type="slidenum">
              <a:rPr lang="en-US" smtClean="0"/>
              <a:pPr/>
              <a:t>4</a:t>
            </a:fld>
            <a:endParaRPr lang="en-US" smtClean="0"/>
          </a:p>
        </p:txBody>
      </p:sp>
      <p:sp>
        <p:nvSpPr>
          <p:cNvPr id="39941" name="Date Placeholder 4"/>
          <p:cNvSpPr>
            <a:spLocks noGrp="1"/>
          </p:cNvSpPr>
          <p:nvPr>
            <p:ph type="dt" sz="quarter" idx="1"/>
          </p:nvPr>
        </p:nvSpPr>
        <p:spPr>
          <a:noFill/>
        </p:spPr>
        <p:txBody>
          <a:bodyPr/>
          <a:lstStyle/>
          <a:p>
            <a:r>
              <a:rPr lang="el-GR"/>
              <a:t>16th July 2009</a:t>
            </a:r>
            <a:endParaRPr lang="en-US"/>
          </a:p>
        </p:txBody>
      </p:sp>
      <p:sp>
        <p:nvSpPr>
          <p:cNvPr id="39942" name="Footer Placeholder 5"/>
          <p:cNvSpPr>
            <a:spLocks noGrp="1"/>
          </p:cNvSpPr>
          <p:nvPr>
            <p:ph type="ftr" sz="quarter" idx="4"/>
          </p:nvPr>
        </p:nvSpPr>
        <p:spPr>
          <a:noFill/>
        </p:spPr>
        <p:txBody>
          <a:bodyPr/>
          <a:lstStyle/>
          <a:p>
            <a:r>
              <a:rPr lang="en-US"/>
              <a:t>Athanassios Hatzis, PhD</a:t>
            </a:r>
          </a:p>
        </p:txBody>
      </p:sp>
      <p:sp>
        <p:nvSpPr>
          <p:cNvPr id="39943"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w="9525"/>
        </p:spPr>
        <p:txBody>
          <a:bodyPr/>
          <a:lstStyle/>
          <a:p>
            <a:r>
              <a:rPr lang="en-US" smtClean="0"/>
              <a:t>To get an even better picture of the challenging startup situation faced you may also consider the big gap between the two main sites, the clinic inside the hospital and the research center outside the hospital as well as other dispersed locations. </a:t>
            </a:r>
          </a:p>
          <a:p>
            <a:r>
              <a:rPr lang="en-US" smtClean="0"/>
              <a:t> </a:t>
            </a:r>
            <a:endParaRPr lang="el-GR" smtClean="0"/>
          </a:p>
        </p:txBody>
      </p:sp>
      <p:sp>
        <p:nvSpPr>
          <p:cNvPr id="40964" name="Slide Number Placeholder 3"/>
          <p:cNvSpPr>
            <a:spLocks noGrp="1"/>
          </p:cNvSpPr>
          <p:nvPr>
            <p:ph type="sldNum" sz="quarter" idx="5"/>
          </p:nvPr>
        </p:nvSpPr>
        <p:spPr>
          <a:noFill/>
        </p:spPr>
        <p:txBody>
          <a:bodyPr/>
          <a:lstStyle/>
          <a:p>
            <a:fld id="{9FFF1C36-F184-47B7-A633-E8304F753C3B}" type="slidenum">
              <a:rPr lang="en-US" smtClean="0"/>
              <a:pPr/>
              <a:t>5</a:t>
            </a:fld>
            <a:endParaRPr lang="en-US" smtClean="0"/>
          </a:p>
        </p:txBody>
      </p:sp>
      <p:sp>
        <p:nvSpPr>
          <p:cNvPr id="40965" name="Date Placeholder 4"/>
          <p:cNvSpPr>
            <a:spLocks noGrp="1"/>
          </p:cNvSpPr>
          <p:nvPr>
            <p:ph type="dt" sz="quarter" idx="1"/>
          </p:nvPr>
        </p:nvSpPr>
        <p:spPr>
          <a:noFill/>
        </p:spPr>
        <p:txBody>
          <a:bodyPr/>
          <a:lstStyle/>
          <a:p>
            <a:r>
              <a:rPr lang="el-GR"/>
              <a:t>16th July 2009</a:t>
            </a:r>
            <a:endParaRPr lang="en-US"/>
          </a:p>
        </p:txBody>
      </p:sp>
      <p:sp>
        <p:nvSpPr>
          <p:cNvPr id="40966" name="Footer Placeholder 5"/>
          <p:cNvSpPr>
            <a:spLocks noGrp="1"/>
          </p:cNvSpPr>
          <p:nvPr>
            <p:ph type="ftr" sz="quarter" idx="4"/>
          </p:nvPr>
        </p:nvSpPr>
        <p:spPr>
          <a:noFill/>
        </p:spPr>
        <p:txBody>
          <a:bodyPr/>
          <a:lstStyle/>
          <a:p>
            <a:r>
              <a:rPr lang="en-US"/>
              <a:t>Athanassios Hatzis, PhD</a:t>
            </a:r>
          </a:p>
        </p:txBody>
      </p:sp>
      <p:sp>
        <p:nvSpPr>
          <p:cNvPr id="40967"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w="9525"/>
        </p:spPr>
        <p:txBody>
          <a:bodyPr/>
          <a:lstStyle/>
          <a:p>
            <a:r>
              <a:rPr lang="en-US" smtClean="0"/>
              <a:t>This slide presents the progress made to overcome the networking obstacle. Today thanks to computer network technology clinicians are able to access securely clinical databases and the electronic medical record from their home, offices, operation room, amphitheater, the epilepsy unit and the research center.</a:t>
            </a:r>
            <a:endParaRPr lang="el-GR" smtClean="0"/>
          </a:p>
        </p:txBody>
      </p:sp>
      <p:sp>
        <p:nvSpPr>
          <p:cNvPr id="41988" name="Slide Number Placeholder 3"/>
          <p:cNvSpPr>
            <a:spLocks noGrp="1"/>
          </p:cNvSpPr>
          <p:nvPr>
            <p:ph type="sldNum" sz="quarter" idx="5"/>
          </p:nvPr>
        </p:nvSpPr>
        <p:spPr>
          <a:noFill/>
        </p:spPr>
        <p:txBody>
          <a:bodyPr/>
          <a:lstStyle/>
          <a:p>
            <a:fld id="{7DDC8A5C-F5B1-45D9-9141-0AD2AB5FAC22}" type="slidenum">
              <a:rPr lang="en-US" smtClean="0"/>
              <a:pPr/>
              <a:t>6</a:t>
            </a:fld>
            <a:endParaRPr lang="en-US" smtClean="0"/>
          </a:p>
        </p:txBody>
      </p:sp>
      <p:sp>
        <p:nvSpPr>
          <p:cNvPr id="41989" name="Date Placeholder 4"/>
          <p:cNvSpPr>
            <a:spLocks noGrp="1"/>
          </p:cNvSpPr>
          <p:nvPr>
            <p:ph type="dt" sz="quarter" idx="1"/>
          </p:nvPr>
        </p:nvSpPr>
        <p:spPr>
          <a:noFill/>
        </p:spPr>
        <p:txBody>
          <a:bodyPr/>
          <a:lstStyle/>
          <a:p>
            <a:r>
              <a:rPr lang="el-GR"/>
              <a:t>16th July 2009</a:t>
            </a:r>
            <a:endParaRPr lang="en-US"/>
          </a:p>
        </p:txBody>
      </p:sp>
      <p:sp>
        <p:nvSpPr>
          <p:cNvPr id="41990" name="Footer Placeholder 5"/>
          <p:cNvSpPr>
            <a:spLocks noGrp="1"/>
          </p:cNvSpPr>
          <p:nvPr>
            <p:ph type="ftr" sz="quarter" idx="4"/>
          </p:nvPr>
        </p:nvSpPr>
        <p:spPr>
          <a:noFill/>
        </p:spPr>
        <p:txBody>
          <a:bodyPr/>
          <a:lstStyle/>
          <a:p>
            <a:r>
              <a:rPr lang="en-US"/>
              <a:t>Athanassios Hatzis, PhD</a:t>
            </a:r>
          </a:p>
        </p:txBody>
      </p:sp>
      <p:sp>
        <p:nvSpPr>
          <p:cNvPr id="41991"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w="9525"/>
        </p:spPr>
        <p:txBody>
          <a:bodyPr/>
          <a:lstStyle/>
          <a:p>
            <a:r>
              <a:rPr lang="en-US" smtClean="0"/>
              <a:t>Neither clinicians were educated to understand difficult computer networking issues and how critical the topic is for the availability and access of databases nor there was any interest from the hospital side to alleviate the problem. In this case the only chance to make progress was to get an informal permission from the hospital IT to operate an independent computer network, and then you know you are alone !</a:t>
            </a:r>
            <a:endParaRPr lang="el-GR" smtClean="0"/>
          </a:p>
        </p:txBody>
      </p:sp>
      <p:sp>
        <p:nvSpPr>
          <p:cNvPr id="43012" name="Slide Number Placeholder 3"/>
          <p:cNvSpPr>
            <a:spLocks noGrp="1"/>
          </p:cNvSpPr>
          <p:nvPr>
            <p:ph type="sldNum" sz="quarter" idx="5"/>
          </p:nvPr>
        </p:nvSpPr>
        <p:spPr>
          <a:noFill/>
        </p:spPr>
        <p:txBody>
          <a:bodyPr/>
          <a:lstStyle/>
          <a:p>
            <a:fld id="{32265A41-93DA-4121-9110-67C96F103E44}" type="slidenum">
              <a:rPr lang="en-US" smtClean="0"/>
              <a:pPr/>
              <a:t>7</a:t>
            </a:fld>
            <a:endParaRPr lang="en-US" smtClean="0"/>
          </a:p>
        </p:txBody>
      </p:sp>
      <p:sp>
        <p:nvSpPr>
          <p:cNvPr id="43013" name="Date Placeholder 4"/>
          <p:cNvSpPr>
            <a:spLocks noGrp="1"/>
          </p:cNvSpPr>
          <p:nvPr>
            <p:ph type="dt" sz="quarter" idx="1"/>
          </p:nvPr>
        </p:nvSpPr>
        <p:spPr>
          <a:noFill/>
        </p:spPr>
        <p:txBody>
          <a:bodyPr/>
          <a:lstStyle/>
          <a:p>
            <a:r>
              <a:rPr lang="el-GR"/>
              <a:t>16th July 2009</a:t>
            </a:r>
            <a:endParaRPr lang="en-US"/>
          </a:p>
        </p:txBody>
      </p:sp>
      <p:sp>
        <p:nvSpPr>
          <p:cNvPr id="43014" name="Footer Placeholder 5"/>
          <p:cNvSpPr>
            <a:spLocks noGrp="1"/>
          </p:cNvSpPr>
          <p:nvPr>
            <p:ph type="ftr" sz="quarter" idx="4"/>
          </p:nvPr>
        </p:nvSpPr>
        <p:spPr>
          <a:noFill/>
        </p:spPr>
        <p:txBody>
          <a:bodyPr/>
          <a:lstStyle/>
          <a:p>
            <a:r>
              <a:rPr lang="en-US"/>
              <a:t>Athanassios Hatzis, PhD</a:t>
            </a:r>
          </a:p>
        </p:txBody>
      </p:sp>
      <p:sp>
        <p:nvSpPr>
          <p:cNvPr id="43015"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w="9525"/>
        </p:spPr>
        <p:txBody>
          <a:bodyPr/>
          <a:lstStyle/>
          <a:p>
            <a:r>
              <a:rPr lang="en-US" smtClean="0"/>
              <a:t>The database development started naturally with the analysis, design and development of patient EMR record. The slide presents the three main entities (patient, admission and operation) with one to many relationships between them and the lookup tables.</a:t>
            </a:r>
            <a:endParaRPr lang="el-GR" smtClean="0"/>
          </a:p>
        </p:txBody>
      </p:sp>
      <p:sp>
        <p:nvSpPr>
          <p:cNvPr id="44036" name="Slide Number Placeholder 3"/>
          <p:cNvSpPr>
            <a:spLocks noGrp="1"/>
          </p:cNvSpPr>
          <p:nvPr>
            <p:ph type="sldNum" sz="quarter" idx="5"/>
          </p:nvPr>
        </p:nvSpPr>
        <p:spPr>
          <a:noFill/>
        </p:spPr>
        <p:txBody>
          <a:bodyPr/>
          <a:lstStyle/>
          <a:p>
            <a:fld id="{EC8C6EEE-2E21-4E33-A80D-D91E30CC2F50}" type="slidenum">
              <a:rPr lang="en-US" smtClean="0"/>
              <a:pPr/>
              <a:t>8</a:t>
            </a:fld>
            <a:endParaRPr lang="en-US" smtClean="0"/>
          </a:p>
        </p:txBody>
      </p:sp>
      <p:sp>
        <p:nvSpPr>
          <p:cNvPr id="44037" name="Date Placeholder 4"/>
          <p:cNvSpPr>
            <a:spLocks noGrp="1"/>
          </p:cNvSpPr>
          <p:nvPr>
            <p:ph type="dt" sz="quarter" idx="1"/>
          </p:nvPr>
        </p:nvSpPr>
        <p:spPr>
          <a:noFill/>
        </p:spPr>
        <p:txBody>
          <a:bodyPr/>
          <a:lstStyle/>
          <a:p>
            <a:r>
              <a:rPr lang="el-GR"/>
              <a:t>16th July 2009</a:t>
            </a:r>
            <a:endParaRPr lang="en-US"/>
          </a:p>
        </p:txBody>
      </p:sp>
      <p:sp>
        <p:nvSpPr>
          <p:cNvPr id="44038" name="Footer Placeholder 5"/>
          <p:cNvSpPr>
            <a:spLocks noGrp="1"/>
          </p:cNvSpPr>
          <p:nvPr>
            <p:ph type="ftr" sz="quarter" idx="4"/>
          </p:nvPr>
        </p:nvSpPr>
        <p:spPr>
          <a:noFill/>
        </p:spPr>
        <p:txBody>
          <a:bodyPr/>
          <a:lstStyle/>
          <a:p>
            <a:r>
              <a:rPr lang="en-US"/>
              <a:t>Athanassios Hatzis, PhD</a:t>
            </a:r>
          </a:p>
        </p:txBody>
      </p:sp>
      <p:sp>
        <p:nvSpPr>
          <p:cNvPr id="44039"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w="9525"/>
        </p:spPr>
        <p:txBody>
          <a:bodyPr/>
          <a:lstStyle/>
          <a:p>
            <a:r>
              <a:rPr lang="en-US" dirty="0" smtClean="0"/>
              <a:t>Migration,</a:t>
            </a:r>
            <a:r>
              <a:rPr lang="en-US" baseline="0" dirty="0" smtClean="0"/>
              <a:t> a</a:t>
            </a:r>
            <a:r>
              <a:rPr lang="en-US" dirty="0" smtClean="0"/>
              <a:t>nother unforeseen painful and tedious task that it took almost 5 Person Months to code the solution, process the data, and check/verify the results. Data was duplicated, inconsistent, separated in two unlinked excel spreadsheets one for the admissions and one for the operations and coding of many fields was custom and incomplete.</a:t>
            </a:r>
          </a:p>
        </p:txBody>
      </p:sp>
      <p:sp>
        <p:nvSpPr>
          <p:cNvPr id="45060" name="Slide Number Placeholder 3"/>
          <p:cNvSpPr>
            <a:spLocks noGrp="1"/>
          </p:cNvSpPr>
          <p:nvPr>
            <p:ph type="sldNum" sz="quarter" idx="5"/>
          </p:nvPr>
        </p:nvSpPr>
        <p:spPr>
          <a:noFill/>
        </p:spPr>
        <p:txBody>
          <a:bodyPr/>
          <a:lstStyle/>
          <a:p>
            <a:fld id="{EE6DA779-47E8-4CF9-A69B-DD6C908EDDF0}" type="slidenum">
              <a:rPr lang="en-US" smtClean="0"/>
              <a:pPr/>
              <a:t>9</a:t>
            </a:fld>
            <a:endParaRPr lang="en-US" smtClean="0"/>
          </a:p>
        </p:txBody>
      </p:sp>
      <p:sp>
        <p:nvSpPr>
          <p:cNvPr id="45061" name="Date Placeholder 4"/>
          <p:cNvSpPr>
            <a:spLocks noGrp="1"/>
          </p:cNvSpPr>
          <p:nvPr>
            <p:ph type="dt" sz="quarter" idx="1"/>
          </p:nvPr>
        </p:nvSpPr>
        <p:spPr>
          <a:noFill/>
        </p:spPr>
        <p:txBody>
          <a:bodyPr/>
          <a:lstStyle/>
          <a:p>
            <a:r>
              <a:rPr lang="el-GR"/>
              <a:t>16th July 2009</a:t>
            </a:r>
            <a:endParaRPr lang="en-US"/>
          </a:p>
        </p:txBody>
      </p:sp>
      <p:sp>
        <p:nvSpPr>
          <p:cNvPr id="45062" name="Footer Placeholder 5"/>
          <p:cNvSpPr>
            <a:spLocks noGrp="1"/>
          </p:cNvSpPr>
          <p:nvPr>
            <p:ph type="ftr" sz="quarter" idx="4"/>
          </p:nvPr>
        </p:nvSpPr>
        <p:spPr>
          <a:noFill/>
        </p:spPr>
        <p:txBody>
          <a:bodyPr/>
          <a:lstStyle/>
          <a:p>
            <a:r>
              <a:rPr lang="en-US"/>
              <a:t>Athanassios Hatzis, PhD</a:t>
            </a:r>
          </a:p>
        </p:txBody>
      </p:sp>
      <p:sp>
        <p:nvSpPr>
          <p:cNvPr id="45063" name="Header Placeholder 6"/>
          <p:cNvSpPr>
            <a:spLocks noGrp="1"/>
          </p:cNvSpPr>
          <p:nvPr>
            <p:ph type="hdr" sz="quarter"/>
          </p:nvPr>
        </p:nvSpPr>
        <p:spPr>
          <a:noFill/>
        </p:spPr>
        <p:txBody>
          <a:bodyPr/>
          <a:lstStyle/>
          <a:p>
            <a:r>
              <a:rPr lang="en-US"/>
              <a:t>ICICTH Samos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rotWithShape="0">
          <a:gsLst>
            <a:gs pos="0">
              <a:schemeClr val="bg1">
                <a:gamma/>
                <a:shade val="46275"/>
                <a:invGamma/>
              </a:schemeClr>
            </a:gs>
            <a:gs pos="5000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pic>
        <p:nvPicPr>
          <p:cNvPr id="4" name="Picture 3" descr="healis_vine.jpg"/>
          <p:cNvPicPr>
            <a:picLocks noChangeAspect="1"/>
          </p:cNvPicPr>
          <p:nvPr userDrawn="1"/>
        </p:nvPicPr>
        <p:blipFill>
          <a:blip r:embed="rId2" cstate="print"/>
          <a:stretch>
            <a:fillRect/>
          </a:stretch>
        </p:blipFill>
        <p:spPr>
          <a:xfrm>
            <a:off x="642938" y="3786188"/>
            <a:ext cx="371475" cy="1571625"/>
          </a:xfrm>
          <a:prstGeom prst="rect">
            <a:avLst/>
          </a:prstGeom>
          <a:noFill/>
          <a:ln>
            <a:noFill/>
          </a:ln>
          <a:effectLst>
            <a:outerShdw blurRad="50800" dist="50800" dir="5400000" sx="103000" sy="103000" algn="ctr" rotWithShape="0">
              <a:srgbClr val="000000">
                <a:alpha val="8000"/>
              </a:srgbClr>
            </a:outerShdw>
          </a:effectLst>
        </p:spPr>
      </p:pic>
      <p:sp>
        <p:nvSpPr>
          <p:cNvPr id="5" name="Rectangle 2"/>
          <p:cNvSpPr>
            <a:spLocks noChangeArrowheads="1"/>
          </p:cNvSpPr>
          <p:nvPr/>
        </p:nvSpPr>
        <p:spPr bwMode="auto">
          <a:xfrm>
            <a:off x="642938" y="0"/>
            <a:ext cx="1447800" cy="6856413"/>
          </a:xfrm>
          <a:prstGeom prst="rect">
            <a:avLst/>
          </a:prstGeom>
          <a:gradFill rotWithShape="0">
            <a:gsLst>
              <a:gs pos="0">
                <a:schemeClr val="bg1">
                  <a:gamma/>
                  <a:shade val="61961"/>
                  <a:invGamma/>
                </a:schemeClr>
              </a:gs>
              <a:gs pos="50000">
                <a:schemeClr val="bg1">
                  <a:alpha val="50000"/>
                </a:schemeClr>
              </a:gs>
              <a:gs pos="100000">
                <a:schemeClr val="bg1">
                  <a:gamma/>
                  <a:shade val="61961"/>
                  <a:invGamma/>
                </a:schemeClr>
              </a:gs>
            </a:gsLst>
            <a:lin ang="5400000" scaled="1"/>
          </a:gradFill>
          <a:ln w="9525">
            <a:noFill/>
            <a:miter lim="800000"/>
            <a:headEnd/>
            <a:tailEnd/>
          </a:ln>
          <a:effectLst/>
        </p:spPr>
        <p:txBody>
          <a:bodyPr/>
          <a:lstStyle/>
          <a:p>
            <a:pPr>
              <a:defRPr/>
            </a:pPr>
            <a:endParaRPr lang="el-GR"/>
          </a:p>
        </p:txBody>
      </p:sp>
      <p:sp>
        <p:nvSpPr>
          <p:cNvPr id="6" name="Rectangle 3"/>
          <p:cNvSpPr>
            <a:spLocks noChangeArrowheads="1"/>
          </p:cNvSpPr>
          <p:nvPr/>
        </p:nvSpPr>
        <p:spPr bwMode="auto">
          <a:xfrm>
            <a:off x="685800" y="2438400"/>
            <a:ext cx="8456613" cy="762000"/>
          </a:xfrm>
          <a:prstGeom prst="rect">
            <a:avLst/>
          </a:prstGeom>
          <a:gradFill rotWithShape="0">
            <a:gsLst>
              <a:gs pos="0">
                <a:schemeClr val="bg1"/>
              </a:gs>
              <a:gs pos="100000">
                <a:schemeClr val="bg1">
                  <a:gamma/>
                  <a:shade val="15294"/>
                  <a:invGamma/>
                </a:schemeClr>
              </a:gs>
            </a:gsLst>
            <a:lin ang="0" scaled="1"/>
          </a:gradFill>
          <a:ln w="9525">
            <a:noFill/>
            <a:miter lim="800000"/>
            <a:headEnd/>
            <a:tailEnd/>
          </a:ln>
          <a:effectLst/>
        </p:spPr>
        <p:txBody>
          <a:bodyPr/>
          <a:lstStyle/>
          <a:p>
            <a:pPr>
              <a:defRPr/>
            </a:pPr>
            <a:endParaRPr lang="el-GR"/>
          </a:p>
        </p:txBody>
      </p:sp>
      <p:sp>
        <p:nvSpPr>
          <p:cNvPr id="7" name="Rectangle 9"/>
          <p:cNvSpPr>
            <a:spLocks noChangeArrowheads="1"/>
          </p:cNvSpPr>
          <p:nvPr/>
        </p:nvSpPr>
        <p:spPr bwMode="auto">
          <a:xfrm>
            <a:off x="0" y="3505200"/>
            <a:ext cx="4724400" cy="152400"/>
          </a:xfrm>
          <a:prstGeom prst="rect">
            <a:avLst/>
          </a:prstGeom>
          <a:solidFill>
            <a:schemeClr val="accent1">
              <a:alpha val="50000"/>
            </a:schemeClr>
          </a:solidFill>
          <a:ln w="9525">
            <a:noFill/>
            <a:miter lim="800000"/>
            <a:headEnd/>
            <a:tailEnd/>
          </a:ln>
          <a:effectLst/>
        </p:spPr>
        <p:txBody>
          <a:bodyPr/>
          <a:lstStyle/>
          <a:p>
            <a:pPr>
              <a:defRPr/>
            </a:pPr>
            <a:endParaRPr lang="el-GR"/>
          </a:p>
        </p:txBody>
      </p:sp>
      <p:sp>
        <p:nvSpPr>
          <p:cNvPr id="3077"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imes New Roman" pitchFamily="18" charset="0"/>
              </a:defRPr>
            </a:lvl1pPr>
          </a:lstStyle>
          <a:p>
            <a:r>
              <a:rPr lang="el-GR" dirty="0" err="1" smtClean="0"/>
              <a:t>Click</a:t>
            </a:r>
            <a:r>
              <a:rPr lang="el-GR" dirty="0" smtClean="0"/>
              <a:t> </a:t>
            </a:r>
            <a:r>
              <a:rPr lang="el-GR" dirty="0" err="1" smtClean="0"/>
              <a:t>to</a:t>
            </a:r>
            <a:r>
              <a:rPr lang="el-GR" dirty="0" smtClean="0"/>
              <a:t> </a:t>
            </a:r>
            <a:r>
              <a:rPr lang="el-GR" dirty="0" err="1" smtClean="0"/>
              <a:t>edit</a:t>
            </a:r>
            <a:r>
              <a:rPr lang="el-GR" dirty="0" smtClean="0"/>
              <a:t> </a:t>
            </a:r>
            <a:r>
              <a:rPr lang="el-GR" dirty="0" err="1" smtClean="0"/>
              <a:t>Master</a:t>
            </a:r>
            <a:r>
              <a:rPr lang="el-GR" dirty="0" smtClean="0"/>
              <a:t> </a:t>
            </a:r>
            <a:r>
              <a:rPr lang="el-GR" dirty="0" err="1" smtClean="0"/>
              <a:t>subtitle</a:t>
            </a:r>
            <a:r>
              <a:rPr lang="el-GR" dirty="0" smtClean="0"/>
              <a:t> </a:t>
            </a:r>
            <a:r>
              <a:rPr lang="el-GR" dirty="0" err="1" smtClean="0"/>
              <a:t>style</a:t>
            </a:r>
            <a:endParaRPr lang="el-GR" dirty="0"/>
          </a:p>
        </p:txBody>
      </p:sp>
      <p:sp>
        <p:nvSpPr>
          <p:cNvPr id="11" name="10 - Τίτλος"/>
          <p:cNvSpPr>
            <a:spLocks noGrp="1"/>
          </p:cNvSpPr>
          <p:nvPr>
            <p:ph type="title"/>
          </p:nvPr>
        </p:nvSpPr>
        <p:spPr/>
        <p:txBody>
          <a:bodyPr/>
          <a:lstStyle/>
          <a:p>
            <a:r>
              <a:rPr lang="el-GR" smtClean="0"/>
              <a:t>Kλικ για επεξεργασία του τίτλου</a:t>
            </a:r>
            <a:endParaRPr lang="el-GR"/>
          </a:p>
        </p:txBody>
      </p:sp>
      <p:sp>
        <p:nvSpPr>
          <p:cNvPr id="8" name="Rectangle 6"/>
          <p:cNvSpPr>
            <a:spLocks noGrp="1" noChangeArrowheads="1"/>
          </p:cNvSpPr>
          <p:nvPr>
            <p:ph type="dt" sz="quarter" idx="10"/>
          </p:nvPr>
        </p:nvSpPr>
        <p:spPr>
          <a:xfrm>
            <a:off x="566738" y="6494463"/>
            <a:ext cx="1905000" cy="457200"/>
          </a:xfrm>
        </p:spPr>
        <p:txBody>
          <a:bodyPr/>
          <a:lstStyle>
            <a:lvl1pPr>
              <a:defRPr smtClean="0"/>
            </a:lvl1pPr>
          </a:lstStyle>
          <a:p>
            <a:pPr>
              <a:defRPr/>
            </a:pPr>
            <a:r>
              <a:rPr lang="el-GR"/>
              <a:t>July 26th 2009</a:t>
            </a:r>
          </a:p>
        </p:txBody>
      </p:sp>
      <p:sp>
        <p:nvSpPr>
          <p:cNvPr id="9" name="Rectangle 7"/>
          <p:cNvSpPr>
            <a:spLocks noGrp="1" noChangeArrowheads="1"/>
          </p:cNvSpPr>
          <p:nvPr>
            <p:ph type="ftr" sz="quarter" idx="11"/>
          </p:nvPr>
        </p:nvSpPr>
        <p:spPr>
          <a:xfrm>
            <a:off x="3124200" y="6459538"/>
            <a:ext cx="2895600" cy="457200"/>
          </a:xfrm>
        </p:spPr>
        <p:txBody>
          <a:bodyPr/>
          <a:lstStyle>
            <a:lvl1pPr>
              <a:defRPr smtClean="0"/>
            </a:lvl1pPr>
          </a:lstStyle>
          <a:p>
            <a:pPr>
              <a:defRPr/>
            </a:pPr>
            <a:r>
              <a:rPr lang="en-US"/>
              <a:t>Athanassios Hatzis, PhD</a:t>
            </a:r>
            <a:endParaRPr lang="el-GR"/>
          </a:p>
        </p:txBody>
      </p:sp>
      <p:sp>
        <p:nvSpPr>
          <p:cNvPr id="10" name="Rectangle 8"/>
          <p:cNvSpPr>
            <a:spLocks noGrp="1" noChangeArrowheads="1"/>
          </p:cNvSpPr>
          <p:nvPr>
            <p:ph type="sldNum" sz="quarter" idx="12"/>
          </p:nvPr>
        </p:nvSpPr>
        <p:spPr>
          <a:xfrm>
            <a:off x="7061200" y="6357938"/>
            <a:ext cx="1905000" cy="457200"/>
          </a:xfrm>
        </p:spPr>
        <p:txBody>
          <a:bodyPr/>
          <a:lstStyle>
            <a:lvl1pPr>
              <a:defRPr sz="3200" b="1" smtClean="0"/>
            </a:lvl1pPr>
          </a:lstStyle>
          <a:p>
            <a:pPr>
              <a:defRPr/>
            </a:pPr>
            <a:fld id="{88D109CB-3230-4E05-A34D-94128F4CD852}" type="slidenum">
              <a:rPr lang="el-GR"/>
              <a:pPr>
                <a:defRPr/>
              </a:pPr>
              <a:t>‹#›</a:t>
            </a:fld>
            <a:endParaRPr lang="el-GR" dirty="0"/>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4"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5"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6" name="Rectangle 10"/>
          <p:cNvSpPr>
            <a:spLocks noGrp="1" noChangeArrowheads="1"/>
          </p:cNvSpPr>
          <p:nvPr>
            <p:ph type="sldNum" sz="quarter" idx="12"/>
          </p:nvPr>
        </p:nvSpPr>
        <p:spPr>
          <a:ln/>
        </p:spPr>
        <p:txBody>
          <a:bodyPr/>
          <a:lstStyle>
            <a:lvl1pPr>
              <a:defRPr/>
            </a:lvl1pPr>
          </a:lstStyle>
          <a:p>
            <a:pPr>
              <a:defRPr/>
            </a:pPr>
            <a:fld id="{8B88FB00-C327-4B64-891D-9DAC72B23FB6}" type="slidenum">
              <a:rPr lang="el-GR"/>
              <a:pPr>
                <a:defRPr/>
              </a:pPr>
              <a:t>‹#›</a:t>
            </a:fld>
            <a:endParaRPr lang="el-G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l-GR" smtClean="0"/>
              <a:t>Click to edit Master title style</a:t>
            </a:r>
            <a:endParaRPr lang="el-G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4"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5"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6" name="Rectangle 10"/>
          <p:cNvSpPr>
            <a:spLocks noGrp="1" noChangeArrowheads="1"/>
          </p:cNvSpPr>
          <p:nvPr>
            <p:ph type="sldNum" sz="quarter" idx="12"/>
          </p:nvPr>
        </p:nvSpPr>
        <p:spPr>
          <a:ln/>
        </p:spPr>
        <p:txBody>
          <a:bodyPr/>
          <a:lstStyle>
            <a:lvl1pPr>
              <a:defRPr/>
            </a:lvl1pPr>
          </a:lstStyle>
          <a:p>
            <a:pPr>
              <a:defRPr/>
            </a:pPr>
            <a:fld id="{EE04CBF6-DAA5-4981-972F-92F3B746FE5F}" type="slidenum">
              <a:rPr lang="el-GR"/>
              <a:pPr>
                <a:defRPr/>
              </a:pPr>
              <a:t>‹#›</a:t>
            </a:fld>
            <a:endParaRPr lang="el-G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healis_vine.jpg"/>
          <p:cNvPicPr>
            <a:picLocks noChangeAspect="1"/>
          </p:cNvPicPr>
          <p:nvPr userDrawn="1"/>
        </p:nvPicPr>
        <p:blipFill>
          <a:blip r:embed="rId2" cstate="print"/>
          <a:srcRect/>
          <a:stretch>
            <a:fillRect/>
          </a:stretch>
        </p:blipFill>
        <p:spPr bwMode="auto">
          <a:xfrm>
            <a:off x="112713" y="152400"/>
            <a:ext cx="265112" cy="857250"/>
          </a:xfrm>
          <a:prstGeom prst="rect">
            <a:avLst/>
          </a:prstGeom>
          <a:noFill/>
          <a:ln w="9525">
            <a:noFill/>
            <a:miter lim="800000"/>
            <a:headEnd/>
            <a:tailEnd/>
          </a:ln>
        </p:spPr>
      </p:pic>
      <p:sp>
        <p:nvSpPr>
          <p:cNvPr id="2" name="Title 1"/>
          <p:cNvSpPr>
            <a:spLocks noGrp="1"/>
          </p:cNvSpPr>
          <p:nvPr>
            <p:ph type="title"/>
          </p:nvPr>
        </p:nvSpPr>
        <p:spPr/>
        <p:txBody>
          <a:bodyPr/>
          <a:lstStyle/>
          <a:p>
            <a:r>
              <a:rPr lang="el-GR" smtClean="0"/>
              <a:t>Click to edit Master title style</a:t>
            </a:r>
            <a:endParaRPr lang="el-GR"/>
          </a:p>
        </p:txBody>
      </p:sp>
      <p:sp>
        <p:nvSpPr>
          <p:cNvPr id="3" name="Content Placeholder 2"/>
          <p:cNvSpPr>
            <a:spLocks noGrp="1"/>
          </p:cNvSpPr>
          <p:nvPr>
            <p:ph idx="1"/>
          </p:nvPr>
        </p:nvSpPr>
        <p:spPr/>
        <p:txBody>
          <a:bodyPr/>
          <a:lstStyle/>
          <a:p>
            <a:pPr lvl="0"/>
            <a:r>
              <a:rPr lang="el-GR" dirty="0" err="1" smtClean="0"/>
              <a:t>Click</a:t>
            </a:r>
            <a:r>
              <a:rPr lang="el-GR" dirty="0" smtClean="0"/>
              <a:t> </a:t>
            </a:r>
            <a:r>
              <a:rPr lang="el-GR" dirty="0" err="1" smtClean="0"/>
              <a:t>to</a:t>
            </a:r>
            <a:r>
              <a:rPr lang="el-GR" dirty="0" smtClean="0"/>
              <a:t> </a:t>
            </a:r>
            <a:r>
              <a:rPr lang="el-GR" dirty="0" err="1" smtClean="0"/>
              <a:t>edit</a:t>
            </a:r>
            <a:r>
              <a:rPr lang="el-GR" dirty="0" smtClean="0"/>
              <a:t> </a:t>
            </a:r>
            <a:r>
              <a:rPr lang="el-GR" dirty="0" err="1" smtClean="0"/>
              <a:t>Master</a:t>
            </a:r>
            <a:r>
              <a:rPr lang="el-GR" dirty="0" smtClean="0"/>
              <a:t> </a:t>
            </a:r>
            <a:r>
              <a:rPr lang="el-GR" dirty="0" err="1" smtClean="0"/>
              <a:t>text</a:t>
            </a:r>
            <a:r>
              <a:rPr lang="el-GR" dirty="0" smtClean="0"/>
              <a:t> </a:t>
            </a:r>
            <a:r>
              <a:rPr lang="el-GR" dirty="0" err="1" smtClean="0"/>
              <a:t>styles</a:t>
            </a:r>
            <a:endParaRPr lang="el-GR" dirty="0" smtClean="0"/>
          </a:p>
          <a:p>
            <a:pPr lvl="1"/>
            <a:r>
              <a:rPr lang="el-GR" dirty="0" err="1" smtClean="0"/>
              <a:t>Second</a:t>
            </a:r>
            <a:r>
              <a:rPr lang="el-GR" dirty="0" smtClean="0"/>
              <a:t> </a:t>
            </a:r>
            <a:r>
              <a:rPr lang="el-GR" dirty="0" err="1" smtClean="0"/>
              <a:t>level</a:t>
            </a:r>
            <a:endParaRPr lang="el-GR" dirty="0" smtClean="0"/>
          </a:p>
          <a:p>
            <a:pPr lvl="2"/>
            <a:r>
              <a:rPr lang="el-GR" dirty="0" err="1" smtClean="0"/>
              <a:t>Third</a:t>
            </a:r>
            <a:r>
              <a:rPr lang="el-GR" dirty="0" smtClean="0"/>
              <a:t> </a:t>
            </a:r>
            <a:r>
              <a:rPr lang="el-GR" dirty="0" err="1" smtClean="0"/>
              <a:t>level</a:t>
            </a:r>
            <a:endParaRPr lang="el-GR" dirty="0" smtClean="0"/>
          </a:p>
          <a:p>
            <a:pPr lvl="3"/>
            <a:r>
              <a:rPr lang="el-GR" dirty="0" err="1" smtClean="0"/>
              <a:t>Fourth</a:t>
            </a:r>
            <a:r>
              <a:rPr lang="el-GR" dirty="0" smtClean="0"/>
              <a:t> </a:t>
            </a:r>
            <a:r>
              <a:rPr lang="el-GR" dirty="0" err="1" smtClean="0"/>
              <a:t>level</a:t>
            </a:r>
            <a:endParaRPr lang="el-GR" dirty="0" smtClean="0"/>
          </a:p>
          <a:p>
            <a:pPr lvl="4"/>
            <a:r>
              <a:rPr lang="el-GR" dirty="0" err="1" smtClean="0"/>
              <a:t>Fifth</a:t>
            </a:r>
            <a:r>
              <a:rPr lang="el-GR" dirty="0" smtClean="0"/>
              <a:t> </a:t>
            </a:r>
            <a:r>
              <a:rPr lang="el-GR" dirty="0" err="1" smtClean="0"/>
              <a:t>level</a:t>
            </a:r>
            <a:endParaRPr lang="el-GR" dirty="0"/>
          </a:p>
        </p:txBody>
      </p:sp>
      <p:sp>
        <p:nvSpPr>
          <p:cNvPr id="5" name="Date Placeholder 3"/>
          <p:cNvSpPr>
            <a:spLocks noGrp="1"/>
          </p:cNvSpPr>
          <p:nvPr>
            <p:ph type="dt" sz="half" idx="10"/>
          </p:nvPr>
        </p:nvSpPr>
        <p:spPr>
          <a:xfrm>
            <a:off x="625475" y="6505575"/>
            <a:ext cx="1814513" cy="471488"/>
          </a:xfrm>
        </p:spPr>
        <p:txBody>
          <a:bodyPr/>
          <a:lstStyle>
            <a:lvl1pPr>
              <a:defRPr smtClean="0"/>
            </a:lvl1pPr>
          </a:lstStyle>
          <a:p>
            <a:pPr>
              <a:defRPr/>
            </a:pPr>
            <a:r>
              <a:rPr lang="el-GR"/>
              <a:t>July 26th 2009</a:t>
            </a:r>
          </a:p>
        </p:txBody>
      </p:sp>
      <p:sp>
        <p:nvSpPr>
          <p:cNvPr id="6" name="Footer Placeholder 4"/>
          <p:cNvSpPr>
            <a:spLocks noGrp="1"/>
          </p:cNvSpPr>
          <p:nvPr>
            <p:ph type="ftr" sz="quarter" idx="11"/>
          </p:nvPr>
        </p:nvSpPr>
        <p:spPr>
          <a:xfrm>
            <a:off x="3700463" y="6494463"/>
            <a:ext cx="2895600" cy="457200"/>
          </a:xfrm>
        </p:spPr>
        <p:txBody>
          <a:bodyPr/>
          <a:lstStyle>
            <a:lvl1pPr>
              <a:defRPr smtClean="0"/>
            </a:lvl1pPr>
          </a:lstStyle>
          <a:p>
            <a:pPr>
              <a:defRPr/>
            </a:pPr>
            <a:r>
              <a:rPr lang="en-US"/>
              <a:t>Athanassios Hatzis, PhD</a:t>
            </a:r>
            <a:endParaRPr lang="el-GR"/>
          </a:p>
        </p:txBody>
      </p:sp>
      <p:sp>
        <p:nvSpPr>
          <p:cNvPr id="7" name="Slide Number Placeholder 5"/>
          <p:cNvSpPr>
            <a:spLocks noGrp="1"/>
          </p:cNvSpPr>
          <p:nvPr>
            <p:ph type="sldNum" sz="quarter" idx="12"/>
          </p:nvPr>
        </p:nvSpPr>
        <p:spPr>
          <a:xfrm>
            <a:off x="7145338" y="6375400"/>
            <a:ext cx="1905000" cy="457200"/>
          </a:xfrm>
        </p:spPr>
        <p:txBody>
          <a:bodyPr/>
          <a:lstStyle>
            <a:lvl1pPr>
              <a:defRPr sz="3200" b="1" smtClean="0"/>
            </a:lvl1pPr>
          </a:lstStyle>
          <a:p>
            <a:pPr>
              <a:defRPr/>
            </a:pPr>
            <a:fld id="{84F7A3CA-0F21-4700-95C8-5096F5ADE0C3}" type="slidenum">
              <a:rPr lang="el-GR"/>
              <a:pPr>
                <a:defRPr/>
              </a:pPr>
              <a:t>‹#›</a:t>
            </a:fld>
            <a:endParaRPr lang="el-GR" dirty="0"/>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l-GR" smtClean="0"/>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l-GR"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5"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6" name="Rectangle 10"/>
          <p:cNvSpPr>
            <a:spLocks noGrp="1" noChangeArrowheads="1"/>
          </p:cNvSpPr>
          <p:nvPr>
            <p:ph type="sldNum" sz="quarter" idx="12"/>
          </p:nvPr>
        </p:nvSpPr>
        <p:spPr>
          <a:ln/>
        </p:spPr>
        <p:txBody>
          <a:bodyPr/>
          <a:lstStyle>
            <a:lvl1pPr>
              <a:defRPr/>
            </a:lvl1pPr>
          </a:lstStyle>
          <a:p>
            <a:pPr>
              <a:defRPr/>
            </a:pPr>
            <a:fld id="{6C826CB8-78C1-4179-A79F-332E24E0F21F}" type="slidenum">
              <a:rPr lang="el-GR"/>
              <a:pPr>
                <a:defRPr/>
              </a:pPr>
              <a:t>‹#›</a:t>
            </a:fld>
            <a:endParaRPr lang="el-G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l-G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5"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6"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7" name="Rectangle 10"/>
          <p:cNvSpPr>
            <a:spLocks noGrp="1" noChangeArrowheads="1"/>
          </p:cNvSpPr>
          <p:nvPr>
            <p:ph type="sldNum" sz="quarter" idx="12"/>
          </p:nvPr>
        </p:nvSpPr>
        <p:spPr>
          <a:ln/>
        </p:spPr>
        <p:txBody>
          <a:bodyPr/>
          <a:lstStyle>
            <a:lvl1pPr>
              <a:defRPr/>
            </a:lvl1pPr>
          </a:lstStyle>
          <a:p>
            <a:pPr>
              <a:defRPr/>
            </a:pPr>
            <a:fld id="{1E71DDE6-EC65-46F3-8CEF-80C5386A34F5}" type="slidenum">
              <a:rPr lang="el-GR"/>
              <a:pPr>
                <a:defRPr/>
              </a:pPr>
              <a:t>‹#›</a:t>
            </a:fld>
            <a:endParaRPr lang="el-G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l-GR" smtClean="0"/>
              <a:t>Click to edit Master title style</a:t>
            </a:r>
            <a:endParaRPr lang="el-G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7"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8"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9" name="Rectangle 10"/>
          <p:cNvSpPr>
            <a:spLocks noGrp="1" noChangeArrowheads="1"/>
          </p:cNvSpPr>
          <p:nvPr>
            <p:ph type="sldNum" sz="quarter" idx="12"/>
          </p:nvPr>
        </p:nvSpPr>
        <p:spPr>
          <a:ln/>
        </p:spPr>
        <p:txBody>
          <a:bodyPr/>
          <a:lstStyle>
            <a:lvl1pPr>
              <a:defRPr/>
            </a:lvl1pPr>
          </a:lstStyle>
          <a:p>
            <a:pPr>
              <a:defRPr/>
            </a:pPr>
            <a:fld id="{C7F5BF4B-7A7A-47EF-88F3-C825F0B20EB9}" type="slidenum">
              <a:rPr lang="el-GR"/>
              <a:pPr>
                <a:defRPr/>
              </a:pPr>
              <a:t>‹#›</a:t>
            </a:fld>
            <a:endParaRPr lang="el-G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smtClean="0"/>
              <a:t>Click to edit Master title style</a:t>
            </a:r>
            <a:endParaRPr lang="el-GR"/>
          </a:p>
        </p:txBody>
      </p:sp>
      <p:sp>
        <p:nvSpPr>
          <p:cNvPr id="3"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4"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5" name="Rectangle 10"/>
          <p:cNvSpPr>
            <a:spLocks noGrp="1" noChangeArrowheads="1"/>
          </p:cNvSpPr>
          <p:nvPr>
            <p:ph type="sldNum" sz="quarter" idx="12"/>
          </p:nvPr>
        </p:nvSpPr>
        <p:spPr>
          <a:ln/>
        </p:spPr>
        <p:txBody>
          <a:bodyPr/>
          <a:lstStyle>
            <a:lvl1pPr>
              <a:defRPr/>
            </a:lvl1pPr>
          </a:lstStyle>
          <a:p>
            <a:pPr>
              <a:defRPr/>
            </a:pPr>
            <a:fld id="{EA1AF02C-EE18-4E40-B5BD-28C1B67E8C0D}" type="slidenum">
              <a:rPr lang="el-GR"/>
              <a:pPr>
                <a:defRPr/>
              </a:pPr>
              <a:t>‹#›</a:t>
            </a:fld>
            <a:endParaRPr lang="el-G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3"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4" name="Rectangle 10"/>
          <p:cNvSpPr>
            <a:spLocks noGrp="1" noChangeArrowheads="1"/>
          </p:cNvSpPr>
          <p:nvPr>
            <p:ph type="sldNum" sz="quarter" idx="12"/>
          </p:nvPr>
        </p:nvSpPr>
        <p:spPr>
          <a:ln/>
        </p:spPr>
        <p:txBody>
          <a:bodyPr/>
          <a:lstStyle>
            <a:lvl1pPr>
              <a:defRPr/>
            </a:lvl1pPr>
          </a:lstStyle>
          <a:p>
            <a:pPr>
              <a:defRPr/>
            </a:pPr>
            <a:fld id="{8C4F85B5-6CBE-4E90-9B65-DA2BEB7492C4}" type="slidenum">
              <a:rPr lang="el-GR"/>
              <a:pPr>
                <a:defRPr/>
              </a:pPr>
              <a:t>‹#›</a:t>
            </a:fld>
            <a:endParaRPr lang="el-G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l-GR" smtClean="0"/>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6"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7" name="Rectangle 10"/>
          <p:cNvSpPr>
            <a:spLocks noGrp="1" noChangeArrowheads="1"/>
          </p:cNvSpPr>
          <p:nvPr>
            <p:ph type="sldNum" sz="quarter" idx="12"/>
          </p:nvPr>
        </p:nvSpPr>
        <p:spPr>
          <a:ln/>
        </p:spPr>
        <p:txBody>
          <a:bodyPr/>
          <a:lstStyle>
            <a:lvl1pPr>
              <a:defRPr/>
            </a:lvl1pPr>
          </a:lstStyle>
          <a:p>
            <a:pPr>
              <a:defRPr/>
            </a:pPr>
            <a:fld id="{9632C960-60E9-47AE-A0F0-6C12580656B2}" type="slidenum">
              <a:rPr lang="el-GR"/>
              <a:pPr>
                <a:defRPr/>
              </a:pPr>
              <a:t>‹#›</a:t>
            </a:fld>
            <a:endParaRPr lang="el-G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l-GR" smtClean="0"/>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l-GR"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r>
              <a:rPr lang="el-GR"/>
              <a:t>July 26th 2009</a:t>
            </a:r>
          </a:p>
        </p:txBody>
      </p:sp>
      <p:sp>
        <p:nvSpPr>
          <p:cNvPr id="6" name="Rectangle 9"/>
          <p:cNvSpPr>
            <a:spLocks noGrp="1" noChangeArrowheads="1"/>
          </p:cNvSpPr>
          <p:nvPr>
            <p:ph type="ftr" sz="quarter" idx="11"/>
          </p:nvPr>
        </p:nvSpPr>
        <p:spPr>
          <a:ln/>
        </p:spPr>
        <p:txBody>
          <a:bodyPr/>
          <a:lstStyle>
            <a:lvl1pPr>
              <a:defRPr/>
            </a:lvl1pPr>
          </a:lstStyle>
          <a:p>
            <a:pPr>
              <a:defRPr/>
            </a:pPr>
            <a:r>
              <a:rPr lang="en-US"/>
              <a:t>Athanassios Hatzis, PhD</a:t>
            </a:r>
            <a:endParaRPr lang="el-GR"/>
          </a:p>
        </p:txBody>
      </p:sp>
      <p:sp>
        <p:nvSpPr>
          <p:cNvPr id="7" name="Rectangle 10"/>
          <p:cNvSpPr>
            <a:spLocks noGrp="1" noChangeArrowheads="1"/>
          </p:cNvSpPr>
          <p:nvPr>
            <p:ph type="sldNum" sz="quarter" idx="12"/>
          </p:nvPr>
        </p:nvSpPr>
        <p:spPr>
          <a:ln/>
        </p:spPr>
        <p:txBody>
          <a:bodyPr/>
          <a:lstStyle>
            <a:lvl1pPr>
              <a:defRPr/>
            </a:lvl1pPr>
          </a:lstStyle>
          <a:p>
            <a:pPr>
              <a:defRPr/>
            </a:pPr>
            <a:fld id="{0A9AC492-8922-4DC8-AC73-1D2B3B16490D}" type="slidenum">
              <a:rPr lang="el-GR"/>
              <a:pPr>
                <a:defRPr/>
              </a:pPr>
              <a:t>‹#›</a:t>
            </a:fld>
            <a:endParaRPr lang="el-G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46275"/>
                <a:invGamma/>
              </a:schemeClr>
            </a:gs>
          </a:gsLst>
          <a:lin ang="5400000" scaled="1"/>
        </a:gra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381000" y="0"/>
            <a:ext cx="1447800" cy="6856413"/>
          </a:xfrm>
          <a:prstGeom prst="rect">
            <a:avLst/>
          </a:prstGeom>
          <a:gradFill rotWithShape="0">
            <a:gsLst>
              <a:gs pos="0">
                <a:schemeClr val="bg1">
                  <a:alpha val="50000"/>
                </a:schemeClr>
              </a:gs>
              <a:gs pos="100000">
                <a:schemeClr val="bg1">
                  <a:gamma/>
                  <a:shade val="61961"/>
                  <a:invGamma/>
                </a:schemeClr>
              </a:gs>
            </a:gsLst>
            <a:lin ang="5400000" scaled="1"/>
          </a:gradFill>
          <a:ln w="9525">
            <a:noFill/>
            <a:miter lim="800000"/>
            <a:headEnd/>
            <a:tailEnd/>
          </a:ln>
          <a:effectLst/>
        </p:spPr>
        <p:txBody>
          <a:bodyPr/>
          <a:lstStyle/>
          <a:p>
            <a:pPr>
              <a:defRPr/>
            </a:pPr>
            <a:endParaRPr lang="el-GR"/>
          </a:p>
        </p:txBody>
      </p:sp>
      <p:sp>
        <p:nvSpPr>
          <p:cNvPr id="1027" name="Rectangle 3"/>
          <p:cNvSpPr>
            <a:spLocks noChangeArrowheads="1"/>
          </p:cNvSpPr>
          <p:nvPr/>
        </p:nvSpPr>
        <p:spPr bwMode="auto">
          <a:xfrm>
            <a:off x="152400" y="1752600"/>
            <a:ext cx="4724400" cy="152400"/>
          </a:xfrm>
          <a:prstGeom prst="rect">
            <a:avLst/>
          </a:prstGeom>
          <a:solidFill>
            <a:schemeClr val="accent1">
              <a:alpha val="50000"/>
            </a:schemeClr>
          </a:solidFill>
          <a:ln w="9525">
            <a:noFill/>
            <a:miter lim="800000"/>
            <a:headEnd/>
            <a:tailEnd/>
          </a:ln>
          <a:effectLst/>
        </p:spPr>
        <p:txBody>
          <a:bodyPr/>
          <a:lstStyle/>
          <a:p>
            <a:pPr>
              <a:defRPr/>
            </a:pPr>
            <a:endParaRPr lang="el-GR"/>
          </a:p>
        </p:txBody>
      </p:sp>
      <p:sp>
        <p:nvSpPr>
          <p:cNvPr id="1028" name="Rectangle 4"/>
          <p:cNvSpPr>
            <a:spLocks noChangeArrowheads="1"/>
          </p:cNvSpPr>
          <p:nvPr/>
        </p:nvSpPr>
        <p:spPr bwMode="auto">
          <a:xfrm>
            <a:off x="685800" y="6629400"/>
            <a:ext cx="3505200" cy="227013"/>
          </a:xfrm>
          <a:prstGeom prst="rect">
            <a:avLst/>
          </a:prstGeom>
          <a:gradFill rotWithShape="0">
            <a:gsLst>
              <a:gs pos="0">
                <a:schemeClr val="hlink">
                  <a:gamma/>
                  <a:shade val="46275"/>
                  <a:invGamma/>
                </a:schemeClr>
              </a:gs>
              <a:gs pos="50000">
                <a:schemeClr val="hlink"/>
              </a:gs>
              <a:gs pos="100000">
                <a:schemeClr val="hlink">
                  <a:gamma/>
                  <a:shade val="46275"/>
                  <a:invGamma/>
                </a:schemeClr>
              </a:gs>
            </a:gsLst>
            <a:lin ang="0" scaled="1"/>
          </a:gradFill>
          <a:ln w="9525">
            <a:noFill/>
            <a:miter lim="800000"/>
            <a:headEnd/>
            <a:tailEnd/>
          </a:ln>
          <a:effectLst/>
        </p:spPr>
        <p:txBody>
          <a:bodyPr/>
          <a:lstStyle/>
          <a:p>
            <a:pPr>
              <a:defRPr/>
            </a:pPr>
            <a:endParaRPr lang="el-GR"/>
          </a:p>
        </p:txBody>
      </p:sp>
      <p:sp>
        <p:nvSpPr>
          <p:cNvPr id="1029" name="Rectangle 5"/>
          <p:cNvSpPr>
            <a:spLocks noChangeArrowheads="1"/>
          </p:cNvSpPr>
          <p:nvPr/>
        </p:nvSpPr>
        <p:spPr bwMode="auto">
          <a:xfrm>
            <a:off x="762000" y="762000"/>
            <a:ext cx="8380413" cy="762000"/>
          </a:xfrm>
          <a:prstGeom prst="rect">
            <a:avLst/>
          </a:prstGeom>
          <a:gradFill rotWithShape="0">
            <a:gsLst>
              <a:gs pos="0">
                <a:schemeClr val="bg1"/>
              </a:gs>
              <a:gs pos="100000">
                <a:schemeClr val="bg1">
                  <a:gamma/>
                  <a:shade val="15294"/>
                  <a:invGamma/>
                </a:schemeClr>
              </a:gs>
            </a:gsLst>
            <a:lin ang="0" scaled="1"/>
          </a:gradFill>
          <a:ln w="9525">
            <a:noFill/>
            <a:miter lim="800000"/>
            <a:headEnd/>
            <a:tailEnd/>
          </a:ln>
          <a:effectLst/>
        </p:spPr>
        <p:txBody>
          <a:bodyPr/>
          <a:lstStyle/>
          <a:p>
            <a:pPr>
              <a:defRPr/>
            </a:pPr>
            <a:endParaRPr lang="el-GR"/>
          </a:p>
        </p:txBody>
      </p:sp>
      <p:sp>
        <p:nvSpPr>
          <p:cNvPr id="1030" name="Rectangle 6"/>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l-GR" smtClean="0"/>
              <a:t>Click to edit Master title style</a:t>
            </a:r>
          </a:p>
        </p:txBody>
      </p:sp>
      <p:sp>
        <p:nvSpPr>
          <p:cNvPr id="3079" name="Rectangle 7"/>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l-GR" smtClean="0"/>
              <a:t>Click to edit Master text styles</a:t>
            </a:r>
          </a:p>
          <a:p>
            <a:pPr lvl="1"/>
            <a:r>
              <a:rPr lang="el-GR" smtClean="0"/>
              <a:t>Second level</a:t>
            </a:r>
          </a:p>
          <a:p>
            <a:pPr lvl="2"/>
            <a:r>
              <a:rPr lang="el-GR" smtClean="0"/>
              <a:t>Third level</a:t>
            </a:r>
          </a:p>
          <a:p>
            <a:pPr lvl="3"/>
            <a:r>
              <a:rPr lang="el-GR" smtClean="0"/>
              <a:t>Fourth level</a:t>
            </a:r>
          </a:p>
          <a:p>
            <a:pPr lvl="4"/>
            <a:r>
              <a:rPr lang="el-GR" smtClean="0"/>
              <a:t>Fifth level</a:t>
            </a:r>
          </a:p>
        </p:txBody>
      </p:sp>
      <p:sp>
        <p:nvSpPr>
          <p:cNvPr id="1032" name="Rectangle 8"/>
          <p:cNvSpPr>
            <a:spLocks noGrp="1" noChangeArrowheads="1"/>
          </p:cNvSpPr>
          <p:nvPr>
            <p:ph type="dt" sz="half" idx="2"/>
          </p:nvPr>
        </p:nvSpPr>
        <p:spPr bwMode="auto">
          <a:xfrm>
            <a:off x="685800" y="6172200"/>
            <a:ext cx="19050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defRPr kumimoji="0" sz="1400" smtClean="0"/>
            </a:lvl1pPr>
          </a:lstStyle>
          <a:p>
            <a:pPr>
              <a:defRPr/>
            </a:pPr>
            <a:r>
              <a:rPr lang="el-GR"/>
              <a:t>July 26th 2009</a:t>
            </a:r>
          </a:p>
        </p:txBody>
      </p:sp>
      <p:sp>
        <p:nvSpPr>
          <p:cNvPr id="1033" name="Rectangle 9"/>
          <p:cNvSpPr>
            <a:spLocks noGrp="1" noChangeArrowheads="1"/>
          </p:cNvSpPr>
          <p:nvPr>
            <p:ph type="ftr" sz="quarter" idx="3"/>
          </p:nvPr>
        </p:nvSpPr>
        <p:spPr bwMode="auto">
          <a:xfrm>
            <a:off x="3124200" y="6172200"/>
            <a:ext cx="2895600" cy="4572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gn="ctr">
              <a:defRPr kumimoji="0" sz="1400" smtClean="0"/>
            </a:lvl1pPr>
          </a:lstStyle>
          <a:p>
            <a:pPr>
              <a:defRPr/>
            </a:pPr>
            <a:r>
              <a:rPr lang="en-US"/>
              <a:t>Athanassios Hatzis, PhD</a:t>
            </a:r>
            <a:endParaRPr lang="el-GR"/>
          </a:p>
        </p:txBody>
      </p:sp>
      <p:sp>
        <p:nvSpPr>
          <p:cNvPr id="1034" name="Rectangle 10"/>
          <p:cNvSpPr>
            <a:spLocks noGrp="1" noChangeArrowheads="1"/>
          </p:cNvSpPr>
          <p:nvPr>
            <p:ph type="sldNum" sz="quarter" idx="4"/>
          </p:nvPr>
        </p:nvSpPr>
        <p:spPr bwMode="auto">
          <a:xfrm>
            <a:off x="6553200" y="61722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kumimoji="0" sz="1400"/>
            </a:lvl1pPr>
          </a:lstStyle>
          <a:p>
            <a:pPr>
              <a:defRPr/>
            </a:pPr>
            <a:fld id="{830B4676-B449-4618-A093-1610F663FD19}" type="slidenum">
              <a:rPr lang="el-GR"/>
              <a:pPr>
                <a:defRPr/>
              </a:pPr>
              <a:t>‹#›</a:t>
            </a:fld>
            <a:endParaRPr lang="el-GR"/>
          </a:p>
        </p:txBody>
      </p:sp>
    </p:spTree>
  </p:cSld>
  <p:clrMap bg1="dk2" tx1="lt1" bg2="dk1" tx2="lt2" accent1="accent1" accent2="accent2" accent3="accent3" accent4="accent4" accent5="accent5" accent6="accent6" hlink="hlink" folHlink="folHlink"/>
  <p:sldLayoutIdLst>
    <p:sldLayoutId id="2147483710" r:id="rId1"/>
    <p:sldLayoutId id="2147483711"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ransition>
    <p:fade thruBlk="1"/>
  </p:transition>
  <p:hf hdr="0"/>
  <p:txStyles>
    <p:titleStyle>
      <a:lvl1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2pPr>
      <a:lvl3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3pPr>
      <a:lvl4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4pPr>
      <a:lvl5pPr algn="l" rtl="0" eaLnBrk="0" fontAlgn="base" hangingPunct="0">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5pPr>
      <a:lvl6pPr marL="4572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6pPr>
      <a:lvl7pPr marL="9144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7pPr>
      <a:lvl8pPr marL="13716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8pPr>
      <a:lvl9pPr marL="1828800" algn="l" rtl="0" eaLnBrk="1" fontAlgn="base" hangingPunct="1">
        <a:spcBef>
          <a:spcPct val="0"/>
        </a:spcBef>
        <a:spcAft>
          <a:spcPct val="0"/>
        </a:spcAft>
        <a:defRPr sz="4400">
          <a:solidFill>
            <a:schemeClr val="tx2"/>
          </a:solidFill>
          <a:effectLst>
            <a:outerShdw blurRad="38100" dist="38100" dir="2700000" algn="tl">
              <a:srgbClr val="000000"/>
            </a:outerShdw>
          </a:effectLst>
          <a:latin typeface="Times New Roman" pitchFamily="18" charset="0"/>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defRPr>
      </a:lvl2pPr>
      <a:lvl3pPr marL="1143000" indent="-228600" algn="l" rtl="0" eaLnBrk="0" fontAlgn="base" hangingPunct="0">
        <a:spcBef>
          <a:spcPct val="20000"/>
        </a:spcBef>
        <a:spcAft>
          <a:spcPct val="0"/>
        </a:spcAft>
        <a:buClr>
          <a:schemeClr val="accent2"/>
        </a:buClr>
        <a:buChar char="•"/>
        <a:defRPr sz="2400" b="1">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lr>
          <a:schemeClr val="accent2"/>
        </a:buClr>
        <a:buChar char="•"/>
        <a:defRPr sz="2000" b="1">
          <a:solidFill>
            <a:schemeClr val="tx1"/>
          </a:solidFill>
          <a:latin typeface="+mn-lt"/>
        </a:defRPr>
      </a:lvl5pPr>
      <a:lvl6pPr marL="2514600" indent="-228600" algn="l" rtl="0" eaLnBrk="1" fontAlgn="base" hangingPunct="1">
        <a:spcBef>
          <a:spcPct val="20000"/>
        </a:spcBef>
        <a:spcAft>
          <a:spcPct val="0"/>
        </a:spcAft>
        <a:buClr>
          <a:schemeClr val="accent2"/>
        </a:buClr>
        <a:buChar char="•"/>
        <a:defRPr sz="2000" b="1">
          <a:solidFill>
            <a:schemeClr val="tx1"/>
          </a:solidFill>
          <a:latin typeface="+mn-lt"/>
        </a:defRPr>
      </a:lvl6pPr>
      <a:lvl7pPr marL="2971800" indent="-228600" algn="l" rtl="0" eaLnBrk="1" fontAlgn="base" hangingPunct="1">
        <a:spcBef>
          <a:spcPct val="20000"/>
        </a:spcBef>
        <a:spcAft>
          <a:spcPct val="0"/>
        </a:spcAft>
        <a:buClr>
          <a:schemeClr val="accent2"/>
        </a:buClr>
        <a:buChar char="•"/>
        <a:defRPr sz="2000" b="1">
          <a:solidFill>
            <a:schemeClr val="tx1"/>
          </a:solidFill>
          <a:latin typeface="+mn-lt"/>
        </a:defRPr>
      </a:lvl7pPr>
      <a:lvl8pPr marL="3429000" indent="-228600" algn="l" rtl="0" eaLnBrk="1" fontAlgn="base" hangingPunct="1">
        <a:spcBef>
          <a:spcPct val="20000"/>
        </a:spcBef>
        <a:spcAft>
          <a:spcPct val="0"/>
        </a:spcAft>
        <a:buClr>
          <a:schemeClr val="accent2"/>
        </a:buClr>
        <a:buChar char="•"/>
        <a:defRPr sz="2000" b="1">
          <a:solidFill>
            <a:schemeClr val="tx1"/>
          </a:solidFill>
          <a:latin typeface="+mn-lt"/>
        </a:defRPr>
      </a:lvl8pPr>
      <a:lvl9pPr marL="3886200" indent="-228600" algn="l" rtl="0" eaLnBrk="1" fontAlgn="base" hangingPunct="1">
        <a:spcBef>
          <a:spcPct val="20000"/>
        </a:spcBef>
        <a:spcAft>
          <a:spcPct val="0"/>
        </a:spcAft>
        <a:buClr>
          <a:schemeClr val="accent2"/>
        </a:buClr>
        <a:buChar char="•"/>
        <a:defRPr sz="2000" b="1">
          <a:solidFill>
            <a:schemeClr val="tx1"/>
          </a:solidFill>
          <a:latin typeface="+mn-lt"/>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617538" y="1928813"/>
            <a:ext cx="7772400" cy="1143000"/>
          </a:xfrm>
        </p:spPr>
        <p:txBody>
          <a:bodyPr/>
          <a:lstStyle/>
          <a:p>
            <a:pPr eaLnBrk="1" hangingPunct="1">
              <a:defRPr/>
            </a:pPr>
            <a:r>
              <a:rPr lang="en-US" dirty="0" err="1" smtClean="0"/>
              <a:t>NeuroHEALIS</a:t>
            </a:r>
            <a:r>
              <a:rPr lang="en-US" dirty="0" smtClean="0"/>
              <a:t/>
            </a:r>
            <a:br>
              <a:rPr lang="en-US" dirty="0" smtClean="0"/>
            </a:br>
            <a:r>
              <a:rPr lang="en-US" sz="2800" dirty="0" smtClean="0"/>
              <a:t>A Neurosurgical Health Information System for Integration of Clinical Research and Clinical Care</a:t>
            </a:r>
          </a:p>
        </p:txBody>
      </p:sp>
      <p:sp>
        <p:nvSpPr>
          <p:cNvPr id="6147" name="Rectangle 5"/>
          <p:cNvSpPr>
            <a:spLocks noGrp="1" noChangeArrowheads="1"/>
          </p:cNvSpPr>
          <p:nvPr>
            <p:ph type="subTitle" idx="1"/>
          </p:nvPr>
        </p:nvSpPr>
        <p:spPr>
          <a:xfrm>
            <a:off x="4143375" y="4786313"/>
            <a:ext cx="4314825" cy="1428750"/>
          </a:xfrm>
        </p:spPr>
        <p:txBody>
          <a:bodyPr/>
          <a:lstStyle/>
          <a:p>
            <a:pPr eaLnBrk="1" hangingPunct="1"/>
            <a:r>
              <a:rPr lang="en-US" smtClean="0"/>
              <a:t>Athanassios Hatzis, PhD</a:t>
            </a:r>
          </a:p>
          <a:p>
            <a:pPr eaLnBrk="1" hangingPunct="1"/>
            <a:r>
              <a:rPr lang="en-US" sz="2000" smtClean="0"/>
              <a:t>Health Informatics Consultant/Analyst</a:t>
            </a:r>
          </a:p>
          <a:p>
            <a:pPr eaLnBrk="1" hangingPunct="1"/>
            <a:r>
              <a:rPr lang="en-US" sz="2000" smtClean="0"/>
              <a:t>Email : hatzis@neuro.gr</a:t>
            </a: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Lesson 3 – Migration Issues</a:t>
            </a:r>
            <a:endParaRPr lang="el-GR" dirty="0"/>
          </a:p>
        </p:txBody>
      </p:sp>
      <p:sp>
        <p:nvSpPr>
          <p:cNvPr id="15363" name="Content Placeholder 2"/>
          <p:cNvSpPr>
            <a:spLocks noGrp="1"/>
          </p:cNvSpPr>
          <p:nvPr>
            <p:ph idx="1"/>
          </p:nvPr>
        </p:nvSpPr>
        <p:spPr>
          <a:xfrm>
            <a:off x="685800" y="1981200"/>
            <a:ext cx="7772400" cy="4662488"/>
          </a:xfrm>
        </p:spPr>
        <p:txBody>
          <a:bodyPr/>
          <a:lstStyle/>
          <a:p>
            <a:r>
              <a:rPr lang="en-US" smtClean="0"/>
              <a:t>Another underestimated task</a:t>
            </a:r>
          </a:p>
          <a:p>
            <a:pPr lvl="1"/>
            <a:r>
              <a:rPr lang="en-US" smtClean="0"/>
              <a:t>Cost</a:t>
            </a:r>
          </a:p>
          <a:p>
            <a:pPr lvl="1"/>
            <a:r>
              <a:rPr lang="en-US" smtClean="0"/>
              <a:t>Time</a:t>
            </a:r>
          </a:p>
          <a:p>
            <a:r>
              <a:rPr lang="en-US" smtClean="0"/>
              <a:t>Many stacked/stumbled over</a:t>
            </a:r>
          </a:p>
          <a:p>
            <a:pPr lvl="1"/>
            <a:r>
              <a:rPr lang="en-US" smtClean="0"/>
              <a:t>Residents, Medical Associates</a:t>
            </a:r>
          </a:p>
          <a:p>
            <a:pPr lvl="1"/>
            <a:r>
              <a:rPr lang="en-US" smtClean="0"/>
              <a:t>Other Non-IT Experts</a:t>
            </a:r>
          </a:p>
          <a:p>
            <a:pPr lvl="1"/>
            <a:r>
              <a:rPr lang="en-US" smtClean="0"/>
              <a:t>A small IT company</a:t>
            </a:r>
          </a:p>
          <a:p>
            <a:pPr lvl="1"/>
            <a:r>
              <a:rPr lang="en-US" smtClean="0"/>
              <a:t>Be patient… keep waiting… (1998-2006)</a:t>
            </a:r>
            <a:endParaRPr lang="el-GR" smtClean="0"/>
          </a:p>
        </p:txBody>
      </p:sp>
      <p:sp>
        <p:nvSpPr>
          <p:cNvPr id="15364" name="3 - Θέση ημερομηνίας"/>
          <p:cNvSpPr>
            <a:spLocks noGrp="1"/>
          </p:cNvSpPr>
          <p:nvPr>
            <p:ph type="dt" sz="quarter" idx="10"/>
          </p:nvPr>
        </p:nvSpPr>
        <p:spPr>
          <a:noFill/>
        </p:spPr>
        <p:txBody>
          <a:bodyPr/>
          <a:lstStyle/>
          <a:p>
            <a:r>
              <a:rPr lang="el-GR"/>
              <a:t>July 26th 2009</a:t>
            </a:r>
          </a:p>
        </p:txBody>
      </p:sp>
      <p:sp>
        <p:nvSpPr>
          <p:cNvPr id="15365" name="4 - Θέση αριθμού διαφάνειας"/>
          <p:cNvSpPr>
            <a:spLocks noGrp="1"/>
          </p:cNvSpPr>
          <p:nvPr>
            <p:ph type="sldNum" sz="quarter" idx="12"/>
          </p:nvPr>
        </p:nvSpPr>
        <p:spPr>
          <a:noFill/>
        </p:spPr>
        <p:txBody>
          <a:bodyPr/>
          <a:lstStyle/>
          <a:p>
            <a:fld id="{54F728F6-448C-48AB-A258-9582A8D765D8}" type="slidenum">
              <a:rPr lang="el-GR"/>
              <a:pPr/>
              <a:t>10</a:t>
            </a:fld>
            <a:endParaRPr lang="el-GR"/>
          </a:p>
        </p:txBody>
      </p:sp>
      <p:sp>
        <p:nvSpPr>
          <p:cNvPr id="15366"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Phase 3 - Implementation</a:t>
            </a:r>
            <a:endParaRPr lang="el-GR" dirty="0"/>
          </a:p>
        </p:txBody>
      </p:sp>
      <p:sp>
        <p:nvSpPr>
          <p:cNvPr id="16387" name="Content Placeholder 2"/>
          <p:cNvSpPr>
            <a:spLocks noGrp="1"/>
          </p:cNvSpPr>
          <p:nvPr>
            <p:ph idx="1"/>
          </p:nvPr>
        </p:nvSpPr>
        <p:spPr>
          <a:xfrm>
            <a:off x="685800" y="1763713"/>
            <a:ext cx="7958138" cy="4876800"/>
          </a:xfrm>
        </p:spPr>
        <p:txBody>
          <a:bodyPr/>
          <a:lstStyle/>
          <a:p>
            <a:r>
              <a:rPr lang="en-US" smtClean="0"/>
              <a:t>Data Forms</a:t>
            </a:r>
          </a:p>
          <a:p>
            <a:pPr lvl="1"/>
            <a:r>
              <a:rPr lang="en-US" smtClean="0"/>
              <a:t>View/Entry Purpose</a:t>
            </a:r>
          </a:p>
          <a:p>
            <a:r>
              <a:rPr lang="en-US" smtClean="0"/>
              <a:t>Catalogues </a:t>
            </a:r>
          </a:p>
          <a:p>
            <a:pPr lvl="1"/>
            <a:r>
              <a:rPr lang="en-US" smtClean="0"/>
              <a:t>View/Searching/Filtering Purpose</a:t>
            </a:r>
          </a:p>
          <a:p>
            <a:r>
              <a:rPr lang="en-US" smtClean="0"/>
              <a:t>Reports</a:t>
            </a:r>
          </a:p>
          <a:p>
            <a:pPr lvl="1"/>
            <a:r>
              <a:rPr lang="en-US" smtClean="0"/>
              <a:t>Patients IN, Discharge Certificate, etc…</a:t>
            </a:r>
          </a:p>
          <a:p>
            <a:r>
              <a:rPr lang="en-US" smtClean="0"/>
              <a:t>Digital Media Record</a:t>
            </a:r>
          </a:p>
          <a:p>
            <a:pPr lvl="1"/>
            <a:r>
              <a:rPr lang="en-US" smtClean="0"/>
              <a:t>Linking with the Patient Record</a:t>
            </a:r>
          </a:p>
          <a:p>
            <a:pPr lvl="1"/>
            <a:r>
              <a:rPr lang="en-US" smtClean="0"/>
              <a:t>Storage/Retrieval Purpose</a:t>
            </a:r>
          </a:p>
        </p:txBody>
      </p:sp>
      <p:sp>
        <p:nvSpPr>
          <p:cNvPr id="16388" name="3 - Θέση ημερομηνίας"/>
          <p:cNvSpPr>
            <a:spLocks noGrp="1"/>
          </p:cNvSpPr>
          <p:nvPr>
            <p:ph type="dt" sz="quarter" idx="10"/>
          </p:nvPr>
        </p:nvSpPr>
        <p:spPr>
          <a:noFill/>
        </p:spPr>
        <p:txBody>
          <a:bodyPr/>
          <a:lstStyle/>
          <a:p>
            <a:r>
              <a:rPr lang="el-GR"/>
              <a:t>July 26th 2009</a:t>
            </a:r>
          </a:p>
        </p:txBody>
      </p:sp>
      <p:sp>
        <p:nvSpPr>
          <p:cNvPr id="16389" name="4 - Θέση αριθμού διαφάνειας"/>
          <p:cNvSpPr>
            <a:spLocks noGrp="1"/>
          </p:cNvSpPr>
          <p:nvPr>
            <p:ph type="sldNum" sz="quarter" idx="12"/>
          </p:nvPr>
        </p:nvSpPr>
        <p:spPr>
          <a:noFill/>
        </p:spPr>
        <p:txBody>
          <a:bodyPr/>
          <a:lstStyle/>
          <a:p>
            <a:fld id="{59631F62-39BD-4E38-96FD-424288983E79}" type="slidenum">
              <a:rPr lang="el-GR"/>
              <a:pPr/>
              <a:t>11</a:t>
            </a:fld>
            <a:endParaRPr lang="el-GR"/>
          </a:p>
        </p:txBody>
      </p:sp>
      <p:sp>
        <p:nvSpPr>
          <p:cNvPr id="16390"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42975"/>
            <a:ext cx="7772400" cy="1143000"/>
          </a:xfrm>
        </p:spPr>
        <p:txBody>
          <a:bodyPr/>
          <a:lstStyle/>
          <a:p>
            <a:pPr>
              <a:defRPr/>
            </a:pPr>
            <a:r>
              <a:rPr lang="en-US" dirty="0" smtClean="0"/>
              <a:t>EMR Phase 3 – Data Forms</a:t>
            </a:r>
            <a:br>
              <a:rPr lang="en-US" dirty="0" smtClean="0"/>
            </a:br>
            <a:r>
              <a:rPr lang="en-US" sz="3200" dirty="0" smtClean="0"/>
              <a:t>Free Text, Selection Input Methods</a:t>
            </a:r>
            <a:r>
              <a:rPr lang="en-US" dirty="0" smtClean="0"/>
              <a:t/>
            </a:r>
            <a:br>
              <a:rPr lang="en-US" dirty="0" smtClean="0"/>
            </a:br>
            <a:endParaRPr lang="el-GR" dirty="0"/>
          </a:p>
        </p:txBody>
      </p:sp>
      <p:sp>
        <p:nvSpPr>
          <p:cNvPr id="17411" name="Content Placeholder 2"/>
          <p:cNvSpPr>
            <a:spLocks noGrp="1"/>
          </p:cNvSpPr>
          <p:nvPr>
            <p:ph idx="1"/>
          </p:nvPr>
        </p:nvSpPr>
        <p:spPr>
          <a:xfrm>
            <a:off x="685800" y="1852613"/>
            <a:ext cx="7958138" cy="4648200"/>
          </a:xfrm>
        </p:spPr>
        <p:txBody>
          <a:bodyPr/>
          <a:lstStyle/>
          <a:p>
            <a:r>
              <a:rPr lang="en-US" smtClean="0"/>
              <a:t>Admission Form</a:t>
            </a:r>
          </a:p>
          <a:p>
            <a:pPr lvl="1"/>
            <a:r>
              <a:rPr lang="en-US" smtClean="0"/>
              <a:t>Demographic, Admission Data</a:t>
            </a:r>
          </a:p>
          <a:p>
            <a:r>
              <a:rPr lang="en-US" smtClean="0"/>
              <a:t>EMR Form in three sections</a:t>
            </a:r>
          </a:p>
          <a:p>
            <a:pPr lvl="2"/>
            <a:r>
              <a:rPr lang="en-US" smtClean="0"/>
              <a:t>1) Patient – 2) Admissions – 3) Operations </a:t>
            </a:r>
          </a:p>
          <a:p>
            <a:pPr lvl="3"/>
            <a:r>
              <a:rPr lang="en-US" smtClean="0"/>
              <a:t>History Record</a:t>
            </a:r>
          </a:p>
          <a:p>
            <a:pPr lvl="3"/>
            <a:r>
              <a:rPr lang="en-US" smtClean="0"/>
              <a:t>Physical Examination</a:t>
            </a:r>
          </a:p>
          <a:p>
            <a:pPr lvl="3"/>
            <a:r>
              <a:rPr lang="en-US" smtClean="0"/>
              <a:t>Radiology Comments</a:t>
            </a:r>
          </a:p>
          <a:p>
            <a:pPr lvl="3"/>
            <a:r>
              <a:rPr lang="en-US" smtClean="0"/>
              <a:t>Clinical Course</a:t>
            </a:r>
          </a:p>
          <a:p>
            <a:pPr lvl="3"/>
            <a:r>
              <a:rPr lang="en-US" smtClean="0"/>
              <a:t>Discharge Certificate</a:t>
            </a:r>
          </a:p>
          <a:p>
            <a:pPr lvl="3"/>
            <a:r>
              <a:rPr lang="en-US" smtClean="0"/>
              <a:t>Surgical Operation Form</a:t>
            </a:r>
          </a:p>
        </p:txBody>
      </p:sp>
      <p:sp>
        <p:nvSpPr>
          <p:cNvPr id="17412" name="3 - Θέση ημερομηνίας"/>
          <p:cNvSpPr>
            <a:spLocks noGrp="1"/>
          </p:cNvSpPr>
          <p:nvPr>
            <p:ph type="dt" sz="quarter" idx="10"/>
          </p:nvPr>
        </p:nvSpPr>
        <p:spPr>
          <a:noFill/>
        </p:spPr>
        <p:txBody>
          <a:bodyPr/>
          <a:lstStyle/>
          <a:p>
            <a:r>
              <a:rPr lang="el-GR"/>
              <a:t>July 26th 2009</a:t>
            </a:r>
          </a:p>
        </p:txBody>
      </p:sp>
      <p:sp>
        <p:nvSpPr>
          <p:cNvPr id="17413" name="4 - Θέση αριθμού διαφάνειας"/>
          <p:cNvSpPr>
            <a:spLocks noGrp="1"/>
          </p:cNvSpPr>
          <p:nvPr>
            <p:ph type="sldNum" sz="quarter" idx="12"/>
          </p:nvPr>
        </p:nvSpPr>
        <p:spPr>
          <a:noFill/>
        </p:spPr>
        <p:txBody>
          <a:bodyPr/>
          <a:lstStyle/>
          <a:p>
            <a:fld id="{89618A6B-2F05-4894-AB71-CCE3699CBA22}" type="slidenum">
              <a:rPr lang="el-GR"/>
              <a:pPr/>
              <a:t>12</a:t>
            </a:fld>
            <a:endParaRPr lang="el-GR"/>
          </a:p>
        </p:txBody>
      </p:sp>
      <p:sp>
        <p:nvSpPr>
          <p:cNvPr id="17414"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Phase 3 – EMR Form</a:t>
            </a:r>
            <a:endParaRPr lang="el-GR" dirty="0"/>
          </a:p>
        </p:txBody>
      </p:sp>
      <p:pic>
        <p:nvPicPr>
          <p:cNvPr id="18435" name="Picture 3" descr="patient_record_4"/>
          <p:cNvPicPr>
            <a:picLocks noChangeAspect="1" noChangeArrowheads="1"/>
          </p:cNvPicPr>
          <p:nvPr/>
        </p:nvPicPr>
        <p:blipFill>
          <a:blip r:embed="rId3" cstate="print"/>
          <a:srcRect/>
          <a:stretch>
            <a:fillRect/>
          </a:stretch>
        </p:blipFill>
        <p:spPr bwMode="auto">
          <a:xfrm>
            <a:off x="234950" y="1928813"/>
            <a:ext cx="8572500" cy="4483100"/>
          </a:xfrm>
          <a:prstGeom prst="rect">
            <a:avLst/>
          </a:prstGeom>
          <a:noFill/>
          <a:ln w="9525">
            <a:noFill/>
            <a:miter lim="800000"/>
            <a:headEnd/>
            <a:tailEnd/>
          </a:ln>
        </p:spPr>
      </p:pic>
      <p:sp>
        <p:nvSpPr>
          <p:cNvPr id="18436" name="3 - Θέση ημερομηνίας"/>
          <p:cNvSpPr>
            <a:spLocks noGrp="1"/>
          </p:cNvSpPr>
          <p:nvPr>
            <p:ph type="dt" sz="quarter" idx="10"/>
          </p:nvPr>
        </p:nvSpPr>
        <p:spPr>
          <a:noFill/>
        </p:spPr>
        <p:txBody>
          <a:bodyPr/>
          <a:lstStyle/>
          <a:p>
            <a:r>
              <a:rPr lang="el-GR"/>
              <a:t>July 26th 2009</a:t>
            </a:r>
          </a:p>
        </p:txBody>
      </p:sp>
      <p:sp>
        <p:nvSpPr>
          <p:cNvPr id="18437" name="4 - Θέση αριθμού διαφάνειας"/>
          <p:cNvSpPr>
            <a:spLocks noGrp="1"/>
          </p:cNvSpPr>
          <p:nvPr>
            <p:ph type="sldNum" sz="quarter" idx="12"/>
          </p:nvPr>
        </p:nvSpPr>
        <p:spPr>
          <a:noFill/>
        </p:spPr>
        <p:txBody>
          <a:bodyPr/>
          <a:lstStyle/>
          <a:p>
            <a:fld id="{67E5F863-C3FF-41AC-A858-2DCDE5145CB3}" type="slidenum">
              <a:rPr lang="el-GR"/>
              <a:pPr/>
              <a:t>13</a:t>
            </a:fld>
            <a:endParaRPr lang="el-GR"/>
          </a:p>
        </p:txBody>
      </p:sp>
      <p:sp>
        <p:nvSpPr>
          <p:cNvPr id="18438"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Phase 3 – Catalogues</a:t>
            </a:r>
            <a:endParaRPr lang="el-GR" dirty="0"/>
          </a:p>
        </p:txBody>
      </p:sp>
      <p:sp>
        <p:nvSpPr>
          <p:cNvPr id="19459" name="Content Placeholder 2"/>
          <p:cNvSpPr>
            <a:spLocks noGrp="1"/>
          </p:cNvSpPr>
          <p:nvPr>
            <p:ph idx="1"/>
          </p:nvPr>
        </p:nvSpPr>
        <p:spPr/>
        <p:txBody>
          <a:bodyPr/>
          <a:lstStyle/>
          <a:p>
            <a:r>
              <a:rPr lang="en-US" smtClean="0"/>
              <a:t>Pending data (open/closed admissions)</a:t>
            </a:r>
          </a:p>
          <a:p>
            <a:r>
              <a:rPr lang="en-US" smtClean="0"/>
              <a:t>Patients IN Catalogue</a:t>
            </a:r>
          </a:p>
          <a:p>
            <a:r>
              <a:rPr lang="en-US" smtClean="0"/>
              <a:t>All Patients Catalogue</a:t>
            </a:r>
          </a:p>
          <a:p>
            <a:r>
              <a:rPr lang="en-US" smtClean="0"/>
              <a:t>All Admissions Catalogue</a:t>
            </a:r>
          </a:p>
          <a:p>
            <a:r>
              <a:rPr lang="en-US" smtClean="0"/>
              <a:t>All Operations Catalogue</a:t>
            </a:r>
          </a:p>
          <a:p>
            <a:r>
              <a:rPr lang="en-US" smtClean="0"/>
              <a:t>Histology Completion Catalogue</a:t>
            </a:r>
            <a:endParaRPr lang="el-GR" smtClean="0"/>
          </a:p>
        </p:txBody>
      </p:sp>
      <p:sp>
        <p:nvSpPr>
          <p:cNvPr id="19460" name="3 - Θέση ημερομηνίας"/>
          <p:cNvSpPr>
            <a:spLocks noGrp="1"/>
          </p:cNvSpPr>
          <p:nvPr>
            <p:ph type="dt" sz="quarter" idx="10"/>
          </p:nvPr>
        </p:nvSpPr>
        <p:spPr>
          <a:noFill/>
        </p:spPr>
        <p:txBody>
          <a:bodyPr/>
          <a:lstStyle/>
          <a:p>
            <a:r>
              <a:rPr lang="el-GR"/>
              <a:t>July 26th 2009</a:t>
            </a:r>
          </a:p>
        </p:txBody>
      </p:sp>
      <p:sp>
        <p:nvSpPr>
          <p:cNvPr id="19461" name="4 - Θέση αριθμού διαφάνειας"/>
          <p:cNvSpPr>
            <a:spLocks noGrp="1"/>
          </p:cNvSpPr>
          <p:nvPr>
            <p:ph type="sldNum" sz="quarter" idx="12"/>
          </p:nvPr>
        </p:nvSpPr>
        <p:spPr>
          <a:noFill/>
        </p:spPr>
        <p:txBody>
          <a:bodyPr/>
          <a:lstStyle/>
          <a:p>
            <a:fld id="{7A24C7E6-3F75-48F2-ABBE-D24FD5F901B4}" type="slidenum">
              <a:rPr lang="el-GR"/>
              <a:pPr/>
              <a:t>14</a:t>
            </a:fld>
            <a:endParaRPr lang="el-GR"/>
          </a:p>
        </p:txBody>
      </p:sp>
      <p:sp>
        <p:nvSpPr>
          <p:cNvPr id="19462"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43888" cy="1143000"/>
          </a:xfrm>
        </p:spPr>
        <p:txBody>
          <a:bodyPr/>
          <a:lstStyle/>
          <a:p>
            <a:pPr>
              <a:defRPr/>
            </a:pPr>
            <a:r>
              <a:rPr lang="en-US" dirty="0" smtClean="0"/>
              <a:t>EMR Phase 3 – Examples</a:t>
            </a:r>
            <a:endParaRPr lang="el-GR" dirty="0"/>
          </a:p>
        </p:txBody>
      </p:sp>
      <p:pic>
        <p:nvPicPr>
          <p:cNvPr id="20483" name="Picture 3" descr="operations_catalogue"/>
          <p:cNvPicPr>
            <a:picLocks noChangeAspect="1" noChangeArrowheads="1"/>
          </p:cNvPicPr>
          <p:nvPr/>
        </p:nvPicPr>
        <p:blipFill>
          <a:blip r:embed="rId3" cstate="print"/>
          <a:srcRect/>
          <a:stretch>
            <a:fillRect/>
          </a:stretch>
        </p:blipFill>
        <p:spPr bwMode="auto">
          <a:xfrm>
            <a:off x="250825" y="1628775"/>
            <a:ext cx="8607425" cy="2443163"/>
          </a:xfrm>
          <a:prstGeom prst="rect">
            <a:avLst/>
          </a:prstGeom>
          <a:noFill/>
          <a:ln w="9525">
            <a:noFill/>
            <a:miter lim="800000"/>
            <a:headEnd/>
            <a:tailEnd/>
          </a:ln>
        </p:spPr>
      </p:pic>
      <p:pic>
        <p:nvPicPr>
          <p:cNvPr id="20484" name="Picture 4" descr="entries_catalogue"/>
          <p:cNvPicPr>
            <a:picLocks noChangeAspect="1" noChangeArrowheads="1"/>
          </p:cNvPicPr>
          <p:nvPr/>
        </p:nvPicPr>
        <p:blipFill>
          <a:blip r:embed="rId4" cstate="print"/>
          <a:srcRect/>
          <a:stretch>
            <a:fillRect/>
          </a:stretch>
        </p:blipFill>
        <p:spPr bwMode="auto">
          <a:xfrm>
            <a:off x="250825" y="4221163"/>
            <a:ext cx="8607425" cy="2208212"/>
          </a:xfrm>
          <a:prstGeom prst="rect">
            <a:avLst/>
          </a:prstGeom>
          <a:noFill/>
          <a:ln w="9525">
            <a:noFill/>
            <a:miter lim="800000"/>
            <a:headEnd/>
            <a:tailEnd/>
          </a:ln>
        </p:spPr>
      </p:pic>
      <p:sp>
        <p:nvSpPr>
          <p:cNvPr id="20485" name="4 - Θέση ημερομηνίας"/>
          <p:cNvSpPr>
            <a:spLocks noGrp="1"/>
          </p:cNvSpPr>
          <p:nvPr>
            <p:ph type="dt" sz="quarter" idx="10"/>
          </p:nvPr>
        </p:nvSpPr>
        <p:spPr>
          <a:noFill/>
        </p:spPr>
        <p:txBody>
          <a:bodyPr/>
          <a:lstStyle/>
          <a:p>
            <a:r>
              <a:rPr lang="el-GR"/>
              <a:t>July 26th 2009</a:t>
            </a:r>
          </a:p>
        </p:txBody>
      </p:sp>
      <p:sp>
        <p:nvSpPr>
          <p:cNvPr id="20486" name="5 - Θέση αριθμού διαφάνειας"/>
          <p:cNvSpPr>
            <a:spLocks noGrp="1"/>
          </p:cNvSpPr>
          <p:nvPr>
            <p:ph type="sldNum" sz="quarter" idx="12"/>
          </p:nvPr>
        </p:nvSpPr>
        <p:spPr>
          <a:noFill/>
        </p:spPr>
        <p:txBody>
          <a:bodyPr/>
          <a:lstStyle/>
          <a:p>
            <a:fld id="{B26E609A-C84F-413C-88FD-F5FB7A364136}" type="slidenum">
              <a:rPr lang="el-GR"/>
              <a:pPr/>
              <a:t>15</a:t>
            </a:fld>
            <a:endParaRPr lang="el-GR"/>
          </a:p>
        </p:txBody>
      </p:sp>
      <p:sp>
        <p:nvSpPr>
          <p:cNvPr id="20487" name="6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Phase 3 – Query/Reports</a:t>
            </a:r>
            <a:endParaRPr lang="el-GR" dirty="0"/>
          </a:p>
        </p:txBody>
      </p:sp>
      <p:graphicFrame>
        <p:nvGraphicFramePr>
          <p:cNvPr id="1026" name="Object 3"/>
          <p:cNvGraphicFramePr>
            <a:graphicFrameLocks noChangeAspect="1"/>
          </p:cNvGraphicFramePr>
          <p:nvPr/>
        </p:nvGraphicFramePr>
        <p:xfrm>
          <a:off x="785813" y="1928813"/>
          <a:ext cx="7786687" cy="4625975"/>
        </p:xfrm>
        <a:graphic>
          <a:graphicData uri="http://schemas.openxmlformats.org/presentationml/2006/ole">
            <p:oleObj spid="_x0000_s1026" name="Acrobat Document" r:id="rId4" imgW="7543640" imgH="5829076" progId="AcroExch.Document.7">
              <p:embed/>
            </p:oleObj>
          </a:graphicData>
        </a:graphic>
      </p:graphicFrame>
      <p:sp>
        <p:nvSpPr>
          <p:cNvPr id="1028" name="3 - Θέση ημερομηνίας"/>
          <p:cNvSpPr>
            <a:spLocks noGrp="1"/>
          </p:cNvSpPr>
          <p:nvPr>
            <p:ph type="dt" sz="quarter" idx="10"/>
          </p:nvPr>
        </p:nvSpPr>
        <p:spPr>
          <a:noFill/>
        </p:spPr>
        <p:txBody>
          <a:bodyPr/>
          <a:lstStyle/>
          <a:p>
            <a:r>
              <a:rPr lang="el-GR"/>
              <a:t>July 26th 2009</a:t>
            </a:r>
          </a:p>
        </p:txBody>
      </p:sp>
      <p:sp>
        <p:nvSpPr>
          <p:cNvPr id="1029" name="4 - Θέση αριθμού διαφάνειας"/>
          <p:cNvSpPr>
            <a:spLocks noGrp="1"/>
          </p:cNvSpPr>
          <p:nvPr>
            <p:ph type="sldNum" sz="quarter" idx="12"/>
          </p:nvPr>
        </p:nvSpPr>
        <p:spPr>
          <a:noFill/>
        </p:spPr>
        <p:txBody>
          <a:bodyPr/>
          <a:lstStyle/>
          <a:p>
            <a:fld id="{79F660C3-54C7-4B57-9E73-21C398779B2E}" type="slidenum">
              <a:rPr lang="el-GR"/>
              <a:pPr/>
              <a:t>16</a:t>
            </a:fld>
            <a:endParaRPr lang="el-GR"/>
          </a:p>
        </p:txBody>
      </p:sp>
      <p:sp>
        <p:nvSpPr>
          <p:cNvPr id="1030"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Phase 3 – Daily Reports</a:t>
            </a:r>
            <a:endParaRPr lang="el-GR" dirty="0"/>
          </a:p>
        </p:txBody>
      </p:sp>
      <p:graphicFrame>
        <p:nvGraphicFramePr>
          <p:cNvPr id="2050" name="Object 2"/>
          <p:cNvGraphicFramePr>
            <a:graphicFrameLocks noChangeAspect="1"/>
          </p:cNvGraphicFramePr>
          <p:nvPr/>
        </p:nvGraphicFramePr>
        <p:xfrm>
          <a:off x="928688" y="2373313"/>
          <a:ext cx="3000375" cy="4214812"/>
        </p:xfrm>
        <a:graphic>
          <a:graphicData uri="http://schemas.openxmlformats.org/presentationml/2006/ole">
            <p:oleObj spid="_x0000_s2050" name="Acrobat Document" r:id="rId4" imgW="5667355" imgH="8019735" progId="AcroExch.Document.7">
              <p:embed/>
            </p:oleObj>
          </a:graphicData>
        </a:graphic>
      </p:graphicFrame>
      <p:graphicFrame>
        <p:nvGraphicFramePr>
          <p:cNvPr id="2051" name="Object 3"/>
          <p:cNvGraphicFramePr>
            <a:graphicFrameLocks noChangeAspect="1"/>
          </p:cNvGraphicFramePr>
          <p:nvPr/>
        </p:nvGraphicFramePr>
        <p:xfrm>
          <a:off x="4857750" y="2357438"/>
          <a:ext cx="3071813" cy="4214812"/>
        </p:xfrm>
        <a:graphic>
          <a:graphicData uri="http://schemas.openxmlformats.org/presentationml/2006/ole">
            <p:oleObj spid="_x0000_s2051" name="Acrobat Document" r:id="rId5" imgW="5667355" imgH="8019735" progId="AcroExch.Document.7">
              <p:embed/>
            </p:oleObj>
          </a:graphicData>
        </a:graphic>
      </p:graphicFrame>
      <p:sp>
        <p:nvSpPr>
          <p:cNvPr id="2053" name="TextBox 5"/>
          <p:cNvSpPr txBox="1">
            <a:spLocks noChangeArrowheads="1"/>
          </p:cNvSpPr>
          <p:nvPr/>
        </p:nvSpPr>
        <p:spPr bwMode="auto">
          <a:xfrm>
            <a:off x="4857750" y="1922463"/>
            <a:ext cx="3286125" cy="461962"/>
          </a:xfrm>
          <a:prstGeom prst="rect">
            <a:avLst/>
          </a:prstGeom>
          <a:noFill/>
          <a:ln w="9525">
            <a:noFill/>
            <a:miter lim="800000"/>
            <a:headEnd/>
            <a:tailEnd/>
          </a:ln>
        </p:spPr>
        <p:txBody>
          <a:bodyPr>
            <a:spAutoFit/>
          </a:bodyPr>
          <a:lstStyle/>
          <a:p>
            <a:r>
              <a:rPr lang="en-US"/>
              <a:t>Patients IN List</a:t>
            </a:r>
            <a:endParaRPr lang="el-GR"/>
          </a:p>
        </p:txBody>
      </p:sp>
      <p:sp>
        <p:nvSpPr>
          <p:cNvPr id="2054" name="TextBox 6"/>
          <p:cNvSpPr txBox="1">
            <a:spLocks noChangeArrowheads="1"/>
          </p:cNvSpPr>
          <p:nvPr/>
        </p:nvSpPr>
        <p:spPr bwMode="auto">
          <a:xfrm>
            <a:off x="928688" y="1928813"/>
            <a:ext cx="3286125" cy="461962"/>
          </a:xfrm>
          <a:prstGeom prst="rect">
            <a:avLst/>
          </a:prstGeom>
          <a:noFill/>
          <a:ln w="9525">
            <a:noFill/>
            <a:miter lim="800000"/>
            <a:headEnd/>
            <a:tailEnd/>
          </a:ln>
        </p:spPr>
        <p:txBody>
          <a:bodyPr>
            <a:spAutoFit/>
          </a:bodyPr>
          <a:lstStyle/>
          <a:p>
            <a:r>
              <a:rPr lang="en-US"/>
              <a:t>Discharge Certificate</a:t>
            </a:r>
            <a:endParaRPr lang="el-GR"/>
          </a:p>
        </p:txBody>
      </p:sp>
      <p:sp>
        <p:nvSpPr>
          <p:cNvPr id="2055" name="6 - Θέση ημερομηνίας"/>
          <p:cNvSpPr>
            <a:spLocks noGrp="1"/>
          </p:cNvSpPr>
          <p:nvPr>
            <p:ph type="dt" sz="quarter" idx="10"/>
          </p:nvPr>
        </p:nvSpPr>
        <p:spPr>
          <a:noFill/>
        </p:spPr>
        <p:txBody>
          <a:bodyPr/>
          <a:lstStyle/>
          <a:p>
            <a:r>
              <a:rPr lang="el-GR"/>
              <a:t>July 26th 2009</a:t>
            </a:r>
          </a:p>
        </p:txBody>
      </p:sp>
      <p:sp>
        <p:nvSpPr>
          <p:cNvPr id="2056" name="7 - Θέση αριθμού διαφάνειας"/>
          <p:cNvSpPr>
            <a:spLocks noGrp="1"/>
          </p:cNvSpPr>
          <p:nvPr>
            <p:ph type="sldNum" sz="quarter" idx="12"/>
          </p:nvPr>
        </p:nvSpPr>
        <p:spPr>
          <a:noFill/>
        </p:spPr>
        <p:txBody>
          <a:bodyPr/>
          <a:lstStyle/>
          <a:p>
            <a:fld id="{529329A5-EBF5-4167-BF20-203A676CA571}" type="slidenum">
              <a:rPr lang="el-GR"/>
              <a:pPr/>
              <a:t>17</a:t>
            </a:fld>
            <a:endParaRPr lang="el-GR"/>
          </a:p>
        </p:txBody>
      </p:sp>
      <p:sp>
        <p:nvSpPr>
          <p:cNvPr id="2057" name="8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 Phase 3</a:t>
            </a:r>
            <a:br>
              <a:rPr lang="en-US" dirty="0" smtClean="0"/>
            </a:br>
            <a:r>
              <a:rPr lang="en-US" dirty="0" smtClean="0"/>
              <a:t>DIGITAL MEDIA RECORD</a:t>
            </a:r>
            <a:endParaRPr lang="el-GR" dirty="0"/>
          </a:p>
        </p:txBody>
      </p:sp>
      <p:sp>
        <p:nvSpPr>
          <p:cNvPr id="21507" name="Content Placeholder 2"/>
          <p:cNvSpPr>
            <a:spLocks noGrp="1"/>
          </p:cNvSpPr>
          <p:nvPr>
            <p:ph idx="1"/>
          </p:nvPr>
        </p:nvSpPr>
        <p:spPr>
          <a:xfrm>
            <a:off x="685800" y="1820863"/>
            <a:ext cx="7958138" cy="4876800"/>
          </a:xfrm>
        </p:spPr>
        <p:txBody>
          <a:bodyPr/>
          <a:lstStyle/>
          <a:p>
            <a:r>
              <a:rPr lang="en-US" smtClean="0"/>
              <a:t>Contents</a:t>
            </a:r>
          </a:p>
          <a:p>
            <a:pPr lvl="1"/>
            <a:r>
              <a:rPr lang="en-US" smtClean="0"/>
              <a:t>Photos of the radiology film</a:t>
            </a:r>
          </a:p>
          <a:p>
            <a:pPr lvl="1"/>
            <a:r>
              <a:rPr lang="en-US" smtClean="0"/>
              <a:t>Photos from the surgical operation</a:t>
            </a:r>
          </a:p>
          <a:p>
            <a:pPr lvl="1"/>
            <a:r>
              <a:rPr lang="en-US" smtClean="0"/>
              <a:t>Video-Clips from surgical operation</a:t>
            </a:r>
          </a:p>
          <a:p>
            <a:pPr lvl="1"/>
            <a:r>
              <a:rPr lang="en-US" smtClean="0"/>
              <a:t>Histology scanned documents</a:t>
            </a:r>
          </a:p>
          <a:p>
            <a:r>
              <a:rPr lang="en-US" smtClean="0"/>
              <a:t>Patient Folder Implementation</a:t>
            </a:r>
          </a:p>
          <a:p>
            <a:r>
              <a:rPr lang="en-US" smtClean="0"/>
              <a:t>-KM12000 (inside folder….)</a:t>
            </a:r>
          </a:p>
          <a:p>
            <a:pPr lvl="1"/>
            <a:r>
              <a:rPr lang="en-US" smtClean="0"/>
              <a:t>090215-KM14567-SURGERY (folder)</a:t>
            </a:r>
          </a:p>
          <a:p>
            <a:pPr lvl="1"/>
            <a:r>
              <a:rPr lang="en-US" smtClean="0"/>
              <a:t>080925-KM12345-HISTOLOGY (folder)</a:t>
            </a:r>
          </a:p>
          <a:p>
            <a:endParaRPr lang="en-US" smtClean="0"/>
          </a:p>
        </p:txBody>
      </p:sp>
      <p:sp>
        <p:nvSpPr>
          <p:cNvPr id="21508" name="3 - Θέση ημερομηνίας"/>
          <p:cNvSpPr>
            <a:spLocks noGrp="1"/>
          </p:cNvSpPr>
          <p:nvPr>
            <p:ph type="dt" sz="quarter" idx="10"/>
          </p:nvPr>
        </p:nvSpPr>
        <p:spPr>
          <a:noFill/>
        </p:spPr>
        <p:txBody>
          <a:bodyPr/>
          <a:lstStyle/>
          <a:p>
            <a:r>
              <a:rPr lang="el-GR"/>
              <a:t>July 26th 2009</a:t>
            </a:r>
          </a:p>
        </p:txBody>
      </p:sp>
      <p:sp>
        <p:nvSpPr>
          <p:cNvPr id="21509" name="4 - Θέση αριθμού διαφάνειας"/>
          <p:cNvSpPr>
            <a:spLocks noGrp="1"/>
          </p:cNvSpPr>
          <p:nvPr>
            <p:ph type="sldNum" sz="quarter" idx="12"/>
          </p:nvPr>
        </p:nvSpPr>
        <p:spPr>
          <a:noFill/>
        </p:spPr>
        <p:txBody>
          <a:bodyPr/>
          <a:lstStyle/>
          <a:p>
            <a:fld id="{C93E6F73-5062-47FF-8F54-E77685544150}" type="slidenum">
              <a:rPr lang="el-GR"/>
              <a:pPr/>
              <a:t>18</a:t>
            </a:fld>
            <a:endParaRPr lang="el-GR"/>
          </a:p>
        </p:txBody>
      </p:sp>
      <p:sp>
        <p:nvSpPr>
          <p:cNvPr id="21510"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4 - Clinical Research</a:t>
            </a:r>
            <a:br>
              <a:rPr lang="en-US" dirty="0" smtClean="0"/>
            </a:br>
            <a:r>
              <a:rPr lang="en-US" dirty="0" smtClean="0"/>
              <a:t> Neurosurgical Databases</a:t>
            </a:r>
            <a:endParaRPr lang="el-GR" dirty="0"/>
          </a:p>
        </p:txBody>
      </p:sp>
      <p:sp>
        <p:nvSpPr>
          <p:cNvPr id="22531" name="Content Placeholder 2"/>
          <p:cNvSpPr>
            <a:spLocks noGrp="1"/>
          </p:cNvSpPr>
          <p:nvPr>
            <p:ph idx="1"/>
          </p:nvPr>
        </p:nvSpPr>
        <p:spPr>
          <a:xfrm>
            <a:off x="657225" y="1981200"/>
            <a:ext cx="7843838" cy="4519613"/>
          </a:xfrm>
        </p:spPr>
        <p:txBody>
          <a:bodyPr/>
          <a:lstStyle/>
          <a:p>
            <a:r>
              <a:rPr lang="en-US" smtClean="0"/>
              <a:t>Spasticity, Parkinson, Dystonia</a:t>
            </a:r>
          </a:p>
          <a:p>
            <a:r>
              <a:rPr lang="en-US" smtClean="0"/>
              <a:t>EPILEPSY (Already Implemented)</a:t>
            </a:r>
          </a:p>
          <a:p>
            <a:r>
              <a:rPr lang="en-US" smtClean="0"/>
              <a:t>Data Completion Method</a:t>
            </a:r>
          </a:p>
          <a:p>
            <a:pPr lvl="1"/>
            <a:r>
              <a:rPr lang="en-US" smtClean="0"/>
              <a:t>Resident completes a printed form</a:t>
            </a:r>
          </a:p>
          <a:p>
            <a:pPr lvl="1"/>
            <a:r>
              <a:rPr lang="en-US" smtClean="0"/>
              <a:t>Secretary fills the data in a digital form</a:t>
            </a:r>
          </a:p>
          <a:p>
            <a:r>
              <a:rPr lang="en-US" smtClean="0"/>
              <a:t>Periodic Use vs. Daily Use</a:t>
            </a:r>
          </a:p>
          <a:p>
            <a:r>
              <a:rPr lang="en-US" smtClean="0"/>
              <a:t>Clinical Research vs. Clinical Practice</a:t>
            </a:r>
          </a:p>
          <a:p>
            <a:r>
              <a:rPr lang="en-US" smtClean="0"/>
              <a:t>It is often not easy to distinguish</a:t>
            </a:r>
          </a:p>
        </p:txBody>
      </p:sp>
      <p:sp>
        <p:nvSpPr>
          <p:cNvPr id="22532" name="3 - Θέση ημερομηνίας"/>
          <p:cNvSpPr>
            <a:spLocks noGrp="1"/>
          </p:cNvSpPr>
          <p:nvPr>
            <p:ph type="dt" sz="quarter" idx="10"/>
          </p:nvPr>
        </p:nvSpPr>
        <p:spPr>
          <a:noFill/>
        </p:spPr>
        <p:txBody>
          <a:bodyPr/>
          <a:lstStyle/>
          <a:p>
            <a:r>
              <a:rPr lang="el-GR"/>
              <a:t>July 26th 2009</a:t>
            </a:r>
          </a:p>
        </p:txBody>
      </p:sp>
      <p:sp>
        <p:nvSpPr>
          <p:cNvPr id="22533" name="4 - Θέση αριθμού διαφάνειας"/>
          <p:cNvSpPr>
            <a:spLocks noGrp="1"/>
          </p:cNvSpPr>
          <p:nvPr>
            <p:ph type="sldNum" sz="quarter" idx="12"/>
          </p:nvPr>
        </p:nvSpPr>
        <p:spPr>
          <a:noFill/>
        </p:spPr>
        <p:txBody>
          <a:bodyPr/>
          <a:lstStyle/>
          <a:p>
            <a:fld id="{A10FA337-5723-4B06-882B-D0F9C1EE09F7}" type="slidenum">
              <a:rPr lang="el-GR"/>
              <a:pPr/>
              <a:t>19</a:t>
            </a:fld>
            <a:endParaRPr lang="el-GR"/>
          </a:p>
        </p:txBody>
      </p:sp>
      <p:sp>
        <p:nvSpPr>
          <p:cNvPr id="22534"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6"/>
          <p:cNvSpPr>
            <a:spLocks noGrp="1" noChangeArrowheads="1"/>
          </p:cNvSpPr>
          <p:nvPr>
            <p:ph type="title"/>
          </p:nvPr>
        </p:nvSpPr>
        <p:spPr>
          <a:xfrm>
            <a:off x="685800" y="500063"/>
            <a:ext cx="7772400" cy="1143000"/>
          </a:xfrm>
        </p:spPr>
        <p:txBody>
          <a:bodyPr/>
          <a:lstStyle/>
          <a:p>
            <a:pPr eaLnBrk="1" hangingPunct="1">
              <a:defRPr/>
            </a:pPr>
            <a:r>
              <a:rPr lang="en-US" dirty="0" smtClean="0"/>
              <a:t>Presenter Background Info</a:t>
            </a:r>
          </a:p>
        </p:txBody>
      </p:sp>
      <p:sp>
        <p:nvSpPr>
          <p:cNvPr id="7171" name="Rectangle 7"/>
          <p:cNvSpPr>
            <a:spLocks noGrp="1" noChangeArrowheads="1"/>
          </p:cNvSpPr>
          <p:nvPr>
            <p:ph type="body" idx="1"/>
          </p:nvPr>
        </p:nvSpPr>
        <p:spPr>
          <a:xfrm>
            <a:off x="428625" y="1827213"/>
            <a:ext cx="8501063" cy="4519612"/>
          </a:xfrm>
        </p:spPr>
        <p:txBody>
          <a:bodyPr/>
          <a:lstStyle/>
          <a:p>
            <a:pPr eaLnBrk="1" hangingPunct="1"/>
            <a:r>
              <a:rPr lang="en-US" dirty="0" smtClean="0"/>
              <a:t>Education</a:t>
            </a:r>
          </a:p>
          <a:p>
            <a:pPr lvl="1" eaLnBrk="1" hangingPunct="1"/>
            <a:r>
              <a:rPr lang="en-US" dirty="0" err="1" smtClean="0"/>
              <a:t>BSc</a:t>
            </a:r>
            <a:r>
              <a:rPr lang="en-US" dirty="0" smtClean="0"/>
              <a:t> CS – </a:t>
            </a:r>
            <a:r>
              <a:rPr lang="en-US" dirty="0" err="1" smtClean="0"/>
              <a:t>MSc</a:t>
            </a:r>
            <a:r>
              <a:rPr lang="en-US" dirty="0" smtClean="0"/>
              <a:t> AI – PhD Speech Technology</a:t>
            </a:r>
          </a:p>
          <a:p>
            <a:pPr eaLnBrk="1" hangingPunct="1"/>
            <a:r>
              <a:rPr lang="en-US" dirty="0" smtClean="0"/>
              <a:t>R&amp;D Assistive Technology (10 Years)</a:t>
            </a:r>
          </a:p>
          <a:p>
            <a:pPr lvl="1" eaLnBrk="1" hangingPunct="1"/>
            <a:r>
              <a:rPr lang="en-US" dirty="0" err="1" smtClean="0"/>
              <a:t>SpandH</a:t>
            </a:r>
            <a:r>
              <a:rPr lang="en-US" dirty="0" smtClean="0"/>
              <a:t> Group, CS Dept, </a:t>
            </a:r>
            <a:r>
              <a:rPr lang="en-US" dirty="0" err="1" smtClean="0"/>
              <a:t>Univ.Sheffield</a:t>
            </a:r>
            <a:endParaRPr lang="en-US" dirty="0" smtClean="0"/>
          </a:p>
          <a:p>
            <a:pPr eaLnBrk="1" hangingPunct="1"/>
            <a:r>
              <a:rPr lang="en-US" dirty="0" smtClean="0"/>
              <a:t>HIT Manager (3 Years)</a:t>
            </a:r>
          </a:p>
          <a:p>
            <a:pPr lvl="1" eaLnBrk="1" hangingPunct="1"/>
            <a:r>
              <a:rPr lang="en-US" dirty="0" smtClean="0"/>
              <a:t>Neurosurgery Department, Univ. of Athens</a:t>
            </a:r>
          </a:p>
          <a:p>
            <a:pPr lvl="1" eaLnBrk="1" hangingPunct="1"/>
            <a:r>
              <a:rPr lang="en-US" dirty="0" err="1" smtClean="0"/>
              <a:t>Evangelismos</a:t>
            </a:r>
            <a:r>
              <a:rPr lang="en-US" dirty="0" smtClean="0"/>
              <a:t> General Hospital</a:t>
            </a:r>
          </a:p>
          <a:p>
            <a:pPr eaLnBrk="1" hangingPunct="1"/>
            <a:r>
              <a:rPr lang="en-US" dirty="0" smtClean="0"/>
              <a:t>13 Years Experience with Clinicians and Medical Applications</a:t>
            </a:r>
          </a:p>
        </p:txBody>
      </p:sp>
      <p:sp>
        <p:nvSpPr>
          <p:cNvPr id="7172" name="3 - Θέση ημερομηνίας"/>
          <p:cNvSpPr>
            <a:spLocks noGrp="1"/>
          </p:cNvSpPr>
          <p:nvPr>
            <p:ph type="dt" sz="quarter" idx="10"/>
          </p:nvPr>
        </p:nvSpPr>
        <p:spPr>
          <a:noFill/>
        </p:spPr>
        <p:txBody>
          <a:bodyPr/>
          <a:lstStyle/>
          <a:p>
            <a:r>
              <a:rPr lang="el-GR"/>
              <a:t>July 26th 2009</a:t>
            </a:r>
          </a:p>
        </p:txBody>
      </p:sp>
      <p:sp>
        <p:nvSpPr>
          <p:cNvPr id="7173" name="4 - Θέση αριθμού διαφάνειας"/>
          <p:cNvSpPr>
            <a:spLocks noGrp="1"/>
          </p:cNvSpPr>
          <p:nvPr>
            <p:ph type="sldNum" sz="quarter" idx="12"/>
          </p:nvPr>
        </p:nvSpPr>
        <p:spPr>
          <a:noFill/>
        </p:spPr>
        <p:txBody>
          <a:bodyPr/>
          <a:lstStyle/>
          <a:p>
            <a:fld id="{D1D3A2D0-F076-45E2-A596-493919320760}" type="slidenum">
              <a:rPr lang="el-GR"/>
              <a:pPr/>
              <a:t>2</a:t>
            </a:fld>
            <a:endParaRPr lang="el-GR"/>
          </a:p>
        </p:txBody>
      </p:sp>
      <p:sp>
        <p:nvSpPr>
          <p:cNvPr id="7174"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4 – Spasticity DB</a:t>
            </a:r>
            <a:endParaRPr lang="el-GR" dirty="0"/>
          </a:p>
        </p:txBody>
      </p:sp>
      <p:sp>
        <p:nvSpPr>
          <p:cNvPr id="23555" name="Content Placeholder 2"/>
          <p:cNvSpPr>
            <a:spLocks noGrp="1"/>
          </p:cNvSpPr>
          <p:nvPr>
            <p:ph idx="1"/>
          </p:nvPr>
        </p:nvSpPr>
        <p:spPr>
          <a:xfrm>
            <a:off x="685800" y="1795463"/>
            <a:ext cx="7886700" cy="4802187"/>
          </a:xfrm>
        </p:spPr>
        <p:txBody>
          <a:bodyPr/>
          <a:lstStyle/>
          <a:p>
            <a:r>
              <a:rPr lang="en-US" smtClean="0"/>
              <a:t>Spasticity is a chronic disorder</a:t>
            </a:r>
          </a:p>
          <a:p>
            <a:r>
              <a:rPr lang="en-US" smtClean="0"/>
              <a:t>Surgical treatment with an  </a:t>
            </a:r>
          </a:p>
          <a:p>
            <a:pPr lvl="1"/>
            <a:r>
              <a:rPr lang="en-US" smtClean="0"/>
              <a:t>Implanted Pump – Control Device</a:t>
            </a:r>
          </a:p>
          <a:p>
            <a:r>
              <a:rPr lang="en-US" smtClean="0"/>
              <a:t>Data Forms</a:t>
            </a:r>
          </a:p>
          <a:p>
            <a:pPr lvl="1"/>
            <a:r>
              <a:rPr lang="en-US" smtClean="0"/>
              <a:t>Extra Patient Related Fields</a:t>
            </a:r>
          </a:p>
          <a:p>
            <a:pPr lvl="1"/>
            <a:r>
              <a:rPr lang="en-US" smtClean="0"/>
              <a:t>General Comments</a:t>
            </a:r>
          </a:p>
          <a:p>
            <a:pPr lvl="1"/>
            <a:r>
              <a:rPr lang="en-US" smtClean="0"/>
              <a:t>Clinical Evaluation Tests</a:t>
            </a:r>
          </a:p>
          <a:p>
            <a:pPr lvl="1"/>
            <a:r>
              <a:rPr lang="en-US" smtClean="0"/>
              <a:t>Clinical Course</a:t>
            </a:r>
          </a:p>
          <a:p>
            <a:pPr lvl="1"/>
            <a:r>
              <a:rPr lang="en-US" smtClean="0"/>
              <a:t>Operations and Pump tuning</a:t>
            </a:r>
          </a:p>
          <a:p>
            <a:pPr lvl="1"/>
            <a:endParaRPr lang="en-US" smtClean="0"/>
          </a:p>
        </p:txBody>
      </p:sp>
      <p:sp>
        <p:nvSpPr>
          <p:cNvPr id="23556" name="3 - Θέση ημερομηνίας"/>
          <p:cNvSpPr>
            <a:spLocks noGrp="1"/>
          </p:cNvSpPr>
          <p:nvPr>
            <p:ph type="dt" sz="quarter" idx="10"/>
          </p:nvPr>
        </p:nvSpPr>
        <p:spPr>
          <a:noFill/>
        </p:spPr>
        <p:txBody>
          <a:bodyPr/>
          <a:lstStyle/>
          <a:p>
            <a:r>
              <a:rPr lang="el-GR"/>
              <a:t>July 26th 2009</a:t>
            </a:r>
          </a:p>
        </p:txBody>
      </p:sp>
      <p:sp>
        <p:nvSpPr>
          <p:cNvPr id="23557" name="4 - Θέση αριθμού διαφάνειας"/>
          <p:cNvSpPr>
            <a:spLocks noGrp="1"/>
          </p:cNvSpPr>
          <p:nvPr>
            <p:ph type="sldNum" sz="quarter" idx="12"/>
          </p:nvPr>
        </p:nvSpPr>
        <p:spPr>
          <a:noFill/>
        </p:spPr>
        <p:txBody>
          <a:bodyPr/>
          <a:lstStyle/>
          <a:p>
            <a:fld id="{8FFFB3DA-B41F-4B95-994D-B02F95C0B7C7}" type="slidenum">
              <a:rPr lang="el-GR"/>
              <a:pPr/>
              <a:t>20</a:t>
            </a:fld>
            <a:endParaRPr lang="el-GR"/>
          </a:p>
        </p:txBody>
      </p:sp>
      <p:sp>
        <p:nvSpPr>
          <p:cNvPr id="23558"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4 – Evaluation Form</a:t>
            </a:r>
            <a:endParaRPr lang="el-GR" dirty="0"/>
          </a:p>
        </p:txBody>
      </p:sp>
      <p:pic>
        <p:nvPicPr>
          <p:cNvPr id="24579" name="Picture 4" descr="NHIS-SPASTICITY-Evaluation.jpg"/>
          <p:cNvPicPr>
            <a:picLocks noChangeAspect="1"/>
          </p:cNvPicPr>
          <p:nvPr/>
        </p:nvPicPr>
        <p:blipFill>
          <a:blip r:embed="rId3" cstate="print"/>
          <a:srcRect/>
          <a:stretch>
            <a:fillRect/>
          </a:stretch>
        </p:blipFill>
        <p:spPr bwMode="auto">
          <a:xfrm>
            <a:off x="282575" y="1931988"/>
            <a:ext cx="8572500" cy="4441825"/>
          </a:xfrm>
          <a:prstGeom prst="rect">
            <a:avLst/>
          </a:prstGeom>
          <a:noFill/>
          <a:ln w="9525">
            <a:noFill/>
            <a:miter lim="800000"/>
            <a:headEnd/>
            <a:tailEnd/>
          </a:ln>
        </p:spPr>
      </p:pic>
      <p:sp>
        <p:nvSpPr>
          <p:cNvPr id="24580" name="3 - Θέση ημερομηνίας"/>
          <p:cNvSpPr>
            <a:spLocks noGrp="1"/>
          </p:cNvSpPr>
          <p:nvPr>
            <p:ph type="dt" sz="quarter" idx="10"/>
          </p:nvPr>
        </p:nvSpPr>
        <p:spPr>
          <a:noFill/>
        </p:spPr>
        <p:txBody>
          <a:bodyPr/>
          <a:lstStyle/>
          <a:p>
            <a:r>
              <a:rPr lang="el-GR"/>
              <a:t>July 26th 2009</a:t>
            </a:r>
          </a:p>
        </p:txBody>
      </p:sp>
      <p:sp>
        <p:nvSpPr>
          <p:cNvPr id="24581" name="5 - Θέση αριθμού διαφάνειας"/>
          <p:cNvSpPr>
            <a:spLocks noGrp="1"/>
          </p:cNvSpPr>
          <p:nvPr>
            <p:ph type="sldNum" sz="quarter" idx="12"/>
          </p:nvPr>
        </p:nvSpPr>
        <p:spPr>
          <a:noFill/>
        </p:spPr>
        <p:txBody>
          <a:bodyPr/>
          <a:lstStyle/>
          <a:p>
            <a:fld id="{407210D2-CCD3-4284-9779-1C79A920F3E5}" type="slidenum">
              <a:rPr lang="el-GR"/>
              <a:pPr/>
              <a:t>21</a:t>
            </a:fld>
            <a:endParaRPr lang="el-GR"/>
          </a:p>
        </p:txBody>
      </p:sp>
      <p:sp>
        <p:nvSpPr>
          <p:cNvPr id="24582" name="6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4</a:t>
            </a:r>
            <a:br>
              <a:rPr lang="en-US" dirty="0" smtClean="0"/>
            </a:br>
            <a:r>
              <a:rPr lang="en-US" sz="3200" dirty="0" smtClean="0"/>
              <a:t>Operations/Pumps Tuning</a:t>
            </a:r>
            <a:endParaRPr lang="el-GR" sz="3200" dirty="0"/>
          </a:p>
        </p:txBody>
      </p:sp>
      <p:pic>
        <p:nvPicPr>
          <p:cNvPr id="25603" name="Picture 3" descr="NHIS SPASTICITY pump.jpg"/>
          <p:cNvPicPr>
            <a:picLocks noChangeAspect="1"/>
          </p:cNvPicPr>
          <p:nvPr/>
        </p:nvPicPr>
        <p:blipFill>
          <a:blip r:embed="rId3" cstate="print"/>
          <a:srcRect/>
          <a:stretch>
            <a:fillRect/>
          </a:stretch>
        </p:blipFill>
        <p:spPr bwMode="auto">
          <a:xfrm>
            <a:off x="357188" y="1928813"/>
            <a:ext cx="8215312" cy="4525962"/>
          </a:xfrm>
          <a:prstGeom prst="rect">
            <a:avLst/>
          </a:prstGeom>
          <a:noFill/>
          <a:ln w="9525">
            <a:noFill/>
            <a:miter lim="800000"/>
            <a:headEnd/>
            <a:tailEnd/>
          </a:ln>
        </p:spPr>
      </p:pic>
      <p:sp>
        <p:nvSpPr>
          <p:cNvPr id="25604" name="4 - Θέση ημερομηνίας"/>
          <p:cNvSpPr>
            <a:spLocks noGrp="1"/>
          </p:cNvSpPr>
          <p:nvPr>
            <p:ph type="dt" sz="quarter" idx="10"/>
          </p:nvPr>
        </p:nvSpPr>
        <p:spPr>
          <a:noFill/>
        </p:spPr>
        <p:txBody>
          <a:bodyPr/>
          <a:lstStyle/>
          <a:p>
            <a:r>
              <a:rPr lang="el-GR"/>
              <a:t>July 26th 2009</a:t>
            </a:r>
          </a:p>
        </p:txBody>
      </p:sp>
      <p:sp>
        <p:nvSpPr>
          <p:cNvPr id="25605" name="5 - Θέση αριθμού διαφάνειας"/>
          <p:cNvSpPr>
            <a:spLocks noGrp="1"/>
          </p:cNvSpPr>
          <p:nvPr>
            <p:ph type="sldNum" sz="quarter" idx="12"/>
          </p:nvPr>
        </p:nvSpPr>
        <p:spPr>
          <a:noFill/>
        </p:spPr>
        <p:txBody>
          <a:bodyPr/>
          <a:lstStyle/>
          <a:p>
            <a:fld id="{7C999494-9E74-4E5D-93B9-83587D16BE86}" type="slidenum">
              <a:rPr lang="el-GR"/>
              <a:pPr/>
              <a:t>22</a:t>
            </a:fld>
            <a:endParaRPr lang="el-GR"/>
          </a:p>
        </p:txBody>
      </p:sp>
      <p:sp>
        <p:nvSpPr>
          <p:cNvPr id="25606" name="6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4 – Linking with EMR</a:t>
            </a:r>
            <a:endParaRPr lang="el-GR" dirty="0"/>
          </a:p>
        </p:txBody>
      </p:sp>
      <p:sp>
        <p:nvSpPr>
          <p:cNvPr id="26627" name="Content Placeholder 2"/>
          <p:cNvSpPr>
            <a:spLocks noGrp="1"/>
          </p:cNvSpPr>
          <p:nvPr>
            <p:ph idx="1"/>
          </p:nvPr>
        </p:nvSpPr>
        <p:spPr/>
        <p:txBody>
          <a:bodyPr/>
          <a:lstStyle/>
          <a:p>
            <a:r>
              <a:rPr lang="en-US" smtClean="0"/>
              <a:t>EMR tables were linked on this separate database</a:t>
            </a:r>
          </a:p>
          <a:p>
            <a:r>
              <a:rPr lang="en-US" smtClean="0"/>
              <a:t>Demographic Data</a:t>
            </a:r>
          </a:p>
          <a:p>
            <a:r>
              <a:rPr lang="en-US" smtClean="0"/>
              <a:t>Admission Data</a:t>
            </a:r>
          </a:p>
          <a:p>
            <a:r>
              <a:rPr lang="en-US" smtClean="0"/>
              <a:t>Surgical Operation Data</a:t>
            </a:r>
          </a:p>
          <a:p>
            <a:endParaRPr lang="el-GR" smtClean="0"/>
          </a:p>
        </p:txBody>
      </p:sp>
      <p:sp>
        <p:nvSpPr>
          <p:cNvPr id="26628" name="3 - Θέση ημερομηνίας"/>
          <p:cNvSpPr>
            <a:spLocks noGrp="1"/>
          </p:cNvSpPr>
          <p:nvPr>
            <p:ph type="dt" sz="quarter" idx="10"/>
          </p:nvPr>
        </p:nvSpPr>
        <p:spPr>
          <a:noFill/>
        </p:spPr>
        <p:txBody>
          <a:bodyPr/>
          <a:lstStyle/>
          <a:p>
            <a:r>
              <a:rPr lang="el-GR"/>
              <a:t>July 26th 2009</a:t>
            </a:r>
          </a:p>
        </p:txBody>
      </p:sp>
      <p:sp>
        <p:nvSpPr>
          <p:cNvPr id="26629" name="4 - Θέση αριθμού διαφάνειας"/>
          <p:cNvSpPr>
            <a:spLocks noGrp="1"/>
          </p:cNvSpPr>
          <p:nvPr>
            <p:ph type="sldNum" sz="quarter" idx="12"/>
          </p:nvPr>
        </p:nvSpPr>
        <p:spPr>
          <a:noFill/>
        </p:spPr>
        <p:txBody>
          <a:bodyPr/>
          <a:lstStyle/>
          <a:p>
            <a:fld id="{08D69EE4-73CF-4D9A-90DD-4124E08752A8}" type="slidenum">
              <a:rPr lang="el-GR"/>
              <a:pPr/>
              <a:t>23</a:t>
            </a:fld>
            <a:endParaRPr lang="el-GR"/>
          </a:p>
        </p:txBody>
      </p:sp>
      <p:sp>
        <p:nvSpPr>
          <p:cNvPr id="26630"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5 – Continuity of Care</a:t>
            </a:r>
            <a:endParaRPr lang="el-GR" dirty="0"/>
          </a:p>
        </p:txBody>
      </p:sp>
      <p:sp>
        <p:nvSpPr>
          <p:cNvPr id="27651" name="Content Placeholder 2"/>
          <p:cNvSpPr>
            <a:spLocks noGrp="1"/>
          </p:cNvSpPr>
          <p:nvPr>
            <p:ph idx="1"/>
          </p:nvPr>
        </p:nvSpPr>
        <p:spPr/>
        <p:txBody>
          <a:bodyPr/>
          <a:lstStyle/>
          <a:p>
            <a:r>
              <a:rPr lang="en-US" smtClean="0"/>
              <a:t>The continuity of care problem cycle</a:t>
            </a:r>
          </a:p>
          <a:p>
            <a:pPr lvl="1"/>
            <a:r>
              <a:rPr lang="en-US" smtClean="0"/>
              <a:t>Patients with chronic disorders may</a:t>
            </a:r>
          </a:p>
          <a:p>
            <a:pPr lvl="2"/>
            <a:r>
              <a:rPr lang="en-US" smtClean="0"/>
              <a:t>get in different clinics</a:t>
            </a:r>
          </a:p>
          <a:p>
            <a:pPr lvl="2"/>
            <a:r>
              <a:rPr lang="en-US" smtClean="0"/>
              <a:t>see different doctors</a:t>
            </a:r>
          </a:p>
          <a:p>
            <a:pPr lvl="2"/>
            <a:r>
              <a:rPr lang="en-US" smtClean="0"/>
              <a:t>stay at home and get slowly worse</a:t>
            </a:r>
          </a:p>
          <a:p>
            <a:pPr lvl="2"/>
            <a:r>
              <a:rPr lang="en-US" smtClean="0"/>
              <a:t>get seriously ill, go into hospitals</a:t>
            </a:r>
          </a:p>
          <a:p>
            <a:pPr lvl="2"/>
            <a:r>
              <a:rPr lang="en-US" smtClean="0"/>
              <a:t>Discharged and….. Cycle begins again</a:t>
            </a:r>
          </a:p>
          <a:p>
            <a:pPr lvl="1"/>
            <a:r>
              <a:rPr lang="en-US" smtClean="0"/>
              <a:t>Follow-up monitoring plan in the clinic</a:t>
            </a:r>
          </a:p>
          <a:p>
            <a:pPr lvl="2"/>
            <a:endParaRPr lang="en-US" smtClean="0"/>
          </a:p>
          <a:p>
            <a:pPr lvl="1"/>
            <a:endParaRPr lang="el-GR" smtClean="0"/>
          </a:p>
        </p:txBody>
      </p:sp>
      <p:sp>
        <p:nvSpPr>
          <p:cNvPr id="27652" name="3 - Θέση ημερομηνίας"/>
          <p:cNvSpPr>
            <a:spLocks noGrp="1"/>
          </p:cNvSpPr>
          <p:nvPr>
            <p:ph type="dt" sz="quarter" idx="10"/>
          </p:nvPr>
        </p:nvSpPr>
        <p:spPr>
          <a:noFill/>
        </p:spPr>
        <p:txBody>
          <a:bodyPr/>
          <a:lstStyle/>
          <a:p>
            <a:r>
              <a:rPr lang="el-GR"/>
              <a:t>July 26th 2009</a:t>
            </a:r>
          </a:p>
        </p:txBody>
      </p:sp>
      <p:sp>
        <p:nvSpPr>
          <p:cNvPr id="27653" name="4 - Θέση αριθμού διαφάνειας"/>
          <p:cNvSpPr>
            <a:spLocks noGrp="1"/>
          </p:cNvSpPr>
          <p:nvPr>
            <p:ph type="sldNum" sz="quarter" idx="12"/>
          </p:nvPr>
        </p:nvSpPr>
        <p:spPr>
          <a:noFill/>
        </p:spPr>
        <p:txBody>
          <a:bodyPr/>
          <a:lstStyle/>
          <a:p>
            <a:fld id="{D7DA4734-5305-4332-80B7-CA55E3F06871}" type="slidenum">
              <a:rPr lang="el-GR"/>
              <a:pPr/>
              <a:t>24</a:t>
            </a:fld>
            <a:endParaRPr lang="el-GR"/>
          </a:p>
        </p:txBody>
      </p:sp>
      <p:sp>
        <p:nvSpPr>
          <p:cNvPr id="27654"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CIS Phase 5</a:t>
            </a:r>
            <a:br>
              <a:rPr lang="en-US" dirty="0" smtClean="0"/>
            </a:br>
            <a:r>
              <a:rPr lang="en-US" dirty="0" smtClean="0"/>
              <a:t>Follow-up Monitoring</a:t>
            </a:r>
            <a:endParaRPr lang="el-GR" dirty="0"/>
          </a:p>
        </p:txBody>
      </p:sp>
      <p:pic>
        <p:nvPicPr>
          <p:cNvPr id="28675" name="Picture 4" descr="NHIS SPASTICITY FOLLOW UP.jpg"/>
          <p:cNvPicPr>
            <a:picLocks noChangeAspect="1"/>
          </p:cNvPicPr>
          <p:nvPr/>
        </p:nvPicPr>
        <p:blipFill>
          <a:blip r:embed="rId3" cstate="print"/>
          <a:srcRect/>
          <a:stretch>
            <a:fillRect/>
          </a:stretch>
        </p:blipFill>
        <p:spPr bwMode="auto">
          <a:xfrm>
            <a:off x="312738" y="1944688"/>
            <a:ext cx="8585200" cy="4411662"/>
          </a:xfrm>
          <a:prstGeom prst="rect">
            <a:avLst/>
          </a:prstGeom>
          <a:noFill/>
          <a:ln w="9525">
            <a:noFill/>
            <a:miter lim="800000"/>
            <a:headEnd/>
            <a:tailEnd/>
          </a:ln>
        </p:spPr>
      </p:pic>
      <p:sp>
        <p:nvSpPr>
          <p:cNvPr id="28676" name="3 - Θέση ημερομηνίας"/>
          <p:cNvSpPr>
            <a:spLocks noGrp="1"/>
          </p:cNvSpPr>
          <p:nvPr>
            <p:ph type="dt" sz="quarter" idx="10"/>
          </p:nvPr>
        </p:nvSpPr>
        <p:spPr>
          <a:noFill/>
        </p:spPr>
        <p:txBody>
          <a:bodyPr/>
          <a:lstStyle/>
          <a:p>
            <a:r>
              <a:rPr lang="el-GR"/>
              <a:t>July 26th 2009</a:t>
            </a:r>
          </a:p>
        </p:txBody>
      </p:sp>
      <p:sp>
        <p:nvSpPr>
          <p:cNvPr id="28677" name="5 - Θέση αριθμού διαφάνειας"/>
          <p:cNvSpPr>
            <a:spLocks noGrp="1"/>
          </p:cNvSpPr>
          <p:nvPr>
            <p:ph type="sldNum" sz="quarter" idx="12"/>
          </p:nvPr>
        </p:nvSpPr>
        <p:spPr>
          <a:noFill/>
        </p:spPr>
        <p:txBody>
          <a:bodyPr/>
          <a:lstStyle/>
          <a:p>
            <a:fld id="{7126B87C-7B27-480C-9947-E854BC99A4D6}" type="slidenum">
              <a:rPr lang="el-GR"/>
              <a:pPr/>
              <a:t>25</a:t>
            </a:fld>
            <a:endParaRPr lang="el-GR"/>
          </a:p>
        </p:txBody>
      </p:sp>
      <p:sp>
        <p:nvSpPr>
          <p:cNvPr id="28678" name="6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Phase 6 – Database Security</a:t>
            </a:r>
            <a:endParaRPr lang="el-GR" dirty="0"/>
          </a:p>
        </p:txBody>
      </p:sp>
      <p:sp>
        <p:nvSpPr>
          <p:cNvPr id="29699" name="Content Placeholder 2"/>
          <p:cNvSpPr>
            <a:spLocks noGrp="1"/>
          </p:cNvSpPr>
          <p:nvPr>
            <p:ph idx="1"/>
          </p:nvPr>
        </p:nvSpPr>
        <p:spPr>
          <a:xfrm>
            <a:off x="285750" y="1751013"/>
            <a:ext cx="8643938" cy="4114800"/>
          </a:xfrm>
        </p:spPr>
        <p:txBody>
          <a:bodyPr/>
          <a:lstStyle/>
          <a:p>
            <a:r>
              <a:rPr lang="en-US" smtClean="0"/>
              <a:t>Reports are given only with consent form signed by senior medical staff</a:t>
            </a:r>
          </a:p>
          <a:p>
            <a:r>
              <a:rPr lang="en-US" smtClean="0"/>
              <a:t>Physical location of CIS backend in the research center server</a:t>
            </a:r>
          </a:p>
          <a:p>
            <a:r>
              <a:rPr lang="en-US" smtClean="0"/>
              <a:t>Physical location of EMR backend in the clinic/hospital</a:t>
            </a:r>
          </a:p>
          <a:p>
            <a:r>
              <a:rPr lang="en-US" smtClean="0"/>
              <a:t>Restrict user network remote access for CIS from the clinic</a:t>
            </a:r>
          </a:p>
          <a:p>
            <a:r>
              <a:rPr lang="en-US" smtClean="0"/>
              <a:t>Frontend password protected execution</a:t>
            </a:r>
            <a:endParaRPr lang="el-GR" smtClean="0"/>
          </a:p>
        </p:txBody>
      </p:sp>
      <p:sp>
        <p:nvSpPr>
          <p:cNvPr id="29700" name="3 - Θέση ημερομηνίας"/>
          <p:cNvSpPr>
            <a:spLocks noGrp="1"/>
          </p:cNvSpPr>
          <p:nvPr>
            <p:ph type="dt" sz="quarter" idx="10"/>
          </p:nvPr>
        </p:nvSpPr>
        <p:spPr>
          <a:noFill/>
        </p:spPr>
        <p:txBody>
          <a:bodyPr/>
          <a:lstStyle/>
          <a:p>
            <a:r>
              <a:rPr lang="el-GR"/>
              <a:t>July 26th 2009</a:t>
            </a:r>
          </a:p>
        </p:txBody>
      </p:sp>
      <p:sp>
        <p:nvSpPr>
          <p:cNvPr id="29701" name="4 - Θέση αριθμού διαφάνειας"/>
          <p:cNvSpPr>
            <a:spLocks noGrp="1"/>
          </p:cNvSpPr>
          <p:nvPr>
            <p:ph type="sldNum" sz="quarter" idx="12"/>
          </p:nvPr>
        </p:nvSpPr>
        <p:spPr>
          <a:noFill/>
        </p:spPr>
        <p:txBody>
          <a:bodyPr/>
          <a:lstStyle/>
          <a:p>
            <a:fld id="{FFCB43A5-B225-4571-B01F-AF82B0307469}" type="slidenum">
              <a:rPr lang="el-GR"/>
              <a:pPr/>
              <a:t>26</a:t>
            </a:fld>
            <a:endParaRPr lang="el-GR"/>
          </a:p>
        </p:txBody>
      </p:sp>
      <p:sp>
        <p:nvSpPr>
          <p:cNvPr id="29702"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Lesson to learn – Security Issues</a:t>
            </a:r>
            <a:endParaRPr lang="el-GR" dirty="0"/>
          </a:p>
        </p:txBody>
      </p:sp>
      <p:sp>
        <p:nvSpPr>
          <p:cNvPr id="30723" name="Content Placeholder 2"/>
          <p:cNvSpPr>
            <a:spLocks noGrp="1"/>
          </p:cNvSpPr>
          <p:nvPr>
            <p:ph idx="1"/>
          </p:nvPr>
        </p:nvSpPr>
        <p:spPr>
          <a:xfrm>
            <a:off x="214313" y="1981200"/>
            <a:ext cx="8572500" cy="4114800"/>
          </a:xfrm>
        </p:spPr>
        <p:txBody>
          <a:bodyPr/>
          <a:lstStyle/>
          <a:p>
            <a:r>
              <a:rPr lang="en-US" smtClean="0"/>
              <a:t>Consent forms signed by the medical staff for exporting data created conflicts among the staff members</a:t>
            </a:r>
          </a:p>
          <a:p>
            <a:r>
              <a:rPr lang="en-US" smtClean="0"/>
              <a:t>Everyone wants to export data without permission, without authorization</a:t>
            </a:r>
          </a:p>
          <a:p>
            <a:r>
              <a:rPr lang="en-US" smtClean="0"/>
              <a:t>DB administrator is exposed to dangerous situations because of uncontrolled release of sensitive data</a:t>
            </a:r>
          </a:p>
        </p:txBody>
      </p:sp>
      <p:sp>
        <p:nvSpPr>
          <p:cNvPr id="30724" name="3 - Θέση ημερομηνίας"/>
          <p:cNvSpPr>
            <a:spLocks noGrp="1"/>
          </p:cNvSpPr>
          <p:nvPr>
            <p:ph type="dt" sz="quarter" idx="10"/>
          </p:nvPr>
        </p:nvSpPr>
        <p:spPr>
          <a:noFill/>
        </p:spPr>
        <p:txBody>
          <a:bodyPr/>
          <a:lstStyle/>
          <a:p>
            <a:r>
              <a:rPr lang="el-GR"/>
              <a:t>July 26th 2009</a:t>
            </a:r>
          </a:p>
        </p:txBody>
      </p:sp>
      <p:sp>
        <p:nvSpPr>
          <p:cNvPr id="30725" name="4 - Θέση αριθμού διαφάνειας"/>
          <p:cNvSpPr>
            <a:spLocks noGrp="1"/>
          </p:cNvSpPr>
          <p:nvPr>
            <p:ph type="sldNum" sz="quarter" idx="12"/>
          </p:nvPr>
        </p:nvSpPr>
        <p:spPr>
          <a:noFill/>
        </p:spPr>
        <p:txBody>
          <a:bodyPr/>
          <a:lstStyle/>
          <a:p>
            <a:fld id="{E9BC743D-7BD5-45EA-AD75-13E6BB021589}" type="slidenum">
              <a:rPr lang="el-GR"/>
              <a:pPr/>
              <a:t>27</a:t>
            </a:fld>
            <a:endParaRPr lang="el-GR"/>
          </a:p>
        </p:txBody>
      </p:sp>
      <p:sp>
        <p:nvSpPr>
          <p:cNvPr id="30726"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p:cNvSpPr>
            <a:spLocks noGrp="1" noChangeArrowheads="1"/>
          </p:cNvSpPr>
          <p:nvPr>
            <p:ph type="title"/>
          </p:nvPr>
        </p:nvSpPr>
        <p:spPr/>
        <p:txBody>
          <a:bodyPr/>
          <a:lstStyle/>
          <a:p>
            <a:pPr eaLnBrk="1" hangingPunct="1">
              <a:defRPr/>
            </a:pPr>
            <a:r>
              <a:rPr lang="en-US" dirty="0" smtClean="0"/>
              <a:t>What about IT Staff Support</a:t>
            </a:r>
          </a:p>
        </p:txBody>
      </p:sp>
      <p:sp>
        <p:nvSpPr>
          <p:cNvPr id="31747" name="Rectangle 7"/>
          <p:cNvSpPr>
            <a:spLocks noGrp="1" noChangeArrowheads="1"/>
          </p:cNvSpPr>
          <p:nvPr>
            <p:ph type="body" idx="1"/>
          </p:nvPr>
        </p:nvSpPr>
        <p:spPr>
          <a:xfrm>
            <a:off x="685800" y="1881188"/>
            <a:ext cx="7815263" cy="4762500"/>
          </a:xfrm>
        </p:spPr>
        <p:txBody>
          <a:bodyPr/>
          <a:lstStyle/>
          <a:p>
            <a:pPr eaLnBrk="1" hangingPunct="1"/>
            <a:r>
              <a:rPr lang="en-US" smtClean="0"/>
              <a:t>Hospital IT staff – 4 Persons</a:t>
            </a:r>
          </a:p>
          <a:p>
            <a:pPr lvl="1" eaLnBrk="1" hangingPunct="1"/>
            <a:r>
              <a:rPr lang="en-US" smtClean="0"/>
              <a:t>not involved with departmental network </a:t>
            </a:r>
          </a:p>
          <a:p>
            <a:pPr eaLnBrk="1" hangingPunct="1">
              <a:lnSpc>
                <a:spcPct val="90000"/>
              </a:lnSpc>
            </a:pPr>
            <a:r>
              <a:rPr lang="en-US" smtClean="0"/>
              <a:t>Departmental IT staff – 0 Persons !!! </a:t>
            </a:r>
          </a:p>
          <a:p>
            <a:pPr lvl="1" eaLnBrk="1" hangingPunct="1">
              <a:lnSpc>
                <a:spcPct val="90000"/>
              </a:lnSpc>
            </a:pPr>
            <a:r>
              <a:rPr lang="en-US" smtClean="0"/>
              <a:t>LANs Support</a:t>
            </a:r>
          </a:p>
          <a:p>
            <a:pPr lvl="1" eaLnBrk="1" hangingPunct="1">
              <a:lnSpc>
                <a:spcPct val="90000"/>
              </a:lnSpc>
            </a:pPr>
            <a:r>
              <a:rPr lang="en-US" smtClean="0"/>
              <a:t>Web Sites-Email Support</a:t>
            </a:r>
          </a:p>
          <a:p>
            <a:pPr lvl="1" eaLnBrk="1" hangingPunct="1">
              <a:lnSpc>
                <a:spcPct val="90000"/>
              </a:lnSpc>
            </a:pPr>
            <a:r>
              <a:rPr lang="en-US" smtClean="0"/>
              <a:t>Database Administration</a:t>
            </a:r>
          </a:p>
          <a:p>
            <a:pPr lvl="1" eaLnBrk="1" hangingPunct="1">
              <a:lnSpc>
                <a:spcPct val="90000"/>
              </a:lnSpc>
            </a:pPr>
            <a:r>
              <a:rPr lang="en-US" smtClean="0"/>
              <a:t>OR Teleconference/Recording Support</a:t>
            </a:r>
          </a:p>
          <a:p>
            <a:pPr lvl="1" eaLnBrk="1" hangingPunct="1">
              <a:lnSpc>
                <a:spcPct val="90000"/>
              </a:lnSpc>
            </a:pPr>
            <a:r>
              <a:rPr lang="en-US" smtClean="0"/>
              <a:t>Outsourcing for IT special needs</a:t>
            </a:r>
          </a:p>
          <a:p>
            <a:pPr eaLnBrk="1" hangingPunct="1">
              <a:lnSpc>
                <a:spcPct val="90000"/>
              </a:lnSpc>
            </a:pPr>
            <a:r>
              <a:rPr lang="en-US" smtClean="0"/>
              <a:t>IT Management, R&amp;D – 1 Person</a:t>
            </a:r>
          </a:p>
          <a:p>
            <a:pPr eaLnBrk="1" hangingPunct="1">
              <a:lnSpc>
                <a:spcPct val="90000"/>
              </a:lnSpc>
            </a:pPr>
            <a:endParaRPr lang="en-US" smtClean="0"/>
          </a:p>
          <a:p>
            <a:pPr eaLnBrk="1" hangingPunct="1">
              <a:lnSpc>
                <a:spcPct val="90000"/>
              </a:lnSpc>
            </a:pPr>
            <a:endParaRPr lang="en-US" smtClean="0"/>
          </a:p>
        </p:txBody>
      </p:sp>
      <p:sp>
        <p:nvSpPr>
          <p:cNvPr id="31748" name="3 - Θέση ημερομηνίας"/>
          <p:cNvSpPr>
            <a:spLocks noGrp="1"/>
          </p:cNvSpPr>
          <p:nvPr>
            <p:ph type="dt" sz="quarter" idx="10"/>
          </p:nvPr>
        </p:nvSpPr>
        <p:spPr>
          <a:noFill/>
        </p:spPr>
        <p:txBody>
          <a:bodyPr/>
          <a:lstStyle/>
          <a:p>
            <a:r>
              <a:rPr lang="el-GR"/>
              <a:t>July 26th 2009</a:t>
            </a:r>
          </a:p>
        </p:txBody>
      </p:sp>
      <p:sp>
        <p:nvSpPr>
          <p:cNvPr id="31749" name="4 - Θέση αριθμού διαφάνειας"/>
          <p:cNvSpPr>
            <a:spLocks noGrp="1"/>
          </p:cNvSpPr>
          <p:nvPr>
            <p:ph type="sldNum" sz="quarter" idx="12"/>
          </p:nvPr>
        </p:nvSpPr>
        <p:spPr>
          <a:noFill/>
        </p:spPr>
        <p:txBody>
          <a:bodyPr/>
          <a:lstStyle/>
          <a:p>
            <a:fld id="{8AC380B2-DAF1-49C2-91A8-7D9CCDBF9F28}" type="slidenum">
              <a:rPr lang="el-GR"/>
              <a:pPr/>
              <a:t>28</a:t>
            </a:fld>
            <a:endParaRPr lang="el-GR"/>
          </a:p>
        </p:txBody>
      </p:sp>
      <p:sp>
        <p:nvSpPr>
          <p:cNvPr id="31750"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p:cNvSpPr>
            <a:spLocks noGrp="1" noChangeArrowheads="1"/>
          </p:cNvSpPr>
          <p:nvPr>
            <p:ph type="title"/>
          </p:nvPr>
        </p:nvSpPr>
        <p:spPr/>
        <p:txBody>
          <a:bodyPr/>
          <a:lstStyle/>
          <a:p>
            <a:pPr eaLnBrk="1" hangingPunct="1">
              <a:defRPr/>
            </a:pPr>
            <a:r>
              <a:rPr lang="en-US" dirty="0" smtClean="0"/>
              <a:t>What about other staff</a:t>
            </a:r>
          </a:p>
        </p:txBody>
      </p:sp>
      <p:sp>
        <p:nvSpPr>
          <p:cNvPr id="32771" name="Rectangle 7"/>
          <p:cNvSpPr>
            <a:spLocks noGrp="1" noChangeArrowheads="1"/>
          </p:cNvSpPr>
          <p:nvPr>
            <p:ph type="body" idx="1"/>
          </p:nvPr>
        </p:nvSpPr>
        <p:spPr>
          <a:xfrm>
            <a:off x="685800" y="1981200"/>
            <a:ext cx="7772400" cy="4448175"/>
          </a:xfrm>
        </p:spPr>
        <p:txBody>
          <a:bodyPr/>
          <a:lstStyle/>
          <a:p>
            <a:pPr eaLnBrk="1" hangingPunct="1"/>
            <a:r>
              <a:rPr lang="en-US" smtClean="0"/>
              <a:t>Departmental Secretaries</a:t>
            </a:r>
          </a:p>
          <a:p>
            <a:pPr lvl="1" eaLnBrk="1" hangingPunct="1"/>
            <a:r>
              <a:rPr lang="en-US" smtClean="0"/>
              <a:t>2P Read Access, 1P (R/W All DBs)</a:t>
            </a:r>
          </a:p>
          <a:p>
            <a:pPr eaLnBrk="1" hangingPunct="1"/>
            <a:r>
              <a:rPr lang="en-US" smtClean="0"/>
              <a:t>Nursing Staff</a:t>
            </a:r>
          </a:p>
          <a:p>
            <a:pPr lvl="1" eaLnBrk="1" hangingPunct="1"/>
            <a:r>
              <a:rPr lang="en-US" smtClean="0"/>
              <a:t>Not Involved</a:t>
            </a:r>
          </a:p>
          <a:p>
            <a:pPr eaLnBrk="1" hangingPunct="1"/>
            <a:r>
              <a:rPr lang="en-US" smtClean="0"/>
              <a:t>Other Departments</a:t>
            </a:r>
          </a:p>
          <a:p>
            <a:pPr lvl="1" eaLnBrk="1" hangingPunct="1"/>
            <a:r>
              <a:rPr lang="en-US" smtClean="0"/>
              <a:t>Not Involved</a:t>
            </a:r>
          </a:p>
        </p:txBody>
      </p:sp>
      <p:sp>
        <p:nvSpPr>
          <p:cNvPr id="32772" name="3 - Θέση ημερομηνίας"/>
          <p:cNvSpPr>
            <a:spLocks noGrp="1"/>
          </p:cNvSpPr>
          <p:nvPr>
            <p:ph type="dt" sz="quarter" idx="10"/>
          </p:nvPr>
        </p:nvSpPr>
        <p:spPr>
          <a:noFill/>
        </p:spPr>
        <p:txBody>
          <a:bodyPr/>
          <a:lstStyle/>
          <a:p>
            <a:r>
              <a:rPr lang="el-GR"/>
              <a:t>July 26th 2009</a:t>
            </a:r>
          </a:p>
        </p:txBody>
      </p:sp>
      <p:sp>
        <p:nvSpPr>
          <p:cNvPr id="32773" name="4 - Θέση αριθμού διαφάνειας"/>
          <p:cNvSpPr>
            <a:spLocks noGrp="1"/>
          </p:cNvSpPr>
          <p:nvPr>
            <p:ph type="sldNum" sz="quarter" idx="12"/>
          </p:nvPr>
        </p:nvSpPr>
        <p:spPr>
          <a:noFill/>
        </p:spPr>
        <p:txBody>
          <a:bodyPr/>
          <a:lstStyle/>
          <a:p>
            <a:fld id="{5E1C9372-F7B0-49A7-B462-7E314E4A3731}" type="slidenum">
              <a:rPr lang="el-GR"/>
              <a:pPr/>
              <a:t>29</a:t>
            </a:fld>
            <a:endParaRPr lang="el-GR"/>
          </a:p>
        </p:txBody>
      </p:sp>
      <p:sp>
        <p:nvSpPr>
          <p:cNvPr id="32774"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9" name="Rectangle 15"/>
          <p:cNvSpPr>
            <a:spLocks noGrp="1" noChangeArrowheads="1"/>
          </p:cNvSpPr>
          <p:nvPr>
            <p:ph type="title"/>
          </p:nvPr>
        </p:nvSpPr>
        <p:spPr>
          <a:xfrm>
            <a:off x="685800" y="609600"/>
            <a:ext cx="8101013" cy="1143000"/>
          </a:xfrm>
        </p:spPr>
        <p:txBody>
          <a:bodyPr/>
          <a:lstStyle/>
          <a:p>
            <a:pPr eaLnBrk="1" hangingPunct="1">
              <a:defRPr/>
            </a:pPr>
            <a:r>
              <a:rPr lang="en-US" dirty="0" smtClean="0"/>
              <a:t>Medical Staff – The Driving Force</a:t>
            </a:r>
          </a:p>
        </p:txBody>
      </p:sp>
      <p:sp>
        <p:nvSpPr>
          <p:cNvPr id="8195" name="Rectangle 16"/>
          <p:cNvSpPr>
            <a:spLocks noGrp="1" noChangeArrowheads="1"/>
          </p:cNvSpPr>
          <p:nvPr>
            <p:ph type="body" idx="1"/>
          </p:nvPr>
        </p:nvSpPr>
        <p:spPr>
          <a:xfrm>
            <a:off x="625475" y="1820863"/>
            <a:ext cx="8101013" cy="4911725"/>
          </a:xfrm>
        </p:spPr>
        <p:txBody>
          <a:bodyPr/>
          <a:lstStyle/>
          <a:p>
            <a:pPr eaLnBrk="1" hangingPunct="1"/>
            <a:r>
              <a:rPr lang="en-US" dirty="0" smtClean="0"/>
              <a:t>Head of Dept. Prof. </a:t>
            </a:r>
            <a:r>
              <a:rPr lang="en-US" dirty="0" err="1" smtClean="0"/>
              <a:t>Damianos</a:t>
            </a:r>
            <a:r>
              <a:rPr lang="en-US" dirty="0" smtClean="0"/>
              <a:t> </a:t>
            </a:r>
            <a:r>
              <a:rPr lang="en-US" dirty="0" err="1" smtClean="0"/>
              <a:t>Sakas</a:t>
            </a:r>
            <a:endParaRPr lang="en-US" dirty="0" smtClean="0"/>
          </a:p>
          <a:p>
            <a:pPr lvl="2" eaLnBrk="1" hangingPunct="1"/>
            <a:r>
              <a:rPr lang="en-US" dirty="0" smtClean="0"/>
              <a:t>CIS (Functional Disorders) – Clinical Research</a:t>
            </a:r>
          </a:p>
          <a:p>
            <a:pPr lvl="2" eaLnBrk="1" hangingPunct="1"/>
            <a:r>
              <a:rPr lang="en-US" dirty="0" smtClean="0"/>
              <a:t>Resident M. </a:t>
            </a:r>
            <a:r>
              <a:rPr lang="en-US" dirty="0" err="1" smtClean="0"/>
              <a:t>Themistokleous</a:t>
            </a:r>
            <a:r>
              <a:rPr lang="en-US" dirty="0" smtClean="0"/>
              <a:t> (Parkinson)</a:t>
            </a:r>
          </a:p>
          <a:p>
            <a:pPr lvl="2" eaLnBrk="1" hangingPunct="1"/>
            <a:r>
              <a:rPr lang="en-US" dirty="0" smtClean="0"/>
              <a:t>Resident V. </a:t>
            </a:r>
            <a:r>
              <a:rPr lang="en-US" dirty="0" err="1" smtClean="0"/>
              <a:t>Konofaou</a:t>
            </a:r>
            <a:r>
              <a:rPr lang="en-US" dirty="0" smtClean="0"/>
              <a:t> (Spasticity)</a:t>
            </a:r>
          </a:p>
          <a:p>
            <a:pPr lvl="2" eaLnBrk="1" hangingPunct="1"/>
            <a:r>
              <a:rPr lang="en-US" dirty="0" smtClean="0"/>
              <a:t>Resident L. </a:t>
            </a:r>
            <a:r>
              <a:rPr lang="en-US" dirty="0" err="1" smtClean="0"/>
              <a:t>Stavrinou</a:t>
            </a:r>
            <a:r>
              <a:rPr lang="en-US" dirty="0" smtClean="0"/>
              <a:t> (</a:t>
            </a:r>
            <a:r>
              <a:rPr lang="en-US" dirty="0" err="1" smtClean="0"/>
              <a:t>Dystonia</a:t>
            </a:r>
            <a:r>
              <a:rPr lang="en-US" dirty="0" smtClean="0"/>
              <a:t>)</a:t>
            </a:r>
          </a:p>
          <a:p>
            <a:pPr eaLnBrk="1" hangingPunct="1"/>
            <a:r>
              <a:rPr lang="en-US" dirty="0" smtClean="0"/>
              <a:t>Assistant Prof. George </a:t>
            </a:r>
            <a:r>
              <a:rPr lang="en-US" dirty="0" err="1" smtClean="0"/>
              <a:t>Stranjalis</a:t>
            </a:r>
            <a:endParaRPr lang="en-US" dirty="0" smtClean="0"/>
          </a:p>
          <a:p>
            <a:pPr lvl="2" eaLnBrk="1" hangingPunct="1"/>
            <a:r>
              <a:rPr lang="en-US" dirty="0" smtClean="0"/>
              <a:t>EMR – Clinical Care</a:t>
            </a:r>
          </a:p>
          <a:p>
            <a:pPr eaLnBrk="1" hangingPunct="1"/>
            <a:r>
              <a:rPr lang="en-US" dirty="0" smtClean="0"/>
              <a:t>Assistant Prof. </a:t>
            </a:r>
            <a:r>
              <a:rPr lang="en-US" dirty="0" err="1" smtClean="0"/>
              <a:t>Stylianos</a:t>
            </a:r>
            <a:r>
              <a:rPr lang="en-US" dirty="0" smtClean="0"/>
              <a:t> </a:t>
            </a:r>
            <a:r>
              <a:rPr lang="en-US" dirty="0" err="1" smtClean="0"/>
              <a:t>Gatzonis</a:t>
            </a:r>
            <a:endParaRPr lang="en-US" dirty="0" smtClean="0"/>
          </a:p>
          <a:p>
            <a:pPr lvl="2" eaLnBrk="1" hangingPunct="1"/>
            <a:r>
              <a:rPr lang="en-US" dirty="0" smtClean="0"/>
              <a:t>EPILEPSY (EPILDA, BIOSIM-NTUA)</a:t>
            </a:r>
          </a:p>
          <a:p>
            <a:pPr lvl="2" eaLnBrk="1" hangingPunct="1"/>
            <a:r>
              <a:rPr lang="en-US" dirty="0" smtClean="0"/>
              <a:t>Clinical Research and Clinical Care</a:t>
            </a:r>
          </a:p>
          <a:p>
            <a:pPr lvl="1" eaLnBrk="1" hangingPunct="1"/>
            <a:endParaRPr lang="en-US" dirty="0" smtClean="0"/>
          </a:p>
        </p:txBody>
      </p:sp>
      <p:sp>
        <p:nvSpPr>
          <p:cNvPr id="8196" name="3 - Θέση ημερομηνίας"/>
          <p:cNvSpPr>
            <a:spLocks noGrp="1"/>
          </p:cNvSpPr>
          <p:nvPr>
            <p:ph type="dt" sz="quarter" idx="10"/>
          </p:nvPr>
        </p:nvSpPr>
        <p:spPr>
          <a:noFill/>
        </p:spPr>
        <p:txBody>
          <a:bodyPr/>
          <a:lstStyle/>
          <a:p>
            <a:r>
              <a:rPr lang="el-GR"/>
              <a:t>July 26th 2009</a:t>
            </a:r>
          </a:p>
        </p:txBody>
      </p:sp>
      <p:sp>
        <p:nvSpPr>
          <p:cNvPr id="8197" name="4 - Θέση αριθμού διαφάνειας"/>
          <p:cNvSpPr>
            <a:spLocks noGrp="1"/>
          </p:cNvSpPr>
          <p:nvPr>
            <p:ph type="sldNum" sz="quarter" idx="12"/>
          </p:nvPr>
        </p:nvSpPr>
        <p:spPr>
          <a:noFill/>
        </p:spPr>
        <p:txBody>
          <a:bodyPr/>
          <a:lstStyle/>
          <a:p>
            <a:fld id="{DAF987B2-A884-4164-93DB-391F49EBA97C}" type="slidenum">
              <a:rPr lang="el-GR"/>
              <a:pPr/>
              <a:t>3</a:t>
            </a:fld>
            <a:endParaRPr lang="el-GR"/>
          </a:p>
        </p:txBody>
      </p:sp>
      <p:sp>
        <p:nvSpPr>
          <p:cNvPr id="8198"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Future Plans</a:t>
            </a:r>
            <a:endParaRPr lang="el-GR" dirty="0"/>
          </a:p>
        </p:txBody>
      </p:sp>
      <p:sp>
        <p:nvSpPr>
          <p:cNvPr id="33795" name="Content Placeholder 2"/>
          <p:cNvSpPr>
            <a:spLocks noGrp="1"/>
          </p:cNvSpPr>
          <p:nvPr>
            <p:ph idx="1"/>
          </p:nvPr>
        </p:nvSpPr>
        <p:spPr>
          <a:xfrm>
            <a:off x="685800" y="1787525"/>
            <a:ext cx="7772400" cy="4876800"/>
          </a:xfrm>
        </p:spPr>
        <p:txBody>
          <a:bodyPr/>
          <a:lstStyle/>
          <a:p>
            <a:r>
              <a:rPr lang="en-US" smtClean="0"/>
              <a:t>Hellenic EMR Open Source</a:t>
            </a:r>
          </a:p>
          <a:p>
            <a:pPr lvl="1"/>
            <a:r>
              <a:rPr lang="en-US" smtClean="0"/>
              <a:t>Portable, Working Off-line</a:t>
            </a:r>
          </a:p>
          <a:p>
            <a:pPr lvl="1"/>
            <a:r>
              <a:rPr lang="en-US" smtClean="0"/>
              <a:t>Web or wireless Synchronization</a:t>
            </a:r>
          </a:p>
          <a:p>
            <a:r>
              <a:rPr lang="en-US" smtClean="0"/>
              <a:t>A freeware version of the front end</a:t>
            </a:r>
          </a:p>
          <a:p>
            <a:r>
              <a:rPr lang="en-US" smtClean="0"/>
              <a:t>Participation on a Thematic Network on Neurodegenerative Disorders</a:t>
            </a:r>
          </a:p>
          <a:p>
            <a:r>
              <a:rPr lang="en-US" smtClean="0"/>
              <a:t>Participation on certification authority</a:t>
            </a:r>
          </a:p>
          <a:p>
            <a:r>
              <a:rPr lang="en-US" smtClean="0"/>
              <a:t>IT education, consultation services</a:t>
            </a:r>
            <a:endParaRPr lang="el-GR" smtClean="0"/>
          </a:p>
        </p:txBody>
      </p:sp>
      <p:sp>
        <p:nvSpPr>
          <p:cNvPr id="33796" name="3 - Θέση ημερομηνίας"/>
          <p:cNvSpPr>
            <a:spLocks noGrp="1"/>
          </p:cNvSpPr>
          <p:nvPr>
            <p:ph type="dt" sz="quarter" idx="10"/>
          </p:nvPr>
        </p:nvSpPr>
        <p:spPr>
          <a:noFill/>
        </p:spPr>
        <p:txBody>
          <a:bodyPr/>
          <a:lstStyle/>
          <a:p>
            <a:r>
              <a:rPr lang="el-GR"/>
              <a:t>July 26th 2009</a:t>
            </a:r>
          </a:p>
        </p:txBody>
      </p:sp>
      <p:sp>
        <p:nvSpPr>
          <p:cNvPr id="33797" name="4 - Θέση αριθμού διαφάνειας"/>
          <p:cNvSpPr>
            <a:spLocks noGrp="1"/>
          </p:cNvSpPr>
          <p:nvPr>
            <p:ph type="sldNum" sz="quarter" idx="12"/>
          </p:nvPr>
        </p:nvSpPr>
        <p:spPr>
          <a:noFill/>
        </p:spPr>
        <p:txBody>
          <a:bodyPr/>
          <a:lstStyle/>
          <a:p>
            <a:fld id="{AACF5F43-AF3B-46E0-B95A-CC79BE6ACE0F}" type="slidenum">
              <a:rPr lang="el-GR"/>
              <a:pPr/>
              <a:t>30</a:t>
            </a:fld>
            <a:endParaRPr lang="el-GR"/>
          </a:p>
        </p:txBody>
      </p:sp>
      <p:sp>
        <p:nvSpPr>
          <p:cNvPr id="33798"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Thank You</a:t>
            </a:r>
            <a:endParaRPr lang="el-GR" dirty="0"/>
          </a:p>
        </p:txBody>
      </p:sp>
      <p:sp>
        <p:nvSpPr>
          <p:cNvPr id="34819" name="Content Placeholder 2"/>
          <p:cNvSpPr>
            <a:spLocks noGrp="1"/>
          </p:cNvSpPr>
          <p:nvPr>
            <p:ph idx="1"/>
          </p:nvPr>
        </p:nvSpPr>
        <p:spPr/>
        <p:txBody>
          <a:bodyPr/>
          <a:lstStyle/>
          <a:p>
            <a:r>
              <a:rPr lang="en-US" smtClean="0"/>
              <a:t>Enjoy Samos</a:t>
            </a:r>
          </a:p>
          <a:p>
            <a:r>
              <a:rPr lang="en-US" smtClean="0"/>
              <a:t>Enjoy Greece</a:t>
            </a:r>
          </a:p>
          <a:p>
            <a:r>
              <a:rPr lang="en-US" smtClean="0"/>
              <a:t>Enjoy Life</a:t>
            </a:r>
          </a:p>
          <a:p>
            <a:r>
              <a:rPr lang="en-US" smtClean="0"/>
              <a:t>Send me a smile ;-) </a:t>
            </a:r>
          </a:p>
        </p:txBody>
      </p:sp>
      <p:sp>
        <p:nvSpPr>
          <p:cNvPr id="34820" name="3 - Θέση ημερομηνίας"/>
          <p:cNvSpPr>
            <a:spLocks noGrp="1"/>
          </p:cNvSpPr>
          <p:nvPr>
            <p:ph type="dt" sz="quarter" idx="10"/>
          </p:nvPr>
        </p:nvSpPr>
        <p:spPr>
          <a:noFill/>
        </p:spPr>
        <p:txBody>
          <a:bodyPr/>
          <a:lstStyle/>
          <a:p>
            <a:r>
              <a:rPr lang="el-GR"/>
              <a:t>July 26th 2009</a:t>
            </a:r>
          </a:p>
        </p:txBody>
      </p:sp>
      <p:sp>
        <p:nvSpPr>
          <p:cNvPr id="34821" name="4 - Θέση αριθμού διαφάνειας"/>
          <p:cNvSpPr>
            <a:spLocks noGrp="1"/>
          </p:cNvSpPr>
          <p:nvPr>
            <p:ph type="sldNum" sz="quarter" idx="12"/>
          </p:nvPr>
        </p:nvSpPr>
        <p:spPr>
          <a:noFill/>
        </p:spPr>
        <p:txBody>
          <a:bodyPr/>
          <a:lstStyle/>
          <a:p>
            <a:fld id="{60F4D726-76B9-49C5-AE41-3ED9C48358BD}" type="slidenum">
              <a:rPr lang="el-GR"/>
              <a:pPr/>
              <a:t>31</a:t>
            </a:fld>
            <a:endParaRPr lang="el-GR"/>
          </a:p>
        </p:txBody>
      </p:sp>
      <p:sp>
        <p:nvSpPr>
          <p:cNvPr id="34822"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243888" cy="1143000"/>
          </a:xfrm>
        </p:spPr>
        <p:txBody>
          <a:bodyPr/>
          <a:lstStyle/>
          <a:p>
            <a:pPr eaLnBrk="1" hangingPunct="1">
              <a:defRPr/>
            </a:pPr>
            <a:r>
              <a:rPr lang="en-GB" dirty="0" smtClean="0"/>
              <a:t>Lesson 1 – Communication Issues</a:t>
            </a:r>
            <a:endParaRPr lang="el-GR" dirty="0"/>
          </a:p>
        </p:txBody>
      </p:sp>
      <p:sp>
        <p:nvSpPr>
          <p:cNvPr id="9219" name="Content Placeholder 2"/>
          <p:cNvSpPr>
            <a:spLocks noGrp="1"/>
          </p:cNvSpPr>
          <p:nvPr>
            <p:ph idx="1"/>
          </p:nvPr>
        </p:nvSpPr>
        <p:spPr>
          <a:xfrm>
            <a:off x="685800" y="1819275"/>
            <a:ext cx="7772400" cy="4895850"/>
          </a:xfrm>
        </p:spPr>
        <p:txBody>
          <a:bodyPr/>
          <a:lstStyle/>
          <a:p>
            <a:pPr eaLnBrk="1" hangingPunct="1"/>
            <a:r>
              <a:rPr lang="en-GB" dirty="0" smtClean="0"/>
              <a:t>Main obstacles</a:t>
            </a:r>
          </a:p>
          <a:p>
            <a:pPr lvl="1" eaLnBrk="1" hangingPunct="1"/>
            <a:r>
              <a:rPr lang="en-GB" dirty="0" smtClean="0"/>
              <a:t>Low priority of IT issues</a:t>
            </a:r>
          </a:p>
          <a:p>
            <a:pPr lvl="1" eaLnBrk="1" hangingPunct="1"/>
            <a:r>
              <a:rPr lang="en-GB" dirty="0" smtClean="0"/>
              <a:t>Lack of coordination and organisation</a:t>
            </a:r>
          </a:p>
          <a:p>
            <a:pPr lvl="1" eaLnBrk="1" hangingPunct="1"/>
            <a:r>
              <a:rPr lang="en-GB" dirty="0" smtClean="0"/>
              <a:t>Lack </a:t>
            </a:r>
            <a:r>
              <a:rPr lang="en-GB" smtClean="0"/>
              <a:t>of communication</a:t>
            </a:r>
            <a:endParaRPr lang="en-GB" dirty="0" smtClean="0"/>
          </a:p>
          <a:p>
            <a:pPr lvl="1" eaLnBrk="1" hangingPunct="1"/>
            <a:r>
              <a:rPr lang="en-GB" dirty="0" smtClean="0"/>
              <a:t>Lack of planning and clear objectives</a:t>
            </a:r>
          </a:p>
          <a:p>
            <a:pPr eaLnBrk="1" hangingPunct="1"/>
            <a:r>
              <a:rPr lang="en-GB" dirty="0" smtClean="0"/>
              <a:t>Main reasons</a:t>
            </a:r>
          </a:p>
          <a:p>
            <a:pPr lvl="1" eaLnBrk="1" hangingPunct="1"/>
            <a:r>
              <a:rPr lang="en-GB" dirty="0" smtClean="0"/>
              <a:t>Contradictory priorities and needs</a:t>
            </a:r>
          </a:p>
          <a:p>
            <a:pPr lvl="1" eaLnBrk="1" hangingPunct="1"/>
            <a:r>
              <a:rPr lang="en-GB" dirty="0" smtClean="0"/>
              <a:t>Overloaded appointment schedule</a:t>
            </a:r>
          </a:p>
          <a:p>
            <a:pPr lvl="1" eaLnBrk="1" hangingPunct="1"/>
            <a:r>
              <a:rPr lang="en-GB" dirty="0" smtClean="0"/>
              <a:t>OR heavy schedule</a:t>
            </a:r>
            <a:endParaRPr lang="el-GR" dirty="0" smtClean="0"/>
          </a:p>
        </p:txBody>
      </p:sp>
      <p:sp>
        <p:nvSpPr>
          <p:cNvPr id="9220" name="3 - Θέση ημερομηνίας"/>
          <p:cNvSpPr>
            <a:spLocks noGrp="1"/>
          </p:cNvSpPr>
          <p:nvPr>
            <p:ph type="dt" sz="quarter" idx="10"/>
          </p:nvPr>
        </p:nvSpPr>
        <p:spPr>
          <a:noFill/>
        </p:spPr>
        <p:txBody>
          <a:bodyPr/>
          <a:lstStyle/>
          <a:p>
            <a:r>
              <a:rPr lang="el-GR"/>
              <a:t>July 26th 2009</a:t>
            </a:r>
          </a:p>
        </p:txBody>
      </p:sp>
      <p:sp>
        <p:nvSpPr>
          <p:cNvPr id="9221" name="4 - Θέση αριθμού διαφάνειας"/>
          <p:cNvSpPr>
            <a:spLocks noGrp="1"/>
          </p:cNvSpPr>
          <p:nvPr>
            <p:ph type="sldNum" sz="quarter" idx="12"/>
          </p:nvPr>
        </p:nvSpPr>
        <p:spPr>
          <a:noFill/>
        </p:spPr>
        <p:txBody>
          <a:bodyPr/>
          <a:lstStyle/>
          <a:p>
            <a:fld id="{0B476291-6F16-49D4-9DCF-8D549DE4F484}" type="slidenum">
              <a:rPr lang="el-GR"/>
              <a:pPr/>
              <a:t>4</a:t>
            </a:fld>
            <a:endParaRPr lang="el-GR"/>
          </a:p>
        </p:txBody>
      </p:sp>
      <p:sp>
        <p:nvSpPr>
          <p:cNvPr id="9222"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p:txBody>
          <a:bodyPr/>
          <a:lstStyle/>
          <a:p>
            <a:pPr eaLnBrk="1" hangingPunct="1">
              <a:defRPr/>
            </a:pPr>
            <a:r>
              <a:rPr lang="en-US" dirty="0" smtClean="0"/>
              <a:t>IT Local Network</a:t>
            </a:r>
            <a:br>
              <a:rPr lang="en-US" dirty="0" smtClean="0"/>
            </a:br>
            <a:r>
              <a:rPr lang="en-US" sz="3600" dirty="0" smtClean="0"/>
              <a:t>Bridge The Gap</a:t>
            </a:r>
          </a:p>
        </p:txBody>
      </p:sp>
      <p:sp>
        <p:nvSpPr>
          <p:cNvPr id="10243" name="Rectangle 7"/>
          <p:cNvSpPr>
            <a:spLocks noGrp="1" noChangeArrowheads="1"/>
          </p:cNvSpPr>
          <p:nvPr>
            <p:ph type="body" idx="1"/>
          </p:nvPr>
        </p:nvSpPr>
        <p:spPr>
          <a:xfrm>
            <a:off x="685800" y="1846263"/>
            <a:ext cx="8029575" cy="4748212"/>
          </a:xfrm>
        </p:spPr>
        <p:txBody>
          <a:bodyPr/>
          <a:lstStyle/>
          <a:p>
            <a:pPr eaLnBrk="1" hangingPunct="1"/>
            <a:r>
              <a:rPr lang="en-US" dirty="0" smtClean="0"/>
              <a:t>Dispersed locations</a:t>
            </a:r>
          </a:p>
          <a:p>
            <a:pPr lvl="1" eaLnBrk="1" hangingPunct="1"/>
            <a:r>
              <a:rPr lang="en-US" dirty="0" smtClean="0"/>
              <a:t>Site 1 outside the Hospital Network</a:t>
            </a:r>
          </a:p>
          <a:p>
            <a:pPr lvl="2" eaLnBrk="1" hangingPunct="1"/>
            <a:r>
              <a:rPr lang="en-US" dirty="0" smtClean="0"/>
              <a:t>The Hellenic Neurosurgical Research Centre</a:t>
            </a:r>
          </a:p>
          <a:p>
            <a:pPr lvl="1" eaLnBrk="1" hangingPunct="1"/>
            <a:r>
              <a:rPr lang="en-US" dirty="0" smtClean="0"/>
              <a:t>Site 2 inside hospital without Network</a:t>
            </a:r>
          </a:p>
          <a:p>
            <a:pPr lvl="2" eaLnBrk="1" hangingPunct="1"/>
            <a:r>
              <a:rPr lang="en-US" dirty="0" smtClean="0"/>
              <a:t>The Neurosurgery Clinic</a:t>
            </a:r>
          </a:p>
          <a:p>
            <a:pPr lvl="2" eaLnBrk="1" hangingPunct="1"/>
            <a:r>
              <a:rPr lang="en-US" dirty="0" smtClean="0"/>
              <a:t>The Operating Room</a:t>
            </a:r>
          </a:p>
          <a:p>
            <a:pPr lvl="2" eaLnBrk="1" hangingPunct="1"/>
            <a:r>
              <a:rPr lang="en-US" dirty="0" smtClean="0"/>
              <a:t>The Lecture Amphitheater</a:t>
            </a:r>
          </a:p>
          <a:p>
            <a:pPr eaLnBrk="1" hangingPunct="1"/>
            <a:r>
              <a:rPr lang="en-US" dirty="0" smtClean="0"/>
              <a:t>Site 1,2 NOT LINKED</a:t>
            </a:r>
          </a:p>
          <a:p>
            <a:pPr eaLnBrk="1" hangingPunct="1"/>
            <a:r>
              <a:rPr lang="en-US" dirty="0" smtClean="0"/>
              <a:t>Network planning was underestimated </a:t>
            </a:r>
          </a:p>
        </p:txBody>
      </p:sp>
      <p:sp>
        <p:nvSpPr>
          <p:cNvPr id="10244" name="3 - Θέση ημερομηνίας"/>
          <p:cNvSpPr>
            <a:spLocks noGrp="1"/>
          </p:cNvSpPr>
          <p:nvPr>
            <p:ph type="dt" sz="quarter" idx="10"/>
          </p:nvPr>
        </p:nvSpPr>
        <p:spPr>
          <a:noFill/>
        </p:spPr>
        <p:txBody>
          <a:bodyPr/>
          <a:lstStyle/>
          <a:p>
            <a:r>
              <a:rPr lang="el-GR"/>
              <a:t>July 26th 2009</a:t>
            </a:r>
          </a:p>
        </p:txBody>
      </p:sp>
      <p:sp>
        <p:nvSpPr>
          <p:cNvPr id="10245" name="4 - Θέση αριθμού διαφάνειας"/>
          <p:cNvSpPr>
            <a:spLocks noGrp="1"/>
          </p:cNvSpPr>
          <p:nvPr>
            <p:ph type="sldNum" sz="quarter" idx="12"/>
          </p:nvPr>
        </p:nvSpPr>
        <p:spPr>
          <a:noFill/>
        </p:spPr>
        <p:txBody>
          <a:bodyPr/>
          <a:lstStyle/>
          <a:p>
            <a:fld id="{F2276612-52A3-4C2F-9FF9-1F7B0CB1D4D4}" type="slidenum">
              <a:rPr lang="el-GR"/>
              <a:pPr/>
              <a:t>5</a:t>
            </a:fld>
            <a:endParaRPr lang="el-GR"/>
          </a:p>
        </p:txBody>
      </p:sp>
      <p:sp>
        <p:nvSpPr>
          <p:cNvPr id="10246"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p:txBody>
          <a:bodyPr/>
          <a:lstStyle/>
          <a:p>
            <a:pPr eaLnBrk="1" hangingPunct="1">
              <a:defRPr/>
            </a:pPr>
            <a:r>
              <a:rPr lang="en-US" dirty="0" smtClean="0"/>
              <a:t>IT Infrastructure Solution</a:t>
            </a:r>
          </a:p>
        </p:txBody>
      </p:sp>
      <p:sp>
        <p:nvSpPr>
          <p:cNvPr id="11267" name="Rectangle 7"/>
          <p:cNvSpPr>
            <a:spLocks noGrp="1" noChangeArrowheads="1"/>
          </p:cNvSpPr>
          <p:nvPr>
            <p:ph type="body" idx="1"/>
          </p:nvPr>
        </p:nvSpPr>
        <p:spPr>
          <a:xfrm>
            <a:off x="685800" y="1866900"/>
            <a:ext cx="7772400" cy="4376738"/>
          </a:xfrm>
        </p:spPr>
        <p:txBody>
          <a:bodyPr/>
          <a:lstStyle/>
          <a:p>
            <a:pPr eaLnBrk="1" hangingPunct="1"/>
            <a:r>
              <a:rPr lang="en-US" smtClean="0"/>
              <a:t>In the Beginning (2006)</a:t>
            </a:r>
          </a:p>
          <a:p>
            <a:pPr lvl="1" eaLnBrk="1" hangingPunct="1"/>
            <a:r>
              <a:rPr lang="en-US" smtClean="0"/>
              <a:t>Site 1,  LAN (1 Server, 12 PCs, ADSL)</a:t>
            </a:r>
          </a:p>
          <a:p>
            <a:pPr lvl="1" eaLnBrk="1" hangingPunct="1"/>
            <a:r>
              <a:rPr lang="en-US" smtClean="0"/>
              <a:t>Site 2, 9 Standalone PCs, ISDN </a:t>
            </a:r>
          </a:p>
          <a:p>
            <a:pPr lvl="1" eaLnBrk="1" hangingPunct="1"/>
            <a:r>
              <a:rPr lang="en-US" smtClean="0"/>
              <a:t>Site 1, Site 2 Do not communicate</a:t>
            </a:r>
          </a:p>
          <a:p>
            <a:pPr eaLnBrk="1" hangingPunct="1"/>
            <a:r>
              <a:rPr lang="en-US" smtClean="0"/>
              <a:t>Today (2009)</a:t>
            </a:r>
          </a:p>
          <a:p>
            <a:pPr lvl="1" eaLnBrk="1" hangingPunct="1"/>
            <a:r>
              <a:rPr lang="en-US" smtClean="0"/>
              <a:t>Site 1 (2 LANs, 1 Local – 1 Webhosting)</a:t>
            </a:r>
          </a:p>
          <a:p>
            <a:pPr lvl="1" eaLnBrk="1" hangingPunct="1"/>
            <a:r>
              <a:rPr lang="en-US" smtClean="0"/>
              <a:t>Site 2, 15 PCs on MLS VPN LAN</a:t>
            </a:r>
          </a:p>
          <a:p>
            <a:pPr lvl="1" eaLnBrk="1" hangingPunct="1"/>
            <a:r>
              <a:rPr lang="en-US" smtClean="0"/>
              <a:t>3 ADSL Lines (2 MLS VPN, 1 Web VPN)</a:t>
            </a:r>
          </a:p>
          <a:p>
            <a:pPr lvl="1" eaLnBrk="1" hangingPunct="1"/>
            <a:r>
              <a:rPr lang="en-US" smtClean="0"/>
              <a:t>Secure Access/Linking inside/outside</a:t>
            </a:r>
          </a:p>
          <a:p>
            <a:pPr eaLnBrk="1" hangingPunct="1"/>
            <a:endParaRPr lang="en-US" smtClean="0"/>
          </a:p>
        </p:txBody>
      </p:sp>
      <p:sp>
        <p:nvSpPr>
          <p:cNvPr id="11268" name="3 - Θέση ημερομηνίας"/>
          <p:cNvSpPr>
            <a:spLocks noGrp="1"/>
          </p:cNvSpPr>
          <p:nvPr>
            <p:ph type="dt" sz="quarter" idx="10"/>
          </p:nvPr>
        </p:nvSpPr>
        <p:spPr>
          <a:noFill/>
        </p:spPr>
        <p:txBody>
          <a:bodyPr/>
          <a:lstStyle/>
          <a:p>
            <a:r>
              <a:rPr lang="el-GR"/>
              <a:t>July 26th 2009</a:t>
            </a:r>
          </a:p>
        </p:txBody>
      </p:sp>
      <p:sp>
        <p:nvSpPr>
          <p:cNvPr id="11269" name="4 - Θέση αριθμού διαφάνειας"/>
          <p:cNvSpPr>
            <a:spLocks noGrp="1"/>
          </p:cNvSpPr>
          <p:nvPr>
            <p:ph type="sldNum" sz="quarter" idx="12"/>
          </p:nvPr>
        </p:nvSpPr>
        <p:spPr>
          <a:noFill/>
        </p:spPr>
        <p:txBody>
          <a:bodyPr/>
          <a:lstStyle/>
          <a:p>
            <a:fld id="{6044B2D0-6F58-4D52-952E-E8706AD8CB2E}" type="slidenum">
              <a:rPr lang="el-GR"/>
              <a:pPr/>
              <a:t>6</a:t>
            </a:fld>
            <a:endParaRPr lang="el-GR"/>
          </a:p>
        </p:txBody>
      </p:sp>
      <p:sp>
        <p:nvSpPr>
          <p:cNvPr id="11270"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GB" dirty="0" smtClean="0"/>
              <a:t>Lesson 2 – Networking Issues</a:t>
            </a:r>
            <a:endParaRPr lang="el-GR" dirty="0"/>
          </a:p>
        </p:txBody>
      </p:sp>
      <p:sp>
        <p:nvSpPr>
          <p:cNvPr id="12291" name="Content Placeholder 2"/>
          <p:cNvSpPr>
            <a:spLocks noGrp="1"/>
          </p:cNvSpPr>
          <p:nvPr>
            <p:ph idx="1"/>
          </p:nvPr>
        </p:nvSpPr>
        <p:spPr>
          <a:xfrm>
            <a:off x="685800" y="1852613"/>
            <a:ext cx="7772400" cy="5005387"/>
          </a:xfrm>
        </p:spPr>
        <p:txBody>
          <a:bodyPr/>
          <a:lstStyle/>
          <a:p>
            <a:pPr eaLnBrk="1" hangingPunct="1"/>
            <a:r>
              <a:rPr lang="en-GB" dirty="0" smtClean="0"/>
              <a:t>Clinicians - Misunderstanding</a:t>
            </a:r>
          </a:p>
          <a:p>
            <a:pPr lvl="1" eaLnBrk="1" hangingPunct="1"/>
            <a:r>
              <a:rPr lang="en-GB" dirty="0" smtClean="0"/>
              <a:t>Network Security Policy issues</a:t>
            </a:r>
          </a:p>
          <a:p>
            <a:pPr lvl="1" eaLnBrk="1" hangingPunct="1"/>
            <a:r>
              <a:rPr lang="en-GB" dirty="0" smtClean="0"/>
              <a:t>Database Availability-Access issues</a:t>
            </a:r>
          </a:p>
          <a:p>
            <a:pPr lvl="1" eaLnBrk="1" hangingPunct="1"/>
            <a:r>
              <a:rPr lang="en-GB" dirty="0" smtClean="0"/>
              <a:t>No plan and budget for the cost of Networking solutions</a:t>
            </a:r>
          </a:p>
          <a:p>
            <a:pPr eaLnBrk="1" hangingPunct="1"/>
            <a:r>
              <a:rPr lang="en-GB" dirty="0" smtClean="0"/>
              <a:t>Hospital Management – Indifference</a:t>
            </a:r>
          </a:p>
          <a:p>
            <a:pPr lvl="1" eaLnBrk="1" hangingPunct="1"/>
            <a:r>
              <a:rPr lang="en-GB" dirty="0" smtClean="0"/>
              <a:t>Act “independently”, feasible solution</a:t>
            </a:r>
          </a:p>
          <a:p>
            <a:pPr lvl="1" eaLnBrk="1" hangingPunct="1"/>
            <a:r>
              <a:rPr lang="en-GB" dirty="0" smtClean="0"/>
              <a:t>Private/Departmental Funding</a:t>
            </a:r>
          </a:p>
          <a:p>
            <a:pPr lvl="1" eaLnBrk="1" hangingPunct="1"/>
            <a:r>
              <a:rPr lang="en-GB" dirty="0" smtClean="0"/>
              <a:t>Informal permission to proceed</a:t>
            </a:r>
          </a:p>
        </p:txBody>
      </p:sp>
      <p:sp>
        <p:nvSpPr>
          <p:cNvPr id="12292" name="3 - Θέση ημερομηνίας"/>
          <p:cNvSpPr>
            <a:spLocks noGrp="1"/>
          </p:cNvSpPr>
          <p:nvPr>
            <p:ph type="dt" sz="quarter" idx="10"/>
          </p:nvPr>
        </p:nvSpPr>
        <p:spPr>
          <a:noFill/>
        </p:spPr>
        <p:txBody>
          <a:bodyPr/>
          <a:lstStyle/>
          <a:p>
            <a:r>
              <a:rPr lang="el-GR"/>
              <a:t>July 26th 2009</a:t>
            </a:r>
          </a:p>
        </p:txBody>
      </p:sp>
      <p:sp>
        <p:nvSpPr>
          <p:cNvPr id="12293" name="4 - Θέση αριθμού διαφάνειας"/>
          <p:cNvSpPr>
            <a:spLocks noGrp="1"/>
          </p:cNvSpPr>
          <p:nvPr>
            <p:ph type="sldNum" sz="quarter" idx="12"/>
          </p:nvPr>
        </p:nvSpPr>
        <p:spPr>
          <a:noFill/>
        </p:spPr>
        <p:txBody>
          <a:bodyPr/>
          <a:lstStyle/>
          <a:p>
            <a:fld id="{CD32693D-6863-403D-9635-B15C3EBC74E6}" type="slidenum">
              <a:rPr lang="el-GR"/>
              <a:pPr/>
              <a:t>7</a:t>
            </a:fld>
            <a:endParaRPr lang="el-GR"/>
          </a:p>
        </p:txBody>
      </p:sp>
      <p:sp>
        <p:nvSpPr>
          <p:cNvPr id="12294"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 Phase 1 (ER Diagram)</a:t>
            </a:r>
            <a:endParaRPr lang="el-GR" dirty="0"/>
          </a:p>
        </p:txBody>
      </p:sp>
      <p:pic>
        <p:nvPicPr>
          <p:cNvPr id="13315" name="Picture 3" descr="NHIS-EMR-Design.jpg"/>
          <p:cNvPicPr>
            <a:picLocks noChangeAspect="1"/>
          </p:cNvPicPr>
          <p:nvPr/>
        </p:nvPicPr>
        <p:blipFill>
          <a:blip r:embed="rId3" cstate="print"/>
          <a:srcRect/>
          <a:stretch>
            <a:fillRect/>
          </a:stretch>
        </p:blipFill>
        <p:spPr bwMode="auto">
          <a:xfrm>
            <a:off x="234950" y="1928813"/>
            <a:ext cx="8585200" cy="4500562"/>
          </a:xfrm>
          <a:prstGeom prst="rect">
            <a:avLst/>
          </a:prstGeom>
          <a:noFill/>
          <a:ln w="9525">
            <a:noFill/>
            <a:miter lim="800000"/>
            <a:headEnd/>
            <a:tailEnd/>
          </a:ln>
        </p:spPr>
      </p:pic>
      <p:sp>
        <p:nvSpPr>
          <p:cNvPr id="13316" name="3 - Θέση ημερομηνίας"/>
          <p:cNvSpPr>
            <a:spLocks noGrp="1"/>
          </p:cNvSpPr>
          <p:nvPr>
            <p:ph type="dt" sz="quarter" idx="10"/>
          </p:nvPr>
        </p:nvSpPr>
        <p:spPr>
          <a:noFill/>
        </p:spPr>
        <p:txBody>
          <a:bodyPr/>
          <a:lstStyle/>
          <a:p>
            <a:r>
              <a:rPr lang="el-GR"/>
              <a:t>July 26th 2009</a:t>
            </a:r>
          </a:p>
        </p:txBody>
      </p:sp>
      <p:sp>
        <p:nvSpPr>
          <p:cNvPr id="13317" name="4 - Θέση αριθμού διαφάνειας"/>
          <p:cNvSpPr>
            <a:spLocks noGrp="1"/>
          </p:cNvSpPr>
          <p:nvPr>
            <p:ph type="sldNum" sz="quarter" idx="12"/>
          </p:nvPr>
        </p:nvSpPr>
        <p:spPr>
          <a:noFill/>
        </p:spPr>
        <p:txBody>
          <a:bodyPr/>
          <a:lstStyle/>
          <a:p>
            <a:fld id="{28DF2CEA-225B-429A-A409-05418E45C403}" type="slidenum">
              <a:rPr lang="el-GR"/>
              <a:pPr/>
              <a:t>8</a:t>
            </a:fld>
            <a:endParaRPr lang="el-GR"/>
          </a:p>
        </p:txBody>
      </p:sp>
      <p:sp>
        <p:nvSpPr>
          <p:cNvPr id="13318"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EMR Phase 2 – Migration</a:t>
            </a:r>
            <a:endParaRPr lang="el-GR" dirty="0"/>
          </a:p>
        </p:txBody>
      </p:sp>
      <p:pic>
        <p:nvPicPr>
          <p:cNvPr id="14339" name="Picture 3"/>
          <p:cNvPicPr>
            <a:picLocks noChangeAspect="1" noChangeArrowheads="1"/>
          </p:cNvPicPr>
          <p:nvPr/>
        </p:nvPicPr>
        <p:blipFill>
          <a:blip r:embed="rId3" cstate="print"/>
          <a:srcRect/>
          <a:stretch>
            <a:fillRect/>
          </a:stretch>
        </p:blipFill>
        <p:spPr bwMode="auto">
          <a:xfrm>
            <a:off x="142875" y="1928813"/>
            <a:ext cx="8858250" cy="4429125"/>
          </a:xfrm>
          <a:prstGeom prst="rect">
            <a:avLst/>
          </a:prstGeom>
          <a:noFill/>
          <a:ln w="12700" cap="sq">
            <a:noFill/>
            <a:miter lim="800000"/>
            <a:headEnd type="none" w="sm" len="sm"/>
            <a:tailEnd type="none" w="sm" len="sm"/>
          </a:ln>
        </p:spPr>
      </p:pic>
      <p:sp>
        <p:nvSpPr>
          <p:cNvPr id="14340" name="3 - Θέση ημερομηνίας"/>
          <p:cNvSpPr>
            <a:spLocks noGrp="1"/>
          </p:cNvSpPr>
          <p:nvPr>
            <p:ph type="dt" sz="quarter" idx="10"/>
          </p:nvPr>
        </p:nvSpPr>
        <p:spPr>
          <a:noFill/>
        </p:spPr>
        <p:txBody>
          <a:bodyPr/>
          <a:lstStyle/>
          <a:p>
            <a:r>
              <a:rPr lang="el-GR"/>
              <a:t>July 26th 2009</a:t>
            </a:r>
          </a:p>
        </p:txBody>
      </p:sp>
      <p:sp>
        <p:nvSpPr>
          <p:cNvPr id="14341" name="4 - Θέση αριθμού διαφάνειας"/>
          <p:cNvSpPr>
            <a:spLocks noGrp="1"/>
          </p:cNvSpPr>
          <p:nvPr>
            <p:ph type="sldNum" sz="quarter" idx="12"/>
          </p:nvPr>
        </p:nvSpPr>
        <p:spPr>
          <a:noFill/>
        </p:spPr>
        <p:txBody>
          <a:bodyPr/>
          <a:lstStyle/>
          <a:p>
            <a:fld id="{E1523B5F-C1B0-4C32-B1BF-BF68D8F1247E}" type="slidenum">
              <a:rPr lang="el-GR"/>
              <a:pPr/>
              <a:t>9</a:t>
            </a:fld>
            <a:endParaRPr lang="el-GR"/>
          </a:p>
        </p:txBody>
      </p:sp>
      <p:sp>
        <p:nvSpPr>
          <p:cNvPr id="14342" name="5 - Θέση υποσέλιδου"/>
          <p:cNvSpPr>
            <a:spLocks noGrp="1"/>
          </p:cNvSpPr>
          <p:nvPr>
            <p:ph type="ftr" sz="quarter" idx="11"/>
          </p:nvPr>
        </p:nvSpPr>
        <p:spPr>
          <a:noFill/>
        </p:spPr>
        <p:txBody>
          <a:bodyPr/>
          <a:lstStyle/>
          <a:p>
            <a:r>
              <a:rPr lang="en-US"/>
              <a:t>Athanassios Hatzis, PhD</a:t>
            </a:r>
            <a:endParaRPr lang="el-GR"/>
          </a:p>
        </p:txBody>
      </p:sp>
    </p:spTree>
  </p:cSld>
  <p:clrMapOvr>
    <a:masterClrMapping/>
  </p:clrMapOvr>
  <p:transition>
    <p:fade thruBlk="1"/>
  </p:transition>
  <p:timing>
    <p:tnLst>
      <p:par>
        <p:cTn id="1" dur="indefinite" restart="never" nodeType="tmRoot"/>
      </p:par>
    </p:tnLst>
  </p:timing>
</p:sld>
</file>

<file path=ppt/theme/theme1.xml><?xml version="1.0" encoding="utf-8"?>
<a:theme xmlns:a="http://schemas.openxmlformats.org/drawingml/2006/main" name="Project Overview">
  <a:themeElements>
    <a:clrScheme name="Default Design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Overview</Template>
  <TotalTime>1640</TotalTime>
  <Words>3273</Words>
  <Application>Microsoft Office PowerPoint</Application>
  <PresentationFormat>On-screen Show (4:3)</PresentationFormat>
  <Paragraphs>442</Paragraphs>
  <Slides>31</Slides>
  <Notes>31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Project Overview</vt:lpstr>
      <vt:lpstr>Acrobat Document</vt:lpstr>
      <vt:lpstr>NeuroHEALIS A Neurosurgical Health Information System for Integration of Clinical Research and Clinical Care</vt:lpstr>
      <vt:lpstr>Presenter Background Info</vt:lpstr>
      <vt:lpstr>Medical Staff – The Driving Force</vt:lpstr>
      <vt:lpstr>Lesson 1 – Communication Issues</vt:lpstr>
      <vt:lpstr>IT Local Network Bridge The Gap</vt:lpstr>
      <vt:lpstr>IT Infrastructure Solution</vt:lpstr>
      <vt:lpstr>Lesson 2 – Networking Issues</vt:lpstr>
      <vt:lpstr>EMR – Phase 1 (ER Diagram)</vt:lpstr>
      <vt:lpstr>EMR Phase 2 – Migration</vt:lpstr>
      <vt:lpstr>Lesson 3 – Migration Issues</vt:lpstr>
      <vt:lpstr>EMR Phase 3 - Implementation</vt:lpstr>
      <vt:lpstr>EMR Phase 3 – Data Forms Free Text, Selection Input Methods </vt:lpstr>
      <vt:lpstr>EMR Phase 3 – EMR Form</vt:lpstr>
      <vt:lpstr>EMR Phase 3 – Catalogues</vt:lpstr>
      <vt:lpstr>EMR Phase 3 – Examples</vt:lpstr>
      <vt:lpstr>EMR Phase 3 – Query/Reports</vt:lpstr>
      <vt:lpstr>EMR Phase 3 – Daily Reports</vt:lpstr>
      <vt:lpstr>EMR – Phase 3 DIGITAL MEDIA RECORD</vt:lpstr>
      <vt:lpstr>CIS Phase 4 - Clinical Research  Neurosurgical Databases</vt:lpstr>
      <vt:lpstr>CIS Phase 4 – Spasticity DB</vt:lpstr>
      <vt:lpstr>CIS Phase 4 – Evaluation Form</vt:lpstr>
      <vt:lpstr>CIS Phase 4 Operations/Pumps Tuning</vt:lpstr>
      <vt:lpstr>CIS Phase 4 – Linking with EMR</vt:lpstr>
      <vt:lpstr>CIS Phase 5 – Continuity of Care</vt:lpstr>
      <vt:lpstr>CIS Phase 5 Follow-up Monitoring</vt:lpstr>
      <vt:lpstr>Phase 6 – Database Security</vt:lpstr>
      <vt:lpstr>Lesson to learn – Security Issues</vt:lpstr>
      <vt:lpstr>What about IT Staff Support</vt:lpstr>
      <vt:lpstr>What about other staff</vt:lpstr>
      <vt:lpstr>Future Plans</vt:lpstr>
      <vt:lpstr>Thank You</vt:lpstr>
    </vt:vector>
  </TitlesOfParts>
  <Company>UOA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Athanassios Hatzis (PhD)</dc:creator>
  <cp:lastModifiedBy>Athanassios Hatzis</cp:lastModifiedBy>
  <cp:revision>210</cp:revision>
  <cp:lastPrinted>1601-01-01T00:00:00Z</cp:lastPrinted>
  <dcterms:created xsi:type="dcterms:W3CDTF">2009-07-14T19:30:50Z</dcterms:created>
  <dcterms:modified xsi:type="dcterms:W3CDTF">2010-07-31T17:26:50Z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2</vt:i4>
  </property>
  <property fmtid="{D5CDD505-2E9C-101B-9397-08002B2CF9AE}" pid="3" name="LCID">
    <vt:i4>1033</vt:i4>
  </property>
</Properties>
</file>