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handoutMasterIdLst>
    <p:handoutMasterId r:id="rId14"/>
  </p:handoutMasterIdLst>
  <p:sldIdLst>
    <p:sldId id="264" r:id="rId2"/>
    <p:sldId id="283" r:id="rId3"/>
    <p:sldId id="284" r:id="rId4"/>
    <p:sldId id="285" r:id="rId5"/>
    <p:sldId id="286" r:id="rId6"/>
    <p:sldId id="289" r:id="rId7"/>
    <p:sldId id="277" r:id="rId8"/>
    <p:sldId id="279" r:id="rId9"/>
    <p:sldId id="280" r:id="rId10"/>
    <p:sldId id="281" r:id="rId11"/>
    <p:sldId id="278" r:id="rId12"/>
  </p:sldIdLst>
  <p:sldSz cx="9906000" cy="6858000" type="A4"/>
  <p:notesSz cx="10015538" cy="68818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6600FF"/>
    <a:srgbClr val="009999"/>
    <a:srgbClr val="FF3300"/>
    <a:srgbClr val="FF6633"/>
    <a:srgbClr val="F8F8F8"/>
    <a:srgbClr val="FFFF99"/>
    <a:srgbClr val="FFFF00"/>
    <a:srgbClr val="B2B2B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9" autoAdjust="0"/>
    <p:restoredTop sz="94575" autoAdjust="0"/>
  </p:normalViewPr>
  <p:slideViewPr>
    <p:cSldViewPr>
      <p:cViewPr varScale="1">
        <p:scale>
          <a:sx n="92" d="100"/>
          <a:sy n="92" d="100"/>
        </p:scale>
        <p:origin x="-120" y="-49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0" d="100"/>
          <a:sy n="110" d="100"/>
        </p:scale>
        <p:origin x="-312" y="-96"/>
      </p:cViewPr>
      <p:guideLst>
        <p:guide orient="horz" pos="2167"/>
        <p:guide pos="315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0532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t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1899" y="0"/>
            <a:ext cx="4342085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t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35569"/>
            <a:ext cx="4340532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b" anchorCtr="0" compatLnSpc="1">
            <a:prstTxWarp prst="textNoShape">
              <a:avLst/>
            </a:prstTxWarp>
          </a:bodyPr>
          <a:lstStyle>
            <a:lvl1pPr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1899" y="6535569"/>
            <a:ext cx="4342085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b" anchorCtr="0" compatLnSpc="1">
            <a:prstTxWarp prst="textNoShape">
              <a:avLst/>
            </a:prstTxWarp>
          </a:bodyPr>
          <a:lstStyle>
            <a:lvl1pPr algn="r">
              <a:defRPr kumimoji="1" sz="1300">
                <a:latin typeface="Times New Roman" pitchFamily="18" charset="0"/>
              </a:defRPr>
            </a:lvl1pPr>
          </a:lstStyle>
          <a:p>
            <a:pPr>
              <a:defRPr/>
            </a:pPr>
            <a:fld id="{84F61531-9BF9-420B-B927-D43261E752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0532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6559" y="0"/>
            <a:ext cx="4338979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532" tIns="47765" rIns="95532" bIns="4776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44838" y="515938"/>
            <a:ext cx="3727450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027" y="3268553"/>
            <a:ext cx="7343485" cy="3097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37107"/>
            <a:ext cx="4340532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32" tIns="47765" rIns="95532" bIns="47765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6559" y="6537107"/>
            <a:ext cx="4338979" cy="344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532" tIns="47765" rIns="95532" bIns="47765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5493EC6A-1755-44FA-AC01-BB14C03F2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E2CC1-2718-4AF4-91CB-335570B1BEE2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l-G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healis_vin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3" y="285750"/>
            <a:ext cx="4572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595414" y="285728"/>
            <a:ext cx="784225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el-GR"/>
              <a:t>Click to edit Master title style</a:t>
            </a: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63291" y="3427413"/>
            <a:ext cx="784225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l-GR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44475" y="6248400"/>
            <a:ext cx="23114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9875" y="6248400"/>
            <a:ext cx="4071938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630D538-5D8B-48CB-A423-EFD372326818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A9E65-1C84-4886-8D01-E069D6F59BBE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27781" y="301625"/>
            <a:ext cx="1979480" cy="5640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181" y="301625"/>
            <a:ext cx="5778500" cy="5640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4D0D8-C334-43BD-8EC5-6183FCFF2D1A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81" y="301625"/>
            <a:ext cx="7923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484181" y="1827213"/>
            <a:ext cx="3878130" cy="4114800"/>
          </a:xfrm>
        </p:spPr>
        <p:txBody>
          <a:bodyPr/>
          <a:lstStyle/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7410" y="1827213"/>
            <a:ext cx="387985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DA04BA-DC52-40D2-B752-B1FE20DF6D6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81" y="301625"/>
            <a:ext cx="7923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4181" y="1827213"/>
            <a:ext cx="387813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527410" y="1827213"/>
            <a:ext cx="3879850" cy="4114800"/>
          </a:xfrm>
        </p:spPr>
        <p:txBody>
          <a:bodyPr/>
          <a:lstStyle/>
          <a:p>
            <a:pPr lvl="0"/>
            <a:endParaRPr lang="el-GR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050D6-A7D0-4B23-A76A-8DAE89F2F11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181" y="301625"/>
            <a:ext cx="7923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4181" y="1827213"/>
            <a:ext cx="387813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5527410" y="1827213"/>
            <a:ext cx="3879850" cy="4114800"/>
          </a:xfrm>
        </p:spPr>
        <p:txBody>
          <a:bodyPr/>
          <a:lstStyle/>
          <a:p>
            <a:pPr lvl="0"/>
            <a:endParaRPr lang="el-GR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5AB6A-74F4-44ED-9D54-E3728F8DF658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786" y="214290"/>
            <a:ext cx="8429625" cy="769938"/>
          </a:xfr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1EB38-CCE2-45DA-958D-42ED0B876C6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5ABA2-56E6-4CFC-AC91-45B025E0A50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181" y="1827213"/>
            <a:ext cx="387813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7410" y="1827213"/>
            <a:ext cx="3879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A1515-7444-4B57-BE96-DADD750824D5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D0308-8301-4B60-A24C-AD79548E7D5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2B5F3-20BE-4E73-B566-0077BD9FF029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FC802-10BB-4CC8-9FD5-EA031E870652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C4D39-E835-4F07-A379-1CAF5694C1AF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l-G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7CE38-E5F7-4556-9E92-69F447A7EC8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66813" y="301625"/>
            <a:ext cx="842962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66813" y="1214438"/>
            <a:ext cx="8429625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 smtClean="0"/>
              <a:t>Click to edit Master text styles</a:t>
            </a:r>
          </a:p>
          <a:p>
            <a:pPr lvl="1"/>
            <a:r>
              <a:rPr lang="el-GR" smtClean="0"/>
              <a:t>Second level</a:t>
            </a:r>
          </a:p>
          <a:p>
            <a:pPr lvl="2"/>
            <a:r>
              <a:rPr lang="el-GR" smtClean="0"/>
              <a:t>Third level</a:t>
            </a:r>
          </a:p>
          <a:p>
            <a:pPr lvl="3"/>
            <a:r>
              <a:rPr lang="el-GR" smtClean="0"/>
              <a:t>Fourth level</a:t>
            </a:r>
          </a:p>
          <a:p>
            <a:pPr lvl="4"/>
            <a:r>
              <a:rPr lang="el-GR" smtClean="0"/>
              <a:t>Fifth level</a:t>
            </a:r>
          </a:p>
        </p:txBody>
      </p:sp>
      <p:sp>
        <p:nvSpPr>
          <p:cNvPr id="6144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 smtClean="0"/>
            </a:lvl1pPr>
          </a:lstStyle>
          <a:p>
            <a:pPr>
              <a:defRPr/>
            </a:pPr>
            <a:r>
              <a:rPr lang="el-GR" smtClean="0"/>
              <a:t>2 Ιουνίου 2009</a:t>
            </a:r>
            <a:endParaRPr lang="el-GR" dirty="0"/>
          </a:p>
        </p:txBody>
      </p:sp>
      <p:sp>
        <p:nvSpPr>
          <p:cNvPr id="6144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 smtClean="0"/>
            </a:lvl1pPr>
          </a:lstStyle>
          <a:p>
            <a:pPr>
              <a:defRPr/>
            </a:pPr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  <a:endParaRPr lang="el-GR"/>
          </a:p>
        </p:txBody>
      </p:sp>
      <p:sp>
        <p:nvSpPr>
          <p:cNvPr id="6145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8961BD0-C64E-4780-B745-D28E3160081F}" type="slidenum">
              <a:rPr lang="el-GR"/>
              <a:pPr>
                <a:defRPr/>
              </a:pPr>
              <a:t>‹#›</a:t>
            </a:fld>
            <a:endParaRPr lang="el-GR" dirty="0"/>
          </a:p>
        </p:txBody>
      </p:sp>
      <p:pic>
        <p:nvPicPr>
          <p:cNvPr id="1031" name="Picture 7" descr="healis_vine.jpg"/>
          <p:cNvPicPr>
            <a:picLocks noChangeAspect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09563" y="285750"/>
            <a:ext cx="457200" cy="192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user/nxek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healis.gr/" TargetMode="External"/><Relationship Id="rId4" Type="http://schemas.openxmlformats.org/officeDocument/2006/relationships/hyperlink" Target="http://www.neuro.gr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238125" y="6215063"/>
            <a:ext cx="2311400" cy="457200"/>
          </a:xfrm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dirty="0" smtClean="0"/>
          </a:p>
        </p:txBody>
      </p:sp>
      <p:sp>
        <p:nvSpPr>
          <p:cNvPr id="1638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2809875" y="6215063"/>
            <a:ext cx="4071938" cy="457200"/>
          </a:xfrm>
          <a:noFill/>
        </p:spPr>
        <p:txBody>
          <a:bodyPr/>
          <a:lstStyle/>
          <a:p>
            <a:r>
              <a:rPr lang="en-US" dirty="0" smtClean="0"/>
              <a:t>NHIS - </a:t>
            </a:r>
            <a:r>
              <a:rPr lang="el-GR" dirty="0" smtClean="0"/>
              <a:t>ΕΝΗΜΕΡΩΤΙΚΟ ΦΥΛΛΑΔΙΟ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3938" y="142875"/>
            <a:ext cx="8001000" cy="1657350"/>
          </a:xfrm>
        </p:spPr>
        <p:txBody>
          <a:bodyPr/>
          <a:lstStyle/>
          <a:p>
            <a:pPr algn="ctr" eaLnBrk="1" hangingPunct="1"/>
            <a:r>
              <a:rPr lang="en-US" sz="6000" dirty="0" err="1" smtClean="0"/>
              <a:t>NeuroHealis</a:t>
            </a:r>
            <a:r>
              <a:rPr lang="en-US" sz="6000" dirty="0" smtClean="0"/>
              <a:t> (NHIS)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err="1" smtClean="0"/>
              <a:t>NeuroHealth</a:t>
            </a:r>
            <a:r>
              <a:rPr lang="en-US" sz="3600" dirty="0" smtClean="0"/>
              <a:t> Information Services</a:t>
            </a:r>
            <a:endParaRPr lang="en-US" sz="6000" dirty="0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3938" y="3286125"/>
            <a:ext cx="7929562" cy="3000375"/>
          </a:xfrm>
        </p:spPr>
        <p:txBody>
          <a:bodyPr/>
          <a:lstStyle/>
          <a:p>
            <a:pPr algn="r" eaLnBrk="1" hangingPunct="1">
              <a:lnSpc>
                <a:spcPct val="80000"/>
              </a:lnSpc>
            </a:pPr>
            <a:endParaRPr lang="el-G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</a:pPr>
            <a:endParaRPr lang="el-G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</a:pP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ΑΘΑΝΑΣΙΟΣ Ι. ΧΑΤΖΗΣ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l-GR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PhD</a:t>
            </a:r>
          </a:p>
          <a:p>
            <a:pPr algn="r" eaLnBrk="1" hangingPunct="1">
              <a:lnSpc>
                <a:spcPct val="80000"/>
              </a:lnSpc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</a:pPr>
            <a:r>
              <a:rPr lang="el-GR" sz="1400" b="1" dirty="0" smtClean="0">
                <a:latin typeface="Times New Roman" pitchFamily="18" charset="0"/>
                <a:cs typeface="Times New Roman" pitchFamily="18" charset="0"/>
              </a:rPr>
              <a:t>ΣΥΜΒΟΥΛΟΣ ΙΑΤΡΙΚΗΣ ΠΛΗΦΟΡΙΚΗΣ</a:t>
            </a: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800" b="1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eaLnBrk="1" hangingPunct="1">
              <a:lnSpc>
                <a:spcPct val="80000"/>
              </a:lnSpc>
            </a:pPr>
            <a:endParaRPr lang="el-GR" sz="1800" b="1" dirty="0" smtClean="0">
              <a:latin typeface="Times New Roman" pitchFamily="18" charset="0"/>
              <a:cs typeface="Times New Roman" pitchFamily="18" charset="0"/>
              <a:hlinkClick r:id="rId4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hlinkClick r:id="rId5"/>
              </a:rPr>
              <a:t>http://healis.gr</a:t>
            </a:r>
            <a:endParaRPr lang="el-GR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http://</a:t>
            </a:r>
            <a:r>
              <a:rPr lang="el-GR" sz="1800" b="1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www.youtube.com</a:t>
            </a:r>
            <a:r>
              <a:rPr lang="el-GR" sz="1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l-GR" sz="1800" b="1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user</a:t>
            </a:r>
            <a:r>
              <a:rPr lang="el-GR" sz="18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/</a:t>
            </a:r>
            <a:r>
              <a:rPr lang="el-GR" sz="1800" b="1" dirty="0" err="1" smtClean="0">
                <a:latin typeface="Times New Roman" pitchFamily="18" charset="0"/>
                <a:cs typeface="Times New Roman" pitchFamily="18" charset="0"/>
                <a:hlinkClick r:id="rId3"/>
              </a:rPr>
              <a:t>nxekne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</a:pPr>
            <a:endParaRPr lang="el-GR" sz="1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</a:pPr>
            <a:endParaRPr lang="el-GR" sz="1600" b="1" dirty="0" smtClean="0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095375" y="2428875"/>
            <a:ext cx="800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l-GR" sz="3200" b="1"/>
              <a:t>ΕΝΗΜΕΡΩΤΙΚΟ</a:t>
            </a:r>
            <a:r>
              <a:rPr lang="en-US" sz="3200" b="1"/>
              <a:t> </a:t>
            </a:r>
            <a:r>
              <a:rPr lang="el-GR" sz="3200" b="1"/>
              <a:t>ΦΥΛΛΑΔΙΟ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0D538-5D8B-48CB-A423-EFD372326818}" type="slidenum">
              <a:rPr lang="el-GR" smtClean="0"/>
              <a:pPr>
                <a:defRPr/>
              </a:pPr>
              <a:t>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500063"/>
            <a:ext cx="8429625" cy="769937"/>
          </a:xfrm>
        </p:spPr>
        <p:txBody>
          <a:bodyPr/>
          <a:lstStyle/>
          <a:p>
            <a:pPr eaLnBrk="1" hangingPunct="1"/>
            <a:r>
              <a:rPr lang="en-US" sz="3200" smtClean="0"/>
              <a:t>Demo – </a:t>
            </a:r>
            <a:r>
              <a:rPr lang="el-GR" sz="3200" smtClean="0"/>
              <a:t>Κατάλογοι </a:t>
            </a:r>
            <a:br>
              <a:rPr lang="el-GR" sz="3200" smtClean="0"/>
            </a:br>
            <a:r>
              <a:rPr lang="el-GR" sz="3200" smtClean="0"/>
              <a:t>Επεμβάσεων &amp; Εισαγωγών</a:t>
            </a:r>
          </a:p>
        </p:txBody>
      </p:sp>
      <p:pic>
        <p:nvPicPr>
          <p:cNvPr id="27653" name="Picture 4" descr="operations_catalogu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700213"/>
            <a:ext cx="8035925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4" name="Picture 5" descr="entries_catalogu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463" y="4221163"/>
            <a:ext cx="9205912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38250" y="1214438"/>
            <a:ext cx="7286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l-GR" sz="20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Παλαιά Έκδοση – Νευροχειρουργική Κλινική Γ.Ν. Ευαγγελισμός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214313"/>
            <a:ext cx="8429625" cy="769937"/>
          </a:xfrm>
        </p:spPr>
        <p:txBody>
          <a:bodyPr/>
          <a:lstStyle/>
          <a:p>
            <a:pPr eaLnBrk="1" hangingPunct="1"/>
            <a:r>
              <a:rPr lang="en-US" smtClean="0"/>
              <a:t>Demo – </a:t>
            </a:r>
            <a:r>
              <a:rPr lang="el-GR" smtClean="0"/>
              <a:t>Αντικειμενική Εξέταση</a:t>
            </a:r>
          </a:p>
        </p:txBody>
      </p:sp>
      <p:pic>
        <p:nvPicPr>
          <p:cNvPr id="28677" name="Picture 5" descr="patient_record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2350" y="1557338"/>
            <a:ext cx="8580438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38250" y="928688"/>
            <a:ext cx="7286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l-GR" sz="20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Παλαιά Έκδοση – Νευροχειρουργική Κλινική Γ.Ν. Ευαγγελισμός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166813" y="214313"/>
            <a:ext cx="8429625" cy="769937"/>
          </a:xfrm>
        </p:spPr>
        <p:txBody>
          <a:bodyPr/>
          <a:lstStyle/>
          <a:p>
            <a:r>
              <a:rPr lang="el-GR" smtClean="0"/>
              <a:t>ΑΝΤΙΚΕΙΜΕΝΟ - ΥΠΗΡΕΣΙΕΣ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166813" y="1071563"/>
            <a:ext cx="8215312" cy="5357812"/>
          </a:xfrm>
        </p:spPr>
        <p:txBody>
          <a:bodyPr/>
          <a:lstStyle/>
          <a:p>
            <a:r>
              <a:rPr lang="el-GR" smtClean="0"/>
              <a:t>ΚΛΙΝΙΚΟ ΕΡΓΟ</a:t>
            </a:r>
          </a:p>
          <a:p>
            <a:pPr lvl="1"/>
            <a:r>
              <a:rPr lang="el-GR" smtClean="0"/>
              <a:t>ΗΛΕΚΤΡΟΝΙΚΟΣ ΦΑΚΕΛΟΣ ΑΣΘΕΝΟΥΣ</a:t>
            </a:r>
          </a:p>
          <a:p>
            <a:pPr lvl="1"/>
            <a:r>
              <a:rPr lang="el-GR" smtClean="0"/>
              <a:t>ΕΠΙΒΛΕΨΗ ΚΑΙ ΔΙΑΣΦΑΛΙΣΗ ΠΟΙΟΤΗΤΑΣ</a:t>
            </a:r>
          </a:p>
          <a:p>
            <a:r>
              <a:rPr lang="el-GR" smtClean="0"/>
              <a:t>ΕΡΕΥΝΗΤΙΚΟ ΕΡΓΟ</a:t>
            </a:r>
          </a:p>
          <a:p>
            <a:pPr lvl="1"/>
            <a:r>
              <a:rPr lang="el-GR" smtClean="0"/>
              <a:t>ΕΙΔΙΚΕΣ ΒΑΣΕΙΣ ΔΕΔΟΜΕΝΩΝ</a:t>
            </a:r>
            <a:endParaRPr lang="en-US" smtClean="0"/>
          </a:p>
          <a:p>
            <a:pPr lvl="1"/>
            <a:r>
              <a:rPr lang="el-GR" smtClean="0"/>
              <a:t>ΥΠΟΣΤΗΡΙΞΗ ΚΛΙΝΙΚΩΝ ΑΠΟΦΑΣΕΩΝ</a:t>
            </a:r>
            <a:endParaRPr lang="en-US" smtClean="0"/>
          </a:p>
          <a:p>
            <a:pPr lvl="1"/>
            <a:r>
              <a:rPr lang="el-GR" smtClean="0"/>
              <a:t>ΣΥΓΓΡΑΦΗ ΑΡΘΡΩΝ</a:t>
            </a:r>
          </a:p>
          <a:p>
            <a:r>
              <a:rPr lang="el-GR" smtClean="0"/>
              <a:t>ΕΚΠΑΙΔΕΥΤΙΚΟ ΕΡΓΟ</a:t>
            </a:r>
            <a:endParaRPr lang="en-US" smtClean="0"/>
          </a:p>
          <a:p>
            <a:pPr lvl="1"/>
            <a:r>
              <a:rPr lang="el-GR" smtClean="0"/>
              <a:t>ΕΚΠΑΙΔΕΥΣΗ ΕΙΔΙΚΕΥΟΜΕΝΩΝ</a:t>
            </a:r>
          </a:p>
          <a:p>
            <a:pPr lvl="1"/>
            <a:r>
              <a:rPr lang="el-GR" smtClean="0"/>
              <a:t>ΕΚΠΑΙΔΕΥΣΗ ΕΙΔΙΚΕΥΜΕΝΩΝ</a:t>
            </a:r>
          </a:p>
          <a:p>
            <a:r>
              <a:rPr lang="el-GR" smtClean="0"/>
              <a:t>ΠΡΟΒΟΛΗ ΜΕΣΩ ΔΙΑΔΙΚΤΥΟΥ</a:t>
            </a:r>
          </a:p>
          <a:p>
            <a:pPr lvl="1"/>
            <a:endParaRPr lang="el-GR" smtClean="0"/>
          </a:p>
          <a:p>
            <a:pPr lvl="1"/>
            <a:endParaRPr lang="el-GR" smtClean="0"/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2</a:t>
            </a:fld>
            <a:endParaRPr lang="el-G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095375" y="214313"/>
            <a:ext cx="8501063" cy="769937"/>
          </a:xfrm>
        </p:spPr>
        <p:txBody>
          <a:bodyPr/>
          <a:lstStyle/>
          <a:p>
            <a:r>
              <a:rPr lang="el-GR" smtClean="0"/>
              <a:t>ΠΟΙΟΣ  ΕΓΓΥΑΤΑΙ  ΤΗΝ  ΠΟΙΟΤΗΤΑ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023938" y="1214438"/>
            <a:ext cx="8572500" cy="5072062"/>
          </a:xfrm>
        </p:spPr>
        <p:txBody>
          <a:bodyPr/>
          <a:lstStyle/>
          <a:p>
            <a:r>
              <a:rPr lang="el-GR" smtClean="0"/>
              <a:t>Αθανάσιος Ι. Χατζής, </a:t>
            </a:r>
            <a:r>
              <a:rPr lang="en-US" smtClean="0"/>
              <a:t>PhD</a:t>
            </a:r>
          </a:p>
          <a:p>
            <a:pPr lvl="1"/>
            <a:r>
              <a:rPr lang="el-GR" smtClean="0"/>
              <a:t>Σύμβουλος Ιατρικής Πληροφορικής</a:t>
            </a:r>
            <a:endParaRPr lang="en-US" smtClean="0"/>
          </a:p>
          <a:p>
            <a:r>
              <a:rPr lang="el-GR" smtClean="0"/>
              <a:t>Αναλυτής/Προγραμματιστής Ιατρικών Πληροφοριακών Συστημάτων</a:t>
            </a:r>
          </a:p>
          <a:p>
            <a:pPr lvl="1"/>
            <a:r>
              <a:rPr lang="el-GR" smtClean="0"/>
              <a:t>2005-2009 - </a:t>
            </a:r>
            <a:r>
              <a:rPr lang="en-US" smtClean="0"/>
              <a:t>NeuroHealis EMR</a:t>
            </a:r>
          </a:p>
          <a:p>
            <a:pPr lvl="2"/>
            <a:r>
              <a:rPr lang="el-GR" sz="2000" smtClean="0"/>
              <a:t>Νευροχειρουργική Κλινική, Παν. Αθηνών – Γ.Ν. «Ο Ευαγγελισμός»</a:t>
            </a:r>
          </a:p>
          <a:p>
            <a:pPr lvl="1"/>
            <a:r>
              <a:rPr lang="en-US" smtClean="0"/>
              <a:t>1994-2004</a:t>
            </a:r>
            <a:r>
              <a:rPr lang="el-GR" smtClean="0"/>
              <a:t> </a:t>
            </a:r>
            <a:r>
              <a:rPr lang="el-GR" sz="2000" smtClean="0"/>
              <a:t>Βιοανάδραση-Υποστηρικτική Τεχνολογία</a:t>
            </a:r>
          </a:p>
          <a:p>
            <a:pPr lvl="2"/>
            <a:r>
              <a:rPr lang="el-GR" smtClean="0"/>
              <a:t>Τμήμα Η/Υ, Πανεπιστήμιο του </a:t>
            </a:r>
            <a:r>
              <a:rPr lang="en-US" smtClean="0"/>
              <a:t>Sheffield (Top in UK 5/5)</a:t>
            </a:r>
          </a:p>
          <a:p>
            <a:r>
              <a:rPr lang="el-GR" smtClean="0"/>
              <a:t>Ερευνητής (10 χρόνια στο </a:t>
            </a:r>
            <a:r>
              <a:rPr lang="en-US" smtClean="0"/>
              <a:t>UK – </a:t>
            </a:r>
            <a:r>
              <a:rPr lang="el-GR" smtClean="0"/>
              <a:t>3</a:t>
            </a:r>
            <a:r>
              <a:rPr lang="en-US" smtClean="0"/>
              <a:t> </a:t>
            </a:r>
            <a:r>
              <a:rPr lang="el-GR" smtClean="0"/>
              <a:t>στο Παν. Αθηνών)</a:t>
            </a:r>
          </a:p>
          <a:p>
            <a:pPr lvl="1"/>
            <a:r>
              <a:rPr lang="el-GR" smtClean="0"/>
              <a:t>Ειδικές Βάσεις στην Νευροχειρουργική</a:t>
            </a:r>
          </a:p>
          <a:p>
            <a:pPr lvl="1"/>
            <a:r>
              <a:rPr lang="el-GR" smtClean="0"/>
              <a:t>Υποστηρικτική Τεχνολογία Ομιλίας</a:t>
            </a:r>
            <a:endParaRPr lang="en-US" smtClean="0"/>
          </a:p>
          <a:p>
            <a:pPr lvl="2"/>
            <a:endParaRPr lang="el-GR" smtClean="0"/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3</a:t>
            </a:fld>
            <a:endParaRPr lang="el-G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166813" y="214313"/>
            <a:ext cx="8429625" cy="769937"/>
          </a:xfrm>
        </p:spPr>
        <p:txBody>
          <a:bodyPr/>
          <a:lstStyle/>
          <a:p>
            <a:r>
              <a:rPr lang="el-GR" smtClean="0"/>
              <a:t>Ηλεκτρονικός Φάκελος Ασθενούς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166813" y="1214438"/>
            <a:ext cx="8429625" cy="5214937"/>
          </a:xfrm>
        </p:spPr>
        <p:txBody>
          <a:bodyPr/>
          <a:lstStyle/>
          <a:p>
            <a:r>
              <a:rPr lang="el-GR" smtClean="0"/>
              <a:t>ΒΑΣΙΚΕΣ ΑΝΑΓΚΕΣ</a:t>
            </a:r>
          </a:p>
          <a:p>
            <a:pPr lvl="1"/>
            <a:r>
              <a:rPr lang="el-GR" smtClean="0"/>
              <a:t>ΔΙΑΧΕΙΡΙΣΗ ΚΛΙΝΩΝ (ΔΥΝΑΜΗ ΚΛΙΝΙΚΗΣ)</a:t>
            </a:r>
          </a:p>
          <a:p>
            <a:pPr lvl="1"/>
            <a:r>
              <a:rPr lang="el-GR" smtClean="0"/>
              <a:t>ΙΣΤΟΡΙΚΟ-ΠΟΡΕΙΑ ΑΣΘΕΝΟΥΣ</a:t>
            </a:r>
          </a:p>
          <a:p>
            <a:pPr lvl="1"/>
            <a:r>
              <a:rPr lang="el-GR" smtClean="0"/>
              <a:t>ΠΙΣΤΟΠΟΙΗΤΙΚΟ ΝΟΣΗΛΕΙΑΣ</a:t>
            </a:r>
          </a:p>
          <a:p>
            <a:pPr lvl="1"/>
            <a:r>
              <a:rPr lang="el-GR" smtClean="0"/>
              <a:t>ΠΡΑΚΤΙΚΟ ΧΕΙΡΟΥΡΓΕΙΟΥ</a:t>
            </a:r>
          </a:p>
          <a:p>
            <a:pPr lvl="1"/>
            <a:r>
              <a:rPr lang="el-GR" smtClean="0"/>
              <a:t>ΔΙΑΧΕΙΡΙΣΗ ΚΑΙ ΣΥΛΛΟΓΗ ΠΛΗΡΟΦΟΡΙΑΣ</a:t>
            </a:r>
          </a:p>
          <a:p>
            <a:pPr lvl="2"/>
            <a:r>
              <a:rPr lang="el-GR" smtClean="0"/>
              <a:t>ΕΡΓΑΣΤΗΡΙΑΚΕΣ ΕΞΕΤΑΣΕΙΣ</a:t>
            </a:r>
          </a:p>
          <a:p>
            <a:pPr lvl="2"/>
            <a:r>
              <a:rPr lang="el-GR" smtClean="0"/>
              <a:t>ΑΠΕΙΚΟΝΙΣΤΙΚΕΣ ΕΞΕΤΑΣΕΙΣ</a:t>
            </a:r>
          </a:p>
          <a:p>
            <a:pPr lvl="2"/>
            <a:r>
              <a:rPr lang="en-US" smtClean="0"/>
              <a:t>VIDEO-</a:t>
            </a:r>
            <a:r>
              <a:rPr lang="el-GR" smtClean="0"/>
              <a:t>ΦΩΤΟΓΡΑΦΙΕΣ</a:t>
            </a:r>
          </a:p>
          <a:p>
            <a:pPr lvl="1"/>
            <a:r>
              <a:rPr lang="el-GR" smtClean="0"/>
              <a:t>ΕΚΠΑΙΔΕΥΣΗ ΕΙΔΙΚΕΥΟΜΕΝΩΝ</a:t>
            </a:r>
          </a:p>
          <a:p>
            <a:r>
              <a:rPr lang="el-GR" smtClean="0"/>
              <a:t>ΠΑΨΤΕ ΝΑ ΖΗΤΕ ΣΤΟΝ ΜΕΣΑΙΩΝΑ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1946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166813" y="214313"/>
            <a:ext cx="8429625" cy="928687"/>
          </a:xfrm>
        </p:spPr>
        <p:txBody>
          <a:bodyPr/>
          <a:lstStyle/>
          <a:p>
            <a:r>
              <a:rPr lang="el-GR" smtClean="0"/>
              <a:t>3 ΧΡΟΝΙΑ </a:t>
            </a:r>
            <a:r>
              <a:rPr lang="en-US" smtClean="0"/>
              <a:t>NeuroHealis </a:t>
            </a:r>
            <a:r>
              <a:rPr lang="el-GR" smtClean="0"/>
              <a:t>(</a:t>
            </a:r>
            <a:r>
              <a:rPr lang="en-US" smtClean="0"/>
              <a:t>EMR)</a:t>
            </a:r>
            <a:r>
              <a:rPr lang="el-GR" smtClean="0"/>
              <a:t/>
            </a:r>
            <a:br>
              <a:rPr lang="el-GR" smtClean="0"/>
            </a:br>
            <a:r>
              <a:rPr lang="el-GR" sz="2800" smtClean="0"/>
              <a:t>Νευροχειρουργική Κλινική – Γ.Ν. «Ο Ευαγγελισμός»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166813" y="1214438"/>
            <a:ext cx="8429625" cy="5072062"/>
          </a:xfrm>
        </p:spPr>
        <p:txBody>
          <a:bodyPr/>
          <a:lstStyle/>
          <a:p>
            <a:r>
              <a:rPr lang="el-GR" smtClean="0"/>
              <a:t>ΣΧΕΔΙΑΣΜΕΝΟ ΜΕ ΝΕΥΡΟΧΕΙΡΟΥΡΓΟΥΣ</a:t>
            </a:r>
          </a:p>
          <a:p>
            <a:r>
              <a:rPr lang="el-GR" smtClean="0"/>
              <a:t>ΔΟΚΙΜΑΣΜΕΝΟ ΣΕ ΝΕΥΡΟΧΕΙΡΟΥΡΓΟΥΣ</a:t>
            </a:r>
          </a:p>
          <a:p>
            <a:pPr lvl="1"/>
            <a:r>
              <a:rPr lang="el-GR" smtClean="0"/>
              <a:t>ΟΛΑ ΣΕ ΕΝΑ ΝΟΙΚΟΚΥΡΕΜΕΝΑ</a:t>
            </a:r>
          </a:p>
          <a:p>
            <a:pPr lvl="2"/>
            <a:r>
              <a:rPr lang="el-GR" smtClean="0"/>
              <a:t>Κλινικά Δεδομένα – Πολυμέσα (Εικόνα, Βίντεο, Κείμενο)</a:t>
            </a:r>
          </a:p>
          <a:p>
            <a:pPr lvl="1"/>
            <a:r>
              <a:rPr lang="el-GR" smtClean="0"/>
              <a:t>ΓΡΗΓΟΡΑ ΚΑΙ ΕΥΚΟΛΑ</a:t>
            </a:r>
          </a:p>
          <a:p>
            <a:pPr lvl="1"/>
            <a:r>
              <a:rPr lang="el-GR" smtClean="0"/>
              <a:t>ΜΕ ΤΑΞΗ ΚΑΙ ΑΣΦΑΛΕΙΑ</a:t>
            </a:r>
          </a:p>
          <a:p>
            <a:pPr lvl="1"/>
            <a:r>
              <a:rPr lang="el-GR" smtClean="0"/>
              <a:t>ΜΕ 50 ΤΟΥΛΑΧΙΣΤΟΝ ΒΕΛΤΙΩΣΕΙΣ ΚΑΙ ΕΠΕΚΤΑΣΕΙΣ ΤΗΣ ΑΡΧΙΚΗΣ ΕΚΔΟΣΗΣ</a:t>
            </a:r>
          </a:p>
          <a:p>
            <a:pPr lvl="1"/>
            <a:r>
              <a:rPr lang="el-GR" smtClean="0"/>
              <a:t>ΜΕ ΠΡΟΣΒΑΣΗ ΑΠΟ ΠΟΛΛΑ ΣΗΜΕΙΑ</a:t>
            </a:r>
          </a:p>
          <a:p>
            <a:pPr lvl="2"/>
            <a:r>
              <a:rPr lang="el-GR" smtClean="0"/>
              <a:t>ΧΕΙΡΟΥΡΓΕΙΟ, ΓΡΑΦΕΙΑ, ΕΡΕΥΝΗΤΙΚΟ ΚΕΝΤΡΟ</a:t>
            </a:r>
          </a:p>
          <a:p>
            <a:pPr lvl="1"/>
            <a:r>
              <a:rPr lang="el-GR" smtClean="0"/>
              <a:t>ΜΕ ΤΑΥΤΟΧΡΟΝΗ ΠΡΟΣΒΑΣΗ &gt;10 ΧΡΗΣΤΩΝ</a:t>
            </a:r>
          </a:p>
          <a:p>
            <a:endParaRPr lang="el-GR" smtClean="0"/>
          </a:p>
          <a:p>
            <a:pPr lvl="1"/>
            <a:endParaRPr lang="el-GR" smtClean="0"/>
          </a:p>
          <a:p>
            <a:pPr lvl="1"/>
            <a:endParaRPr lang="el-GR" smtClean="0"/>
          </a:p>
          <a:p>
            <a:endParaRPr lang="el-GR" smtClean="0"/>
          </a:p>
        </p:txBody>
      </p:sp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166813" y="214313"/>
            <a:ext cx="8429625" cy="769937"/>
          </a:xfrm>
        </p:spPr>
        <p:txBody>
          <a:bodyPr/>
          <a:lstStyle/>
          <a:p>
            <a:r>
              <a:rPr lang="el-GR" sz="2400" smtClean="0"/>
              <a:t>ΕΙΜΑΙ ΣΕ ΚΛΙΝΙΚΗ ΤΙ ΧΡΕΙΑΖΕΤΑΙ ΝΑ ΚΑΝΩ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23938" y="1071563"/>
            <a:ext cx="8501062" cy="5143500"/>
          </a:xfrm>
        </p:spPr>
        <p:txBody>
          <a:bodyPr/>
          <a:lstStyle/>
          <a:p>
            <a:r>
              <a:rPr lang="el-GR" sz="2400" smtClean="0"/>
              <a:t>ΣΥΝΑΝΤΗΣΗ ΓΙΑ ΕΠΙΔΕΙΞΗ ΤΟΥ </a:t>
            </a:r>
            <a:r>
              <a:rPr lang="en-US" sz="2400" smtClean="0"/>
              <a:t>NEYROHEALIS EMR</a:t>
            </a:r>
            <a:endParaRPr lang="el-GR" sz="2400" smtClean="0"/>
          </a:p>
          <a:p>
            <a:r>
              <a:rPr lang="el-GR" sz="2400" smtClean="0"/>
              <a:t>ΠΕΙΣΤΗΤΕ ΟΤΙ ΤΟ </a:t>
            </a:r>
            <a:r>
              <a:rPr lang="en-US" sz="2400" smtClean="0"/>
              <a:t>EMR </a:t>
            </a:r>
            <a:r>
              <a:rPr lang="el-GR" sz="2400" smtClean="0"/>
              <a:t>ΕΙΝΑΙ ΑΠΑΡΑΙΤΗΤΟ ΕΡΓΑΛΕΙΟ ΟΠΩΣ ΤΑ ΑΛΛΑ ΠΟΥ ΧΡΗΣΙΜΟΠΟΙΕΙΤΕ</a:t>
            </a:r>
          </a:p>
          <a:p>
            <a:r>
              <a:rPr lang="el-GR" sz="2400" smtClean="0"/>
              <a:t>ΠΕΙΣΤΕ ΤΟΥΣ ΑΛΛΟΥΣ ΟΤΙ ΤΟ ΧΡΕΙΑΖΕΣΤΕ</a:t>
            </a:r>
          </a:p>
          <a:p>
            <a:r>
              <a:rPr lang="el-GR" sz="2400" smtClean="0"/>
              <a:t>ΒΡΕΣΤΕ ΠΟΙΟΙ ΘΑ ΣΥΝΕΡΓΑΣΤΟΥΝ ΜΕ ΤΟΝ ΕΙΔΙΚΟ ΓΙΑ ΤΗΝ ΠΡΟΣΑΡΜΟΓΗ ΤΟΥ </a:t>
            </a:r>
            <a:r>
              <a:rPr lang="en-US" sz="2400" smtClean="0"/>
              <a:t>EMR</a:t>
            </a:r>
            <a:endParaRPr lang="el-GR" sz="2400" smtClean="0"/>
          </a:p>
          <a:p>
            <a:r>
              <a:rPr lang="el-GR" sz="2400" smtClean="0"/>
              <a:t>ΕΝΗΜΕΡΩΣΤΕ ΤΗΝ ΔΙΟΙΚΗΣΗ ΤΟΥ ΝΟΣΟΚΟΜΕΙΟΥ ΓΙΑ ΤΗ ΛΕΙΤΟΥΡΓΙΑ ΤΟΥ</a:t>
            </a:r>
          </a:p>
          <a:p>
            <a:r>
              <a:rPr lang="el-GR" sz="2400" smtClean="0"/>
              <a:t>ΣΥΝΕΡΓΑΣΤΕΙΤΕ ΜΕ ΤΟ ΤΜΗΜΑ ΠΛΗΡΟΦΟΡΙΚΗΣ ΓΙΑ ΤΗΝ ΥΠΟΔΟΜΗ ΚΑΙ ΤΗΝ ΠΡΟΣΒΑΣΗ</a:t>
            </a:r>
            <a:endParaRPr lang="en-US" sz="2400" smtClean="0"/>
          </a:p>
          <a:p>
            <a:r>
              <a:rPr lang="el-GR" sz="2400" smtClean="0"/>
              <a:t>ΣΥΝΝΕΝΟΗΘΕΙΤΕ ΠΟΙΟΙ ΘΑ ΕΙΣΑΓΟΥΝ ΣΤΟΙΧΕΙΑ ΣΤΟ ΣΥΣΤΗΜΑ ΚΑΙ ΠΟΙΟΙ ΘΑ ΕΧΟΥΝ ΠΡΟΣΒΑΣΗ ΑΠΌ ΠΟΥ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35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6</a:t>
            </a:fld>
            <a:endParaRPr lang="el-G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214313"/>
            <a:ext cx="8286750" cy="785812"/>
          </a:xfrm>
        </p:spPr>
        <p:txBody>
          <a:bodyPr/>
          <a:lstStyle/>
          <a:p>
            <a:pPr eaLnBrk="1" hangingPunct="1"/>
            <a:r>
              <a:rPr lang="en-US" sz="4000" smtClean="0"/>
              <a:t>Demo</a:t>
            </a:r>
            <a:r>
              <a:rPr lang="el-GR" sz="4000" smtClean="0"/>
              <a:t> – Ιστορικό Ασθενούς</a:t>
            </a:r>
          </a:p>
        </p:txBody>
      </p:sp>
      <p:pic>
        <p:nvPicPr>
          <p:cNvPr id="24581" name="Picture 4" descr="patient_record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130300" y="1700213"/>
            <a:ext cx="8267700" cy="4608512"/>
          </a:xfr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38250" y="928688"/>
            <a:ext cx="7286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l-GR" sz="20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Παλαιά Έκδοση – Νευροχειρουργική Κλινική Γ.Ν. Ευαγγελισμός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214313"/>
            <a:ext cx="8429625" cy="769937"/>
          </a:xfrm>
        </p:spPr>
        <p:txBody>
          <a:bodyPr/>
          <a:lstStyle/>
          <a:p>
            <a:pPr eaLnBrk="1" hangingPunct="1"/>
            <a:r>
              <a:rPr lang="en-US" sz="4400" smtClean="0"/>
              <a:t>Demo - </a:t>
            </a:r>
            <a:r>
              <a:rPr lang="el-GR" sz="4400" smtClean="0"/>
              <a:t>Πιστοποιητικό</a:t>
            </a:r>
          </a:p>
        </p:txBody>
      </p:sp>
      <p:pic>
        <p:nvPicPr>
          <p:cNvPr id="25605" name="Picture 4" descr="patient_record_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09675" y="1700213"/>
            <a:ext cx="8267700" cy="4608512"/>
          </a:xfr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38250" y="928688"/>
            <a:ext cx="7286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l-GR" sz="20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Παλαιά Έκδοση – Νευροχειρουργική Κλινική Γ.Ν. Ευαγγελισμός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l-GR" smtClean="0"/>
              <a:t>2 Ιουνίου 2009</a:t>
            </a:r>
            <a:endParaRPr lang="el-GR" smtClean="0"/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NHIS - </a:t>
            </a:r>
            <a:r>
              <a:rPr lang="el-GR" smtClean="0"/>
              <a:t>ΕΝΗΜΕΡΩΤΙΚΟ ΦΥΛΛΑΔΙΟ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214313"/>
            <a:ext cx="8429625" cy="769937"/>
          </a:xfrm>
        </p:spPr>
        <p:txBody>
          <a:bodyPr/>
          <a:lstStyle/>
          <a:p>
            <a:pPr eaLnBrk="1" hangingPunct="1"/>
            <a:r>
              <a:rPr lang="en-US" sz="4400" smtClean="0"/>
              <a:t>Demo - </a:t>
            </a:r>
            <a:r>
              <a:rPr lang="el-GR" sz="4400" smtClean="0"/>
              <a:t>Επεμβάσεις</a:t>
            </a:r>
          </a:p>
        </p:txBody>
      </p:sp>
      <p:pic>
        <p:nvPicPr>
          <p:cNvPr id="26629" name="Picture 4" descr="patient_record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9975" y="1589088"/>
            <a:ext cx="8504238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38250" y="928688"/>
            <a:ext cx="7286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defRPr/>
            </a:pPr>
            <a:r>
              <a:rPr lang="el-GR" sz="2000" b="1" kern="0" dirty="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Παλαιά Έκδοση – Νευροχειρουργική Κλινική Γ.Ν. Ευαγγελισμός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71EB38-CCE2-45DA-958D-42ED0B876C69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740</TotalTime>
  <Words>438</Words>
  <Application>Microsoft Office PowerPoint</Application>
  <PresentationFormat>A4 Paper (210x297 mm)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Eclipse</vt:lpstr>
      <vt:lpstr>NeuroHealis (NHIS) NeuroHealth Information Services</vt:lpstr>
      <vt:lpstr>ΑΝΤΙΚΕΙΜΕΝΟ - ΥΠΗΡΕΣΙΕΣ</vt:lpstr>
      <vt:lpstr>ΠΟΙΟΣ  ΕΓΓΥΑΤΑΙ  ΤΗΝ  ΠΟΙΟΤΗΤΑ</vt:lpstr>
      <vt:lpstr>Ηλεκτρονικός Φάκελος Ασθενούς</vt:lpstr>
      <vt:lpstr>3 ΧΡΟΝΙΑ NeuroHealis (EMR) Νευροχειρουργική Κλινική – Γ.Ν. «Ο Ευαγγελισμός»</vt:lpstr>
      <vt:lpstr>ΕΙΜΑΙ ΣΕ ΚΛΙΝΙΚΗ ΤΙ ΧΡΕΙΑΖΕΤΑΙ ΝΑ ΚΑΝΩ</vt:lpstr>
      <vt:lpstr>Demo – Ιστορικό Ασθενούς</vt:lpstr>
      <vt:lpstr>Demo - Πιστοποιητικό</vt:lpstr>
      <vt:lpstr>Demo - Επεμβάσεις</vt:lpstr>
      <vt:lpstr>Demo – Κατάλογοι  Επεμβάσεων &amp; Εισαγωγών</vt:lpstr>
      <vt:lpstr>Demo – Αντικειμενική Εξέταση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NeuroHealis </dc:title>
  <dc:creator>KST</dc:creator>
  <cp:lastModifiedBy>Athanassios Hatzis</cp:lastModifiedBy>
  <cp:revision>180</cp:revision>
  <cp:lastPrinted>1601-01-01T00:00:00Z</cp:lastPrinted>
  <dcterms:created xsi:type="dcterms:W3CDTF">2007-04-14T18:29:15Z</dcterms:created>
  <dcterms:modified xsi:type="dcterms:W3CDTF">2010-07-31T16:27:03Z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  <property fmtid="{D5CDD505-2E9C-101B-9397-08002B2CF9AE}" pid="3" name="LCID">
    <vt:i4>1033</vt:i4>
  </property>
</Properties>
</file>