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9"/>
  </p:notesMasterIdLst>
  <p:sldIdLst>
    <p:sldId id="256" r:id="rId4"/>
    <p:sldId id="287" r:id="rId5"/>
    <p:sldId id="355" r:id="rId6"/>
    <p:sldId id="31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2" autoAdjust="0"/>
    <p:restoredTop sz="94390" autoAdjust="0"/>
  </p:normalViewPr>
  <p:slideViewPr>
    <p:cSldViewPr snapToGrid="0">
      <p:cViewPr varScale="1">
        <p:scale>
          <a:sx n="153" d="100"/>
          <a:sy n="153" d="100"/>
        </p:scale>
        <p:origin x="924" y="144"/>
      </p:cViewPr>
      <p:guideLst>
        <p:guide orient="horz" pos="23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AA91F-5C3B-4DB5-8387-C091B248C10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C5BD3-70EF-4C81-AC92-C9BD14DB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4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17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5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7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76371D3-4FF4-4780-8DCC-1A9DD3FBADB1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accent1">
              <a:lumMod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F11E1C-D40B-4E44-841A-CDC5A1A8CE5D}"/>
              </a:ext>
            </a:extLst>
          </p:cNvPr>
          <p:cNvSpPr/>
          <p:nvPr userDrawn="1"/>
        </p:nvSpPr>
        <p:spPr>
          <a:xfrm>
            <a:off x="0" y="5670210"/>
            <a:ext cx="12192000" cy="118779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C431FD-5460-4260-B8FE-1385C3A0A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88396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AF96E15-0CE0-49CA-8B27-4146CE72FB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917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5BFE49F-B5E6-4A85-B42A-DBDD013F84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1396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630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720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885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5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8" r:id="rId2"/>
    <p:sldLayoutId id="2147483689" r:id="rId3"/>
    <p:sldLayoutId id="2147483690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874460" y="1304748"/>
            <a:ext cx="463174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cs typeface="Arial" pitchFamily="34" charset="0"/>
              </a:rPr>
              <a:t>데이터 문해력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805594" y="2569526"/>
            <a:ext cx="4631685" cy="12416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7.2. </a:t>
            </a:r>
            <a:r>
              <a:rPr lang="ko-KR" altLang="en-US" sz="1867" dirty="0">
                <a:solidFill>
                  <a:schemeClr val="bg1"/>
                </a:solidFill>
                <a:cs typeface="Arial" pitchFamily="34" charset="0"/>
              </a:rPr>
              <a:t>시야를 넓히면 분석의 폭도 넓어진다</a:t>
            </a:r>
            <a:endParaRPr lang="en-US" altLang="ko-KR" sz="1867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867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867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ko-KR" altLang="en-US" sz="1867" dirty="0" err="1">
                <a:solidFill>
                  <a:schemeClr val="bg1"/>
                </a:solidFill>
                <a:cs typeface="Arial" pitchFamily="34" charset="0"/>
              </a:rPr>
              <a:t>한태우</a:t>
            </a:r>
            <a:r>
              <a:rPr lang="ko-KR" altLang="en-US" sz="1867" dirty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en-US" altLang="ko-KR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6ED142D3-29FB-4AB3-80DF-6B614B73C5D2}"/>
              </a:ext>
            </a:extLst>
          </p:cNvPr>
          <p:cNvSpPr/>
          <p:nvPr/>
        </p:nvSpPr>
        <p:spPr>
          <a:xfrm>
            <a:off x="3749423" y="622301"/>
            <a:ext cx="7845677" cy="3622629"/>
          </a:xfrm>
          <a:custGeom>
            <a:avLst/>
            <a:gdLst>
              <a:gd name="connsiteX0" fmla="*/ 0 w 11768516"/>
              <a:gd name="connsiteY0" fmla="*/ 0 h 5433944"/>
              <a:gd name="connsiteX1" fmla="*/ 11768516 w 11768516"/>
              <a:gd name="connsiteY1" fmla="*/ 0 h 5433944"/>
              <a:gd name="connsiteX2" fmla="*/ 11768516 w 11768516"/>
              <a:gd name="connsiteY2" fmla="*/ 5433944 h 5433944"/>
              <a:gd name="connsiteX3" fmla="*/ 3711365 w 11768516"/>
              <a:gd name="connsiteY3" fmla="*/ 5433944 h 5433944"/>
              <a:gd name="connsiteX4" fmla="*/ 3711365 w 11768516"/>
              <a:gd name="connsiteY4" fmla="*/ 5233214 h 5433944"/>
              <a:gd name="connsiteX5" fmla="*/ 11567786 w 11768516"/>
              <a:gd name="connsiteY5" fmla="*/ 5233214 h 5433944"/>
              <a:gd name="connsiteX6" fmla="*/ 11567786 w 11768516"/>
              <a:gd name="connsiteY6" fmla="*/ 200730 h 5433944"/>
              <a:gd name="connsiteX7" fmla="*/ 200730 w 11768516"/>
              <a:gd name="connsiteY7" fmla="*/ 200730 h 5433944"/>
              <a:gd name="connsiteX8" fmla="*/ 200730 w 11768516"/>
              <a:gd name="connsiteY8" fmla="*/ 3480926 h 5433944"/>
              <a:gd name="connsiteX9" fmla="*/ 0 w 11768516"/>
              <a:gd name="connsiteY9" fmla="*/ 3480926 h 543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68516" h="5433944">
                <a:moveTo>
                  <a:pt x="0" y="0"/>
                </a:moveTo>
                <a:lnTo>
                  <a:pt x="11768516" y="0"/>
                </a:lnTo>
                <a:lnTo>
                  <a:pt x="11768516" y="5433944"/>
                </a:lnTo>
                <a:lnTo>
                  <a:pt x="3711365" y="5433944"/>
                </a:lnTo>
                <a:lnTo>
                  <a:pt x="3711365" y="5233214"/>
                </a:lnTo>
                <a:lnTo>
                  <a:pt x="11567786" y="5233214"/>
                </a:lnTo>
                <a:lnTo>
                  <a:pt x="11567786" y="200730"/>
                </a:lnTo>
                <a:lnTo>
                  <a:pt x="200730" y="200730"/>
                </a:lnTo>
                <a:lnTo>
                  <a:pt x="200730" y="3480926"/>
                </a:lnTo>
                <a:lnTo>
                  <a:pt x="0" y="34809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03E388-9BAB-4F1E-ACB7-1669E3F7E764}"/>
              </a:ext>
            </a:extLst>
          </p:cNvPr>
          <p:cNvGrpSpPr/>
          <p:nvPr/>
        </p:nvGrpSpPr>
        <p:grpSpPr>
          <a:xfrm>
            <a:off x="3275908" y="2108047"/>
            <a:ext cx="3244291" cy="3000067"/>
            <a:chOff x="8479089" y="1262387"/>
            <a:chExt cx="6147593" cy="568481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DFB59B6-3382-47AE-AAE5-C0AFB4E35EE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FE219E2-BED5-40DF-B4AE-A2B0F98EF35F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60B529C-0824-4515-BB90-4F2A23E6105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A1B5FBD-480E-486F-84F2-9BEEE8B6810D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45E97D55-1A29-4ABE-B23A-52B9D0F56293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674B560-08BC-493A-BEB3-17217BCE660C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A609599D-CB93-4845-9B8E-C8A407CDF7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8D7141E-3E01-4877-B1E7-2FB9489576F5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1EE2201-2FD3-435F-A07C-D09FFE6146C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38FBDB8-70EB-4F7B-87EA-E213DE6AB81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1E66548C-71B6-471E-8C87-3900F09FD78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9A4AE8E-40D8-4081-B62F-15A1938C11CF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AFC1D33-3C39-4879-B1A4-2BEE377C2E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82D3C89-C7BB-417E-BE98-A49AD6203D9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F587926-8F95-42C0-842D-E38CBAAC7597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A8F6546-3A7E-486A-80AB-1B93764116FB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AE3CE47-66EF-4B91-AE28-182BE821CFA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0F9631F-CF20-4497-A7A0-5E42637FEE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B231E4A5-F67A-4206-9BE7-18B302529CB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7B94567D-9A0D-4BCA-8FAE-4777C8EE460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ABA9635-313D-473B-BA77-DA14528910D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57B0118B-B35B-49D5-8D4F-D00EEE4396F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9A46A83-2DB9-4779-A800-7D745426240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FEFBC12-2ACF-419F-A13F-CA7CBC552D4A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40133F7-DCF5-4682-A5BD-1BE01D4BA622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6BEBB27-095C-4AFA-B403-17C76B0DFB21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D19BA74-FF22-4761-B6B0-956F195A6D9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4079D17-A7B8-41ED-AA14-FFCC27781402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A153433-C2BE-4FC2-9938-946FA50DABBC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497F288-FA17-44BC-99E1-44CB677F74EF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ADB712A1-4C82-4915-9CAE-EC905DCE0276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A9CB4A5-03BD-4C87-9BBE-26024EDEC045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BEA25B0-6ADB-4E65-A885-91605593EF76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08703A4-BAA0-4F5F-9B10-0BBAA113032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AD0819E-5EAE-42CC-B768-6E7B0A2B911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5247C33-6FF5-4BA0-9003-8730281C36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D5EE29B-A225-4F5E-B847-6E0C79A9FA2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C1EB51F-FE37-483B-A305-E0C24C33416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8CD9D1C-AC91-4B64-BB60-82D3B7EB8610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F647630-00A7-4047-AC99-F551EA2565A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528805-8D13-4693-BE99-BCA03E9788AB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3EC2A60-F9FB-4471-B449-39059652BB5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8BC0636-1D4E-4CFB-91C9-EDBAA49753C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B28CBF5-45CD-49CB-96E5-50B20A26078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9D4DFC2-725D-4BCF-A10B-BB15DF395B7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8A9D4C7-E532-4FB6-BC6A-9D5B7D8FAAB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6CA5827-46B2-4DBE-99DD-E3048791411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3B6924C-1237-49BB-96BB-BBE34ACC6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BD27C1-2908-4FE4-9450-C1BFDABB535B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9D5CFE7-A417-439B-86D7-D8421C9E12F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E9AB9B6-11AE-469F-8932-A357992501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AE25715-8623-4E93-AE80-524A427AAEB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5E419DC-3900-4B7E-A244-1205F9A8795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2FE00A3-9100-4885-8ECF-CB470CE36F3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DDAC6FE-FCDE-4D2C-B938-054DDDD8ACC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1D7C540-22E3-4711-AB84-89F6592B86D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4CBA99-087B-4F40-B4C6-09285F0A87F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27AFD2C-F2AA-4193-8CA0-162EB635D8E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CE7568C-BA63-4361-AF9A-5390E0B456FC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E9A3C6F-51F8-4BB6-8552-DF5746FB05E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CE7116-ED1F-4644-813C-26E532A941D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E1164F5-B81D-4C5A-A41F-0DBD9CBDAF8C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624041E-4628-4F22-8DEC-332A1DEB08C0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88DD19C-2E47-4654-A1C9-084B9712F12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6377AC3-ED99-468F-8753-77701B417695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915AEA8-71B2-4AC1-B73A-E1A20A56074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CDE1446-1F0E-4440-A018-3127FA21625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F8DD070-9918-4EEC-9C8A-6EE61B6B948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FE28E48-09F5-454C-9C41-3A0CF199E40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9AC060A-C647-41C5-8483-6E67DC67AE4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4BD020A-8867-4A5D-9680-3828AD26F98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7A2BFE3-CCC5-4901-B06E-F99B1EDD7A3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05C8009-255E-44E4-AE34-CE6B584A4F81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805E76B-C1FF-4BF2-832D-11AD0ED5C27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782E0B9-C6C8-4B36-A147-8A232F53445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1D9905D-95DC-43F1-A06F-77EA09CB113D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1CBE348-D29E-4D12-8EBA-3A10A62E651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F15391B-7E7B-4D97-A92F-F52794BAA5B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7565C43-D2C7-430D-8258-D900EFD403D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9CB13AC-A08D-4EC6-AC11-22AC3443F18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9CF4153-1A76-423F-A578-7FA03562437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0E57069-86FB-4A4E-83B8-FC38BFB4FAE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C39E1D-15EE-48C8-B55B-08022A7729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D577E0C-07FB-4231-8072-5DF3B44C16C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9A40F15-538E-41E9-9E19-C63D93F4387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5416930-B926-43E8-BDE5-C5D1981F11E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6E4E422-62CE-47A9-AEAD-0EDA876D5C7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983AB29-8A3C-45C2-9A8C-0BF94A1E3F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5467981-2AFE-480C-BFAA-BE450B41E13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7667868-145A-4811-A4E6-5D7AE07EC3C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A12FE78-44F7-4267-AE79-0AD4F734834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020F11C-E489-465D-9DED-1A0D1CFB1332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00FF429-5E8B-43CC-ACC3-2B1E0E89096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33EE23-C8C6-42A3-BEF4-66847440BE3A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8C0CBCF-D596-4B50-AA5C-2DE18B2DE66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AE9311A-B6D9-48D6-9A10-E7CCE2DBF58D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1F27109-B9F6-4669-B633-B3038D2645A7}"/>
              </a:ext>
            </a:extLst>
          </p:cNvPr>
          <p:cNvGrpSpPr/>
          <p:nvPr/>
        </p:nvGrpSpPr>
        <p:grpSpPr>
          <a:xfrm>
            <a:off x="580029" y="4595774"/>
            <a:ext cx="5643636" cy="1501886"/>
            <a:chOff x="3960971" y="2767117"/>
            <a:chExt cx="4267200" cy="1321489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22850DF-6339-45A0-9715-5EFBF62D4EC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9F7AC77-C86D-41F2-941E-BD42FC797410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B9C10CB-44CB-46F4-8C4A-2BD8013C237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EB2E6BD-2396-48EF-BEFF-AD7EDF7F8A75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 분석의 축을 넓혀라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1BDFB9F-49DA-4009-A127-0D10E13A9901}"/>
              </a:ext>
            </a:extLst>
          </p:cNvPr>
          <p:cNvGrpSpPr/>
          <p:nvPr/>
        </p:nvGrpSpPr>
        <p:grpSpPr>
          <a:xfrm rot="397643" flipH="1">
            <a:off x="10668672" y="370560"/>
            <a:ext cx="1434321" cy="1625473"/>
            <a:chOff x="5365048" y="479821"/>
            <a:chExt cx="8036930" cy="9108010"/>
          </a:xfrm>
          <a:solidFill>
            <a:schemeClr val="bg1"/>
          </a:solidFill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7B2EEDF-6E13-4F66-9DDC-F5048355262D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4043144-8DFC-47FF-9F54-CCCEAF929B4D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5A730FC-82D4-4B7A-A3F4-B2EE54A50BD4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047986A-4CEA-4ED1-801F-FC1CC44A3B77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EB7D496-1DFC-486A-B703-25F9952F6311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6E2A57B-B459-4BB0-B5E4-5ED02B65C2F2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95545E7-F7EF-4BB7-BD3E-2B99A32DDCC0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4270EF9-21E3-4C88-B13F-55F64EA971F0}"/>
              </a:ext>
            </a:extLst>
          </p:cNvPr>
          <p:cNvGrpSpPr/>
          <p:nvPr/>
        </p:nvGrpSpPr>
        <p:grpSpPr>
          <a:xfrm>
            <a:off x="1621629" y="1520272"/>
            <a:ext cx="1515918" cy="1644039"/>
            <a:chOff x="841793" y="1332631"/>
            <a:chExt cx="1515918" cy="164403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AA5F57F-2A6F-41EB-A886-9189C35E1F62}"/>
                </a:ext>
              </a:extLst>
            </p:cNvPr>
            <p:cNvSpPr/>
            <p:nvPr/>
          </p:nvSpPr>
          <p:spPr>
            <a:xfrm>
              <a:off x="841793" y="2061226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0ADCF80A-47D8-4CB3-9A4F-7659315C23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93" y="1332631"/>
              <a:ext cx="1" cy="16377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05006224-70B4-4C80-8E2A-90B8946EF4A9}"/>
                </a:ext>
              </a:extLst>
            </p:cNvPr>
            <p:cNvCxnSpPr>
              <a:cxnSpLocks/>
            </p:cNvCxnSpPr>
            <p:nvPr/>
          </p:nvCxnSpPr>
          <p:spPr>
            <a:xfrm>
              <a:off x="841794" y="2976670"/>
              <a:ext cx="15159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5B8C8B-72E6-49D8-B099-39D34513997E}"/>
              </a:ext>
            </a:extLst>
          </p:cNvPr>
          <p:cNvGrpSpPr/>
          <p:nvPr/>
        </p:nvGrpSpPr>
        <p:grpSpPr>
          <a:xfrm>
            <a:off x="7610760" y="1526535"/>
            <a:ext cx="1925454" cy="2120412"/>
            <a:chOff x="4978111" y="1271374"/>
            <a:chExt cx="1925454" cy="2120412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7A3DEA0B-C1C8-44E3-8AD9-842D5C7982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87647" y="1271374"/>
              <a:ext cx="1" cy="16377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EC4E8D7B-28BC-4603-BD2D-BE001F96D425}"/>
                </a:ext>
              </a:extLst>
            </p:cNvPr>
            <p:cNvCxnSpPr>
              <a:cxnSpLocks/>
            </p:cNvCxnSpPr>
            <p:nvPr/>
          </p:nvCxnSpPr>
          <p:spPr>
            <a:xfrm>
              <a:off x="5387648" y="2915413"/>
              <a:ext cx="15159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B1496C3-6A74-4351-AC84-106B29705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8111" y="2909150"/>
              <a:ext cx="409537" cy="482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6F6520C-CE94-4612-9269-6346728E024E}"/>
                </a:ext>
              </a:extLst>
            </p:cNvPr>
            <p:cNvSpPr/>
            <p:nvPr/>
          </p:nvSpPr>
          <p:spPr>
            <a:xfrm>
              <a:off x="5387647" y="1999969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5FC7B84A-ED1C-4171-8EF2-6990DC4141AE}"/>
                </a:ext>
              </a:extLst>
            </p:cNvPr>
            <p:cNvSpPr/>
            <p:nvPr/>
          </p:nvSpPr>
          <p:spPr>
            <a:xfrm>
              <a:off x="5391944" y="1651583"/>
              <a:ext cx="1244321" cy="351887"/>
            </a:xfrm>
            <a:prstGeom prst="parallelogram">
              <a:avLst>
                <a:gd name="adj" fmla="val 94414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평행 사변형 86">
              <a:extLst>
                <a:ext uri="{FF2B5EF4-FFF2-40B4-BE49-F238E27FC236}">
                  <a16:creationId xmlns:a16="http://schemas.microsoft.com/office/drawing/2014/main" id="{F06A1A94-ADB3-4730-B368-A57CF5D7708A}"/>
                </a:ext>
              </a:extLst>
            </p:cNvPr>
            <p:cNvSpPr/>
            <p:nvPr/>
          </p:nvSpPr>
          <p:spPr>
            <a:xfrm rot="5400000" flipV="1">
              <a:off x="5837958" y="2122329"/>
              <a:ext cx="1273598" cy="323016"/>
            </a:xfrm>
            <a:prstGeom prst="parallelogram">
              <a:avLst>
                <a:gd name="adj" fmla="val 10865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D9A50B6-8C96-4DDF-9CF1-7EAFCC3DCC05}"/>
              </a:ext>
            </a:extLst>
          </p:cNvPr>
          <p:cNvSpPr/>
          <p:nvPr/>
        </p:nvSpPr>
        <p:spPr>
          <a:xfrm>
            <a:off x="4537559" y="2636729"/>
            <a:ext cx="2061849" cy="237995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8114A30-9B60-4E7D-A383-326E8ACD1814}"/>
              </a:ext>
            </a:extLst>
          </p:cNvPr>
          <p:cNvSpPr txBox="1"/>
          <p:nvPr/>
        </p:nvSpPr>
        <p:spPr>
          <a:xfrm>
            <a:off x="4661699" y="3080907"/>
            <a:ext cx="1916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축이 하나 늘어난다면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?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4517274-D63A-49DC-A488-46BCCAB37455}"/>
              </a:ext>
            </a:extLst>
          </p:cNvPr>
          <p:cNvSpPr txBox="1"/>
          <p:nvPr/>
        </p:nvSpPr>
        <p:spPr>
          <a:xfrm>
            <a:off x="0" y="552896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데이터 분석도 이와 마찬가지로 축이 늘어나면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대상을 더 자세히 관찰하고</a:t>
            </a:r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보다 심도 있게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분석이 가능하다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5F5CD03-9126-43E2-B14B-0AED9107477C}"/>
              </a:ext>
            </a:extLst>
          </p:cNvPr>
          <p:cNvGrpSpPr/>
          <p:nvPr/>
        </p:nvGrpSpPr>
        <p:grpSpPr>
          <a:xfrm>
            <a:off x="1125776" y="3804632"/>
            <a:ext cx="2507624" cy="754282"/>
            <a:chOff x="784061" y="3665649"/>
            <a:chExt cx="2507624" cy="75428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F59049E-2E62-4ECA-A329-602335335612}"/>
                </a:ext>
              </a:extLst>
            </p:cNvPr>
            <p:cNvGrpSpPr/>
            <p:nvPr/>
          </p:nvGrpSpPr>
          <p:grpSpPr>
            <a:xfrm>
              <a:off x="1346317" y="3665649"/>
              <a:ext cx="1945368" cy="754282"/>
              <a:chOff x="2528752" y="4276929"/>
              <a:chExt cx="2372320" cy="730481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129C327-36CC-4D81-AF35-025D9EDAA845}"/>
                  </a:ext>
                </a:extLst>
              </p:cNvPr>
              <p:cNvSpPr txBox="1"/>
              <p:nvPr/>
            </p:nvSpPr>
            <p:spPr>
              <a:xfrm>
                <a:off x="2544069" y="4560313"/>
                <a:ext cx="2357003" cy="447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cs typeface="Arial" pitchFamily="34" charset="0"/>
                  </a:rPr>
                  <a:t>대상의 단면밖에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ko-KR" altLang="en-US" sz="1200" dirty="0">
                    <a:solidFill>
                      <a:schemeClr val="bg1"/>
                    </a:solidFill>
                    <a:cs typeface="Arial" pitchFamily="34" charset="0"/>
                  </a:rPr>
                  <a:t>보이지 않음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340A91C-D37C-45EF-9BFE-84290C2F663B}"/>
                  </a:ext>
                </a:extLst>
              </p:cNvPr>
              <p:cNvSpPr txBox="1"/>
              <p:nvPr/>
            </p:nvSpPr>
            <p:spPr>
              <a:xfrm>
                <a:off x="2528752" y="4276929"/>
                <a:ext cx="2336966" cy="268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X</a:t>
                </a:r>
                <a:r>
                  <a:rPr lang="ko-KR" altLang="en-US" sz="1200" b="1" dirty="0">
                    <a:solidFill>
                      <a:schemeClr val="bg1"/>
                    </a:solidFill>
                    <a:cs typeface="Arial" pitchFamily="34" charset="0"/>
                  </a:rPr>
                  <a:t>축 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+ Y</a:t>
                </a:r>
                <a:r>
                  <a:rPr lang="ko-KR" altLang="en-US" sz="1200" b="1" dirty="0">
                    <a:solidFill>
                      <a:schemeClr val="bg1"/>
                    </a:solidFill>
                    <a:cs typeface="Arial" pitchFamily="34" charset="0"/>
                  </a:rPr>
                  <a:t>축 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= 2D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22" name="Frame 17">
              <a:extLst>
                <a:ext uri="{FF2B5EF4-FFF2-40B4-BE49-F238E27FC236}">
                  <a16:creationId xmlns:a16="http://schemas.microsoft.com/office/drawing/2014/main" id="{62C953D8-418D-43DE-9117-2A6A4877688C}"/>
                </a:ext>
              </a:extLst>
            </p:cNvPr>
            <p:cNvSpPr/>
            <p:nvPr/>
          </p:nvSpPr>
          <p:spPr>
            <a:xfrm>
              <a:off x="784061" y="3804148"/>
              <a:ext cx="508153" cy="508153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E49C49E-7E4F-46F8-9D3F-54A4CA93FCD7}"/>
              </a:ext>
            </a:extLst>
          </p:cNvPr>
          <p:cNvGrpSpPr/>
          <p:nvPr/>
        </p:nvGrpSpPr>
        <p:grpSpPr>
          <a:xfrm>
            <a:off x="7520536" y="3807929"/>
            <a:ext cx="2515438" cy="747688"/>
            <a:chOff x="7307375" y="3665690"/>
            <a:chExt cx="2515438" cy="74768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7FB95C5-FFEE-48B7-B9E0-E7F8E61D8C6B}"/>
                </a:ext>
              </a:extLst>
            </p:cNvPr>
            <p:cNvGrpSpPr/>
            <p:nvPr/>
          </p:nvGrpSpPr>
          <p:grpSpPr>
            <a:xfrm>
              <a:off x="7871215" y="3665690"/>
              <a:ext cx="1951598" cy="747688"/>
              <a:chOff x="2559343" y="4283315"/>
              <a:chExt cx="2379916" cy="724095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495CF5D-D807-4C62-B095-FD8B82BB6155}"/>
                  </a:ext>
                </a:extLst>
              </p:cNvPr>
              <p:cNvSpPr txBox="1"/>
              <p:nvPr/>
            </p:nvSpPr>
            <p:spPr>
              <a:xfrm>
                <a:off x="2582257" y="4560313"/>
                <a:ext cx="2357002" cy="447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cs typeface="Arial" pitchFamily="34" charset="0"/>
                  </a:rPr>
                  <a:t>대상을 더욱 다양한 관점에서 바라볼 수 있음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A1E9DC3-E347-49FF-A6C2-57822F463B17}"/>
                  </a:ext>
                </a:extLst>
              </p:cNvPr>
              <p:cNvSpPr txBox="1"/>
              <p:nvPr/>
            </p:nvSpPr>
            <p:spPr>
              <a:xfrm>
                <a:off x="2559343" y="4283315"/>
                <a:ext cx="2336966" cy="268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X</a:t>
                </a:r>
                <a:r>
                  <a:rPr lang="ko-KR" altLang="en-US" sz="1200" b="1" dirty="0">
                    <a:solidFill>
                      <a:schemeClr val="bg1"/>
                    </a:solidFill>
                    <a:cs typeface="Arial" pitchFamily="34" charset="0"/>
                  </a:rPr>
                  <a:t>축 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+ Y</a:t>
                </a:r>
                <a:r>
                  <a:rPr lang="ko-KR" altLang="en-US" sz="1200" b="1" dirty="0">
                    <a:solidFill>
                      <a:schemeClr val="bg1"/>
                    </a:solidFill>
                    <a:cs typeface="Arial" pitchFamily="34" charset="0"/>
                  </a:rPr>
                  <a:t>축 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+ Z</a:t>
                </a:r>
                <a:r>
                  <a:rPr lang="ko-KR" altLang="en-US" sz="1200" b="1" dirty="0">
                    <a:solidFill>
                      <a:schemeClr val="bg1"/>
                    </a:solidFill>
                    <a:cs typeface="Arial" pitchFamily="34" charset="0"/>
                  </a:rPr>
                  <a:t>축 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= 3D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23" name="Frame 17">
              <a:extLst>
                <a:ext uri="{FF2B5EF4-FFF2-40B4-BE49-F238E27FC236}">
                  <a16:creationId xmlns:a16="http://schemas.microsoft.com/office/drawing/2014/main" id="{BA749424-50B9-4773-8AB6-3D315C22226C}"/>
                </a:ext>
              </a:extLst>
            </p:cNvPr>
            <p:cNvSpPr/>
            <p:nvPr/>
          </p:nvSpPr>
          <p:spPr>
            <a:xfrm>
              <a:off x="7307375" y="3804148"/>
              <a:ext cx="508153" cy="508153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Group 150">
            <a:extLst>
              <a:ext uri="{FF2B5EF4-FFF2-40B4-BE49-F238E27FC236}">
                <a16:creationId xmlns:a16="http://schemas.microsoft.com/office/drawing/2014/main" id="{9452A0CC-7D54-474E-8B76-450DC897AC8C}"/>
              </a:ext>
            </a:extLst>
          </p:cNvPr>
          <p:cNvGrpSpPr/>
          <p:nvPr/>
        </p:nvGrpSpPr>
        <p:grpSpPr>
          <a:xfrm>
            <a:off x="3633400" y="6170982"/>
            <a:ext cx="4668941" cy="687018"/>
            <a:chOff x="3960971" y="2767117"/>
            <a:chExt cx="4267200" cy="1321489"/>
          </a:xfrm>
        </p:grpSpPr>
        <p:sp>
          <p:nvSpPr>
            <p:cNvPr id="125" name="Freeform: Shape 151">
              <a:extLst>
                <a:ext uri="{FF2B5EF4-FFF2-40B4-BE49-F238E27FC236}">
                  <a16:creationId xmlns:a16="http://schemas.microsoft.com/office/drawing/2014/main" id="{F736FEE3-5372-4C92-B714-053366CA29AF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26" name="Freeform: Shape 152">
              <a:extLst>
                <a:ext uri="{FF2B5EF4-FFF2-40B4-BE49-F238E27FC236}">
                  <a16:creationId xmlns:a16="http://schemas.microsoft.com/office/drawing/2014/main" id="{04CD18F7-A162-456C-A239-973F957FB77E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27" name="Freeform: Shape 153">
              <a:extLst>
                <a:ext uri="{FF2B5EF4-FFF2-40B4-BE49-F238E27FC236}">
                  <a16:creationId xmlns:a16="http://schemas.microsoft.com/office/drawing/2014/main" id="{3F3B11EC-F6BF-40FA-AF84-95B865855475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28" name="Freeform: Shape 154">
              <a:extLst>
                <a:ext uri="{FF2B5EF4-FFF2-40B4-BE49-F238E27FC236}">
                  <a16:creationId xmlns:a16="http://schemas.microsoft.com/office/drawing/2014/main" id="{DAE53BB0-4261-4DCB-B72E-CECA1C5693FA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537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 개발에는 어떻게</a:t>
            </a:r>
            <a:r>
              <a:rPr lang="en-US" altLang="ko-KR" dirty="0">
                <a:solidFill>
                  <a:schemeClr val="bg1"/>
                </a:solidFill>
              </a:rPr>
              <a:t>??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1BDFB9F-49DA-4009-A127-0D10E13A9901}"/>
              </a:ext>
            </a:extLst>
          </p:cNvPr>
          <p:cNvGrpSpPr/>
          <p:nvPr/>
        </p:nvGrpSpPr>
        <p:grpSpPr>
          <a:xfrm rot="397643" flipH="1">
            <a:off x="10668672" y="370560"/>
            <a:ext cx="1434321" cy="1625473"/>
            <a:chOff x="5365048" y="479821"/>
            <a:chExt cx="8036930" cy="9108010"/>
          </a:xfrm>
          <a:solidFill>
            <a:schemeClr val="bg1"/>
          </a:solidFill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7B2EEDF-6E13-4F66-9DDC-F5048355262D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4043144-8DFC-47FF-9F54-CCCEAF929B4D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5A730FC-82D4-4B7A-A3F4-B2EE54A50BD4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047986A-4CEA-4ED1-801F-FC1CC44A3B77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EB7D496-1DFC-486A-B703-25F9952F6311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6E2A57B-B459-4BB0-B5E4-5ED02B65C2F2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95545E7-F7EF-4BB7-BD3E-2B99A32DDCC0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54517274-D63A-49DC-A488-46BCCAB37455}"/>
              </a:ext>
            </a:extLst>
          </p:cNvPr>
          <p:cNvSpPr txBox="1"/>
          <p:nvPr/>
        </p:nvSpPr>
        <p:spPr>
          <a:xfrm>
            <a:off x="0" y="1197263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내게 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RPG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게임 캐릭터 밸런스 담당 업무가 주어졌다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!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8" name="Frame 121">
            <a:extLst>
              <a:ext uri="{FF2B5EF4-FFF2-40B4-BE49-F238E27FC236}">
                <a16:creationId xmlns:a16="http://schemas.microsoft.com/office/drawing/2014/main" id="{4364CDEB-B2B3-4702-B33F-1D69A6C6E75A}"/>
              </a:ext>
            </a:extLst>
          </p:cNvPr>
          <p:cNvSpPr/>
          <p:nvPr/>
        </p:nvSpPr>
        <p:spPr>
          <a:xfrm rot="19800000">
            <a:off x="4270438" y="2500986"/>
            <a:ext cx="1073029" cy="1073029"/>
          </a:xfrm>
          <a:prstGeom prst="frame">
            <a:avLst>
              <a:gd name="adj1" fmla="val 72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Frame 122">
            <a:extLst>
              <a:ext uri="{FF2B5EF4-FFF2-40B4-BE49-F238E27FC236}">
                <a16:creationId xmlns:a16="http://schemas.microsoft.com/office/drawing/2014/main" id="{8C4A5738-4460-41E0-A63C-1E207868319F}"/>
              </a:ext>
            </a:extLst>
          </p:cNvPr>
          <p:cNvSpPr/>
          <p:nvPr/>
        </p:nvSpPr>
        <p:spPr>
          <a:xfrm rot="19800000">
            <a:off x="5221953" y="2755944"/>
            <a:ext cx="1073029" cy="1073029"/>
          </a:xfrm>
          <a:prstGeom prst="frame">
            <a:avLst>
              <a:gd name="adj1" fmla="val 72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Frame 123">
            <a:extLst>
              <a:ext uri="{FF2B5EF4-FFF2-40B4-BE49-F238E27FC236}">
                <a16:creationId xmlns:a16="http://schemas.microsoft.com/office/drawing/2014/main" id="{91CC93DD-AAD3-40FD-B23B-778C3D0C5D23}"/>
              </a:ext>
            </a:extLst>
          </p:cNvPr>
          <p:cNvSpPr/>
          <p:nvPr/>
        </p:nvSpPr>
        <p:spPr>
          <a:xfrm rot="19800000">
            <a:off x="6173468" y="3010901"/>
            <a:ext cx="1073029" cy="1073029"/>
          </a:xfrm>
          <a:prstGeom prst="frame">
            <a:avLst>
              <a:gd name="adj1" fmla="val 72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Frame 124">
            <a:extLst>
              <a:ext uri="{FF2B5EF4-FFF2-40B4-BE49-F238E27FC236}">
                <a16:creationId xmlns:a16="http://schemas.microsoft.com/office/drawing/2014/main" id="{110B9D1D-6723-43B4-9F24-5E2047F0EE91}"/>
              </a:ext>
            </a:extLst>
          </p:cNvPr>
          <p:cNvSpPr/>
          <p:nvPr/>
        </p:nvSpPr>
        <p:spPr>
          <a:xfrm rot="19800000">
            <a:off x="4945505" y="3721223"/>
            <a:ext cx="1073029" cy="1073029"/>
          </a:xfrm>
          <a:prstGeom prst="frame">
            <a:avLst>
              <a:gd name="adj1" fmla="val 72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Frame 125">
            <a:extLst>
              <a:ext uri="{FF2B5EF4-FFF2-40B4-BE49-F238E27FC236}">
                <a16:creationId xmlns:a16="http://schemas.microsoft.com/office/drawing/2014/main" id="{0658007D-4237-431E-8DEA-715B6F484AF0}"/>
              </a:ext>
            </a:extLst>
          </p:cNvPr>
          <p:cNvSpPr/>
          <p:nvPr/>
        </p:nvSpPr>
        <p:spPr>
          <a:xfrm rot="19800000">
            <a:off x="5897019" y="3976180"/>
            <a:ext cx="1073029" cy="1073029"/>
          </a:xfrm>
          <a:prstGeom prst="frame">
            <a:avLst>
              <a:gd name="adj1" fmla="val 72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Frame 126">
            <a:extLst>
              <a:ext uri="{FF2B5EF4-FFF2-40B4-BE49-F238E27FC236}">
                <a16:creationId xmlns:a16="http://schemas.microsoft.com/office/drawing/2014/main" id="{96D19AC0-896B-4DB8-B2C6-BBF539163FD1}"/>
              </a:ext>
            </a:extLst>
          </p:cNvPr>
          <p:cNvSpPr/>
          <p:nvPr/>
        </p:nvSpPr>
        <p:spPr>
          <a:xfrm rot="19800000">
            <a:off x="6848536" y="4231139"/>
            <a:ext cx="1073029" cy="1073029"/>
          </a:xfrm>
          <a:prstGeom prst="frame">
            <a:avLst>
              <a:gd name="adj1" fmla="val 72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9" name="Group 127">
            <a:extLst>
              <a:ext uri="{FF2B5EF4-FFF2-40B4-BE49-F238E27FC236}">
                <a16:creationId xmlns:a16="http://schemas.microsoft.com/office/drawing/2014/main" id="{9872B969-AD87-40E8-94C2-170B5ECC38B5}"/>
              </a:ext>
            </a:extLst>
          </p:cNvPr>
          <p:cNvGrpSpPr/>
          <p:nvPr/>
        </p:nvGrpSpPr>
        <p:grpSpPr>
          <a:xfrm>
            <a:off x="6286500" y="1974106"/>
            <a:ext cx="3173764" cy="553998"/>
            <a:chOff x="6210993" y="1433695"/>
            <a:chExt cx="2245430" cy="39412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046A875-D06C-4C25-AE73-3F9160A0469F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단순하게 생각한다면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?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F99015D-E2F2-4428-B849-488515092962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캐릭터의 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DPS</a:t>
              </a:r>
              <a:r>
                <a: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비교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5" name="Group 130">
            <a:extLst>
              <a:ext uri="{FF2B5EF4-FFF2-40B4-BE49-F238E27FC236}">
                <a16:creationId xmlns:a16="http://schemas.microsoft.com/office/drawing/2014/main" id="{B800159E-5A89-4F76-BF53-D23A018AB55E}"/>
              </a:ext>
            </a:extLst>
          </p:cNvPr>
          <p:cNvGrpSpPr/>
          <p:nvPr/>
        </p:nvGrpSpPr>
        <p:grpSpPr>
          <a:xfrm>
            <a:off x="7872698" y="2996875"/>
            <a:ext cx="3173764" cy="553999"/>
            <a:chOff x="6210993" y="1433695"/>
            <a:chExt cx="2245430" cy="394128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2D2D1A3-E798-44E3-AB9D-E0956049CD5E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파티 구성이 영향을 미칠까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?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67287A4-0B2B-4CC8-9BD7-F79DE85E012C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파티플레이 효율이 떨어지는 캐릭터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8" name="Group 133">
            <a:extLst>
              <a:ext uri="{FF2B5EF4-FFF2-40B4-BE49-F238E27FC236}">
                <a16:creationId xmlns:a16="http://schemas.microsoft.com/office/drawing/2014/main" id="{5884AD38-03F9-4D0D-B02C-DB5EADCD9FCD}"/>
              </a:ext>
            </a:extLst>
          </p:cNvPr>
          <p:cNvGrpSpPr/>
          <p:nvPr/>
        </p:nvGrpSpPr>
        <p:grpSpPr>
          <a:xfrm>
            <a:off x="972334" y="3851888"/>
            <a:ext cx="3269244" cy="738664"/>
            <a:chOff x="6210993" y="1433695"/>
            <a:chExt cx="2245430" cy="525503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AEF9571-1437-4229-A45A-1EA7FA43601F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메타가 불리한 형태라면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?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EED1B95-C05A-4C13-AA22-B1AACE744B0B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근접 캐릭터의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원활한 플레이를 방해하는 요소들이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산재해 있는 레이드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3" name="Group 136">
            <a:extLst>
              <a:ext uri="{FF2B5EF4-FFF2-40B4-BE49-F238E27FC236}">
                <a16:creationId xmlns:a16="http://schemas.microsoft.com/office/drawing/2014/main" id="{8E62D125-A520-41C6-9EA9-DFBFD8B3F097}"/>
              </a:ext>
            </a:extLst>
          </p:cNvPr>
          <p:cNvGrpSpPr/>
          <p:nvPr/>
        </p:nvGrpSpPr>
        <p:grpSpPr>
          <a:xfrm>
            <a:off x="2677992" y="5292966"/>
            <a:ext cx="3280569" cy="923330"/>
            <a:chOff x="6203211" y="1433695"/>
            <a:chExt cx="2253207" cy="656879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1CF8CB2-335F-4C57-A6CD-DEA824D8B854}"/>
                </a:ext>
              </a:extLst>
            </p:cNvPr>
            <p:cNvSpPr txBox="1"/>
            <p:nvPr/>
          </p:nvSpPr>
          <p:spPr>
            <a:xfrm>
              <a:off x="6203211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조건이 갖추어 져야만 한다면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?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42FD657-0445-4F79-8E31-D0F715158AB4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특정 조건에서 폭발적인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r"/>
              <a:r>
                <a: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퍼포먼스를 보이는 캐릭터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r"/>
              <a:r>
                <a:rPr lang="ko-KR" altLang="en-US" sz="12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왕귀형</a:t>
              </a:r>
              <a:r>
                <a: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캐릭터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6" name="Group 139">
            <a:extLst>
              <a:ext uri="{FF2B5EF4-FFF2-40B4-BE49-F238E27FC236}">
                <a16:creationId xmlns:a16="http://schemas.microsoft.com/office/drawing/2014/main" id="{DEBE479C-D376-46F4-8B19-85BB5A840F40}"/>
              </a:ext>
            </a:extLst>
          </p:cNvPr>
          <p:cNvGrpSpPr/>
          <p:nvPr/>
        </p:nvGrpSpPr>
        <p:grpSpPr>
          <a:xfrm>
            <a:off x="572894" y="2376568"/>
            <a:ext cx="3269244" cy="923330"/>
            <a:chOff x="6210993" y="1433695"/>
            <a:chExt cx="2245430" cy="656879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99C0014-2594-4DE9-BE61-139EF4BB8679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조작 난이도가 어렵다면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?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57DBB74-4074-4827-A407-C3B08A156928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고수가 플레이 할 때에는 강하지만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r"/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초보가 플레이 할 때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r"/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표준 이하의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퍼포먼스를 보이는 캐릭터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9" name="Group 142">
            <a:extLst>
              <a:ext uri="{FF2B5EF4-FFF2-40B4-BE49-F238E27FC236}">
                <a16:creationId xmlns:a16="http://schemas.microsoft.com/office/drawing/2014/main" id="{DD2B99B1-44A1-47EA-9E4B-A52132CC6689}"/>
              </a:ext>
            </a:extLst>
          </p:cNvPr>
          <p:cNvGrpSpPr/>
          <p:nvPr/>
        </p:nvGrpSpPr>
        <p:grpSpPr>
          <a:xfrm>
            <a:off x="8389586" y="4501896"/>
            <a:ext cx="3173764" cy="923330"/>
            <a:chOff x="6210993" y="1433695"/>
            <a:chExt cx="2245430" cy="656879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F5A2FA6-F40E-4893-887B-7D068CA8DCB1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표본이 작다면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?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FAD1CE9-8674-4C87-A64C-E792B127E1E5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플레이하는 유저의 수가 적어서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일부 특이케이스가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통계에 큰 영향을 끼지는 경우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60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4" grpId="0" animBg="1"/>
      <p:bldP spid="85" grpId="0" animBg="1"/>
      <p:bldP spid="86" grpId="0" animBg="1"/>
      <p:bldP spid="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9">
            <a:extLst>
              <a:ext uri="{FF2B5EF4-FFF2-40B4-BE49-F238E27FC236}">
                <a16:creationId xmlns:a16="http://schemas.microsoft.com/office/drawing/2014/main" id="{5502EA14-870D-4759-A745-DE562B980D72}"/>
              </a:ext>
            </a:extLst>
          </p:cNvPr>
          <p:cNvGrpSpPr/>
          <p:nvPr/>
        </p:nvGrpSpPr>
        <p:grpSpPr>
          <a:xfrm rot="397643" flipH="1">
            <a:off x="10668672" y="370560"/>
            <a:ext cx="1434321" cy="1625473"/>
            <a:chOff x="5365048" y="479821"/>
            <a:chExt cx="8036930" cy="9108010"/>
          </a:xfrm>
          <a:solidFill>
            <a:schemeClr val="bg1"/>
          </a:solidFill>
        </p:grpSpPr>
        <p:sp>
          <p:nvSpPr>
            <p:cNvPr id="85" name="Freeform: Shape 98">
              <a:extLst>
                <a:ext uri="{FF2B5EF4-FFF2-40B4-BE49-F238E27FC236}">
                  <a16:creationId xmlns:a16="http://schemas.microsoft.com/office/drawing/2014/main" id="{443CD6A3-D219-4C0B-885F-A10E5F8677F4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6" name="Freeform: Shape 99">
              <a:extLst>
                <a:ext uri="{FF2B5EF4-FFF2-40B4-BE49-F238E27FC236}">
                  <a16:creationId xmlns:a16="http://schemas.microsoft.com/office/drawing/2014/main" id="{A39FDAE7-5DA8-4A37-A476-F13AAA23328B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7" name="Freeform: Shape 100">
              <a:extLst>
                <a:ext uri="{FF2B5EF4-FFF2-40B4-BE49-F238E27FC236}">
                  <a16:creationId xmlns:a16="http://schemas.microsoft.com/office/drawing/2014/main" id="{58C252B5-D18D-4E03-BBB1-B20CC784CE14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8" name="Freeform: Shape 101">
              <a:extLst>
                <a:ext uri="{FF2B5EF4-FFF2-40B4-BE49-F238E27FC236}">
                  <a16:creationId xmlns:a16="http://schemas.microsoft.com/office/drawing/2014/main" id="{2CC32D7F-03C5-4A7F-B148-F9E39C201C37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9" name="Freeform: Shape 102">
              <a:extLst>
                <a:ext uri="{FF2B5EF4-FFF2-40B4-BE49-F238E27FC236}">
                  <a16:creationId xmlns:a16="http://schemas.microsoft.com/office/drawing/2014/main" id="{22059E3E-6724-4772-AD26-5D82A1F0BBA7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90" name="Freeform: Shape 103">
              <a:extLst>
                <a:ext uri="{FF2B5EF4-FFF2-40B4-BE49-F238E27FC236}">
                  <a16:creationId xmlns:a16="http://schemas.microsoft.com/office/drawing/2014/main" id="{FA722133-F4C1-4F8A-95B6-112D5FE9069B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91" name="Freeform: Shape 104">
              <a:extLst>
                <a:ext uri="{FF2B5EF4-FFF2-40B4-BE49-F238E27FC236}">
                  <a16:creationId xmlns:a16="http://schemas.microsoft.com/office/drawing/2014/main" id="{F58CE31B-8606-49F1-9242-023974FB426D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논리적으로 사고하고 구조화 하라</a:t>
            </a:r>
            <a:endParaRPr lang="en-US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AF50415-F1CC-43B7-8768-292D9CB52F39}"/>
              </a:ext>
            </a:extLst>
          </p:cNvPr>
          <p:cNvGrpSpPr/>
          <p:nvPr/>
        </p:nvGrpSpPr>
        <p:grpSpPr>
          <a:xfrm>
            <a:off x="944082" y="1819481"/>
            <a:ext cx="5419073" cy="738664"/>
            <a:chOff x="6210993" y="1433695"/>
            <a:chExt cx="2245430" cy="525503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276DF61-EB23-4ADD-8F72-80538C747478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대상을 바라보는 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‘</a:t>
              </a:r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축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’</a:t>
              </a:r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을 다각화 할 수 있음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AFBADFF-C7C9-4A57-9C22-7A718E92B744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문제상황을 구조화하고 세분화 </a:t>
              </a:r>
              <a:r>
                <a:rPr lang="ko-KR" altLang="en-US" sz="12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하다보면</a:t>
              </a:r>
              <a:b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문제에 얽어 있는 다양한 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‘</a:t>
              </a:r>
              <a:r>
                <a: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축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‘</a:t>
              </a:r>
              <a:r>
                <a: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을 보다 손쉽게 찾을 수 있음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CA6B82C-7791-4D91-82F3-85067EDE35D1}"/>
              </a:ext>
            </a:extLst>
          </p:cNvPr>
          <p:cNvGrpSpPr/>
          <p:nvPr/>
        </p:nvGrpSpPr>
        <p:grpSpPr>
          <a:xfrm>
            <a:off x="944082" y="4516114"/>
            <a:ext cx="4668520" cy="923331"/>
            <a:chOff x="6210992" y="1433695"/>
            <a:chExt cx="2245426" cy="656879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BBB870F-9668-449B-998A-69500A807CD6}"/>
                </a:ext>
              </a:extLst>
            </p:cNvPr>
            <p:cNvSpPr txBox="1"/>
            <p:nvPr/>
          </p:nvSpPr>
          <p:spPr>
            <a:xfrm>
              <a:off x="6210992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설득력 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UP!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821A9A0-5D00-45FF-BE09-A1810D17E827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기획은 타인을 설득해야 하는 직무</a:t>
              </a:r>
              <a:b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논리적이고 구조화된 방접으로 업무에 접근하라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C074297-F4FF-48BF-8285-A99D201E36CF}"/>
              </a:ext>
            </a:extLst>
          </p:cNvPr>
          <p:cNvGrpSpPr/>
          <p:nvPr/>
        </p:nvGrpSpPr>
        <p:grpSpPr>
          <a:xfrm>
            <a:off x="5887563" y="3858609"/>
            <a:ext cx="5937007" cy="1195863"/>
            <a:chOff x="5887563" y="3858609"/>
            <a:chExt cx="5937007" cy="1195863"/>
          </a:xfrm>
        </p:grpSpPr>
        <p:pic>
          <p:nvPicPr>
            <p:cNvPr id="5" name="그래픽 4" descr="사용자 단색으로 채워진">
              <a:extLst>
                <a:ext uri="{FF2B5EF4-FFF2-40B4-BE49-F238E27FC236}">
                  <a16:creationId xmlns:a16="http://schemas.microsoft.com/office/drawing/2014/main" id="{6437DA83-530D-4F94-A0AB-82E5B5BFC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87563" y="3858609"/>
              <a:ext cx="914400" cy="914400"/>
            </a:xfrm>
            <a:prstGeom prst="rect">
              <a:avLst/>
            </a:prstGeom>
          </p:spPr>
        </p:pic>
        <p:grpSp>
          <p:nvGrpSpPr>
            <p:cNvPr id="38" name="Group 127">
              <a:extLst>
                <a:ext uri="{FF2B5EF4-FFF2-40B4-BE49-F238E27FC236}">
                  <a16:creationId xmlns:a16="http://schemas.microsoft.com/office/drawing/2014/main" id="{DC6B0B64-06B8-47BB-B96D-F7455ED92426}"/>
                </a:ext>
              </a:extLst>
            </p:cNvPr>
            <p:cNvGrpSpPr/>
            <p:nvPr/>
          </p:nvGrpSpPr>
          <p:grpSpPr>
            <a:xfrm>
              <a:off x="6712738" y="3946477"/>
              <a:ext cx="5111832" cy="1107995"/>
              <a:chOff x="6210993" y="1433696"/>
              <a:chExt cx="2245430" cy="788255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CB1466C-37F7-4BCD-964D-1441A925097C}"/>
                  </a:ext>
                </a:extLst>
              </p:cNvPr>
              <p:cNvSpPr txBox="1"/>
              <p:nvPr/>
            </p:nvSpPr>
            <p:spPr>
              <a:xfrm>
                <a:off x="6210998" y="1433696"/>
                <a:ext cx="2245425" cy="197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chemeClr val="bg1"/>
                    </a:solidFill>
                    <a:cs typeface="Arial" pitchFamily="34" charset="0"/>
                  </a:rPr>
                  <a:t>태우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F5DE167-D2E6-4CA7-8F07-BA724907D118}"/>
                  </a:ext>
                </a:extLst>
              </p:cNvPr>
              <p:cNvSpPr txBox="1"/>
              <p:nvPr/>
            </p:nvSpPr>
            <p:spPr>
              <a:xfrm>
                <a:off x="6210993" y="1630759"/>
                <a:ext cx="2245425" cy="591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직업별 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DPS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를 토대로 직업밸런스를 새롭게 구성했습니다</a:t>
                </a:r>
                <a:endPara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ko-KR" altLang="en-US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해당 데이터를  기준으로 삼은 이유는</a:t>
                </a:r>
                <a:endPara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ko-KR" altLang="en-US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대부분이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이러한 형태로 작업을 하기때문에 그냥 그렇게 했습니다</a:t>
                </a:r>
                <a:endPara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9F4883A-607D-4C04-83B8-788813B5080F}"/>
              </a:ext>
            </a:extLst>
          </p:cNvPr>
          <p:cNvGrpSpPr/>
          <p:nvPr/>
        </p:nvGrpSpPr>
        <p:grpSpPr>
          <a:xfrm>
            <a:off x="5887563" y="5074579"/>
            <a:ext cx="6056788" cy="1380529"/>
            <a:chOff x="5887563" y="5074579"/>
            <a:chExt cx="6056788" cy="1380529"/>
          </a:xfrm>
        </p:grpSpPr>
        <p:pic>
          <p:nvPicPr>
            <p:cNvPr id="44" name="그래픽 43" descr="사용자 단색으로 채워진">
              <a:extLst>
                <a:ext uri="{FF2B5EF4-FFF2-40B4-BE49-F238E27FC236}">
                  <a16:creationId xmlns:a16="http://schemas.microsoft.com/office/drawing/2014/main" id="{A1A65152-5142-4B2D-977D-CB61E4EBB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87563" y="5074579"/>
              <a:ext cx="914400" cy="914400"/>
            </a:xfrm>
            <a:prstGeom prst="rect">
              <a:avLst/>
            </a:prstGeom>
          </p:spPr>
        </p:pic>
        <p:grpSp>
          <p:nvGrpSpPr>
            <p:cNvPr id="45" name="Group 127">
              <a:extLst>
                <a:ext uri="{FF2B5EF4-FFF2-40B4-BE49-F238E27FC236}">
                  <a16:creationId xmlns:a16="http://schemas.microsoft.com/office/drawing/2014/main" id="{44BC47FF-E551-45AB-8AE6-342F314170BD}"/>
                </a:ext>
              </a:extLst>
            </p:cNvPr>
            <p:cNvGrpSpPr/>
            <p:nvPr/>
          </p:nvGrpSpPr>
          <p:grpSpPr>
            <a:xfrm>
              <a:off x="6712739" y="5162447"/>
              <a:ext cx="5231612" cy="1292661"/>
              <a:chOff x="6210993" y="1433696"/>
              <a:chExt cx="2245430" cy="919631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F2B9598-29E9-49F4-943F-5306F21C5B44}"/>
                  </a:ext>
                </a:extLst>
              </p:cNvPr>
              <p:cNvSpPr txBox="1"/>
              <p:nvPr/>
            </p:nvSpPr>
            <p:spPr>
              <a:xfrm>
                <a:off x="6210998" y="1433696"/>
                <a:ext cx="2245425" cy="197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chemeClr val="bg1"/>
                    </a:solidFill>
                    <a:cs typeface="Arial" pitchFamily="34" charset="0"/>
                  </a:rPr>
                  <a:t>해준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BF84638-71B6-4CF6-AF10-E219F3FC90B0}"/>
                  </a:ext>
                </a:extLst>
              </p:cNvPr>
              <p:cNvSpPr txBox="1"/>
              <p:nvPr/>
            </p:nvSpPr>
            <p:spPr>
              <a:xfrm>
                <a:off x="6210993" y="1630759"/>
                <a:ext cx="2245425" cy="72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직업별 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DPS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와 던전 보스들의 주력패턴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캐릭터 자체의 난이도를 고려하여</a:t>
                </a:r>
                <a:endPara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ko-KR" altLang="en-US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직업밸런스를 구성했습니다 </a:t>
                </a:r>
                <a:endPara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ko-KR" altLang="en-US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이러한 지표들을 사용한 이유는 캐릭터의 퍼포먼스에 영향을 미치는</a:t>
                </a:r>
                <a:endPara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ko-KR" altLang="en-US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여러 요소들을 정의해본 결과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특히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해당 요소들이</a:t>
                </a:r>
                <a:endPara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ko-KR" altLang="en-US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지대한 영향을 미친다고 판단되었기 때문입니다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p:grpSp>
      </p:grp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E97F5B7-7BE6-478E-8AA4-A9318EE24B84}"/>
              </a:ext>
            </a:extLst>
          </p:cNvPr>
          <p:cNvCxnSpPr/>
          <p:nvPr/>
        </p:nvCxnSpPr>
        <p:spPr>
          <a:xfrm>
            <a:off x="7830200" y="4435270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3C96033-F974-4D05-84F3-B46557B09A94}"/>
              </a:ext>
            </a:extLst>
          </p:cNvPr>
          <p:cNvGrpSpPr/>
          <p:nvPr/>
        </p:nvGrpSpPr>
        <p:grpSpPr>
          <a:xfrm>
            <a:off x="5810076" y="1357291"/>
            <a:ext cx="5612690" cy="1769081"/>
            <a:chOff x="3016076" y="2653675"/>
            <a:chExt cx="5612690" cy="176908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AC15B1F-2D08-4CD4-B74A-12F2C678276A}"/>
                </a:ext>
              </a:extLst>
            </p:cNvPr>
            <p:cNvSpPr/>
            <p:nvPr/>
          </p:nvSpPr>
          <p:spPr>
            <a:xfrm>
              <a:off x="3016076" y="3358064"/>
              <a:ext cx="1503123" cy="3744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캐릭터 성능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DBD5F13-8AA6-4FD2-B6AD-A2893DDA0ABD}"/>
                </a:ext>
              </a:extLst>
            </p:cNvPr>
            <p:cNvSpPr/>
            <p:nvPr/>
          </p:nvSpPr>
          <p:spPr>
            <a:xfrm>
              <a:off x="5153676" y="2893843"/>
              <a:ext cx="1503123" cy="3744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캐릭터 내부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D102046-5CE4-4C54-ADBA-E5BAE77B44C1}"/>
                </a:ext>
              </a:extLst>
            </p:cNvPr>
            <p:cNvSpPr/>
            <p:nvPr/>
          </p:nvSpPr>
          <p:spPr>
            <a:xfrm>
              <a:off x="5153675" y="3837928"/>
              <a:ext cx="1503123" cy="3744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캐릭터 외부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4CB7C33-3238-4019-A878-2A8E8F8643CB}"/>
                </a:ext>
              </a:extLst>
            </p:cNvPr>
            <p:cNvSpPr/>
            <p:nvPr/>
          </p:nvSpPr>
          <p:spPr>
            <a:xfrm>
              <a:off x="7125642" y="2653675"/>
              <a:ext cx="1503123" cy="37444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DPS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7F7D6FB-E576-4D3B-AC8C-CBB573D49A8D}"/>
                </a:ext>
              </a:extLst>
            </p:cNvPr>
            <p:cNvSpPr/>
            <p:nvPr/>
          </p:nvSpPr>
          <p:spPr>
            <a:xfrm>
              <a:off x="7125643" y="3110751"/>
              <a:ext cx="1503123" cy="3744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딜 구조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CAE5683-96C5-49BA-98A9-A6682D671F4E}"/>
                </a:ext>
              </a:extLst>
            </p:cNvPr>
            <p:cNvSpPr/>
            <p:nvPr/>
          </p:nvSpPr>
          <p:spPr>
            <a:xfrm>
              <a:off x="7123784" y="3591234"/>
              <a:ext cx="1503123" cy="37444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사용자 문제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93F70A7-EF96-4CF9-B051-D1A8026A95D8}"/>
                </a:ext>
              </a:extLst>
            </p:cNvPr>
            <p:cNvSpPr/>
            <p:nvPr/>
          </p:nvSpPr>
          <p:spPr>
            <a:xfrm>
              <a:off x="7123784" y="4048310"/>
              <a:ext cx="1503123" cy="37444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환경 문제</a:t>
              </a: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E9828F5F-C9C5-4497-8B0B-7D135B57D7F9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4519199" y="3497979"/>
              <a:ext cx="914400" cy="9144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7A4CE054-3A16-44B5-B91E-A93965A04888}"/>
                </a:ext>
              </a:extLst>
            </p:cNvPr>
            <p:cNvCxnSpPr>
              <a:stCxn id="6" idx="3"/>
              <a:endCxn id="49" idx="1"/>
            </p:cNvCxnSpPr>
            <p:nvPr/>
          </p:nvCxnSpPr>
          <p:spPr>
            <a:xfrm flipV="1">
              <a:off x="4519199" y="3081066"/>
              <a:ext cx="634477" cy="464221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3D7207CA-DD02-4BE9-AB25-09E8561AAE6E}"/>
                </a:ext>
              </a:extLst>
            </p:cNvPr>
            <p:cNvCxnSpPr>
              <a:stCxn id="6" idx="3"/>
              <a:endCxn id="50" idx="1"/>
            </p:cNvCxnSpPr>
            <p:nvPr/>
          </p:nvCxnSpPr>
          <p:spPr>
            <a:xfrm>
              <a:off x="4519199" y="3545287"/>
              <a:ext cx="634476" cy="479864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2BC3B04D-6A72-4073-89DF-5E4D23D41A8F}"/>
                </a:ext>
              </a:extLst>
            </p:cNvPr>
            <p:cNvCxnSpPr>
              <a:stCxn id="49" idx="3"/>
              <a:endCxn id="51" idx="1"/>
            </p:cNvCxnSpPr>
            <p:nvPr/>
          </p:nvCxnSpPr>
          <p:spPr>
            <a:xfrm flipV="1">
              <a:off x="6656799" y="2840898"/>
              <a:ext cx="468843" cy="240168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0F99C88E-F925-4894-A35F-0A15587CD171}"/>
                </a:ext>
              </a:extLst>
            </p:cNvPr>
            <p:cNvCxnSpPr>
              <a:stCxn id="49" idx="3"/>
              <a:endCxn id="52" idx="1"/>
            </p:cNvCxnSpPr>
            <p:nvPr/>
          </p:nvCxnSpPr>
          <p:spPr>
            <a:xfrm>
              <a:off x="6656799" y="3081066"/>
              <a:ext cx="468844" cy="216908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77A76E4-D3FB-41E9-983D-53767E29E3F6}"/>
                </a:ext>
              </a:extLst>
            </p:cNvPr>
            <p:cNvCxnSpPr>
              <a:stCxn id="50" idx="3"/>
              <a:endCxn id="53" idx="1"/>
            </p:cNvCxnSpPr>
            <p:nvPr/>
          </p:nvCxnSpPr>
          <p:spPr>
            <a:xfrm flipV="1">
              <a:off x="6656798" y="3778457"/>
              <a:ext cx="466986" cy="246694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67DC641D-FAEA-4D49-AEE1-66EAF5D2706C}"/>
                </a:ext>
              </a:extLst>
            </p:cNvPr>
            <p:cNvCxnSpPr>
              <a:stCxn id="50" idx="3"/>
              <a:endCxn id="54" idx="1"/>
            </p:cNvCxnSpPr>
            <p:nvPr/>
          </p:nvCxnSpPr>
          <p:spPr>
            <a:xfrm>
              <a:off x="6656798" y="4025151"/>
              <a:ext cx="466986" cy="210382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02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:a16="http://schemas.microsoft.com/office/drawing/2014/main" id="{3B352E8D-5E13-4ACD-957C-CBD6DEC272C0}"/>
              </a:ext>
            </a:extLst>
          </p:cNvPr>
          <p:cNvSpPr/>
          <p:nvPr/>
        </p:nvSpPr>
        <p:spPr>
          <a:xfrm>
            <a:off x="11765" y="19895"/>
            <a:ext cx="610790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879673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cs typeface="Arial" pitchFamily="34" charset="0"/>
              </a:rPr>
              <a:t>Thank You</a:t>
            </a:r>
            <a:endParaRPr lang="ko-KR" altLang="en-US" sz="5867" dirty="0"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A6FD69-6004-443E-8850-EF987F66691A}"/>
              </a:ext>
            </a:extLst>
          </p:cNvPr>
          <p:cNvGrpSpPr/>
          <p:nvPr/>
        </p:nvGrpSpPr>
        <p:grpSpPr>
          <a:xfrm rot="21046937">
            <a:off x="6024983" y="838014"/>
            <a:ext cx="2712035" cy="2507877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80488D-F4C7-458A-A8B7-C1ABB828AFC0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CBEC376-C192-440B-8194-D924B81A8762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96F61D6-6F30-49E5-8990-D0E2659265B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18BBEF53-0532-4F2C-91D7-EE813E349B75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D8B9533-017D-48EE-AF7F-853201865C9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313D5B4-9579-47A0-9542-9059CD05E4CB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2501C042-F033-472E-84C7-596539BF7FC9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7024BD0-81B3-48E7-A4E4-4C6E9D59887C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559077F-D78F-4F72-B835-721D85D66054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FA51BDA-9E5F-49BA-AD4C-BCDF4E7A373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4096AA8-9CAE-46CA-86D1-9A824BFCBC18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E790CA9-0EFA-400F-83F7-79FDEFBB84F9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937A1C0-6051-48CA-B549-E2F3F15BFD6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0D6C56A-AE6E-4FA7-BF23-EF639009131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472A129-81DD-4AF2-A48D-BCDDA10A283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5F82E-36F6-4F44-96B8-226BADA4B39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68031F8-A8E7-4B74-90DC-ADC887AAB31F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2D248612-2468-41E8-BF92-FA96B66737B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C665D374-1CCD-44DC-B722-C9F04CC6C16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494CE6F-7CE0-49AA-AD4E-A03A8B46482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E1949E-7875-4E7A-8F92-6306DAA2D61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B97B1F9-3F94-47A2-A65F-198ED6D0641D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A326406-7037-4AA6-B244-9D084044466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FFD3C0B-7922-4E30-85BF-6456E2BBD1F8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C1388E3-8EE3-4146-9FAD-C9BFC38BCCE9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AE540BA9-525B-42DE-8A9C-A357F4A01CD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455889F-53FB-4E73-879B-F2A52C1C306E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000256E-7023-443F-8B16-BEA62B00ABB3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74AC44C-B460-4A8E-AB88-4CB7C7DC5D90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C1D4433-3660-45D1-AEA5-08ABAD0D5BF1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C6DA44E-DD44-4AE2-AD19-0F0F683F6DD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0E57E5B-E396-436E-9CD2-899D1BFC09F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BC5FFA5-AB21-4F41-8E5B-44C9C25D624A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5729B65-A9F2-4153-BD37-241D1A423E5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1D53C9FD-E2C1-4FF8-913C-DFD3580571D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C4FCA6C-9149-4035-BDE5-FCDC104DF19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25E19BA-4335-4A76-9097-AE0652209EB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A883243-FB40-4F67-86E5-D86305DCE2BF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0009B8F6-6718-4D92-9195-0CEDBEA1327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30FE00D-6F54-4BB0-A8CB-C1EFE3ED815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DFB101A-532C-4A6C-8A66-BF57A6359ADE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A25ED3E-0AC7-49DD-9535-2F315C1551A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8AEA80C-8106-40EF-B4AD-B76DAD15E41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FBA3D4F-6198-4278-A640-42F2415C2BEE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A337E08-59C6-4BBC-AEDD-91BCA9BF9FA7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2BD79C6-2A24-4BB1-8F3E-85E78539491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4D6628B-74D7-464A-BA13-2AF6E2BC1C1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5ED13DB-3407-4DC7-9666-861AA8C4F91F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0ABEC1-E4DF-4CDC-9B09-372F35A3B4D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A07D1AA-4892-46C2-A72C-F33BDC886F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82FBCD1-0AF1-49E5-9ECB-BC5AC84D4E0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5461BBE-5B4E-4546-A712-E35784872D6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8D74A61-43CD-4E38-A5EA-769BD3FEDF3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A7C963D-6434-41DE-B5EC-77D6F266CB8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EFB54BD-2A34-488B-BBEC-E0F26D97850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0D50B2F-0546-41E1-8E55-3F3249F87C63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C956869-DE70-4BC4-9D59-605951C9CC6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EF78951-D2B6-47BD-AE82-C5A4F334550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CF68AB6-D845-44CC-B54D-611D83CC7A5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3EF97B3-C607-4E0A-85E9-7307355D494E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D0E8E99-B2DD-4E53-94F4-D133AA13326A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9A00484-0FDA-4391-80B3-F5C71280F7D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B2BFE9E-6CA4-4FE2-9CDD-A5C73817F3E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951888D-C9F8-45D1-BEBE-D61274F42B0E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C80E53A-BDA6-421E-A0B9-F9D6AFA8ACB1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9039BBA-D40D-4CB7-B4AA-86985E567B9D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7A01CAC-B4C3-43F2-8B31-50C78933503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2824BCF-C908-47D7-AC49-1016651DC2A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51F7F81-16E9-44DC-81D9-432F3C3341B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C845730-26CE-48B4-8A1C-230683961DC0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223C227-32B1-48C4-AAC1-983A5230481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5CF5501-65C5-4741-9767-96A5AC1676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BAAD456-113D-41AE-8A6B-24A8B9D8A2C0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37CF1B-6A06-492F-AB9F-4180E8BE1186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D96EC87-32C3-41B3-87D0-ADC9C936663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1906DD1-7E15-45FA-9421-FE86855FBE5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AA96BA5-89C9-4AC8-B03E-338614BB400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CF0038E-0734-457A-8448-B1E9B6917CA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606E579-0018-4EB5-AA93-62A7D628D0E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7E5310F-D99B-452D-B914-EF3509EEF9E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0A2579E-15DA-4F58-946A-670FA68FC34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6AE6580-0F31-401E-BBEA-C1D3225F98F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1AE7BFF-2E5B-441B-8605-6F0A0DECCFD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301271A-CCD4-402C-B7E7-A2A1C4A10E17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3241F4B-5BCF-43C6-8119-F48C4F7C9C6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AEF944-1305-4B09-A66B-37BD06A0922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6BC2747-95CA-4B63-A5B6-9A1514447DE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1AC05EB-0E92-42B7-A7CB-B626787E712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64CCFEC-3126-4488-8245-043DB154C8E5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C3DBB1F-F6F8-480E-829B-58B662225AD0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C199419-29C2-4E95-9B7F-9DA43F2AE16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1485636-A858-4F7D-B597-BB741E068B3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3666CA0-8EC7-4C8A-B422-0E6360155EE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39209B4-B036-4AB5-8861-A700E479FABC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DA2F69A-D570-4EE4-918B-6D888C25D347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2821853-B73D-4349-8245-39B6F3BE45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A3C6061-78E0-4B01-A15E-2D68FA822329}"/>
              </a:ext>
            </a:extLst>
          </p:cNvPr>
          <p:cNvGrpSpPr/>
          <p:nvPr/>
        </p:nvGrpSpPr>
        <p:grpSpPr>
          <a:xfrm>
            <a:off x="3286193" y="3060626"/>
            <a:ext cx="5631920" cy="1498769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7BC4723-8B3C-4124-BA0D-34545987152A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3C118E-6047-4870-9502-BB0D98B0FDD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840F45B-9168-40A3-945D-2F943D87EDB5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A8D5DF7-E9AD-4F8C-BA87-80F46B940A9A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9A21D70-814B-48D3-B5F4-333E57241CA9}"/>
              </a:ext>
            </a:extLst>
          </p:cNvPr>
          <p:cNvGrpSpPr/>
          <p:nvPr/>
        </p:nvGrpSpPr>
        <p:grpSpPr>
          <a:xfrm>
            <a:off x="3877842" y="659408"/>
            <a:ext cx="2104784" cy="2892498"/>
            <a:chOff x="5892963" y="1332011"/>
            <a:chExt cx="3157176" cy="433874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D88CC80-D5A6-4052-8C5D-3B1DD1FEEC3D}"/>
                </a:ext>
              </a:extLst>
            </p:cNvPr>
            <p:cNvGrpSpPr/>
            <p:nvPr/>
          </p:nvGrpSpPr>
          <p:grpSpPr>
            <a:xfrm rot="2136013">
              <a:off x="8411096" y="3929385"/>
              <a:ext cx="639043" cy="764323"/>
              <a:chOff x="5704433" y="717502"/>
              <a:chExt cx="7365528" cy="8809481"/>
            </a:xfrm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703DCB4E-F3E9-43B7-B6EF-8F86A41FB245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325E0D73-1CD2-43D8-82E2-909BF47D4CC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76C77C80-D026-4023-8AD8-F1D38649D6C6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C27A452-60BD-4626-8D9D-B1C151BAF79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50718587-081C-4A4F-B08B-FE9BD2B55DE2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2C026964-43E1-4419-9A00-43112E2B44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BA3988E-0E57-4348-8CE5-99E866B08BCF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8A54B633-5FA7-450E-AB9C-6C467F3D1F28}"/>
                </a:ext>
              </a:extLst>
            </p:cNvPr>
            <p:cNvGrpSpPr/>
            <p:nvPr/>
          </p:nvGrpSpPr>
          <p:grpSpPr>
            <a:xfrm rot="2136013">
              <a:off x="7755136" y="4884570"/>
              <a:ext cx="328396" cy="339235"/>
              <a:chOff x="5365048" y="1982197"/>
              <a:chExt cx="7362621" cy="7605634"/>
            </a:xfrm>
          </p:grpSpPr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8FFE0B65-DD8E-4E2C-8BA7-7E1EB44133A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5EEF1A9D-1F23-495D-B7E1-63B35590EE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D92F89C-8E41-4D06-9EAF-816682DF16C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DE0461A0-CED9-46B4-854D-08025B6507A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EC33FCDF-964A-44AD-B5E0-1572C598AF29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BD6D2F1D-3C7E-43A4-9FEF-75F80DD102C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F2196E5-AD4F-400D-9A81-CFC464AE8E7C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E73A97A-3B81-43E3-BCFC-A846F605D889}"/>
                </a:ext>
              </a:extLst>
            </p:cNvPr>
            <p:cNvGrpSpPr/>
            <p:nvPr/>
          </p:nvGrpSpPr>
          <p:grpSpPr>
            <a:xfrm rot="2136013">
              <a:off x="6701995" y="3224189"/>
              <a:ext cx="793579" cy="899338"/>
              <a:chOff x="5365051" y="479822"/>
              <a:chExt cx="8036930" cy="9108006"/>
            </a:xfrm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C415E702-35BD-4EB1-B922-EDCAD4D35EE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9A8A72FC-53DB-4452-98B0-A26E2788C51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2047168D-7C6D-4E7A-9173-657116034246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48CB382D-160D-46FA-9516-C511D89ABF73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6527C-05D1-4369-9A76-147FBB61F08A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CF0F1E51-74FA-4A14-9C0C-0FC2F66E331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0EEAD09-3674-4417-80AF-A0CBCA1FB41A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0822F98-1569-4209-9D0B-705FE2A8E558}"/>
                </a:ext>
              </a:extLst>
            </p:cNvPr>
            <p:cNvGrpSpPr/>
            <p:nvPr/>
          </p:nvGrpSpPr>
          <p:grpSpPr>
            <a:xfrm rot="2337799">
              <a:off x="7280335" y="4139970"/>
              <a:ext cx="1037364" cy="714454"/>
              <a:chOff x="3667032" y="1708483"/>
              <a:chExt cx="8105829" cy="5582653"/>
            </a:xfrm>
          </p:grpSpPr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E7CF864-0290-45FB-954F-B49F22132E5B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DF3AF2B7-9327-446C-88F3-40CC3CB62D3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595373FB-0E0D-4573-B615-B14C91E220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C6DAF9B9-8F53-49B8-AFEA-9D834E378026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78CF611-EC7D-4B5E-8DB5-33839D972947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1ADBA83E-71F9-41AE-8DE1-9B8B525B5992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A5CA6EC-7F98-4B4D-B33C-8C3FAA53F27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2FA341A-60D2-4B02-A1FF-E957F7823702}"/>
                </a:ext>
              </a:extLst>
            </p:cNvPr>
            <p:cNvGrpSpPr/>
            <p:nvPr/>
          </p:nvGrpSpPr>
          <p:grpSpPr>
            <a:xfrm rot="2337799">
              <a:off x="7745862" y="3494984"/>
              <a:ext cx="649220" cy="447131"/>
              <a:chOff x="3667032" y="1708483"/>
              <a:chExt cx="8105829" cy="5582653"/>
            </a:xfrm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D9513D33-A533-4296-A3C1-1E9D0B742CD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D787A83A-1095-4335-885E-B84D618F56E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1A9301FB-9C5E-449C-887F-C3D25704FB2E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C1DBC04E-0347-4DB7-803B-7B535C89886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B6BE048F-4463-4F04-8629-0AD7D452812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1EB7D75D-D27C-4319-888A-45A57BDCA16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D14D434-3F6F-47DE-AE61-B135EF34647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EBCB548-441D-4161-AE5D-12BDE4908C51}"/>
                </a:ext>
              </a:extLst>
            </p:cNvPr>
            <p:cNvGrpSpPr/>
            <p:nvPr/>
          </p:nvGrpSpPr>
          <p:grpSpPr>
            <a:xfrm rot="2136013">
              <a:off x="7805715" y="2028888"/>
              <a:ext cx="937516" cy="1062458"/>
              <a:chOff x="5365048" y="479821"/>
              <a:chExt cx="8036930" cy="9108010"/>
            </a:xfrm>
          </p:grpSpPr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5160FEC-6D02-44E9-8981-94AB96A34F84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FDD75A70-5A27-402C-9AE0-48DC449564F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0DADA5C2-D98A-4BCC-8AD7-780D5D17078D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A4C0018-33A9-43B7-A6BB-0952E043641C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10C3AA6-FD19-4263-86E1-ACC9FA8C93B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D794BBA1-C8D6-4A59-892F-02A301C66C9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7C8B29A-62E9-4119-9CC6-0632B3D9610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75D20B1-1097-45B7-8D34-5A27A0746B09}"/>
                </a:ext>
              </a:extLst>
            </p:cNvPr>
            <p:cNvGrpSpPr/>
            <p:nvPr/>
          </p:nvGrpSpPr>
          <p:grpSpPr>
            <a:xfrm rot="2136013">
              <a:off x="6860236" y="2305546"/>
              <a:ext cx="710712" cy="805428"/>
              <a:chOff x="5365048" y="479821"/>
              <a:chExt cx="8036930" cy="9108010"/>
            </a:xfrm>
          </p:grpSpPr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0B1543E2-AF70-4532-91BC-C4073027C80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41C7111-C207-4D39-84B0-6007665543C4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76D89AFF-1DBE-4F8F-AF48-856DA3C5F35D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B094BF1-4D09-488C-B457-33C3418BA341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B078C927-1C2D-417E-9BBE-C09BDE7CF8DA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5D02436E-A732-468B-AD4A-390872939F0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18CEB32C-B281-4CDA-B7A0-734976DE0F06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FEBF4F6-85D3-4D4C-AC83-2E04531CD2B3}"/>
                </a:ext>
              </a:extLst>
            </p:cNvPr>
            <p:cNvGrpSpPr/>
            <p:nvPr/>
          </p:nvGrpSpPr>
          <p:grpSpPr>
            <a:xfrm rot="1367973">
              <a:off x="5949600" y="3715561"/>
              <a:ext cx="585778" cy="403438"/>
              <a:chOff x="3667032" y="1708483"/>
              <a:chExt cx="8105829" cy="5582653"/>
            </a:xfrm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ECFF65F-1D8A-45B1-9AC5-95899B9DFD7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B2C7DCDC-E28E-40B1-9AC9-CA8615D723E7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A2C26BE-88F7-455D-B1C1-5A962CC864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4E1EF34-C4C2-4AC8-A005-E933CFF40AE9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E2B7950-DDC0-437E-94AB-7950446DB5EB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B832230-9058-4B0A-A65A-E408DF54BA9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A660A3F-AB56-4C2D-BC8C-69F002E4DF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FF1C338-7506-4E99-BEB7-B76A3DCD0F6A}"/>
                </a:ext>
              </a:extLst>
            </p:cNvPr>
            <p:cNvGrpSpPr/>
            <p:nvPr/>
          </p:nvGrpSpPr>
          <p:grpSpPr>
            <a:xfrm rot="1367973">
              <a:off x="8547152" y="5333290"/>
              <a:ext cx="489993" cy="337468"/>
              <a:chOff x="3667032" y="1708483"/>
              <a:chExt cx="8105829" cy="5582653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0EEA463-49B5-48C0-B41A-AB6B791CC2C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49592146-CFD3-4BC9-96D3-EC2113C55F3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A622B31-2BF5-4939-B5A7-78F8C77DA1F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CD0B8B0E-3D4A-4902-9A07-A9E2B1C8A1A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48C21853-E555-4F9A-A225-31F2AFFF4424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45565B3-79FF-4CDB-BE42-3BCFFE0724E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9CD17BE-A92A-4318-830B-5A2766E03B7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82BE1511-D21D-4901-AEB6-650496B436CE}"/>
                </a:ext>
              </a:extLst>
            </p:cNvPr>
            <p:cNvGrpSpPr/>
            <p:nvPr/>
          </p:nvGrpSpPr>
          <p:grpSpPr>
            <a:xfrm rot="2136013">
              <a:off x="5892963" y="1332011"/>
              <a:ext cx="1076804" cy="1220310"/>
              <a:chOff x="5365048" y="479821"/>
              <a:chExt cx="8036930" cy="9108010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EEF53E4-D619-4F87-BEFB-5E75221DDB2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2E21953-8F5F-41F0-9451-E8721E37392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12DBDD2-7890-45F3-9F89-9618FD3AEF4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1D982E81-DCD1-477F-A06E-05F08395430B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41E5C80-30B4-49E3-9FB7-CA609F8B58A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84A6508-0586-4452-A9FB-188CEA0B453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D5E6C3D1-57A5-4C07-BF2C-C5C6C2C4F5D1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804ACE0-C45F-475D-A050-BAD374A55873}"/>
                </a:ext>
              </a:extLst>
            </p:cNvPr>
            <p:cNvGrpSpPr/>
            <p:nvPr/>
          </p:nvGrpSpPr>
          <p:grpSpPr>
            <a:xfrm rot="3050128">
              <a:off x="5818076" y="2832032"/>
              <a:ext cx="546062" cy="376084"/>
              <a:chOff x="3667032" y="1708483"/>
              <a:chExt cx="8105829" cy="5582653"/>
            </a:xfrm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BAD64449-524B-4FAE-BA48-277165F59F0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9791A1E-B811-40A3-B834-24F8968E0F6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0A208DB-752E-4A31-AA18-22566636D23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05DD9197-0938-4D3F-9316-963F8AD6BA30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E1EED2E-A5BA-4ADE-B930-E2C9D88311A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477E00E-3726-4DCF-846C-FB066ABCA4B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ACBE80BD-D4AC-4EF2-B003-E9DDEEC36F25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PENED BOO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Golden-Eg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268</Words>
  <Application>Microsoft Office PowerPoint</Application>
  <PresentationFormat>와이드스크린</PresentationFormat>
  <Paragraphs>58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TWHan</cp:lastModifiedBy>
  <cp:revision>162</cp:revision>
  <dcterms:created xsi:type="dcterms:W3CDTF">2018-04-24T17:14:44Z</dcterms:created>
  <dcterms:modified xsi:type="dcterms:W3CDTF">2021-12-17T01:25:16Z</dcterms:modified>
</cp:coreProperties>
</file>