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1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9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94103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2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0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181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558E-FF04-453E-A1F8-A28CF7BD0A8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9C8F-B601-4573-8C03-8D7F584C1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53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35CF9-D4AA-4F01-997C-2A4F20EC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진실이 </a:t>
            </a:r>
            <a:r>
              <a:rPr lang="en-US" altLang="ko-KR" dirty="0"/>
              <a:t>‘</a:t>
            </a:r>
            <a:r>
              <a:rPr lang="ko-KR" altLang="en-US" dirty="0"/>
              <a:t>얻을 수 없는 정보</a:t>
            </a:r>
            <a:r>
              <a:rPr lang="en-US" altLang="ko-KR" dirty="0"/>
              <a:t>’</a:t>
            </a:r>
            <a:r>
              <a:rPr lang="ko-KR" altLang="en-US" dirty="0"/>
              <a:t>에 있을 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92F0A-A527-4B54-80BF-D07A3B26E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나는 통계적으로 판단한다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58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BB05-098E-4498-9CAF-04D1AD57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많은 통계와 조사자료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063DB-AFAF-4D2F-B874-382E10D23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0773"/>
            <a:ext cx="6858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9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BB05-098E-4498-9CAF-04D1AD57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많은 통계와 조사자료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063DB-AFAF-4D2F-B874-382E10D23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0773"/>
            <a:ext cx="6858000" cy="38608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4DFD586-0D7D-4F76-9CC6-7A13C2650EB7}"/>
              </a:ext>
            </a:extLst>
          </p:cNvPr>
          <p:cNvSpPr/>
          <p:nvPr/>
        </p:nvSpPr>
        <p:spPr>
          <a:xfrm>
            <a:off x="0" y="2978092"/>
            <a:ext cx="12192000" cy="1593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/>
              <a:t>선택 편향의 함정</a:t>
            </a:r>
          </a:p>
        </p:txBody>
      </p:sp>
    </p:spTree>
    <p:extLst>
      <p:ext uri="{BB962C8B-B14F-4D97-AF65-F5344CB8AC3E}">
        <p14:creationId xmlns:p14="http://schemas.microsoft.com/office/powerpoint/2010/main" val="7746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57E5A6-9FB8-48BC-BD35-87484125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 편향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내용 개체 틀 7" descr="텍스트, 하늘이(가) 표시된 사진&#10;&#10;자동 생성된 설명">
            <a:extLst>
              <a:ext uri="{FF2B5EF4-FFF2-40B4-BE49-F238E27FC236}">
                <a16:creationId xmlns:a16="http://schemas.microsoft.com/office/drawing/2014/main" id="{DEE69E2B-C29C-4487-9C91-989C159F5F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" y="1848644"/>
            <a:ext cx="5200650" cy="4029075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29973B-E708-40CE-973C-50186147B8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차 세계대전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전장에서 귀환한 비행기들의 탄흔을 조사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보완해야 할 부분은 어디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630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D181-CEC9-4274-875D-4F91285D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 편향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내용 개체 틀 5" descr="텍스트, 사람, 벽, 남자이(가) 표시된 사진&#10;&#10;자동 생성된 설명">
            <a:extLst>
              <a:ext uri="{FF2B5EF4-FFF2-40B4-BE49-F238E27FC236}">
                <a16:creationId xmlns:a16="http://schemas.microsoft.com/office/drawing/2014/main" id="{2D5FC6B2-7CE7-4C87-9E80-0595F6C58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91030"/>
            <a:ext cx="4723362" cy="33333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80416-B388-4659-B1FB-19F05BE82CA5}"/>
              </a:ext>
            </a:extLst>
          </p:cNvPr>
          <p:cNvSpPr txBox="1"/>
          <p:nvPr/>
        </p:nvSpPr>
        <p:spPr>
          <a:xfrm>
            <a:off x="468833" y="5644306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Abraham Wald (1902~1950) 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헝가리 출신 수학자</a:t>
            </a:r>
          </a:p>
        </p:txBody>
      </p:sp>
      <p:pic>
        <p:nvPicPr>
          <p:cNvPr id="8" name="내용 개체 틀 7" descr="텍스트, 하늘이(가) 표시된 사진&#10;&#10;자동 생성된 설명">
            <a:extLst>
              <a:ext uri="{FF2B5EF4-FFF2-40B4-BE49-F238E27FC236}">
                <a16:creationId xmlns:a16="http://schemas.microsoft.com/office/drawing/2014/main" id="{FB9D4E9D-24D9-4C36-B65F-1CF312A96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98" y="3268420"/>
            <a:ext cx="3305108" cy="25605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2DF29E-B406-4045-9914-925618DDBC67}"/>
              </a:ext>
            </a:extLst>
          </p:cNvPr>
          <p:cNvSpPr txBox="1"/>
          <p:nvPr/>
        </p:nvSpPr>
        <p:spPr>
          <a:xfrm>
            <a:off x="5777618" y="1850421"/>
            <a:ext cx="5891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살아 돌아온 비행기가 맞지 않은 부분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엔진부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을 보완해야 한다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688A3B-3DA4-4A4E-B6F9-71C07CC7FE0F}"/>
              </a:ext>
            </a:extLst>
          </p:cNvPr>
          <p:cNvSpPr/>
          <p:nvPr/>
        </p:nvSpPr>
        <p:spPr>
          <a:xfrm>
            <a:off x="8155518" y="3432955"/>
            <a:ext cx="1135668" cy="783864"/>
          </a:xfrm>
          <a:prstGeom prst="ellipse">
            <a:avLst/>
          </a:prstGeom>
          <a:solidFill>
            <a:srgbClr val="10A8C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943253-2AC7-49FC-A2C7-5141A4F23E52}"/>
              </a:ext>
            </a:extLst>
          </p:cNvPr>
          <p:cNvSpPr/>
          <p:nvPr/>
        </p:nvSpPr>
        <p:spPr>
          <a:xfrm>
            <a:off x="8475464" y="4707695"/>
            <a:ext cx="536895" cy="783864"/>
          </a:xfrm>
          <a:prstGeom prst="ellipse">
            <a:avLst/>
          </a:prstGeom>
          <a:solidFill>
            <a:srgbClr val="10A8C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3B28BD1-56A4-4E62-BF88-E891C22F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 편향의 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0B37E4-D4B0-49EA-991D-CFC09D362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59191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임상시험에서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임상시험결과 투약기간이 길어질수록 좋은 상태가 호전되는 환자의 비율이 증가함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중간에 건강이 악화되거나 약의 효과를 느끼지 못한 환자들은 시험에서 이탈하기에 통계에 포함되지 않음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D6F9002-02CB-40A9-8583-15A1510EF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65090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여론조사에서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집전화를 통한 여론조사 결과 보수진영에 대한 지지율이 압도적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평일 낮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여론조사기관의 업무시간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에 집에 전화를 걸면 노인들이 받을 확률이 높음</a:t>
            </a:r>
          </a:p>
        </p:txBody>
      </p:sp>
    </p:spTree>
    <p:extLst>
      <p:ext uri="{BB962C8B-B14F-4D97-AF65-F5344CB8AC3E}">
        <p14:creationId xmlns:p14="http://schemas.microsoft.com/office/powerpoint/2010/main" val="410959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DC27F56-3D21-4990-9CF6-4AF0D5B6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D8F8C-5E61-4761-844E-DCA21FFC6F3B}"/>
              </a:ext>
            </a:extLst>
          </p:cNvPr>
          <p:cNvSpPr txBox="1"/>
          <p:nvPr/>
        </p:nvSpPr>
        <p:spPr>
          <a:xfrm>
            <a:off x="720169" y="2189527"/>
            <a:ext cx="107516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선택편향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표본을 선택하는 과정에서 범한 오류 → 결과에도 치명적인 오류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의도적인 선택편향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원하는 통계자료를 얻기 위해 의도적으로 편향된 표본을 선택하거나 조사를 시행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어디서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조사 했는지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언제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조사 했는지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어떻게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조사 했는지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87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B9B9A-73FF-4E5E-8515-11D9B0FF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게임에서는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73E11CB-083C-428C-BD4A-0777AED28B41}"/>
              </a:ext>
            </a:extLst>
          </p:cNvPr>
          <p:cNvSpPr/>
          <p:nvPr/>
        </p:nvSpPr>
        <p:spPr>
          <a:xfrm>
            <a:off x="70792" y="2910936"/>
            <a:ext cx="3869976" cy="3873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하위권 그룹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12236FA-77C0-4E9B-9C68-3337B4DA96EF}"/>
              </a:ext>
            </a:extLst>
          </p:cNvPr>
          <p:cNvSpPr/>
          <p:nvPr/>
        </p:nvSpPr>
        <p:spPr>
          <a:xfrm>
            <a:off x="4060722" y="4572590"/>
            <a:ext cx="2265352" cy="221225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중위권 그룹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38EB4C-16B9-4811-AD63-B667E6A15948}"/>
              </a:ext>
            </a:extLst>
          </p:cNvPr>
          <p:cNvSpPr/>
          <p:nvPr/>
        </p:nvSpPr>
        <p:spPr>
          <a:xfrm>
            <a:off x="6545925" y="5530250"/>
            <a:ext cx="1270326" cy="125459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상위권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그룹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783AAB-D7E0-4C63-9528-FCB52D46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509" y="318334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886418-46C4-468F-A295-E2286CB1F639}"/>
              </a:ext>
            </a:extLst>
          </p:cNvPr>
          <p:cNvSpPr txBox="1"/>
          <p:nvPr/>
        </p:nvSpPr>
        <p:spPr>
          <a:xfrm>
            <a:off x="4121741" y="2739319"/>
            <a:ext cx="3948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99154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662</TotalTime>
  <Words>164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휴먼모음T</vt:lpstr>
      <vt:lpstr>Arial</vt:lpstr>
      <vt:lpstr>Berlin Sans FB</vt:lpstr>
      <vt:lpstr>Wingdings</vt:lpstr>
      <vt:lpstr>New_Education01</vt:lpstr>
      <vt:lpstr>진실이 ‘얻을 수 없는 정보’에 있을 때</vt:lpstr>
      <vt:lpstr>수 많은 통계와 조사자료 </vt:lpstr>
      <vt:lpstr>수 많은 통계와 조사자료 </vt:lpstr>
      <vt:lpstr>선택 편향?</vt:lpstr>
      <vt:lpstr>선택 편향?</vt:lpstr>
      <vt:lpstr>선택 편향의 예</vt:lpstr>
      <vt:lpstr>결론은?</vt:lpstr>
      <vt:lpstr>게임에서는…?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진실이 ‘얻을 수 없는 정보’에 있을 때</dc:title>
  <dc:creator>TWHan</dc:creator>
  <cp:lastModifiedBy>TWHan</cp:lastModifiedBy>
  <cp:revision>5</cp:revision>
  <dcterms:created xsi:type="dcterms:W3CDTF">2021-09-23T05:02:14Z</dcterms:created>
  <dcterms:modified xsi:type="dcterms:W3CDTF">2021-09-24T01:18:12Z</dcterms:modified>
</cp:coreProperties>
</file>