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9" r:id="rId3"/>
    <p:sldId id="330" r:id="rId4"/>
    <p:sldId id="259" r:id="rId5"/>
    <p:sldId id="312" r:id="rId6"/>
    <p:sldId id="296" r:id="rId7"/>
    <p:sldId id="300" r:id="rId8"/>
    <p:sldId id="297" r:id="rId9"/>
    <p:sldId id="289" r:id="rId10"/>
    <p:sldId id="331" r:id="rId11"/>
    <p:sldId id="292" r:id="rId12"/>
    <p:sldId id="294" r:id="rId13"/>
    <p:sldId id="332" r:id="rId14"/>
    <p:sldId id="333" r:id="rId15"/>
    <p:sldId id="301" r:id="rId16"/>
    <p:sldId id="302" r:id="rId17"/>
    <p:sldId id="304" r:id="rId18"/>
    <p:sldId id="303" r:id="rId19"/>
    <p:sldId id="33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0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14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lib.berkeley.edu/publichealth/healthstatistics/rawdata" TargetMode="External"/><Relationship Id="rId4" Type="http://schemas.openxmlformats.org/officeDocument/2006/relationships/hyperlink" Target="http://www.datasciencecentral.com/profiles/blogs/10-great-healthcare-data-sets" TargetMode="External"/><Relationship Id="rId5" Type="http://schemas.openxmlformats.org/officeDocument/2006/relationships/hyperlink" Target="https://www.cdc.gov/nchs/data_access/ftp_data.htm" TargetMode="External"/><Relationship Id="rId6" Type="http://schemas.openxmlformats.org/officeDocument/2006/relationships/hyperlink" Target="https://catalog.data.gov/dataset?_organization_limit=0&amp;organization=hhs-gov#topic=health_navig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ealthdat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AS.280.347</a:t>
            </a:r>
            <a:br>
              <a:rPr lang="en-US" dirty="0" smtClean="0"/>
            </a:br>
            <a:r>
              <a:rPr lang="en-US" dirty="0" smtClean="0"/>
              <a:t>Class 2.1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 smtClean="0"/>
              <a:t>Review your work!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Interpreting log-linear models</a:t>
            </a:r>
          </a:p>
          <a:p>
            <a:endParaRPr lang="en-US" dirty="0"/>
          </a:p>
          <a:p>
            <a:r>
              <a:rPr lang="en-US" dirty="0" smtClean="0"/>
              <a:t>Natural splines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 of relationship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9180" y="1992653"/>
            <a:ext cx="2433320" cy="61176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 concentration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6600" y="1992653"/>
            <a:ext cx="2159000" cy="61176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mortality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67430" y="2298536"/>
            <a:ext cx="2172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92500" y="4252978"/>
            <a:ext cx="2054860" cy="10810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counfounding</a:t>
            </a:r>
            <a:r>
              <a:rPr lang="en-US" dirty="0" smtClean="0"/>
              <a:t> or “lurking” </a:t>
            </a:r>
          </a:p>
          <a:p>
            <a:pPr algn="ctr"/>
            <a:r>
              <a:rPr lang="en-US" dirty="0" smtClean="0"/>
              <a:t>variables?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553966" y="2659667"/>
            <a:ext cx="1510034" cy="14974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02200" y="2659666"/>
            <a:ext cx="1651000" cy="14974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 (seasonal)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5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– New York (seasonal)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4" y="790488"/>
            <a:ext cx="8518140" cy="598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Log-linear (Poisson)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Useful if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counts the </a:t>
                </a:r>
                <a:r>
                  <a:rPr lang="en-US" u="sng" dirty="0" smtClean="0"/>
                  <a:t>number of events</a:t>
                </a:r>
                <a:r>
                  <a:rPr lang="en-US" dirty="0" smtClean="0"/>
                  <a:t> in a fixed time period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expected or mean “rate” of events per day in the time period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often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 as a Poisson distribution with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Model equation: </a:t>
                </a:r>
              </a:p>
              <a:p>
                <a:pPr lvl="3"/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326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Model equation:</a:t>
                </a: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𝝁</m:t>
                            </m:r>
                          </m:e>
                        </m:d>
                      </m:e>
                    </m:func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𝒑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b="1" dirty="0"/>
              </a:p>
              <a:p>
                <a:pPr>
                  <a:defRPr/>
                </a:pPr>
                <a:endParaRPr lang="en-US" sz="1100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=5)=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𝟓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𝟔</m:t>
                        </m:r>
                      </m:e>
                    </m:d>
                    <m:r>
                      <a:rPr lang="en-US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Difference in mean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=6</m:t>
                    </m:r>
                  </m:oMath>
                </a14:m>
                <a:r>
                  <a:rPr lang="en-US" dirty="0" smtClean="0"/>
                  <a:t>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</m:oMath>
                </a14:m>
                <a:r>
                  <a:rPr lang="en-US" dirty="0" smtClean="0"/>
                  <a:t>, holding other variables fixed: </a:t>
                </a:r>
              </a:p>
              <a:p>
                <a:pPr lvl="3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i="1">
                        <a:latin typeface="Cambria Math" charset="0"/>
                      </a:rPr>
                      <m:t>)−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=5)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  <a:defRPr/>
                </a:pPr>
                <a:endParaRPr lang="en-US" sz="1100" b="0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          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𝟔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)−(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𝟓</m:t>
                          </m:r>
                          <m:r>
                            <a:rPr lang="en-US" b="1" i="1"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lvl="2">
                  <a:defRPr/>
                </a:pPr>
                <a:endParaRPr lang="en-US" sz="1100" dirty="0"/>
              </a:p>
              <a:p>
                <a:pPr>
                  <a:defRPr/>
                </a:pPr>
                <a:r>
                  <a:rPr lang="en-US" dirty="0"/>
                  <a:t>Log </a:t>
                </a:r>
                <a:r>
                  <a:rPr lang="en-US" dirty="0" smtClean="0"/>
                  <a:t>relative rate (log rate ratio):</a:t>
                </a:r>
                <a:endParaRPr lang="en-US" sz="1100" dirty="0" smtClean="0"/>
              </a:p>
              <a:p>
                <a:pPr marL="0" indent="0">
                  <a:buNone/>
                  <a:defRPr/>
                </a:pPr>
                <a:r>
                  <a:rPr lang="en-US" sz="1100" dirty="0"/>
                  <a:t> </a:t>
                </a:r>
                <a:r>
                  <a:rPr lang="en-US" sz="11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relative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rate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=6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=5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  <a:defRPr/>
                </a:pPr>
                <a:r>
                  <a:rPr lang="en-US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=6)−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=5)=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defRPr/>
                </a:pPr>
                <a:endParaRPr lang="en-US" sz="1200" dirty="0" smtClean="0"/>
              </a:p>
              <a:p>
                <a:pPr>
                  <a:defRPr/>
                </a:pPr>
                <a:r>
                  <a:rPr lang="en-US" dirty="0" smtClean="0"/>
                  <a:t>Relative rate: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𝑟𝑒𝑙𝑎𝑡𝑖𝑣𝑒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𝑟𝑎𝑡𝑒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3" t="-1564"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78846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seasonal effects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105" y="179939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5360" y="1148634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4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4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484"/>
            <a:ext cx="9144000" cy="57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seasonal effects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105" y="179939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5360" y="1148634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4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4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484"/>
            <a:ext cx="9144000" cy="57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0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seasonal effects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105" y="179939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5360" y="1148634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4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4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484"/>
            <a:ext cx="9144000" cy="57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0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seasonal effects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3105" y="179939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5360" y="1148634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4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4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843"/>
            <a:ext cx="9144000" cy="57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0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Update your time series display of PM10, temperature, and total mortality versus date.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For each city, regress </a:t>
            </a:r>
            <a:r>
              <a:rPr lang="en-US" dirty="0"/>
              <a:t>mortality on PM10 using a </a:t>
            </a:r>
            <a:r>
              <a:rPr lang="en-US" dirty="0" smtClean="0"/>
              <a:t>log-linear (Poisson) </a:t>
            </a:r>
            <a:r>
              <a:rPr lang="en-US" dirty="0"/>
              <a:t>model with different indicator variables for </a:t>
            </a:r>
            <a:r>
              <a:rPr lang="en-US" dirty="0" smtClean="0"/>
              <a:t>time:</a:t>
            </a:r>
          </a:p>
          <a:p>
            <a:pPr lvl="1"/>
            <a:r>
              <a:rPr lang="en-US" dirty="0" smtClean="0"/>
              <a:t>A: death ~ pm10	</a:t>
            </a:r>
            <a:r>
              <a:rPr lang="en-US" dirty="0">
                <a:solidFill>
                  <a:schemeClr val="accent2"/>
                </a:solidFill>
              </a:rPr>
              <a:t> 0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degrees of </a:t>
            </a:r>
            <a:r>
              <a:rPr lang="en-US" dirty="0" smtClean="0">
                <a:solidFill>
                  <a:schemeClr val="accent2"/>
                </a:solidFill>
              </a:rPr>
              <a:t>freedom (</a:t>
            </a:r>
            <a:r>
              <a:rPr lang="en-US" dirty="0" err="1" smtClean="0">
                <a:solidFill>
                  <a:schemeClr val="accent2"/>
                </a:solidFill>
              </a:rPr>
              <a:t>df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B: death ~ pm10 + </a:t>
            </a:r>
            <a:r>
              <a:rPr lang="en-US" dirty="0" err="1" smtClean="0"/>
              <a:t>as.factor</a:t>
            </a:r>
            <a:r>
              <a:rPr lang="en-US" dirty="0" smtClean="0"/>
              <a:t>(season)   </a:t>
            </a:r>
            <a:r>
              <a:rPr lang="en-US" dirty="0" smtClean="0">
                <a:solidFill>
                  <a:schemeClr val="accent2"/>
                </a:solidFill>
              </a:rPr>
              <a:t>4-1 = 3 </a:t>
            </a:r>
            <a:r>
              <a:rPr lang="en-US" dirty="0" err="1" smtClean="0">
                <a:solidFill>
                  <a:schemeClr val="accent2"/>
                </a:solidFill>
              </a:rPr>
              <a:t>df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C: </a:t>
            </a:r>
            <a:r>
              <a:rPr lang="en-US" dirty="0"/>
              <a:t>death ~ pm10 + </a:t>
            </a:r>
            <a:r>
              <a:rPr lang="en-US" dirty="0" err="1" smtClean="0"/>
              <a:t>as.factor</a:t>
            </a:r>
            <a:r>
              <a:rPr lang="en-US" dirty="0" smtClean="0"/>
              <a:t>(month)   </a:t>
            </a:r>
            <a:r>
              <a:rPr lang="en-US" dirty="0" smtClean="0">
                <a:solidFill>
                  <a:schemeClr val="accent2"/>
                </a:solidFill>
              </a:rPr>
              <a:t>12-1 = 11 </a:t>
            </a:r>
            <a:r>
              <a:rPr lang="en-US" dirty="0" err="1" smtClean="0">
                <a:solidFill>
                  <a:schemeClr val="accent2"/>
                </a:solidFill>
              </a:rPr>
              <a:t>df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D</a:t>
            </a:r>
            <a:r>
              <a:rPr lang="en-US" dirty="0" smtClean="0"/>
              <a:t>: death ~ pm10 + </a:t>
            </a:r>
            <a:r>
              <a:rPr lang="en-US" dirty="0" err="1" smtClean="0"/>
              <a:t>as.factor</a:t>
            </a:r>
            <a:r>
              <a:rPr lang="en-US" dirty="0" smtClean="0"/>
              <a:t>(season)*</a:t>
            </a:r>
            <a:r>
              <a:rPr lang="en-US" dirty="0" err="1" smtClean="0"/>
              <a:t>as.factor</a:t>
            </a:r>
            <a:r>
              <a:rPr lang="en-US" dirty="0" smtClean="0"/>
              <a:t>(year) </a:t>
            </a:r>
            <a:r>
              <a:rPr lang="en-US" dirty="0" smtClean="0">
                <a:solidFill>
                  <a:schemeClr val="accent2"/>
                </a:solidFill>
              </a:rPr>
              <a:t>4</a:t>
            </a:r>
            <a:r>
              <a:rPr lang="en-US" dirty="0" smtClean="0">
                <a:solidFill>
                  <a:schemeClr val="accent2"/>
                </a:solidFill>
              </a:rPr>
              <a:t>*19</a:t>
            </a:r>
            <a:r>
              <a:rPr lang="en-US" dirty="0" smtClean="0">
                <a:solidFill>
                  <a:schemeClr val="accent2"/>
                </a:solidFill>
              </a:rPr>
              <a:t>-1 = 75 </a:t>
            </a:r>
            <a:r>
              <a:rPr lang="en-US" dirty="0" err="1" smtClean="0">
                <a:solidFill>
                  <a:schemeClr val="accent2"/>
                </a:solidFill>
              </a:rPr>
              <a:t>df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E</a:t>
            </a:r>
            <a:r>
              <a:rPr lang="en-US" dirty="0" smtClean="0"/>
              <a:t>: </a:t>
            </a:r>
            <a:r>
              <a:rPr lang="en-US" dirty="0"/>
              <a:t>death ~ pm10 + </a:t>
            </a:r>
            <a:r>
              <a:rPr lang="en-US" dirty="0" err="1" smtClean="0"/>
              <a:t>as.factor</a:t>
            </a:r>
            <a:r>
              <a:rPr lang="en-US" dirty="0" smtClean="0"/>
              <a:t>(month)*</a:t>
            </a:r>
            <a:r>
              <a:rPr lang="en-US" dirty="0" err="1"/>
              <a:t>as.factor</a:t>
            </a:r>
            <a:r>
              <a:rPr lang="en-US" dirty="0"/>
              <a:t>(year) </a:t>
            </a:r>
            <a:r>
              <a:rPr lang="en-US" dirty="0" smtClean="0">
                <a:solidFill>
                  <a:schemeClr val="accent2"/>
                </a:solidFill>
              </a:rPr>
              <a:t>12*19-1 = 227 </a:t>
            </a:r>
            <a:r>
              <a:rPr lang="en-US" dirty="0" err="1">
                <a:solidFill>
                  <a:schemeClr val="accent2"/>
                </a:solidFill>
              </a:rPr>
              <a:t>df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Plot mortality against time and add a continuous line for each predicted model.</a:t>
            </a:r>
          </a:p>
          <a:p>
            <a:pPr marL="1257300" lvl="2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Display </a:t>
            </a:r>
            <a:r>
              <a:rPr lang="en-US" dirty="0"/>
              <a:t>the </a:t>
            </a:r>
            <a:r>
              <a:rPr lang="en-US" dirty="0" smtClean="0"/>
              <a:t>five PM10 </a:t>
            </a:r>
            <a:r>
              <a:rPr lang="en-US" dirty="0"/>
              <a:t>coefficients </a:t>
            </a:r>
            <a:r>
              <a:rPr lang="en-US" dirty="0" smtClean="0"/>
              <a:t>(A-E) </a:t>
            </a:r>
            <a:r>
              <a:rPr lang="en-US" dirty="0"/>
              <a:t>with confidence intervals in a table or graph to see the effect of the method of control for seasonality</a:t>
            </a:r>
            <a:r>
              <a:rPr lang="en-US" dirty="0" smtClean="0"/>
              <a:t>.</a:t>
            </a:r>
          </a:p>
          <a:p>
            <a:pPr marL="1257300" lvl="2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Repeat </a:t>
            </a:r>
            <a:r>
              <a:rPr lang="en-US" dirty="0"/>
              <a:t>the </a:t>
            </a:r>
            <a:r>
              <a:rPr lang="en-US" dirty="0" smtClean="0"/>
              <a:t>regression models (A-E) </a:t>
            </a:r>
            <a:r>
              <a:rPr lang="en-US" dirty="0"/>
              <a:t>with natural splines to give a smooth relationship between mortality and time using ns(time, </a:t>
            </a:r>
            <a:r>
              <a:rPr lang="en-US" dirty="0" err="1"/>
              <a:t>df</a:t>
            </a:r>
            <a:r>
              <a:rPr lang="en-US" dirty="0"/>
              <a:t>) for </a:t>
            </a:r>
            <a:r>
              <a:rPr lang="en-US" dirty="0" err="1"/>
              <a:t>df</a:t>
            </a:r>
            <a:r>
              <a:rPr lang="en-US" dirty="0"/>
              <a:t> = 0, </a:t>
            </a:r>
            <a:r>
              <a:rPr lang="en-US" dirty="0" smtClean="0"/>
              <a:t>3, 11, 75, 227.  </a:t>
            </a:r>
            <a:r>
              <a:rPr lang="en-US" dirty="0"/>
              <a:t>Plot the data and predicted curves once </a:t>
            </a:r>
            <a:r>
              <a:rPr lang="en-US" dirty="0" smtClean="0"/>
              <a:t>again.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Work together in groups!</a:t>
            </a:r>
          </a:p>
          <a:p>
            <a:r>
              <a:rPr lang="en-US" sz="1800" dirty="0" smtClean="0"/>
              <a:t>Submit your assignment in R markdown through Blackboard by Sunday @ midnight.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7572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Thinking ahead: your project!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Question: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set and design </a:t>
            </a:r>
          </a:p>
          <a:p>
            <a:pPr lvl="1"/>
            <a:r>
              <a:rPr lang="en-US" dirty="0" smtClean="0"/>
              <a:t>Outcome: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Predictor variables of primary interest: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Effect modifiers: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Confounders: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Directed Acyclic Graph (DAG):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Primary analysis to address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/>
              <a:t>results in </a:t>
            </a:r>
            <a:r>
              <a:rPr lang="en-US" dirty="0" smtClean="0"/>
              <a:t>tables and figures: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4075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Thinking ahead: your project!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1" dirty="0" smtClean="0"/>
              <a:t>Before you leave for Spring Break, you should have a rough idea of:</a:t>
            </a:r>
          </a:p>
          <a:p>
            <a:r>
              <a:rPr lang="en-US" sz="6400" dirty="0" smtClean="0"/>
              <a:t>A research question of interest in public health</a:t>
            </a:r>
          </a:p>
          <a:p>
            <a:r>
              <a:rPr lang="en-US" sz="6400" dirty="0" smtClean="0"/>
              <a:t>A data source that you can use to answer this question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7400" b="1" dirty="0" smtClean="0"/>
              <a:t>Framing </a:t>
            </a:r>
            <a:r>
              <a:rPr lang="en-US" sz="7400" b="1" dirty="0"/>
              <a:t>a research question in public </a:t>
            </a:r>
            <a:r>
              <a:rPr lang="en-US" sz="7400" b="1" dirty="0" smtClean="0"/>
              <a:t>health:</a:t>
            </a:r>
            <a:r>
              <a:rPr lang="en-US" sz="7400" dirty="0"/>
              <a:t> </a:t>
            </a:r>
            <a:endParaRPr lang="en-US" sz="7400" dirty="0" smtClean="0"/>
          </a:p>
          <a:p>
            <a:r>
              <a:rPr lang="en-US" sz="6200" dirty="0" smtClean="0"/>
              <a:t>Start with a </a:t>
            </a:r>
            <a:r>
              <a:rPr lang="en-US" sz="6200" u="sng" dirty="0"/>
              <a:t>general</a:t>
            </a:r>
            <a:r>
              <a:rPr lang="en-US" sz="6200" dirty="0"/>
              <a:t> area of public health in which you have interest, and then narrow to a </a:t>
            </a:r>
            <a:r>
              <a:rPr lang="en-US" sz="6200" u="sng" dirty="0"/>
              <a:t>specific</a:t>
            </a:r>
            <a:r>
              <a:rPr lang="en-US" sz="6200" dirty="0"/>
              <a:t> question you’d like to answer</a:t>
            </a:r>
            <a:r>
              <a:rPr lang="en-US" sz="6200" dirty="0" smtClean="0"/>
              <a:t>.</a:t>
            </a:r>
          </a:p>
          <a:p>
            <a:r>
              <a:rPr lang="en-US" sz="6200" dirty="0"/>
              <a:t>It can be helpful to frame your question in terms of investigating a relationship between a specific outcome variable (like “disease status” for our Module </a:t>
            </a:r>
            <a:r>
              <a:rPr lang="en-US" sz="6200" dirty="0" smtClean="0"/>
              <a:t>1) </a:t>
            </a:r>
            <a:r>
              <a:rPr lang="en-US" sz="6200" dirty="0"/>
              <a:t>and one or more primary predictor variables (“smoking status” for our Module </a:t>
            </a:r>
            <a:r>
              <a:rPr lang="en-US" sz="6200" dirty="0" smtClean="0"/>
              <a:t>1.)</a:t>
            </a:r>
            <a:endParaRPr lang="en-US" sz="6200" b="1" dirty="0" smtClean="0"/>
          </a:p>
          <a:p>
            <a:r>
              <a:rPr lang="en-US" sz="6200" dirty="0"/>
              <a:t>Later you will need to think about the possibility of effect modifiers and possible confounders, but for now just think about that primary relationship of interest!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7400" b="1" dirty="0" smtClean="0"/>
              <a:t>Locating data to answer this question:</a:t>
            </a:r>
            <a:r>
              <a:rPr lang="en-US" sz="7400" dirty="0" smtClean="0"/>
              <a:t> </a:t>
            </a:r>
          </a:p>
          <a:p>
            <a:r>
              <a:rPr lang="en-US" sz="6400" dirty="0" smtClean="0"/>
              <a:t>If you have a specific area of interest in mind, you can Google for data in that area</a:t>
            </a:r>
          </a:p>
          <a:p>
            <a:r>
              <a:rPr lang="en-US" sz="6400" dirty="0" smtClean="0"/>
              <a:t>Or explore the links below to see what type of data is available:</a:t>
            </a:r>
            <a:endParaRPr lang="en-US" sz="6400" dirty="0"/>
          </a:p>
          <a:p>
            <a:pPr marL="400050" lvl="1" indent="0">
              <a:buNone/>
            </a:pPr>
            <a:r>
              <a:rPr lang="en-US" sz="6000" u="sng" dirty="0">
                <a:hlinkClick r:id="rId2"/>
              </a:rPr>
              <a:t>https://www.healthdata.gov/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3"/>
              </a:rPr>
              <a:t>http://guides.lib.berkeley.edu/publichealth/healthstatistics/rawdata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4"/>
              </a:rPr>
              <a:t>http://www.datasciencecentral.com/profiles/blogs/10-great-healthcare-data-sets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5"/>
              </a:rPr>
              <a:t>https://www.cdc.gov/nchs/data_access/ftp_data.htm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6"/>
              </a:rPr>
              <a:t>https://catalog.data.gov/dataset?_</a:t>
            </a:r>
            <a:r>
              <a:rPr lang="en-US" sz="6000" u="sng" dirty="0" smtClean="0">
                <a:hlinkClick r:id="rId6"/>
              </a:rPr>
              <a:t>organization_limit=0&amp;organization=hhs-gov#topic=health_navigation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Public Health Data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2: Particulate air pollution and mortality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Question 2.1 (Q2.1): How does the daily risk of death depend upon air pollution level in American cities?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Question 2.2 (Q2.2): </a:t>
            </a:r>
            <a:r>
              <a:rPr lang="en-US" dirty="0"/>
              <a:t>Is the estimate of the pollution effect sensitive to assumptions about seasonal or weather effects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Question 2.3 </a:t>
            </a:r>
            <a:r>
              <a:rPr lang="en-US" dirty="0"/>
              <a:t>(</a:t>
            </a:r>
            <a:r>
              <a:rPr lang="en-US" dirty="0" smtClean="0"/>
              <a:t>Q2.3)</a:t>
            </a:r>
            <a:r>
              <a:rPr lang="en-US" dirty="0"/>
              <a:t>: </a:t>
            </a:r>
            <a:r>
              <a:rPr lang="en-US" dirty="0" smtClean="0"/>
              <a:t>How </a:t>
            </a:r>
            <a:r>
              <a:rPr lang="en-US" dirty="0"/>
              <a:t>do you pool PM effect (log relative rate) estimates from multiple cities taking account of both natural geographic variability in the true effects and statistical errors that might differ among cities?</a:t>
            </a:r>
          </a:p>
          <a:p>
            <a:endParaRPr lang="en-US" dirty="0"/>
          </a:p>
          <a:p>
            <a:r>
              <a:rPr lang="en-US" dirty="0" smtClean="0"/>
              <a:t>We will answer these questions using data from the National Morbidity and Mortality Air Pollution Study (NMMAPS)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2.1 </a:t>
            </a:r>
            <a:r>
              <a:rPr lang="mr-IN" dirty="0" smtClean="0"/>
              <a:t>–</a:t>
            </a:r>
            <a:r>
              <a:rPr lang="en-US" dirty="0" smtClean="0"/>
              <a:t> your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of your chosen cities, make a time series display of PM10, temperature, and total mortality versus date.  You want the display for each city to be a single page graphic, rather than separate graphics for each variable.</a:t>
            </a:r>
          </a:p>
          <a:p>
            <a:pPr marL="1257300" lvl="2" indent="-457200"/>
            <a:endParaRPr lang="en-US" dirty="0"/>
          </a:p>
          <a:p>
            <a:r>
              <a:rPr lang="en-US" dirty="0"/>
              <a:t>For each city, fit the following three log-linear (Poisson) models:</a:t>
            </a:r>
          </a:p>
          <a:p>
            <a:pPr lvl="1"/>
            <a:r>
              <a:rPr lang="en-US" dirty="0"/>
              <a:t>Model A: death ~ pm10</a:t>
            </a:r>
          </a:p>
          <a:p>
            <a:pPr lvl="1"/>
            <a:r>
              <a:rPr lang="en-US" dirty="0"/>
              <a:t>Model B: death ~ pm10 + </a:t>
            </a:r>
            <a:r>
              <a:rPr lang="en-US" dirty="0" err="1"/>
              <a:t>as.factor</a:t>
            </a:r>
            <a:r>
              <a:rPr lang="en-US" dirty="0"/>
              <a:t>(season)</a:t>
            </a:r>
          </a:p>
          <a:p>
            <a:pPr lvl="1"/>
            <a:r>
              <a:rPr lang="en-US" dirty="0"/>
              <a:t>Model C: death ~ pm10 + </a:t>
            </a:r>
            <a:r>
              <a:rPr lang="en-US" dirty="0" err="1"/>
              <a:t>as.factor</a:t>
            </a:r>
            <a:r>
              <a:rPr lang="en-US" dirty="0"/>
              <a:t>(month)</a:t>
            </a:r>
          </a:p>
          <a:p>
            <a:pPr lvl="3"/>
            <a:endParaRPr lang="en-US" dirty="0"/>
          </a:p>
          <a:p>
            <a:r>
              <a:rPr lang="en-US" dirty="0"/>
              <a:t>Make a tabular display that compares the estimated log relative mortality rate for PM10 for these three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86386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2: Particulate air pollution and mortality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Question 2.1 (Q2.1): How does the daily risk of death depend upon air pollution level in American cities?</a:t>
            </a:r>
          </a:p>
          <a:p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a reasonable causal graph (DAG) for this question?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the key confounders (that cause death and are related to, but not caused by, air pollution)?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can the data be displayed for one city to “see” the air pollution effect controlling for </a:t>
            </a:r>
            <a:r>
              <a:rPr lang="en-US" dirty="0" smtClean="0"/>
              <a:t>season and/or year</a:t>
            </a:r>
            <a:r>
              <a:rPr lang="en-US" dirty="0" smtClean="0"/>
              <a:t>?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438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2: Particulate air pollution and mortality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Question 2.2 (Q2.2): Is the estimate of the pollution effect sensitive to assumptions about seasonal or weather effects?</a:t>
            </a:r>
          </a:p>
          <a:p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statistical analysis will help us answer this question?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displays might be use to answer this question?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6997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Question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Outcome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dirty="0"/>
              <a:t>Data analysis </a:t>
            </a:r>
          </a:p>
          <a:p>
            <a:pPr lvl="1"/>
            <a:r>
              <a:rPr lang="en-US" dirty="0"/>
              <a:t>Primary analysis plan </a:t>
            </a:r>
          </a:p>
          <a:p>
            <a:pPr lvl="1"/>
            <a:r>
              <a:rPr lang="en-US" dirty="0"/>
              <a:t>Communicating results in tables, figures</a:t>
            </a:r>
          </a:p>
          <a:p>
            <a:pPr lvl="1"/>
            <a:r>
              <a:rPr lang="en-US" dirty="0"/>
              <a:t>Model checking for robustness of findings to key assumption, data perturbations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Interpretation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Dissemination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74772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NMMAPS data --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1466" y="73618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9" y="871125"/>
            <a:ext cx="7640321" cy="53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7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1179</Words>
  <Application>Microsoft Macintosh PowerPoint</Application>
  <PresentationFormat>On-screen Show (4:3)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Calibri</vt:lpstr>
      <vt:lpstr>Cambria Math</vt:lpstr>
      <vt:lpstr>Arial</vt:lpstr>
      <vt:lpstr>Office Theme</vt:lpstr>
      <vt:lpstr>AS.280.347 Class 2.1</vt:lpstr>
      <vt:lpstr>Thinking ahead: your project!</vt:lpstr>
      <vt:lpstr>Thinking ahead: your project! </vt:lpstr>
      <vt:lpstr>Module 2: Particulate air pollution and mortality</vt:lpstr>
      <vt:lpstr>Assignment 2.1 – your work!</vt:lpstr>
      <vt:lpstr>Module 2: Particulate air pollution and mortality</vt:lpstr>
      <vt:lpstr>Module 2: Particulate air pollution and mortality</vt:lpstr>
      <vt:lpstr>Design of statistical analysis</vt:lpstr>
      <vt:lpstr>NMMAPS data -- Chicago</vt:lpstr>
      <vt:lpstr>DAG of relationship</vt:lpstr>
      <vt:lpstr>NMMAPS data – New York (seasonal)</vt:lpstr>
      <vt:lpstr>NMMAPS data – New York (seasonal)</vt:lpstr>
      <vt:lpstr>Log-linear (Poisson) regression</vt:lpstr>
      <vt:lpstr>Interpreting coefficients</vt:lpstr>
      <vt:lpstr>Modeling seasonal effects</vt:lpstr>
      <vt:lpstr>Modeling seasonal effects</vt:lpstr>
      <vt:lpstr>Modeling seasonal effects</vt:lpstr>
      <vt:lpstr>Modeling seasonal effects</vt:lpstr>
      <vt:lpstr>Assignment 2.2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157</cp:revision>
  <cp:lastPrinted>2017-02-13T19:48:51Z</cp:lastPrinted>
  <dcterms:created xsi:type="dcterms:W3CDTF">2014-03-27T19:01:42Z</dcterms:created>
  <dcterms:modified xsi:type="dcterms:W3CDTF">2019-03-04T15:04:58Z</dcterms:modified>
</cp:coreProperties>
</file>