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9" r:id="rId4"/>
    <p:sldId id="270" r:id="rId5"/>
    <p:sldId id="295" r:id="rId6"/>
    <p:sldId id="269" r:id="rId7"/>
    <p:sldId id="283" r:id="rId8"/>
    <p:sldId id="284" r:id="rId9"/>
    <p:sldId id="285" r:id="rId10"/>
    <p:sldId id="259" r:id="rId11"/>
    <p:sldId id="281" r:id="rId12"/>
    <p:sldId id="280" r:id="rId13"/>
    <p:sldId id="286" r:id="rId14"/>
    <p:sldId id="287" r:id="rId15"/>
    <p:sldId id="290" r:id="rId16"/>
    <p:sldId id="288" r:id="rId17"/>
    <p:sldId id="291" r:id="rId18"/>
    <p:sldId id="294" r:id="rId19"/>
    <p:sldId id="292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0" autoAdjust="0"/>
    <p:restoredTop sz="96498" autoAdjust="0"/>
  </p:normalViewPr>
  <p:slideViewPr>
    <p:cSldViewPr snapToGrid="0" snapToObjects="1">
      <p:cViewPr varScale="1">
        <p:scale>
          <a:sx n="126" d="100"/>
          <a:sy n="126" d="100"/>
        </p:scale>
        <p:origin x="14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0E37-9139-054A-8EB0-9A00D7534F56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8DF2-C4B7-0647-9CB1-FB42579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3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8682-E585-F54B-8F39-4113524B28D1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6E36A-6302-EE4E-9316-F99E8884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0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6E36A-6302-EE4E-9316-F99E8884A3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6E36A-6302-EE4E-9316-F99E8884A3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671"/>
            <a:ext cx="7772400" cy="1470025"/>
          </a:xfrm>
        </p:spPr>
        <p:txBody>
          <a:bodyPr>
            <a:normAutofit/>
          </a:bodyPr>
          <a:lstStyle>
            <a:lvl1pPr>
              <a:defRPr sz="400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950" y="3063640"/>
            <a:ext cx="3715196" cy="186008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1289" y="2906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5944" y="3063640"/>
            <a:ext cx="3692256" cy="189865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60824" y="654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961" y="130603"/>
            <a:ext cx="8799729" cy="82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60" y="1155003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6356350"/>
            <a:ext cx="8839200" cy="0"/>
          </a:xfrm>
          <a:prstGeom prst="line">
            <a:avLst/>
          </a:prstGeom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3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00" kern="1200">
          <a:solidFill>
            <a:schemeClr val="accent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400" kern="1200">
          <a:solidFill>
            <a:schemeClr val="accent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4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huang16@jhu.edu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AS.280.347</a:t>
            </a:r>
            <a:br>
              <a:rPr lang="en-US" dirty="0" smtClean="0"/>
            </a:br>
            <a:r>
              <a:rPr lang="en-US" dirty="0" smtClean="0"/>
              <a:t>Class 1.1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5944" y="3063639"/>
            <a:ext cx="3692256" cy="2674513"/>
          </a:xfrm>
        </p:spPr>
        <p:txBody>
          <a:bodyPr>
            <a:normAutofit/>
          </a:bodyPr>
          <a:lstStyle/>
          <a:p>
            <a:r>
              <a:rPr lang="en-US" dirty="0" smtClean="0"/>
              <a:t>Course information</a:t>
            </a:r>
          </a:p>
          <a:p>
            <a:r>
              <a:rPr lang="en-US" dirty="0" smtClean="0"/>
              <a:t>Recall of previous topics</a:t>
            </a:r>
            <a:endParaRPr lang="en-US" dirty="0"/>
          </a:p>
          <a:p>
            <a:r>
              <a:rPr lang="en-US" dirty="0" smtClean="0"/>
              <a:t>NMES data</a:t>
            </a:r>
          </a:p>
          <a:p>
            <a:r>
              <a:rPr lang="en-US" dirty="0" smtClean="0"/>
              <a:t>Using R markdown and </a:t>
            </a:r>
            <a:r>
              <a:rPr lang="en-US" smtClean="0"/>
              <a:t>GitHub Classroom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695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1: Smoking and risk of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1.1 (Q1.1): How does the risk of disease compare for smokers and otherwise similar non-smokers?</a:t>
            </a:r>
          </a:p>
          <a:p>
            <a:endParaRPr lang="en-US" dirty="0"/>
          </a:p>
          <a:p>
            <a:r>
              <a:rPr lang="en-US" dirty="0" smtClean="0"/>
              <a:t>Question 1.2 (Q1.2): Does the contribution of smoking to the risk of disease vary by sex or SES?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address each question, we want:</a:t>
            </a:r>
          </a:p>
          <a:p>
            <a:pPr lvl="1"/>
            <a:r>
              <a:rPr lang="en-US" dirty="0" smtClean="0"/>
              <a:t>a data display (graph or table!)</a:t>
            </a:r>
          </a:p>
          <a:p>
            <a:pPr lvl="1"/>
            <a:r>
              <a:rPr lang="en-US" dirty="0" smtClean="0"/>
              <a:t>a statistical analysis</a:t>
            </a:r>
          </a:p>
          <a:p>
            <a:endParaRPr lang="en-US" dirty="0"/>
          </a:p>
          <a:p>
            <a:r>
              <a:rPr lang="en-US" dirty="0" smtClean="0"/>
              <a:t>We will answer these questions using data from the National Medical Expenditures Survey (NMES)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86076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1155003"/>
            <a:ext cx="9001040" cy="50646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sz="3600" b="1" dirty="0">
                <a:latin typeface="Courier"/>
                <a:cs typeface="Courier"/>
              </a:rPr>
              <a:t>&gt; </a:t>
            </a:r>
            <a:r>
              <a:rPr lang="de-DE" sz="3600" b="1" dirty="0" err="1">
                <a:latin typeface="Courier"/>
                <a:cs typeface="Courier"/>
              </a:rPr>
              <a:t>head</a:t>
            </a:r>
            <a:r>
              <a:rPr lang="de-DE" sz="3600" b="1" dirty="0">
                <a:latin typeface="Courier"/>
                <a:cs typeface="Courier"/>
              </a:rPr>
              <a:t>(</a:t>
            </a:r>
            <a:r>
              <a:rPr lang="de-DE" sz="3600" b="1" dirty="0" err="1">
                <a:latin typeface="Courier"/>
                <a:cs typeface="Courier"/>
              </a:rPr>
              <a:t>nmes.data</a:t>
            </a:r>
            <a:r>
              <a:rPr lang="de-DE" sz="360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de-DE" sz="3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sz="3600" dirty="0" smtClean="0">
                <a:latin typeface="Courier"/>
                <a:cs typeface="Courier"/>
              </a:rPr>
              <a:t>     </a:t>
            </a:r>
            <a:r>
              <a:rPr lang="de-DE" sz="3600" dirty="0" err="1">
                <a:latin typeface="Courier"/>
                <a:cs typeface="Courier"/>
              </a:rPr>
              <a:t>id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totalexp</a:t>
            </a:r>
            <a:r>
              <a:rPr lang="de-DE" sz="3600" dirty="0">
                <a:latin typeface="Courier"/>
                <a:cs typeface="Courier"/>
              </a:rPr>
              <a:t> lc5 chd5 </a:t>
            </a:r>
            <a:r>
              <a:rPr lang="de-DE" sz="3600" dirty="0" err="1">
                <a:latin typeface="Courier"/>
                <a:cs typeface="Courier"/>
              </a:rPr>
              <a:t>eversmk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current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former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packyears</a:t>
            </a:r>
            <a:endParaRPr lang="de-DE" sz="3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1 20449 25951.58   1    0       0      NA      0         0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2 15534   378.33   0    0       1       1      0         3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3  9503    51.18   0    0       1       0      1        40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4 15024  1899.20   0    0       0      NA      0         0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5 17817   153.50   0    0       1       1      0        86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6 31716   270.00   0    0       0      NA      0         </a:t>
            </a:r>
            <a:r>
              <a:rPr lang="de-DE" sz="3600" dirty="0" smtClean="0">
                <a:latin typeface="Courier"/>
                <a:cs typeface="Courier"/>
              </a:rPr>
              <a:t>0</a:t>
            </a:r>
          </a:p>
          <a:p>
            <a:pPr marL="0" indent="0">
              <a:buNone/>
            </a:pPr>
            <a:endParaRPr lang="de-DE" sz="3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de-DE" sz="3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  </a:t>
            </a:r>
            <a:r>
              <a:rPr lang="de-DE" sz="3600" dirty="0" err="1">
                <a:latin typeface="Courier"/>
                <a:cs typeface="Courier"/>
              </a:rPr>
              <a:t>yearsince</a:t>
            </a:r>
            <a:r>
              <a:rPr lang="de-DE" sz="3600" dirty="0">
                <a:latin typeface="Courier"/>
                <a:cs typeface="Courier"/>
              </a:rPr>
              <a:t>      </a:t>
            </a:r>
            <a:r>
              <a:rPr lang="de-DE" sz="3600" dirty="0" err="1">
                <a:latin typeface="Courier"/>
                <a:cs typeface="Courier"/>
              </a:rPr>
              <a:t>bmi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beltuse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educate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marital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poor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age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female</a:t>
            </a:r>
            <a:endParaRPr lang="de-DE" sz="3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1         0 23.96408       2       4       1    1  78      1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2         0 26.68133       3       1       5    0  30      1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3         9 22.32027       3       4       1    0  72      1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4         0 25.06986       3       4       2    0  64      1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5         0 20.23634       3       1       1    0  59      1</a:t>
            </a:r>
          </a:p>
          <a:p>
            <a:pPr marL="0" indent="0">
              <a:buNone/>
            </a:pPr>
            <a:r>
              <a:rPr lang="de-DE" sz="3600" dirty="0" smtClean="0">
                <a:latin typeface="Courier"/>
                <a:cs typeface="Courier"/>
              </a:rPr>
              <a:t>6         0 </a:t>
            </a:r>
            <a:r>
              <a:rPr lang="de-DE" sz="3600" dirty="0">
                <a:latin typeface="Courier"/>
                <a:cs typeface="Courier"/>
              </a:rPr>
              <a:t>22.19736       2       1       5    0  25      0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93199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age: age in years</a:t>
            </a:r>
            <a:endParaRPr lang="en-US" dirty="0"/>
          </a:p>
          <a:p>
            <a:pPr lvl="0"/>
            <a:r>
              <a:rPr lang="en-US" dirty="0" smtClean="0"/>
              <a:t>female: 1=female, 0=male</a:t>
            </a:r>
            <a:endParaRPr lang="en-US" dirty="0"/>
          </a:p>
          <a:p>
            <a:pPr lvl="0"/>
            <a:r>
              <a:rPr lang="en-US" dirty="0" err="1"/>
              <a:t>eversmk</a:t>
            </a:r>
            <a:r>
              <a:rPr lang="en-US" dirty="0"/>
              <a:t>: </a:t>
            </a:r>
            <a:r>
              <a:rPr lang="en-US" dirty="0" smtClean="0"/>
              <a:t>1=has ever been a smoker, 0=has never been a smoker</a:t>
            </a:r>
            <a:endParaRPr lang="en-US" dirty="0"/>
          </a:p>
          <a:p>
            <a:pPr lvl="0"/>
            <a:r>
              <a:rPr lang="en-US" dirty="0" smtClean="0"/>
              <a:t>current</a:t>
            </a:r>
            <a:r>
              <a:rPr lang="en-US" dirty="0"/>
              <a:t>: </a:t>
            </a:r>
            <a:r>
              <a:rPr lang="en-US" dirty="0" smtClean="0"/>
              <a:t>1=current smoker, 0=not current smoker</a:t>
            </a:r>
          </a:p>
          <a:p>
            <a:pPr lvl="0"/>
            <a:r>
              <a:rPr lang="en-US" dirty="0" smtClean="0"/>
              <a:t>former</a:t>
            </a:r>
            <a:r>
              <a:rPr lang="en-US" dirty="0"/>
              <a:t>: </a:t>
            </a:r>
            <a:r>
              <a:rPr lang="en-US" dirty="0" smtClean="0"/>
              <a:t>1=former smoker, 0=not former smoker, NA if </a:t>
            </a:r>
            <a:r>
              <a:rPr lang="en-US" dirty="0" err="1" smtClean="0"/>
              <a:t>eversmk</a:t>
            </a:r>
            <a:r>
              <a:rPr lang="en-US" dirty="0" smtClean="0"/>
              <a:t>=0</a:t>
            </a:r>
          </a:p>
          <a:p>
            <a:pPr lvl="0"/>
            <a:r>
              <a:rPr lang="en-US" dirty="0" err="1" smtClean="0"/>
              <a:t>packyears</a:t>
            </a:r>
            <a:r>
              <a:rPr lang="en-US" dirty="0"/>
              <a:t>: reported packs per year of smoking (0 if </a:t>
            </a:r>
            <a:r>
              <a:rPr lang="en-US" dirty="0" err="1"/>
              <a:t>eversmk</a:t>
            </a:r>
            <a:r>
              <a:rPr lang="en-US" dirty="0"/>
              <a:t> = </a:t>
            </a:r>
            <a:r>
              <a:rPr lang="en-US" dirty="0" smtClean="0"/>
              <a:t>No</a:t>
            </a:r>
            <a:endParaRPr lang="en-US" dirty="0"/>
          </a:p>
          <a:p>
            <a:pPr lvl="0"/>
            <a:r>
              <a:rPr lang="en-US" dirty="0" err="1"/>
              <a:t>yearsince</a:t>
            </a:r>
            <a:r>
              <a:rPr lang="en-US" dirty="0"/>
              <a:t>: years since quitting smoking (0 if </a:t>
            </a:r>
            <a:r>
              <a:rPr lang="en-US" dirty="0" err="1"/>
              <a:t>eversmk</a:t>
            </a:r>
            <a:r>
              <a:rPr lang="en-US" dirty="0"/>
              <a:t> = No)</a:t>
            </a:r>
          </a:p>
          <a:p>
            <a:pPr lvl="0"/>
            <a:r>
              <a:rPr lang="en-US" dirty="0" err="1"/>
              <a:t>totalexp</a:t>
            </a:r>
            <a:r>
              <a:rPr lang="en-US" dirty="0"/>
              <a:t>: self-reported total medical expenditures for 1987</a:t>
            </a:r>
          </a:p>
          <a:p>
            <a:pPr lvl="0"/>
            <a:r>
              <a:rPr lang="en-US" dirty="0"/>
              <a:t>lc5: </a:t>
            </a:r>
            <a:r>
              <a:rPr lang="en-US" dirty="0" smtClean="0"/>
              <a:t>1=Lung </a:t>
            </a:r>
            <a:r>
              <a:rPr lang="en-US" dirty="0"/>
              <a:t>Cancer, Laryngeal Cancer or </a:t>
            </a:r>
            <a:r>
              <a:rPr lang="en-US" dirty="0" smtClean="0"/>
              <a:t>COPD, 0=none of these</a:t>
            </a:r>
          </a:p>
          <a:p>
            <a:pPr lvl="0"/>
            <a:r>
              <a:rPr lang="en-US" dirty="0" smtClean="0"/>
              <a:t>chd5</a:t>
            </a:r>
            <a:r>
              <a:rPr lang="en-US" dirty="0"/>
              <a:t>: </a:t>
            </a:r>
            <a:r>
              <a:rPr lang="en-US" dirty="0" smtClean="0"/>
              <a:t>1=CHD</a:t>
            </a:r>
            <a:r>
              <a:rPr lang="en-US" dirty="0"/>
              <a:t>, Stroke, and other cancers (oral, esophageal, </a:t>
            </a:r>
            <a:r>
              <a:rPr lang="en-US" dirty="0" smtClean="0"/>
              <a:t>stomach, kidney </a:t>
            </a:r>
            <a:r>
              <a:rPr lang="en-US" dirty="0"/>
              <a:t>and bladder</a:t>
            </a:r>
            <a:r>
              <a:rPr lang="en-US" dirty="0" smtClean="0"/>
              <a:t>), 0=none of these</a:t>
            </a:r>
            <a:endParaRPr lang="en-US" dirty="0"/>
          </a:p>
          <a:p>
            <a:pPr lvl="0"/>
            <a:r>
              <a:rPr lang="en-US" dirty="0" err="1" smtClean="0"/>
              <a:t>beltuse</a:t>
            </a:r>
            <a:r>
              <a:rPr lang="en-US" dirty="0" smtClean="0">
                <a:sym typeface="Wingdings"/>
              </a:rPr>
              <a:t>: 1=</a:t>
            </a:r>
            <a:r>
              <a:rPr lang="en-US" dirty="0" smtClean="0"/>
              <a:t>Rare</a:t>
            </a:r>
            <a:r>
              <a:rPr lang="en-US" dirty="0"/>
              <a:t>, </a:t>
            </a:r>
            <a:r>
              <a:rPr lang="en-US" dirty="0" smtClean="0"/>
              <a:t>2=Some</a:t>
            </a:r>
            <a:r>
              <a:rPr lang="en-US" dirty="0"/>
              <a:t>, </a:t>
            </a:r>
            <a:r>
              <a:rPr lang="en-US" dirty="0" smtClean="0"/>
              <a:t>3=Always</a:t>
            </a:r>
            <a:r>
              <a:rPr lang="en-US" dirty="0"/>
              <a:t>/Almost </a:t>
            </a:r>
            <a:r>
              <a:rPr lang="en-US" dirty="0" smtClean="0"/>
              <a:t>always</a:t>
            </a:r>
            <a:endParaRPr lang="en-US" dirty="0"/>
          </a:p>
          <a:p>
            <a:pPr lvl="0"/>
            <a:r>
              <a:rPr lang="en-US" dirty="0"/>
              <a:t>educate: </a:t>
            </a:r>
            <a:r>
              <a:rPr lang="en-US" dirty="0" smtClean="0"/>
              <a:t>1=College </a:t>
            </a:r>
            <a:r>
              <a:rPr lang="en-US" dirty="0"/>
              <a:t>grad, </a:t>
            </a:r>
            <a:r>
              <a:rPr lang="en-US" dirty="0" smtClean="0"/>
              <a:t>2=Some </a:t>
            </a:r>
            <a:r>
              <a:rPr lang="en-US" dirty="0"/>
              <a:t>college</a:t>
            </a:r>
            <a:r>
              <a:rPr lang="en-US" dirty="0" smtClean="0"/>
              <a:t>, 3=HS grad</a:t>
            </a:r>
            <a:r>
              <a:rPr lang="en-US" dirty="0"/>
              <a:t>, </a:t>
            </a:r>
            <a:r>
              <a:rPr lang="en-US" dirty="0" smtClean="0"/>
              <a:t>4=other</a:t>
            </a:r>
            <a:endParaRPr lang="en-US" dirty="0"/>
          </a:p>
          <a:p>
            <a:pPr lvl="0"/>
            <a:r>
              <a:rPr lang="en-US" dirty="0"/>
              <a:t>marital: </a:t>
            </a:r>
            <a:r>
              <a:rPr lang="en-US" dirty="0" smtClean="0"/>
              <a:t>1=Married</a:t>
            </a:r>
            <a:r>
              <a:rPr lang="en-US" dirty="0"/>
              <a:t>, </a:t>
            </a:r>
            <a:r>
              <a:rPr lang="en-US" dirty="0" smtClean="0"/>
              <a:t>2=widowed</a:t>
            </a:r>
            <a:r>
              <a:rPr lang="en-US" dirty="0"/>
              <a:t>, </a:t>
            </a:r>
            <a:r>
              <a:rPr lang="en-US" dirty="0" smtClean="0"/>
              <a:t>3=divorced</a:t>
            </a:r>
            <a:r>
              <a:rPr lang="en-US" dirty="0"/>
              <a:t>, </a:t>
            </a:r>
            <a:r>
              <a:rPr lang="en-US" dirty="0" smtClean="0"/>
              <a:t>4=separated</a:t>
            </a:r>
            <a:r>
              <a:rPr lang="en-US" dirty="0"/>
              <a:t>, </a:t>
            </a:r>
            <a:r>
              <a:rPr lang="en-US" dirty="0" smtClean="0"/>
              <a:t>5=never </a:t>
            </a:r>
            <a:r>
              <a:rPr lang="en-US" dirty="0"/>
              <a:t>married</a:t>
            </a:r>
          </a:p>
          <a:p>
            <a:pPr lvl="0"/>
            <a:r>
              <a:rPr lang="en-US" dirty="0"/>
              <a:t>poor: </a:t>
            </a:r>
            <a:r>
              <a:rPr lang="en-US" dirty="0" smtClean="0"/>
              <a:t>1=Poor, 0=</a:t>
            </a:r>
            <a:r>
              <a:rPr lang="en-US" smtClean="0"/>
              <a:t>Not poor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125447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questions: Recall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mean by “cause”?</a:t>
            </a:r>
          </a:p>
          <a:p>
            <a:endParaRPr lang="en-US" dirty="0"/>
          </a:p>
          <a:p>
            <a:r>
              <a:rPr lang="en-US" dirty="0" smtClean="0"/>
              <a:t>What is confounding?</a:t>
            </a:r>
          </a:p>
          <a:p>
            <a:endParaRPr lang="en-US" dirty="0"/>
          </a:p>
          <a:p>
            <a:r>
              <a:rPr lang="en-US" dirty="0" smtClean="0"/>
              <a:t>What is effect modification?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17057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Counterfactual definition of “causal effect” of “treatment”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1100279"/>
            <a:ext cx="8799729" cy="5024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Our </a:t>
            </a:r>
            <a:r>
              <a:rPr lang="en-US" dirty="0"/>
              <a:t>definition of “cause”:</a:t>
            </a:r>
          </a:p>
          <a:p>
            <a:r>
              <a:rPr lang="en-US" dirty="0"/>
              <a:t>The difference between a population characteristic (e.g. mean) having given the treatment to everyone and the same population characteristic absent the treatment</a:t>
            </a:r>
          </a:p>
          <a:p>
            <a:r>
              <a:rPr lang="en-US" b="1" dirty="0"/>
              <a:t>Potential</a:t>
            </a:r>
            <a:r>
              <a:rPr lang="en-US" dirty="0"/>
              <a:t> for intervention – to have either, if not both </a:t>
            </a:r>
            <a:r>
              <a:rPr lang="en-US" dirty="0" smtClean="0"/>
              <a:t>worlds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Health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Counterfactual definition of “causal effect” of “treatment”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1100279"/>
            <a:ext cx="8799729" cy="5024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Our </a:t>
            </a:r>
            <a:r>
              <a:rPr lang="en-US" dirty="0"/>
              <a:t>definition of “</a:t>
            </a:r>
            <a:r>
              <a:rPr lang="en-US" dirty="0" smtClean="0"/>
              <a:t>causal effect”:</a:t>
            </a:r>
            <a:endParaRPr lang="en-US" dirty="0"/>
          </a:p>
          <a:p>
            <a:r>
              <a:rPr lang="en-US" dirty="0"/>
              <a:t>The difference </a:t>
            </a:r>
            <a:r>
              <a:rPr lang="en-US" dirty="0" smtClean="0"/>
              <a:t>(or other comparison) between </a:t>
            </a:r>
            <a:r>
              <a:rPr lang="en-US" dirty="0"/>
              <a:t>a population characteristic (e.g. </a:t>
            </a:r>
            <a:r>
              <a:rPr lang="en-US" dirty="0" smtClean="0"/>
              <a:t>mean, risk) </a:t>
            </a:r>
            <a:r>
              <a:rPr lang="en-US" dirty="0"/>
              <a:t>having given the treatment to everyone and the same population characteristic absent the treatment</a:t>
            </a:r>
          </a:p>
          <a:p>
            <a:r>
              <a:rPr lang="en-US" b="1" dirty="0"/>
              <a:t>Potential</a:t>
            </a:r>
            <a:r>
              <a:rPr lang="en-US" dirty="0"/>
              <a:t> for intervention – to have either, if not both </a:t>
            </a:r>
            <a:r>
              <a:rPr lang="en-US" dirty="0" smtClean="0"/>
              <a:t>worlds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In this case:</a:t>
            </a:r>
          </a:p>
          <a:p>
            <a:r>
              <a:rPr lang="en-US" dirty="0" smtClean="0"/>
              <a:t>Treatment = </a:t>
            </a:r>
            <a:r>
              <a:rPr lang="en-US" b="1" dirty="0" smtClean="0">
                <a:solidFill>
                  <a:srgbClr val="FF0000"/>
                </a:solidFill>
              </a:rPr>
              <a:t>smoking </a:t>
            </a:r>
          </a:p>
          <a:p>
            <a:r>
              <a:rPr lang="en-US" dirty="0" smtClean="0"/>
              <a:t>Population characteristic = </a:t>
            </a:r>
            <a:r>
              <a:rPr lang="en-US" b="1" dirty="0" smtClean="0">
                <a:solidFill>
                  <a:srgbClr val="FF0000"/>
                </a:solidFill>
              </a:rPr>
              <a:t>risk of disease</a:t>
            </a:r>
          </a:p>
          <a:p>
            <a:r>
              <a:rPr lang="en-US" dirty="0" smtClean="0"/>
              <a:t>We want to compare the risk of disease between two worlds where (1) everyone smokes and (2) no one smokes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Health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3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 data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Health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25506"/>
              </p:ext>
            </p:extLst>
          </p:nvPr>
        </p:nvGraphicFramePr>
        <p:xfrm>
          <a:off x="553014" y="1580353"/>
          <a:ext cx="7381946" cy="3901168"/>
        </p:xfrm>
        <a:graphic>
          <a:graphicData uri="http://schemas.openxmlformats.org/drawingml/2006/table">
            <a:tbl>
              <a:tblPr/>
              <a:tblGrid>
                <a:gridCol w="12046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xmlns="" val="3282902066"/>
                    </a:ext>
                  </a:extLst>
                </a:gridCol>
              </a:tblGrid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Person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Treatment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 = doesn’t smoke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 = smokes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Outcome (0)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 = no disease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 = disease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Outcome 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 = no disease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 = disease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Risk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1/6 = .17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4/6 = .67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99200" y="822899"/>
            <a:ext cx="1229360" cy="103632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everyone </a:t>
            </a:r>
          </a:p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smokes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6880" y="822899"/>
            <a:ext cx="1229360" cy="103632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no one </a:t>
            </a:r>
          </a:p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smokes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4067" y="5685155"/>
            <a:ext cx="6339840" cy="103632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Difference in risk = Risk (1) </a:t>
            </a:r>
            <a:r>
              <a:rPr lang="mr-IN" sz="2200" b="1" dirty="0" smtClean="0">
                <a:solidFill>
                  <a:srgbClr val="FF0000"/>
                </a:solidFill>
              </a:rPr>
              <a:t>–</a:t>
            </a:r>
            <a:r>
              <a:rPr lang="en-US" sz="2200" b="1" dirty="0" smtClean="0">
                <a:solidFill>
                  <a:srgbClr val="FF0000"/>
                </a:solidFill>
              </a:rPr>
              <a:t> Risk (0) = .67 - .17 = .5</a:t>
            </a:r>
          </a:p>
        </p:txBody>
      </p:sp>
    </p:spTree>
    <p:extLst>
      <p:ext uri="{BB962C8B-B14F-4D97-AF65-F5344CB8AC3E}">
        <p14:creationId xmlns:p14="http://schemas.microsoft.com/office/powerpoint/2010/main" val="12794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data </a:t>
            </a:r>
            <a:r>
              <a:rPr lang="en-US" dirty="0"/>
              <a:t>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Health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81019"/>
              </p:ext>
            </p:extLst>
          </p:nvPr>
        </p:nvGraphicFramePr>
        <p:xfrm>
          <a:off x="553014" y="1580353"/>
          <a:ext cx="7381946" cy="3901168"/>
        </p:xfrm>
        <a:graphic>
          <a:graphicData uri="http://schemas.openxmlformats.org/drawingml/2006/table">
            <a:tbl>
              <a:tblPr/>
              <a:tblGrid>
                <a:gridCol w="12046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xmlns="" val="3282902066"/>
                    </a:ext>
                  </a:extLst>
                </a:gridCol>
              </a:tblGrid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Person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Treatment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 = doesn’t smoke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 = smokes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Outcome (0)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 = no disease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 = disease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Outcome 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 = no disease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 = disease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Risk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1/3 = .33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2/3 = .67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99200" y="1117539"/>
            <a:ext cx="1229360" cy="103632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smokers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6880" y="1117539"/>
            <a:ext cx="1229360" cy="103632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non-smokers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4067" y="5685155"/>
            <a:ext cx="6339840" cy="103632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Difference in risk = Risk (1) </a:t>
            </a:r>
            <a:r>
              <a:rPr lang="mr-IN" sz="2200" b="1" dirty="0" smtClean="0">
                <a:solidFill>
                  <a:srgbClr val="FF0000"/>
                </a:solidFill>
              </a:rPr>
              <a:t>–</a:t>
            </a:r>
            <a:r>
              <a:rPr lang="en-US" sz="2200" b="1" dirty="0" smtClean="0">
                <a:solidFill>
                  <a:srgbClr val="FF0000"/>
                </a:solidFill>
              </a:rPr>
              <a:t> Risk (0) = .67 - .33 = .34</a:t>
            </a:r>
          </a:p>
        </p:txBody>
      </p:sp>
    </p:spTree>
    <p:extLst>
      <p:ext uri="{BB962C8B-B14F-4D97-AF65-F5344CB8AC3E}">
        <p14:creationId xmlns:p14="http://schemas.microsoft.com/office/powerpoint/2010/main" val="120123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1155003"/>
            <a:ext cx="8799729" cy="302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do we have </a:t>
            </a:r>
            <a:r>
              <a:rPr lang="en-US" b="1" dirty="0"/>
              <a:t>confounding </a:t>
            </a:r>
            <a:r>
              <a:rPr lang="en-US" dirty="0"/>
              <a:t>when studying the effect of an </a:t>
            </a:r>
            <a:r>
              <a:rPr lang="en-US" dirty="0" smtClean="0"/>
              <a:t>treatment Z </a:t>
            </a:r>
            <a:r>
              <a:rPr lang="en-US" dirty="0"/>
              <a:t>(e.g., </a:t>
            </a:r>
            <a:r>
              <a:rPr lang="en-US" dirty="0" smtClean="0"/>
              <a:t>smoking) </a:t>
            </a:r>
            <a:r>
              <a:rPr lang="en-US" dirty="0"/>
              <a:t>on an outcome variable Y (e.g., </a:t>
            </a:r>
            <a:r>
              <a:rPr lang="en-US" dirty="0" smtClean="0"/>
              <a:t>disease status)?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Health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8880" y="2926080"/>
            <a:ext cx="2387600" cy="80264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smoking status (Z)</a:t>
            </a:r>
          </a:p>
          <a:p>
            <a:pPr algn="ctr"/>
            <a:r>
              <a:rPr lang="en-US" sz="1400" dirty="0" smtClean="0"/>
              <a:t>0 = doesn’t smoke</a:t>
            </a:r>
          </a:p>
          <a:p>
            <a:pPr algn="ctr"/>
            <a:r>
              <a:rPr lang="en-US" sz="1400" dirty="0" smtClean="0"/>
              <a:t>1 = smokes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171440" y="2926080"/>
            <a:ext cx="2387600" cy="80264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 status (Y)</a:t>
            </a:r>
          </a:p>
          <a:p>
            <a:pPr algn="ctr"/>
            <a:r>
              <a:rPr lang="en-US" sz="1400" dirty="0" smtClean="0"/>
              <a:t>0 = no disease</a:t>
            </a:r>
          </a:p>
          <a:p>
            <a:pPr algn="ctr"/>
            <a:r>
              <a:rPr lang="en-US" sz="1400" dirty="0" smtClean="0"/>
              <a:t>1 = disease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30320" y="3312160"/>
            <a:ext cx="108712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6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1155003"/>
            <a:ext cx="8799729" cy="4940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do we have </a:t>
            </a:r>
            <a:r>
              <a:rPr lang="en-US" b="1" dirty="0"/>
              <a:t>confounding </a:t>
            </a:r>
            <a:r>
              <a:rPr lang="en-US" dirty="0"/>
              <a:t>when studying the effect of an </a:t>
            </a:r>
            <a:r>
              <a:rPr lang="en-US" dirty="0" smtClean="0"/>
              <a:t>treatment Z </a:t>
            </a:r>
            <a:r>
              <a:rPr lang="en-US" dirty="0"/>
              <a:t>(e.g., </a:t>
            </a:r>
            <a:r>
              <a:rPr lang="en-US" dirty="0" smtClean="0"/>
              <a:t>smoking) </a:t>
            </a:r>
            <a:r>
              <a:rPr lang="en-US" dirty="0"/>
              <a:t>on an outcome variable Y (e.g., </a:t>
            </a:r>
            <a:r>
              <a:rPr lang="en-US" dirty="0" smtClean="0"/>
              <a:t>disease status)? 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When we fail to compare </a:t>
            </a:r>
            <a:r>
              <a:rPr lang="en-US" b="1" dirty="0"/>
              <a:t>otherwise similar </a:t>
            </a:r>
            <a:r>
              <a:rPr lang="en-US" dirty="0"/>
              <a:t>units and, as a result, attribute to Z what is </a:t>
            </a:r>
            <a:r>
              <a:rPr lang="en-US" b="1" dirty="0"/>
              <a:t>actually caused by factors X </a:t>
            </a:r>
            <a:r>
              <a:rPr lang="en-US" dirty="0"/>
              <a:t>that differ between the Z=0 and Z=1 observations.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Health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8880" y="3667760"/>
            <a:ext cx="2387600" cy="80264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smoking status (Z)</a:t>
            </a:r>
          </a:p>
          <a:p>
            <a:pPr algn="ctr"/>
            <a:r>
              <a:rPr lang="en-US" sz="1400" dirty="0" smtClean="0"/>
              <a:t>0 = doesn’t smoke</a:t>
            </a:r>
          </a:p>
          <a:p>
            <a:pPr algn="ctr"/>
            <a:r>
              <a:rPr lang="en-US" sz="1400" dirty="0" smtClean="0"/>
              <a:t>1 = smokes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171440" y="3667760"/>
            <a:ext cx="2387600" cy="80264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 status (Y)</a:t>
            </a:r>
          </a:p>
          <a:p>
            <a:pPr algn="ctr"/>
            <a:r>
              <a:rPr lang="en-US" sz="1400" dirty="0" smtClean="0"/>
              <a:t>0 = no disease</a:t>
            </a:r>
          </a:p>
          <a:p>
            <a:pPr algn="ctr"/>
            <a:r>
              <a:rPr lang="en-US" sz="1400" dirty="0" smtClean="0"/>
              <a:t>1 = disease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30320" y="4053840"/>
            <a:ext cx="108712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12440" y="5227320"/>
            <a:ext cx="1148080" cy="802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sex (X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algn="ctr"/>
            <a:r>
              <a:rPr lang="en-US" sz="1400" dirty="0" smtClean="0"/>
              <a:t>0 = male</a:t>
            </a:r>
          </a:p>
          <a:p>
            <a:pPr algn="ctr"/>
            <a:r>
              <a:rPr lang="en-US" sz="1400" dirty="0" smtClean="0"/>
              <a:t>1 = female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471160" y="5369560"/>
            <a:ext cx="1148080" cy="4368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(X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267200" y="4582669"/>
            <a:ext cx="1402080" cy="10434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468880" y="4582669"/>
            <a:ext cx="802640" cy="5684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116320" y="4582670"/>
            <a:ext cx="10160" cy="6446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535680" y="4542030"/>
            <a:ext cx="1818640" cy="9850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5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 Data Analysis Practicum (AS.280.347)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Objective: </a:t>
            </a:r>
            <a:r>
              <a:rPr lang="en-US" dirty="0" smtClean="0"/>
              <a:t>to enable each student to enhance his/her quantitative, scientific reasoning </a:t>
            </a:r>
            <a:r>
              <a:rPr lang="en-US" i="1" dirty="0" smtClean="0"/>
              <a:t>and to achieve a functional standard in statistical data analysis using the R statistical language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Modular Organization:</a:t>
            </a:r>
          </a:p>
          <a:p>
            <a:pPr lvl="1"/>
            <a:r>
              <a:rPr lang="en-US" b="1" dirty="0" smtClean="0"/>
              <a:t>Module 1: </a:t>
            </a:r>
            <a:r>
              <a:rPr lang="en-US" dirty="0" smtClean="0"/>
              <a:t>Risk of smoking-caused disease (LC, CVD, </a:t>
            </a:r>
            <a:r>
              <a:rPr lang="en-US" dirty="0" err="1" smtClean="0"/>
              <a:t>etc</a:t>
            </a:r>
            <a:r>
              <a:rPr lang="en-US" dirty="0" smtClean="0"/>
              <a:t>), the contribution of smoking, and possible effect modification by sex and SES</a:t>
            </a:r>
          </a:p>
          <a:p>
            <a:pPr lvl="4"/>
            <a:endParaRPr lang="en-US" dirty="0" smtClean="0"/>
          </a:p>
          <a:p>
            <a:pPr lvl="1"/>
            <a:r>
              <a:rPr lang="en-US" b="1" dirty="0" smtClean="0"/>
              <a:t>Module 2: </a:t>
            </a:r>
            <a:r>
              <a:rPr lang="en-US" dirty="0"/>
              <a:t>P</a:t>
            </a:r>
            <a:r>
              <a:rPr lang="en-US" dirty="0" smtClean="0"/>
              <a:t>articulate air pollution and mortality in U.S. cities</a:t>
            </a:r>
          </a:p>
          <a:p>
            <a:pPr lvl="4"/>
            <a:endParaRPr lang="en-US" dirty="0" smtClean="0"/>
          </a:p>
          <a:p>
            <a:pPr lvl="1"/>
            <a:r>
              <a:rPr lang="en-US" b="1" dirty="0" smtClean="0"/>
              <a:t>Module 3: </a:t>
            </a:r>
            <a:r>
              <a:rPr lang="en-US" dirty="0" smtClean="0"/>
              <a:t>Individual projects!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09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data display with the NMES data to answer Q1.1:</a:t>
            </a:r>
          </a:p>
          <a:p>
            <a:pPr marL="0" indent="0">
              <a:buNone/>
            </a:pPr>
            <a:r>
              <a:rPr lang="en-US" b="1" i="1" dirty="0" smtClean="0"/>
              <a:t>	How </a:t>
            </a:r>
            <a:r>
              <a:rPr lang="en-US" b="1" i="1" dirty="0"/>
              <a:t>does the risk of disease compare for smokers and </a:t>
            </a:r>
            <a:r>
              <a:rPr lang="en-US" b="1" i="1" dirty="0" smtClean="0"/>
              <a:t>	otherwise similar </a:t>
            </a:r>
            <a:r>
              <a:rPr lang="en-US" b="1" i="1" dirty="0"/>
              <a:t>non-smokers</a:t>
            </a:r>
            <a:r>
              <a:rPr lang="en-US" b="1" i="1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Work together in groups!</a:t>
            </a:r>
          </a:p>
          <a:p>
            <a:pPr lvl="1"/>
            <a:r>
              <a:rPr lang="en-US" dirty="0" smtClean="0"/>
              <a:t>Submit your display in R markdown through GitHub by Sunday @ midnight</a:t>
            </a:r>
          </a:p>
          <a:p>
            <a:pPr lvl="2"/>
            <a:r>
              <a:rPr lang="en-US" dirty="0" smtClean="0"/>
              <a:t>If you have trouble using GitHub, we will have a submission link available on Blackboard as well.  By Assignment 1.2, we will REQUIRE all homework submissions to be through GitHub.</a:t>
            </a:r>
          </a:p>
          <a:p>
            <a:pPr lvl="1"/>
            <a:endParaRPr lang="en-US" dirty="0"/>
          </a:p>
          <a:p>
            <a:r>
              <a:rPr lang="en-US" dirty="0" smtClean="0"/>
              <a:t>Next week in class we will start with discussion/critiques of your displays.</a:t>
            </a:r>
          </a:p>
          <a:p>
            <a:pPr lvl="1"/>
            <a:r>
              <a:rPr lang="en-US" dirty="0" smtClean="0"/>
              <a:t>Class brainstorming on ideas to improve these displays.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57843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 Data Analysis Practicum (AS.280.347)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Teams of 3-5 students for the first two projects</a:t>
            </a:r>
          </a:p>
          <a:p>
            <a:pPr lvl="1"/>
            <a:r>
              <a:rPr lang="en-US" dirty="0" smtClean="0"/>
              <a:t>You are strongly encouraged to work together in groups prior to meetings to develop your teamwork skills, in particular listening and teaching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Student evaluation based on:</a:t>
            </a:r>
          </a:p>
          <a:p>
            <a:pPr lvl="1"/>
            <a:r>
              <a:rPr lang="en-US" b="1" dirty="0" smtClean="0"/>
              <a:t>knowledge and skills in data analysis: </a:t>
            </a:r>
            <a:r>
              <a:rPr lang="en-US" dirty="0" smtClean="0"/>
              <a:t>quality of the project</a:t>
            </a:r>
          </a:p>
          <a:p>
            <a:pPr lvl="4"/>
            <a:endParaRPr lang="en-US" b="1" dirty="0" smtClean="0"/>
          </a:p>
          <a:p>
            <a:pPr lvl="1"/>
            <a:r>
              <a:rPr lang="en-US" b="1" dirty="0" smtClean="0"/>
              <a:t>contribution to group: </a:t>
            </a:r>
            <a:r>
              <a:rPr lang="en-US" dirty="0" smtClean="0"/>
              <a:t>quality of group presentations; critiques by team members</a:t>
            </a:r>
          </a:p>
          <a:p>
            <a:endParaRPr lang="en-US" dirty="0"/>
          </a:p>
          <a:p>
            <a:r>
              <a:rPr lang="en-US" b="1" dirty="0" smtClean="0"/>
              <a:t>Presentations:</a:t>
            </a:r>
          </a:p>
          <a:p>
            <a:pPr lvl="1"/>
            <a:r>
              <a:rPr lang="en-US" dirty="0" smtClean="0"/>
              <a:t>Group presentations for each of the first two projects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Individual mini-presentations for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72662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Health Data Analysis Practicum (AS.280.347)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1155003"/>
            <a:ext cx="8799729" cy="535755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Computation: </a:t>
            </a:r>
            <a:r>
              <a:rPr lang="en-US" dirty="0" smtClean="0"/>
              <a:t>Statistical software R</a:t>
            </a:r>
          </a:p>
          <a:p>
            <a:pPr lvl="1"/>
            <a:r>
              <a:rPr lang="en-US" dirty="0" smtClean="0"/>
              <a:t>Bring your laptop (with R installed) to each course meeting</a:t>
            </a:r>
          </a:p>
          <a:p>
            <a:pPr lvl="1"/>
            <a:r>
              <a:rPr lang="en-US" dirty="0" smtClean="0"/>
              <a:t>You will create all of your assignments using R markdown</a:t>
            </a:r>
          </a:p>
          <a:p>
            <a:pPr lvl="1"/>
            <a:r>
              <a:rPr lang="en-US" dirty="0" smtClean="0"/>
              <a:t>You are encouraged to complete online modules on the </a:t>
            </a:r>
            <a:r>
              <a:rPr lang="en-US" dirty="0" err="1" smtClean="0"/>
              <a:t>DataCamp</a:t>
            </a:r>
            <a:r>
              <a:rPr lang="en-US" dirty="0" smtClean="0"/>
              <a:t> platform to learn and improve your R skills</a:t>
            </a:r>
          </a:p>
          <a:p>
            <a:endParaRPr lang="en-US" b="1" dirty="0" smtClean="0"/>
          </a:p>
          <a:p>
            <a:r>
              <a:rPr lang="en-US" b="1" dirty="0" smtClean="0"/>
              <a:t>Version control/collaboration: </a:t>
            </a:r>
            <a:r>
              <a:rPr lang="en-US" dirty="0" smtClean="0"/>
              <a:t>GitHub</a:t>
            </a:r>
            <a:endParaRPr lang="en-US" dirty="0"/>
          </a:p>
          <a:p>
            <a:pPr lvl="1"/>
            <a:r>
              <a:rPr lang="en-US" dirty="0"/>
              <a:t>GitHub is an online compendium of file repositories where people can share their work, work collaboratively with others, and easily use a version control system to track development of software and projects.</a:t>
            </a:r>
            <a:endParaRPr lang="en-US" dirty="0" smtClean="0"/>
          </a:p>
          <a:p>
            <a:pPr lvl="1"/>
            <a:r>
              <a:rPr lang="en-US" dirty="0" smtClean="0"/>
              <a:t>We will share course materials through GitHub; you will collaborate in your teams using </a:t>
            </a:r>
            <a:r>
              <a:rPr lang="en-US" dirty="0" err="1" smtClean="0"/>
              <a:t>Guthub</a:t>
            </a:r>
            <a:r>
              <a:rPr lang="en-US" dirty="0" smtClean="0"/>
              <a:t>; you will turn in your work through GitHub</a:t>
            </a:r>
          </a:p>
          <a:p>
            <a:endParaRPr lang="en-US" b="1" dirty="0" smtClean="0"/>
          </a:p>
          <a:p>
            <a:r>
              <a:rPr lang="en-US" b="1" dirty="0" smtClean="0"/>
              <a:t>Class structure:</a:t>
            </a:r>
          </a:p>
          <a:p>
            <a:pPr lvl="1"/>
            <a:r>
              <a:rPr lang="en-US" dirty="0" smtClean="0"/>
              <a:t>We will usually start class by sharing YOUR work that has been done in the previous week</a:t>
            </a:r>
          </a:p>
          <a:p>
            <a:pPr lvl="1"/>
            <a:r>
              <a:rPr lang="en-US" dirty="0" smtClean="0"/>
              <a:t>We will ask you to turn in your work to us (over email) by Sunday night at midnight so we can prepare for Monday’s class</a:t>
            </a:r>
          </a:p>
          <a:p>
            <a:pPr lvl="1"/>
            <a:r>
              <a:rPr lang="en-US" dirty="0" smtClean="0"/>
              <a:t>Everyone should be prepared to share their work and provide constructive feedback to their classmates each week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14071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need to email us about a course-related matter:</a:t>
            </a:r>
            <a:endParaRPr lang="en-US" sz="6200" dirty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pPr marL="0" indent="0" algn="ctr">
              <a:buNone/>
            </a:pPr>
            <a:r>
              <a:rPr lang="en-US" sz="6600" dirty="0" err="1" smtClean="0">
                <a:solidFill>
                  <a:srgbClr val="FF0000"/>
                </a:solidFill>
              </a:rPr>
              <a:t>phbiostats@jhu.edu</a:t>
            </a:r>
            <a:endParaRPr lang="en-US" sz="6600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This account is accessed by </a:t>
            </a:r>
            <a:r>
              <a:rPr lang="en-US" u="sng" dirty="0" smtClean="0"/>
              <a:t>both</a:t>
            </a:r>
            <a:r>
              <a:rPr lang="en-US" dirty="0" smtClean="0"/>
              <a:t> Dr. </a:t>
            </a:r>
            <a:r>
              <a:rPr lang="en-US" dirty="0" err="1" smtClean="0"/>
              <a:t>Jager</a:t>
            </a:r>
            <a:r>
              <a:rPr lang="en-US" dirty="0" smtClean="0"/>
              <a:t> and Dr. </a:t>
            </a:r>
            <a:r>
              <a:rPr lang="en-US" dirty="0" err="1" smtClean="0"/>
              <a:t>Taub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Emails to our individual accounts about a course-related matter will NOT </a:t>
            </a:r>
            <a:r>
              <a:rPr lang="en-US" b="1" dirty="0" smtClean="0"/>
              <a:t>receive a reply.</a:t>
            </a:r>
          </a:p>
          <a:p>
            <a:r>
              <a:rPr lang="en-US" dirty="0" smtClean="0"/>
              <a:t>If </a:t>
            </a:r>
            <a:r>
              <a:rPr lang="en-US" dirty="0"/>
              <a:t>asking a question about code or other work for an assignment, please also copy </a:t>
            </a:r>
            <a:r>
              <a:rPr lang="en-US" dirty="0" err="1" smtClean="0"/>
              <a:t>Ruthe</a:t>
            </a:r>
            <a:r>
              <a:rPr lang="en-US" dirty="0" smtClean="0"/>
              <a:t> (</a:t>
            </a:r>
            <a:r>
              <a:rPr lang="en-US" u="sng" dirty="0" smtClean="0">
                <a:hlinkClick r:id="rId2"/>
              </a:rPr>
              <a:t>rhuang16@jhu.edu</a:t>
            </a:r>
            <a:r>
              <a:rPr lang="en-US" u="sng" dirty="0">
                <a:hlinkClick r:id="rId2"/>
              </a:rPr>
              <a:t>)</a:t>
            </a:r>
            <a:r>
              <a:rPr lang="en-US" dirty="0"/>
              <a:t> on your email as well. </a:t>
            </a:r>
            <a:endParaRPr lang="en-US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questions: Recall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goals and steps in data analysis?</a:t>
            </a:r>
          </a:p>
          <a:p>
            <a:endParaRPr lang="en-US" dirty="0"/>
          </a:p>
          <a:p>
            <a:r>
              <a:rPr lang="en-US" dirty="0" smtClean="0"/>
              <a:t>What do we mean by “cause”?</a:t>
            </a:r>
          </a:p>
          <a:p>
            <a:endParaRPr lang="en-US" dirty="0"/>
          </a:p>
          <a:p>
            <a:r>
              <a:rPr lang="en-US" dirty="0" smtClean="0"/>
              <a:t>What is confounding?</a:t>
            </a:r>
          </a:p>
          <a:p>
            <a:endParaRPr lang="en-US" dirty="0"/>
          </a:p>
          <a:p>
            <a:r>
              <a:rPr lang="en-US" dirty="0" smtClean="0"/>
              <a:t>What is effect modification?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57414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Counterfactual definition of “causal effect” of “treatment”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1100279"/>
            <a:ext cx="8799729" cy="5024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Our </a:t>
            </a:r>
            <a:r>
              <a:rPr lang="en-US" dirty="0"/>
              <a:t>definition of “cause”:</a:t>
            </a:r>
          </a:p>
          <a:p>
            <a:r>
              <a:rPr lang="en-US" dirty="0"/>
              <a:t>The difference between a population characteristic (e.g. mean) having given the treatment to everyone and the same population characteristic absent the treatment</a:t>
            </a:r>
          </a:p>
          <a:p>
            <a:r>
              <a:rPr lang="en-US" b="1" dirty="0"/>
              <a:t>Potential</a:t>
            </a:r>
            <a:r>
              <a:rPr lang="en-US" dirty="0"/>
              <a:t> for intervention – to have either, if not both worlds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Health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 data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Health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Group 88"/>
          <p:cNvGraphicFramePr>
            <a:graphicFrameLocks noGrp="1"/>
          </p:cNvGraphicFramePr>
          <p:nvPr>
            <p:extLst/>
          </p:nvPr>
        </p:nvGraphicFramePr>
        <p:xfrm>
          <a:off x="725736" y="1306033"/>
          <a:ext cx="7634177" cy="4145008"/>
        </p:xfrm>
        <a:graphic>
          <a:graphicData uri="http://schemas.openxmlformats.org/drawingml/2006/table">
            <a:tbl>
              <a:tblPr/>
              <a:tblGrid>
                <a:gridCol w="14353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67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81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88828">
                  <a:extLst>
                    <a:ext uri="{9D8B030D-6E8A-4147-A177-3AD203B41FA5}">
                      <a16:colId xmlns:a16="http://schemas.microsoft.com/office/drawing/2014/main" xmlns="" val="3282902066"/>
                    </a:ext>
                  </a:extLst>
                </a:gridCol>
                <a:gridCol w="17650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Person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Treatment(0/1)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Y(0)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Y(1)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Y(1)-Y(0)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17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Average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data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Health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Group 88"/>
          <p:cNvGraphicFramePr>
            <a:graphicFrameLocks noGrp="1"/>
          </p:cNvGraphicFramePr>
          <p:nvPr>
            <p:extLst/>
          </p:nvPr>
        </p:nvGraphicFramePr>
        <p:xfrm>
          <a:off x="457200" y="1295400"/>
          <a:ext cx="8229600" cy="4145008"/>
        </p:xfrm>
        <a:graphic>
          <a:graphicData uri="http://schemas.openxmlformats.org/drawingml/2006/table">
            <a:tbl>
              <a:tblPr/>
              <a:tblGrid>
                <a:gridCol w="14296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8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6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34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Person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Treatment(0/1)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Y(0)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Y(1)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Y(1)-Y(0)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17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Average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36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42900" indent="-342900" algn="l">
          <a:buFont typeface="Arial"/>
          <a:buChar char="•"/>
          <a:defRPr sz="2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1597</Words>
  <Application>Microsoft Macintosh PowerPoint</Application>
  <PresentationFormat>On-screen Show (4:3)</PresentationFormat>
  <Paragraphs>357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Black</vt:lpstr>
      <vt:lpstr>Calibri</vt:lpstr>
      <vt:lpstr>Courier</vt:lpstr>
      <vt:lpstr>Mangal</vt:lpstr>
      <vt:lpstr>ＭＳ Ｐゴシック</vt:lpstr>
      <vt:lpstr>Times New Roman</vt:lpstr>
      <vt:lpstr>Wingdings</vt:lpstr>
      <vt:lpstr>Arial</vt:lpstr>
      <vt:lpstr>Office Theme</vt:lpstr>
      <vt:lpstr>AS.280.347 Class 1.1</vt:lpstr>
      <vt:lpstr>Health Data Analysis Practicum (AS.280.347)</vt:lpstr>
      <vt:lpstr>Health Data Analysis Practicum (AS.280.347)</vt:lpstr>
      <vt:lpstr>Health Data Analysis Practicum (AS.280.347)</vt:lpstr>
      <vt:lpstr>Communicating with instructors</vt:lpstr>
      <vt:lpstr>Discussion questions: Recall…</vt:lpstr>
      <vt:lpstr>Counterfactual definition of “causal effect” of “treatment”</vt:lpstr>
      <vt:lpstr>Counterfactual data table</vt:lpstr>
      <vt:lpstr>Actual data table</vt:lpstr>
      <vt:lpstr>Module 1: Smoking and risk of disease</vt:lpstr>
      <vt:lpstr>NMES data</vt:lpstr>
      <vt:lpstr>NMES data</vt:lpstr>
      <vt:lpstr>Discussion questions: Recall…</vt:lpstr>
      <vt:lpstr>Counterfactual definition of “causal effect” of “treatment”</vt:lpstr>
      <vt:lpstr>Counterfactual definition of “causal effect” of “treatment”</vt:lpstr>
      <vt:lpstr>Counterfactual data table</vt:lpstr>
      <vt:lpstr>Actual data table</vt:lpstr>
      <vt:lpstr>Confounding</vt:lpstr>
      <vt:lpstr>Confounding</vt:lpstr>
      <vt:lpstr>Assignment 1.1</vt:lpstr>
    </vt:vector>
  </TitlesOfParts>
  <Company>Johns Hopkins University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Taub</dc:creator>
  <cp:lastModifiedBy>Microsoft Office User</cp:lastModifiedBy>
  <cp:revision>102</cp:revision>
  <dcterms:created xsi:type="dcterms:W3CDTF">2014-03-27T19:01:42Z</dcterms:created>
  <dcterms:modified xsi:type="dcterms:W3CDTF">2019-01-28T16:25:36Z</dcterms:modified>
</cp:coreProperties>
</file>