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303" r:id="rId4"/>
    <p:sldId id="283" r:id="rId5"/>
    <p:sldId id="284" r:id="rId6"/>
    <p:sldId id="285" r:id="rId7"/>
    <p:sldId id="286" r:id="rId8"/>
    <p:sldId id="305" r:id="rId9"/>
    <p:sldId id="304" r:id="rId10"/>
    <p:sldId id="288" r:id="rId11"/>
    <p:sldId id="289" r:id="rId12"/>
    <p:sldId id="290" r:id="rId13"/>
    <p:sldId id="30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2" autoAdjust="0"/>
    <p:restoredTop sz="96498" autoAdjust="0"/>
  </p:normalViewPr>
  <p:slideViewPr>
    <p:cSldViewPr snapToGrid="0" snapToObjects="1">
      <p:cViewPr>
        <p:scale>
          <a:sx n="141" d="100"/>
          <a:sy n="141" d="100"/>
        </p:scale>
        <p:origin x="76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groups/health-data-analysis-practicum/assignments/18683" TargetMode="External"/><Relationship Id="rId4" Type="http://schemas.openxmlformats.org/officeDocument/2006/relationships/hyperlink" Target="https://www.datacamp.com/groups/health-data-analysis-practicum/assignments/18684" TargetMode="External"/><Relationship Id="rId5" Type="http://schemas.openxmlformats.org/officeDocument/2006/relationships/hyperlink" Target="https://www.datacamp.com/groups/health-data-analysis-practicum/assignments/186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camp.com/groups/health-data-analysis-practicum/assignments/1868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dirty="0" smtClean="0"/>
              <a:t>Class 1.2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 smtClean="0"/>
              <a:t>Look at data displays!</a:t>
            </a:r>
          </a:p>
          <a:p>
            <a:endParaRPr lang="en-US" dirty="0" smtClean="0"/>
          </a:p>
          <a:p>
            <a:r>
              <a:rPr lang="en-US" dirty="0" smtClean="0"/>
              <a:t>Review of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Does the odds of death decrease with increasing gestational age?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2"/>
                    </a:solidFill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                 </m:t>
                        </m:r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𝒐𝒅𝒅𝒔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𝒐𝒇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𝒅𝒆𝒂𝒕𝒉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⋅(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𝒈𝒆𝒔𝒕𝒂𝒕𝒊𝒐𝒏𝒂𝒍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𝒂𝒈𝒆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defRPr/>
                </a:pPr>
                <a:endParaRPr lang="en-US" sz="1100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𝑑𝑒𝑎𝑡h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𝑔𝑎</m:t>
                    </m:r>
                    <m:r>
                      <a:rPr lang="en-US" b="0" i="1" smtClean="0">
                        <a:latin typeface="Cambria Math" charset="0"/>
                      </a:rPr>
                      <m:t>=41 </m:t>
                    </m:r>
                    <m:r>
                      <a:rPr lang="en-US" b="0" i="1" smtClean="0">
                        <a:latin typeface="Cambria Math" charset="0"/>
                      </a:rPr>
                      <m:t>𝑤𝑒𝑒𝑘𝑠</m:t>
                    </m:r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⋅(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𝟒𝟏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𝑑𝑒𝑎𝑡h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𝑔𝑎</m:t>
                    </m:r>
                    <m:r>
                      <a:rPr lang="en-US" i="1">
                        <a:latin typeface="Cambria Math" charset="0"/>
                      </a:rPr>
                      <m:t>=40 </m:t>
                    </m:r>
                    <m:r>
                      <a:rPr lang="en-US" i="1">
                        <a:latin typeface="Cambria Math" charset="0"/>
                      </a:rPr>
                      <m:t>𝑤𝑒𝑒𝑘𝑠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⋅(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𝟒𝟎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>
                  <a:defRPr/>
                </a:pPr>
                <a:endParaRPr lang="en-US" sz="1900" dirty="0"/>
              </a:p>
              <a:p>
                <a:pPr>
                  <a:defRPr/>
                </a:pPr>
                <a:r>
                  <a:rPr lang="en-US" dirty="0" smtClean="0"/>
                  <a:t>Difference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𝑜𝑑𝑑𝑠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</a:rPr>
                        <m:t>𝑔𝑎</m:t>
                      </m:r>
                      <m:r>
                        <a:rPr lang="en-US" i="1">
                          <a:latin typeface="Cambria Math" charset="0"/>
                        </a:rPr>
                        <m:t>=41)−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𝑜𝑑𝑑𝑠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𝑔𝑎</m:t>
                      </m:r>
                      <m:r>
                        <a:rPr lang="en-US" b="0" i="1" smtClean="0">
                          <a:latin typeface="Cambria Math" charset="0"/>
                        </a:rPr>
                        <m:t>=40)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  <a:defRPr/>
                </a:pPr>
                <a:endParaRPr lang="en-US" sz="1100" b="0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+41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+40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lvl="2">
                  <a:defRPr/>
                </a:pPr>
                <a:endParaRPr lang="en-US" sz="1100" dirty="0"/>
              </a:p>
              <a:p>
                <a:pPr>
                  <a:defRPr/>
                </a:pPr>
                <a:r>
                  <a:rPr lang="en-US" dirty="0"/>
                  <a:t>Log odds </a:t>
                </a:r>
                <a:r>
                  <a:rPr lang="en-US" dirty="0" smtClean="0"/>
                  <a:t>ratio:</a:t>
                </a:r>
                <a:endParaRPr lang="en-US" sz="1100" dirty="0" smtClean="0"/>
              </a:p>
              <a:p>
                <a:pPr marL="0" indent="0">
                  <a:buNone/>
                  <a:defRPr/>
                </a:pPr>
                <a:r>
                  <a:rPr lang="en-US" sz="1100" dirty="0"/>
                  <a:t> </a:t>
                </a:r>
                <a:r>
                  <a:rPr lang="en-US" sz="11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OR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|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𝑔𝑎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=41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|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𝑔𝑎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=40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  <a:defRPr/>
                </a:pPr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𝑜𝑑𝑑𝑠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𝑔𝑎</m:t>
                    </m:r>
                    <m:r>
                      <a:rPr lang="en-US" i="1">
                        <a:latin typeface="Cambria Math" charset="0"/>
                      </a:rPr>
                      <m:t>=41) −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𝑔𝑎</m:t>
                    </m:r>
                    <m:r>
                      <a:rPr lang="en-US">
                        <a:latin typeface="Cambria Math" charset="0"/>
                      </a:rPr>
                      <m:t>=40)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defRPr/>
                </a:pPr>
                <a:endParaRPr lang="en-US" sz="1200" dirty="0" smtClean="0"/>
              </a:p>
              <a:p>
                <a:pPr>
                  <a:defRPr/>
                </a:pPr>
                <a:r>
                  <a:rPr lang="en-US" dirty="0" smtClean="0"/>
                  <a:t>Odds </a:t>
                </a:r>
                <a:r>
                  <a:rPr lang="en-US" dirty="0"/>
                  <a:t>ratio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𝑂𝑅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2" t="-3008" b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43201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002604"/>
            <a:ext cx="8799729" cy="440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latin typeface="Courier"/>
                <a:cs typeface="Courier"/>
              </a:rPr>
              <a:t>model2 </a:t>
            </a:r>
            <a:r>
              <a:rPr lang="en-US" sz="1800" b="1" dirty="0">
                <a:latin typeface="Courier"/>
                <a:cs typeface="Courier"/>
              </a:rPr>
              <a:t>= </a:t>
            </a:r>
            <a:r>
              <a:rPr lang="en-US" sz="1800" b="1" dirty="0" err="1">
                <a:latin typeface="Courier"/>
                <a:cs typeface="Courier"/>
              </a:rPr>
              <a:t>glm</a:t>
            </a:r>
            <a:r>
              <a:rPr lang="en-US" sz="1800" b="1" dirty="0">
                <a:latin typeface="Courier"/>
                <a:cs typeface="Courier"/>
              </a:rPr>
              <a:t>(death ~ </a:t>
            </a:r>
            <a:r>
              <a:rPr lang="en-US" sz="1800" b="1" dirty="0" err="1" smtClean="0">
                <a:latin typeface="Courier"/>
                <a:cs typeface="Courier"/>
              </a:rPr>
              <a:t>gestage</a:t>
            </a:r>
            <a:r>
              <a:rPr lang="en-US" sz="1800" b="1" dirty="0" smtClean="0">
                <a:latin typeface="Courier"/>
                <a:cs typeface="Courier"/>
              </a:rPr>
              <a:t>, </a:t>
            </a:r>
            <a:r>
              <a:rPr lang="en-US" sz="1800" b="1" dirty="0">
                <a:latin typeface="Courier"/>
                <a:cs typeface="Courier"/>
              </a:rPr>
              <a:t>family=binomial(link="</a:t>
            </a:r>
            <a:r>
              <a:rPr lang="en-US" sz="1800" b="1" dirty="0" smtClean="0">
                <a:latin typeface="Courier"/>
                <a:cs typeface="Courier"/>
              </a:rPr>
              <a:t>logit”))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&gt; </a:t>
            </a:r>
            <a:r>
              <a:rPr lang="en-US" sz="1800" b="1" dirty="0" smtClean="0">
                <a:latin typeface="Courier"/>
                <a:cs typeface="Courier"/>
              </a:rPr>
              <a:t>summary(model2)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Coefficients</a:t>
            </a:r>
            <a:r>
              <a:rPr lang="en-US" sz="1800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    </a:t>
            </a:r>
            <a:r>
              <a:rPr lang="en-US" sz="1800" dirty="0" smtClean="0">
                <a:latin typeface="Courier"/>
                <a:cs typeface="Courier"/>
              </a:rPr>
              <a:t>	  Estimate Std</a:t>
            </a:r>
            <a:r>
              <a:rPr lang="en-US" sz="1800" dirty="0">
                <a:latin typeface="Courier"/>
                <a:cs typeface="Courier"/>
              </a:rPr>
              <a:t>. Error  z value 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Pr</a:t>
            </a:r>
            <a:r>
              <a:rPr lang="en-US" sz="1800" dirty="0">
                <a:latin typeface="Courier"/>
                <a:cs typeface="Courier"/>
              </a:rPr>
              <a:t>(&gt;|z|)   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(</a:t>
            </a:r>
            <a:r>
              <a:rPr lang="en-US" sz="1800" dirty="0">
                <a:latin typeface="Courier"/>
                <a:cs typeface="Courier"/>
              </a:rPr>
              <a:t>Intercept)   2.3274     0.3943   5.902 </a:t>
            </a:r>
            <a:r>
              <a:rPr lang="en-US" sz="1800" dirty="0" smtClean="0">
                <a:latin typeface="Courier"/>
                <a:cs typeface="Courier"/>
              </a:rPr>
              <a:t>   3.59e</a:t>
            </a:r>
            <a:r>
              <a:rPr lang="en-US" sz="1800" dirty="0">
                <a:latin typeface="Courier"/>
                <a:cs typeface="Courier"/>
              </a:rPr>
              <a:t>-09 ***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gestage</a:t>
            </a: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-0.1359     </a:t>
            </a:r>
            <a:r>
              <a:rPr lang="en-US" sz="1800" dirty="0">
                <a:latin typeface="Courier"/>
                <a:cs typeface="Courier"/>
              </a:rPr>
              <a:t>0.0108 -12.584  </a:t>
            </a:r>
            <a:r>
              <a:rPr lang="en-US" sz="1800" dirty="0" smtClean="0">
                <a:latin typeface="Courier"/>
                <a:cs typeface="Courier"/>
              </a:rPr>
              <a:t>  &lt; </a:t>
            </a:r>
            <a:r>
              <a:rPr lang="en-US" sz="1800" dirty="0">
                <a:latin typeface="Courier"/>
                <a:cs typeface="Courier"/>
              </a:rPr>
              <a:t>2e-16 ***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smtClean="0">
                <a:latin typeface="Courier"/>
                <a:cs typeface="Courier"/>
              </a:rPr>
              <a:t>	Null </a:t>
            </a:r>
            <a:r>
              <a:rPr lang="en-US" sz="1800" dirty="0">
                <a:latin typeface="Courier"/>
                <a:cs typeface="Courier"/>
              </a:rPr>
              <a:t>deviance:    4483.1  on 9682  degrees of freedom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Residual </a:t>
            </a:r>
            <a:r>
              <a:rPr lang="en-US" sz="1800" dirty="0">
                <a:latin typeface="Courier"/>
                <a:cs typeface="Courier"/>
              </a:rPr>
              <a:t>deviance: 4328.0  on 9681  degrees of freedom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AIC</a:t>
            </a:r>
            <a:r>
              <a:rPr lang="en-US" sz="1800" dirty="0">
                <a:latin typeface="Courier"/>
                <a:cs typeface="Courier"/>
              </a:rPr>
              <a:t>: 4332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58720" y="1624130"/>
                <a:ext cx="914400" cy="41656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925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𝜷</m:t>
                      </m:r>
                    </m:oMath>
                  </m:oMathPara>
                </a14:m>
                <a:endParaRPr lang="en-US" sz="2200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20" y="1624130"/>
                <a:ext cx="914400" cy="416560"/>
              </a:xfrm>
              <a:prstGeom prst="rect">
                <a:avLst/>
              </a:prstGeom>
              <a:blipFill rotWithShape="0"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05760" y="2020370"/>
            <a:ext cx="10160" cy="3469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90880" y="4754880"/>
                <a:ext cx="8097520" cy="160147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70000" lnSpcReduction="2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𝟎</m:t>
                          </m:r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.</m:t>
                          </m:r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𝟏𝟑𝟓𝟗</m:t>
                          </m:r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𝒍𝒐𝒈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𝑶𝑹</m:t>
                          </m:r>
                        </m:e>
                      </m:d>
                    </m:oMath>
                  </m:oMathPara>
                </a14:m>
                <a:endParaRPr lang="en-US" sz="2200" b="1" dirty="0" smtClean="0">
                  <a:solidFill>
                    <a:schemeClr val="accent2"/>
                  </a:solidFill>
                </a:endParaRPr>
              </a:p>
              <a:p>
                <a:pPr algn="l"/>
                <a:endParaRPr lang="en-US" sz="1100" b="1" dirty="0" smtClean="0">
                  <a:solidFill>
                    <a:schemeClr val="accent2"/>
                  </a:solidFill>
                </a:endParaRPr>
              </a:p>
              <a:p>
                <a:pPr algn="l"/>
                <a:r>
                  <a:rPr lang="en-US" sz="2200" b="1" dirty="0" smtClean="0">
                    <a:solidFill>
                      <a:schemeClr val="accent2"/>
                    </a:solidFill>
                  </a:rPr>
                  <a:t>An additional week of gestational age is associated with a decrease of .14 in the log odds of death.</a:t>
                </a:r>
              </a:p>
              <a:p>
                <a:pPr algn="l"/>
                <a:endParaRPr lang="en-US" sz="1100" b="1" dirty="0" smtClean="0">
                  <a:solidFill>
                    <a:schemeClr val="accent2"/>
                  </a:solidFill>
                </a:endParaRPr>
              </a:p>
              <a:p>
                <a:pPr algn="l"/>
                <a:endParaRPr lang="en-US" sz="1100" b="1" i="1" dirty="0" smtClean="0">
                  <a:solidFill>
                    <a:schemeClr val="accent2"/>
                  </a:solidFill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𝟖𝟕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−.</m:t>
                          </m:r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𝟏𝟑𝟓𝟗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𝑶𝑹</m:t>
                      </m:r>
                    </m:oMath>
                  </m:oMathPara>
                </a14:m>
                <a:endParaRPr lang="en-US" sz="2200" b="1" dirty="0" smtClean="0">
                  <a:solidFill>
                    <a:schemeClr val="accent2"/>
                  </a:solidFill>
                </a:endParaRPr>
              </a:p>
              <a:p>
                <a:pPr algn="l"/>
                <a:endParaRPr lang="en-US" sz="1100" b="1" dirty="0" smtClean="0">
                  <a:solidFill>
                    <a:schemeClr val="accent2"/>
                  </a:solidFill>
                </a:endParaRPr>
              </a:p>
              <a:p>
                <a:r>
                  <a:rPr lang="en-US" sz="2200" b="1" dirty="0">
                    <a:solidFill>
                      <a:schemeClr val="accent2"/>
                    </a:solidFill>
                  </a:rPr>
                  <a:t>An additional week of gestational age is associated </a:t>
                </a:r>
                <a:r>
                  <a:rPr lang="en-US" sz="2200" b="1" dirty="0" smtClean="0">
                    <a:solidFill>
                      <a:schemeClr val="accent2"/>
                    </a:solidFill>
                  </a:rPr>
                  <a:t>with a 13% decrease in the odds of infant death.</a:t>
                </a:r>
                <a:endParaRPr lang="en-US" sz="2200" b="1" dirty="0">
                  <a:solidFill>
                    <a:schemeClr val="accent2"/>
                  </a:solidFill>
                </a:endParaRPr>
              </a:p>
              <a:p>
                <a:pPr algn="l"/>
                <a:endParaRPr lang="en-US" sz="2200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4754880"/>
                <a:ext cx="8097520" cy="1601470"/>
              </a:xfrm>
              <a:prstGeom prst="rect">
                <a:avLst/>
              </a:prstGeom>
              <a:blipFill rotWithShape="0">
                <a:blip r:embed="rId3"/>
                <a:stretch>
                  <a:fillRect l="-301" t="-17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30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could we account for any possible confounding variables in a logistic regression analysis?</a:t>
                </a:r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could include potential confounding variables as covariates in our analysis using multivariable logistic regression</a:t>
                </a:r>
                <a:r>
                  <a:rPr lang="en-US" dirty="0" smtClean="0"/>
                  <a:t>:</a:t>
                </a:r>
              </a:p>
              <a:p>
                <a:pPr lvl="1"/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𝒐𝒅𝒅𝒔</m:t>
                              </m:r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𝒐𝒇</m:t>
                              </m:r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𝒅𝒆𝒂𝒕𝒉</m:t>
                              </m:r>
                            </m:e>
                          </m:d>
                        </m:e>
                      </m:func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⋅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𝒈𝒆𝒔𝒕𝒂𝒕𝒊𝒐𝒏𝒂𝒍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𝒂𝒈𝒆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𝒕𝒘𝒊𝒏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We interpret the regression coefficients in a multivariable model as </a:t>
                </a:r>
                <a:r>
                  <a:rPr lang="en-US" b="1" i="1" dirty="0" smtClean="0"/>
                  <a:t>ceteris paribus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holding all other things equal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for a one-unit change in gestational age,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holding twin status constant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r>
                      <a:rPr lang="en-US" i="1">
                        <a:latin typeface="Cambria Math" charset="0"/>
                      </a:rPr>
                      <m:t>⁡(</m:t>
                    </m:r>
                    <m:r>
                      <a:rPr lang="en-US" i="1">
                        <a:latin typeface="Cambria Math" charset="0"/>
                      </a:rPr>
                      <m:t>𝑂𝑅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comparing twins to singleton births, </a:t>
                </a:r>
                <a:r>
                  <a:rPr lang="en-US" b="1" dirty="0">
                    <a:solidFill>
                      <a:schemeClr val="accent2"/>
                    </a:solidFill>
                  </a:rPr>
                  <a:t>holding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gestational age constant</a:t>
                </a:r>
                <a:endParaRPr lang="en-US" b="1" dirty="0">
                  <a:solidFill>
                    <a:schemeClr val="accent2"/>
                  </a:solidFill>
                </a:endParaRP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842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35581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Q1.1:  </a:t>
            </a:r>
            <a:r>
              <a:rPr lang="en-US" b="1" i="1" dirty="0" smtClean="0"/>
              <a:t>How </a:t>
            </a:r>
            <a:r>
              <a:rPr lang="en-US" b="1" i="1" dirty="0"/>
              <a:t>does the risk of disease compare for smokers and 	otherwise similar non-smokers?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your data display to answer </a:t>
            </a:r>
            <a:r>
              <a:rPr lang="en-US" dirty="0" smtClean="0"/>
              <a:t>this question.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a logistic regression model to answer </a:t>
            </a:r>
            <a:r>
              <a:rPr lang="en-US" dirty="0" smtClean="0"/>
              <a:t>this question.  Interpret your </a:t>
            </a:r>
            <a:r>
              <a:rPr lang="en-US" dirty="0" smtClean="0"/>
              <a:t>coefficients and significance tests to </a:t>
            </a:r>
            <a:r>
              <a:rPr lang="en-US" dirty="0" smtClean="0"/>
              <a:t>answer the question: what </a:t>
            </a:r>
            <a:r>
              <a:rPr lang="en-US" dirty="0"/>
              <a:t>does this model say about Q1.1</a:t>
            </a:r>
            <a:r>
              <a:rPr lang="en-US" dirty="0" smtClean="0"/>
              <a:t>?</a:t>
            </a:r>
            <a:endParaRPr lang="en-US" b="1" i="1" dirty="0"/>
          </a:p>
          <a:p>
            <a:pPr lvl="1"/>
            <a:r>
              <a:rPr lang="en-US" dirty="0" smtClean="0"/>
              <a:t>Work together in groups!</a:t>
            </a:r>
          </a:p>
          <a:p>
            <a:pPr lvl="1"/>
            <a:r>
              <a:rPr lang="en-US" dirty="0" smtClean="0"/>
              <a:t>Submit your display in R markdown through Blackboard by Sunday @ midnight.</a:t>
            </a:r>
          </a:p>
          <a:p>
            <a:endParaRPr lang="en-US" dirty="0" smtClean="0"/>
          </a:p>
          <a:p>
            <a:r>
              <a:rPr lang="en-US" dirty="0" smtClean="0"/>
              <a:t>Consider completing any/all of these available </a:t>
            </a:r>
            <a:r>
              <a:rPr lang="en-US" dirty="0" err="1" smtClean="0"/>
              <a:t>DataCamp</a:t>
            </a:r>
            <a:r>
              <a:rPr lang="en-US" dirty="0" smtClean="0"/>
              <a:t> </a:t>
            </a:r>
            <a:r>
              <a:rPr lang="en-US" dirty="0" smtClean="0"/>
              <a:t>modules:</a:t>
            </a:r>
          </a:p>
          <a:p>
            <a:pPr lvl="1"/>
            <a:r>
              <a:rPr lang="en-US" dirty="0" smtClean="0">
                <a:hlinkClick r:id="rId2"/>
              </a:rPr>
              <a:t>Introduction to R</a:t>
            </a:r>
          </a:p>
          <a:p>
            <a:pPr lvl="1"/>
            <a:r>
              <a:rPr lang="en-US" dirty="0" smtClean="0">
                <a:hlinkClick r:id="rId2"/>
              </a:rPr>
              <a:t>Reporting </a:t>
            </a:r>
            <a:r>
              <a:rPr lang="en-US" dirty="0" smtClean="0">
                <a:hlinkClick r:id="rId2"/>
              </a:rPr>
              <a:t>with R Markdown: Authoring </a:t>
            </a:r>
            <a:r>
              <a:rPr lang="en-US" dirty="0">
                <a:hlinkClick r:id="rId2"/>
              </a:rPr>
              <a:t>R Markdown Reports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Reporting with R Markdown: </a:t>
            </a:r>
            <a:r>
              <a:rPr lang="en-US" dirty="0" smtClean="0">
                <a:hlinkClick r:id="rId3"/>
              </a:rPr>
              <a:t>Embedding </a:t>
            </a:r>
            <a:r>
              <a:rPr lang="en-US" dirty="0">
                <a:hlinkClick r:id="rId3"/>
              </a:rPr>
              <a:t>Code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Reporting with R Markdown: </a:t>
            </a:r>
            <a:r>
              <a:rPr lang="en-US" dirty="0" smtClean="0">
                <a:hlinkClick r:id="rId4"/>
              </a:rPr>
              <a:t>Compiling </a:t>
            </a:r>
            <a:r>
              <a:rPr lang="en-US" dirty="0">
                <a:hlinkClick r:id="rId4"/>
              </a:rPr>
              <a:t>Reports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Introduction to the </a:t>
            </a:r>
            <a:r>
              <a:rPr lang="en-US" dirty="0" smtClean="0">
                <a:hlinkClick r:id="rId5"/>
              </a:rPr>
              <a:t>Tidyverse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Next week in class we will again start with </a:t>
            </a:r>
            <a:r>
              <a:rPr lang="en-US" dirty="0" smtClean="0"/>
              <a:t>presentations/critiques </a:t>
            </a:r>
            <a:r>
              <a:rPr lang="en-US" dirty="0" smtClean="0"/>
              <a:t>of your displays.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1081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Smoking and risk of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1.1 (Q1.1): How does the risk of disease compare for smokers and otherwise similar non-smokers?</a:t>
            </a:r>
          </a:p>
          <a:p>
            <a:endParaRPr lang="en-US" dirty="0"/>
          </a:p>
          <a:p>
            <a:r>
              <a:rPr lang="en-US" dirty="0" smtClean="0"/>
              <a:t>Question 1.2 (Q1.2): Does the contribution of smoking to the risk of disease vary by sex or SES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address each question, we want:</a:t>
            </a:r>
          </a:p>
          <a:p>
            <a:pPr lvl="1"/>
            <a:r>
              <a:rPr lang="en-US" dirty="0" smtClean="0"/>
              <a:t>a data display </a:t>
            </a:r>
          </a:p>
          <a:p>
            <a:pPr lvl="1"/>
            <a:r>
              <a:rPr lang="en-US" dirty="0" smtClean="0"/>
              <a:t>a statistical analysis</a:t>
            </a:r>
          </a:p>
          <a:p>
            <a:endParaRPr lang="en-US" dirty="0" smtClean="0"/>
          </a:p>
          <a:p>
            <a:r>
              <a:rPr lang="en-US" dirty="0" smtClean="0"/>
              <a:t>We will answer these questions using data from the National Medical Expenditures Survey (NMES)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Smoking and risk of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1.1 (Q1.1): How does the risk of disease compare for smokers and otherwise similar non-smokers?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Question </a:t>
            </a:r>
            <a:r>
              <a:rPr lang="en-US" dirty="0" smtClean="0"/>
              <a:t>1.2 (Q1.2): Does the contribution of smoking to the risk of disease vary by sex or SES?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3520" y="2082800"/>
            <a:ext cx="1813560" cy="56896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 </a:t>
            </a:r>
            <a:r>
              <a:rPr lang="en-US" dirty="0" smtClean="0"/>
              <a:t>status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00600" y="2088899"/>
            <a:ext cx="1691640" cy="5628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 </a:t>
            </a:r>
            <a:r>
              <a:rPr lang="en-US" dirty="0" smtClean="0"/>
              <a:t>status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4720" y="2395475"/>
            <a:ext cx="108712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63520" y="3189353"/>
            <a:ext cx="1798320" cy="4022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sex, age</a:t>
            </a:r>
            <a:r>
              <a:rPr lang="en-US" dirty="0" smtClean="0"/>
              <a:t>, SES,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94000" y="2672975"/>
            <a:ext cx="680720" cy="4477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15080" y="2700667"/>
            <a:ext cx="1153160" cy="4200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35760" y="4876800"/>
            <a:ext cx="1813560" cy="56896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 </a:t>
            </a:r>
            <a:r>
              <a:rPr lang="en-US" dirty="0" smtClean="0"/>
              <a:t>status</a:t>
            </a: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942840" y="4882899"/>
            <a:ext cx="1691640" cy="5628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 </a:t>
            </a:r>
            <a:r>
              <a:rPr lang="en-US" dirty="0" smtClean="0"/>
              <a:t>status</a:t>
            </a:r>
            <a:endParaRPr lang="en-US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16960" y="5189475"/>
            <a:ext cx="108712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32200" y="5791642"/>
            <a:ext cx="1132840" cy="4022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sex, SES</a:t>
            </a:r>
            <a:endParaRPr lang="en-US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119880" y="5260472"/>
            <a:ext cx="0" cy="4505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4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Group </a:t>
            </a:r>
            <a:r>
              <a:rPr lang="en-US" dirty="0" smtClean="0"/>
              <a:t>discussion and </a:t>
            </a:r>
            <a:r>
              <a:rPr lang="en-US" dirty="0"/>
              <a:t>critiques of NMES data displays to </a:t>
            </a:r>
            <a:r>
              <a:rPr lang="en-US" dirty="0" smtClean="0"/>
              <a:t>address Q1.1:</a:t>
            </a:r>
          </a:p>
          <a:p>
            <a:pPr lvl="1"/>
            <a:r>
              <a:rPr lang="en-US" i="1" dirty="0" smtClean="0"/>
              <a:t>How </a:t>
            </a:r>
            <a:r>
              <a:rPr lang="en-US" i="1" dirty="0"/>
              <a:t>does the risk of disease compare for smokers and otherwise similar non-smokers?</a:t>
            </a:r>
            <a:r>
              <a:rPr lang="en-US" dirty="0"/>
              <a:t>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/>
              <a:t>Plans to improve </a:t>
            </a:r>
            <a:r>
              <a:rPr lang="en-US" dirty="0" smtClean="0"/>
              <a:t>displays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Review of </a:t>
            </a:r>
            <a:r>
              <a:rPr lang="en-US" dirty="0" smtClean="0"/>
              <a:t>logistic regression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4397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characteristics of effective displays?</a:t>
            </a:r>
          </a:p>
          <a:p>
            <a:r>
              <a:rPr lang="en-US" dirty="0"/>
              <a:t>How can the current displays that address Q1.1 be improved?</a:t>
            </a:r>
          </a:p>
          <a:p>
            <a:r>
              <a:rPr lang="en-US" dirty="0"/>
              <a:t>How can the process of working together be improved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What statistical analysis will effectively use the NMES data to address Q1.1?</a:t>
            </a:r>
          </a:p>
          <a:p>
            <a:pPr marL="914400" lvl="1" indent="-514350"/>
            <a:r>
              <a:rPr lang="en-US" dirty="0" smtClean="0"/>
              <a:t>Multivariable </a:t>
            </a:r>
            <a:r>
              <a:rPr lang="en-US" dirty="0"/>
              <a:t>logistic regression</a:t>
            </a:r>
          </a:p>
          <a:p>
            <a:pPr marL="914400" lvl="1" indent="-514350"/>
            <a:r>
              <a:rPr lang="en-US" dirty="0"/>
              <a:t>Propensity </a:t>
            </a:r>
            <a:r>
              <a:rPr lang="en-US" dirty="0" smtClean="0"/>
              <a:t>scores (next week)</a:t>
            </a:r>
            <a:endParaRPr lang="en-US" dirty="0"/>
          </a:p>
          <a:p>
            <a:pPr marL="914400" lvl="1" indent="-514350"/>
            <a:endParaRPr lang="en-US" dirty="0"/>
          </a:p>
          <a:p>
            <a:r>
              <a:rPr lang="en-US" dirty="0"/>
              <a:t>What displays and statistical analysis will address Question 1.2 (Q1.2): </a:t>
            </a:r>
            <a:endParaRPr lang="en-US" dirty="0" smtClean="0"/>
          </a:p>
          <a:p>
            <a:pPr lvl="1"/>
            <a:r>
              <a:rPr lang="en-US" i="1" dirty="0" smtClean="0"/>
              <a:t>Does </a:t>
            </a:r>
            <a:r>
              <a:rPr lang="en-US" i="1" dirty="0"/>
              <a:t>the contribution of smoking to the risk of disease vary by </a:t>
            </a:r>
            <a:r>
              <a:rPr lang="en-US" i="1" dirty="0" smtClean="0"/>
              <a:t>       sex </a:t>
            </a:r>
            <a:r>
              <a:rPr lang="en-US" i="1" dirty="0"/>
              <a:t>or </a:t>
            </a:r>
            <a:r>
              <a:rPr lang="en-US" i="1" dirty="0" smtClean="0"/>
              <a:t>SES?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66328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In Public Health Biostatistics we used logistic regression to estimate the risk </a:t>
                </a:r>
                <a:r>
                  <a:rPr lang="en-US" sz="2000" dirty="0"/>
                  <a:t>of infant mortality as a function of gestational age, parity and other </a:t>
                </a:r>
                <a:r>
                  <a:rPr lang="en-US" sz="2000" dirty="0" smtClean="0"/>
                  <a:t>factors</a:t>
                </a:r>
              </a:p>
              <a:p>
                <a:pPr lvl="3"/>
                <a:endParaRPr lang="en-US" sz="1000" dirty="0"/>
              </a:p>
              <a:p>
                <a:r>
                  <a:rPr lang="en-US" sz="2000" dirty="0" smtClean="0"/>
                  <a:t>Used for </a:t>
                </a:r>
                <a:r>
                  <a:rPr lang="en-US" sz="2000" b="1" dirty="0" smtClean="0"/>
                  <a:t>binary</a:t>
                </a:r>
                <a:r>
                  <a:rPr lang="en-US" sz="2000" dirty="0" smtClean="0"/>
                  <a:t> outcome variables</a:t>
                </a:r>
              </a:p>
              <a:p>
                <a:pPr lvl="1"/>
                <a:r>
                  <a:rPr lang="en-US" dirty="0" smtClean="0"/>
                  <a:t>Ex: infant mortality (1=infant died, 0=infant survived)</a:t>
                </a:r>
              </a:p>
              <a:p>
                <a:pPr lvl="1"/>
                <a:endParaRPr lang="en-US" sz="2000" dirty="0" smtClean="0"/>
              </a:p>
              <a:p>
                <a:r>
                  <a:rPr lang="en-US" sz="2000" dirty="0" smtClean="0"/>
                  <a:t>Models the log odds of the outcome: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𝑑𝑒𝑎𝑡h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⋅(</m:t>
                    </m:r>
                    <m:r>
                      <a:rPr lang="en-US" b="0" i="1" smtClean="0">
                        <a:latin typeface="Cambria Math" charset="0"/>
                      </a:rPr>
                      <m:t>𝑔𝑒𝑠𝑡𝑎𝑡𝑖𝑜𝑛𝑎𝑙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𝑎𝑔𝑒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sz="2000" dirty="0" smtClean="0"/>
                  <a:t>We transform to get probability/risk: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𝑜𝑑𝑑𝑠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𝑜𝑓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=1)=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=1)=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3" t="-1083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72118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mortality risk </a:t>
            </a:r>
            <a:r>
              <a:rPr lang="en-US" dirty="0" smtClean="0"/>
              <a:t>(or odds</a:t>
            </a:r>
            <a:r>
              <a:rPr lang="en-US" dirty="0"/>
              <a:t>) higher for twins than </a:t>
            </a:r>
            <a:r>
              <a:rPr lang="en-US" dirty="0" smtClean="0"/>
              <a:t>singleton </a:t>
            </a:r>
            <a:r>
              <a:rPr lang="en-US" dirty="0"/>
              <a:t>births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Odds of death for twins</a:t>
            </a:r>
            <a:r>
              <a:rPr lang="en-US" dirty="0" smtClean="0"/>
              <a:t>: </a:t>
            </a:r>
            <a:r>
              <a:rPr lang="en-US" sz="2000" b="1" dirty="0" smtClean="0">
                <a:solidFill>
                  <a:schemeClr val="accent2"/>
                </a:solidFill>
              </a:rPr>
              <a:t>71/187 = .38</a:t>
            </a:r>
            <a:endParaRPr lang="en-US" sz="2000" dirty="0"/>
          </a:p>
          <a:p>
            <a:r>
              <a:rPr lang="en-US" dirty="0" smtClean="0"/>
              <a:t>Odds of death for singletons: </a:t>
            </a:r>
            <a:r>
              <a:rPr lang="en-US" sz="2000" b="1" dirty="0" smtClean="0">
                <a:solidFill>
                  <a:schemeClr val="accent2"/>
                </a:solidFill>
              </a:rPr>
              <a:t>526</a:t>
            </a:r>
            <a:r>
              <a:rPr lang="en-US" sz="2000" b="1" dirty="0" smtClean="0">
                <a:solidFill>
                  <a:schemeClr val="accent2"/>
                </a:solidFill>
              </a:rPr>
              <a:t>/8899 </a:t>
            </a:r>
            <a:r>
              <a:rPr lang="en-US" sz="2000" b="1" dirty="0">
                <a:solidFill>
                  <a:schemeClr val="accent2"/>
                </a:solidFill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</a:rPr>
              <a:t>.059</a:t>
            </a:r>
            <a:endParaRPr lang="en-US" sz="2000" dirty="0"/>
          </a:p>
          <a:p>
            <a:r>
              <a:rPr lang="en-US" dirty="0" smtClean="0"/>
              <a:t>Odds </a:t>
            </a:r>
            <a:r>
              <a:rPr lang="en-US" dirty="0"/>
              <a:t>ratio of death for twins as compared to singletons: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        </a:t>
            </a:r>
            <a:r>
              <a:rPr lang="en-US" sz="2000" b="1" dirty="0" smtClean="0">
                <a:solidFill>
                  <a:schemeClr val="accent2"/>
                </a:solidFill>
              </a:rPr>
              <a:t>OR = (odds for twins)/(odds for sing) = (71/187)/(526/8899) = 6.42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Log odds ratio</a:t>
            </a:r>
            <a:r>
              <a:rPr lang="en-US" dirty="0" smtClean="0"/>
              <a:t>: </a:t>
            </a:r>
            <a:r>
              <a:rPr lang="en-US" sz="2000" b="1" dirty="0" smtClean="0">
                <a:solidFill>
                  <a:schemeClr val="accent2"/>
                </a:solidFill>
              </a:rPr>
              <a:t>log</a:t>
            </a:r>
            <a:r>
              <a:rPr lang="en-US" sz="2000" b="1" baseline="-25000" dirty="0" smtClean="0">
                <a:solidFill>
                  <a:schemeClr val="accent2"/>
                </a:solidFill>
              </a:rPr>
              <a:t>e</a:t>
            </a:r>
            <a:r>
              <a:rPr lang="en-US" sz="2000" b="1" dirty="0" smtClean="0">
                <a:solidFill>
                  <a:schemeClr val="accent2"/>
                </a:solidFill>
              </a:rPr>
              <a:t>(OR) = log(6.42) </a:t>
            </a:r>
            <a:r>
              <a:rPr lang="en-US" sz="2000" b="1" dirty="0" smtClean="0">
                <a:solidFill>
                  <a:schemeClr val="accent2"/>
                </a:solidFill>
              </a:rPr>
              <a:t>=1.86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3985"/>
              </p:ext>
            </p:extLst>
          </p:nvPr>
        </p:nvGraphicFramePr>
        <p:xfrm>
          <a:off x="2559092" y="1697066"/>
          <a:ext cx="6096000" cy="17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Singleton</a:t>
                      </a:r>
                      <a:endParaRPr lang="en-US" sz="18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Twin</a:t>
                      </a:r>
                      <a:endParaRPr lang="en-US" sz="18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573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Survived</a:t>
                      </a:r>
                      <a:endParaRPr lang="en-US" sz="18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8899</a:t>
                      </a:r>
                      <a:endParaRPr lang="en-US" sz="2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187</a:t>
                      </a:r>
                      <a:endParaRPr lang="en-US" sz="2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9086</a:t>
                      </a:r>
                      <a:endParaRPr lang="en-US" sz="2400" dirty="0"/>
                    </a:p>
                  </a:txBody>
                  <a:tcPr marT="45737" marB="45737"/>
                </a:tc>
              </a:tr>
              <a:tr h="4573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Died</a:t>
                      </a:r>
                      <a:endParaRPr lang="en-US" sz="18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526</a:t>
                      </a:r>
                      <a:endParaRPr lang="en-US" sz="2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71</a:t>
                      </a:r>
                      <a:endParaRPr lang="en-US" sz="2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597</a:t>
                      </a:r>
                      <a:endParaRPr lang="en-US" sz="2400" dirty="0"/>
                    </a:p>
                  </a:txBody>
                  <a:tcPr marT="45737" marB="45737"/>
                </a:tc>
              </a:tr>
              <a:tr h="4573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9425</a:t>
                      </a:r>
                      <a:endParaRPr lang="en-US" sz="2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258</a:t>
                      </a:r>
                      <a:endParaRPr lang="en-US" sz="24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9683</a:t>
                      </a:r>
                      <a:endParaRPr lang="en-US" sz="2400" dirty="0"/>
                    </a:p>
                  </a:txBody>
                  <a:tcPr marT="45737" marB="457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2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2695599"/>
            <a:ext cx="8799729" cy="440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&gt; </a:t>
            </a:r>
            <a:r>
              <a:rPr lang="en-US" sz="1600" b="1" dirty="0" smtClean="0">
                <a:latin typeface="Courier"/>
                <a:cs typeface="Courier"/>
              </a:rPr>
              <a:t>model1 = </a:t>
            </a:r>
            <a:r>
              <a:rPr lang="en-US" sz="1600" b="1" dirty="0" err="1" smtClean="0">
                <a:latin typeface="Courier"/>
                <a:cs typeface="Courier"/>
              </a:rPr>
              <a:t>glm</a:t>
            </a:r>
            <a:r>
              <a:rPr lang="en-US" sz="1600" b="1" dirty="0" smtClean="0">
                <a:latin typeface="Courier"/>
                <a:cs typeface="Courier"/>
              </a:rPr>
              <a:t>(death ~ twins, family=binomial(link</a:t>
            </a:r>
            <a:r>
              <a:rPr lang="en-US" sz="1600" b="1" dirty="0">
                <a:latin typeface="Courier"/>
                <a:cs typeface="Courier"/>
              </a:rPr>
              <a:t>="</a:t>
            </a:r>
            <a:r>
              <a:rPr lang="en-US" sz="1600" b="1" dirty="0" smtClean="0">
                <a:latin typeface="Courier"/>
                <a:cs typeface="Courier"/>
              </a:rPr>
              <a:t>logit”))</a:t>
            </a:r>
            <a:endParaRPr lang="en-US" sz="16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&gt; summary(model1</a:t>
            </a:r>
            <a:r>
              <a:rPr lang="en-US" sz="1600" b="1" dirty="0" smtClean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Coefficients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              </a:t>
            </a:r>
            <a:r>
              <a:rPr lang="en-US" sz="1600" dirty="0" smtClean="0">
                <a:latin typeface="Courier"/>
                <a:cs typeface="Courier"/>
              </a:rPr>
              <a:t>Estimate  Std</a:t>
            </a:r>
            <a:r>
              <a:rPr lang="en-US" sz="1600" dirty="0">
                <a:latin typeface="Courier"/>
                <a:cs typeface="Courier"/>
              </a:rPr>
              <a:t>. Error </a:t>
            </a:r>
            <a:r>
              <a:rPr lang="en-US" sz="1600" dirty="0" smtClean="0">
                <a:latin typeface="Courier"/>
                <a:cs typeface="Courier"/>
              </a:rPr>
              <a:t>z </a:t>
            </a:r>
            <a:r>
              <a:rPr lang="en-US" sz="1600" dirty="0">
                <a:latin typeface="Courier"/>
                <a:cs typeface="Courier"/>
              </a:rPr>
              <a:t>value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Pr</a:t>
            </a:r>
            <a:r>
              <a:rPr lang="en-US" sz="1600" dirty="0">
                <a:latin typeface="Courier"/>
                <a:cs typeface="Courier"/>
              </a:rPr>
              <a:t>(&gt;|z|)    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(Intercept) </a:t>
            </a:r>
            <a:r>
              <a:rPr lang="en-US" sz="1600" dirty="0" smtClean="0">
                <a:latin typeface="Courier"/>
                <a:cs typeface="Courier"/>
              </a:rPr>
              <a:t>  -</a:t>
            </a:r>
            <a:r>
              <a:rPr lang="en-US" sz="1600" dirty="0">
                <a:latin typeface="Courier"/>
                <a:cs typeface="Courier"/>
              </a:rPr>
              <a:t>2.82839    0.04487  -63.03   &lt;2e-16 ***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twins          </a:t>
            </a:r>
            <a:r>
              <a:rPr lang="en-US" sz="1600" b="1" dirty="0">
                <a:solidFill>
                  <a:schemeClr val="accent2"/>
                </a:solidFill>
                <a:latin typeface="Courier"/>
                <a:cs typeface="Courier"/>
              </a:rPr>
              <a:t>1.85996</a:t>
            </a:r>
            <a:r>
              <a:rPr lang="en-US" sz="1600" dirty="0">
                <a:latin typeface="Courier"/>
                <a:cs typeface="Courier"/>
              </a:rPr>
              <a:t>    0.14644   12.70   &lt;2e-16 ***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---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Null deviance: 4483.1  on 9682  degrees of freedom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Residual deviance: 4361.6  on 9681  degrees of freedom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AIC: 4365.6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Number of Fisher Scoring iterations: 5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2673" y="955863"/>
                <a:ext cx="7496270" cy="1739735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𝒍𝒐𝒈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𝒐𝒅𝒅𝒔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𝒅𝒆𝒂𝒕𝒉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𝒕𝒘𝒊𝒏</m:t>
                      </m:r>
                    </m:oMath>
                  </m:oMathPara>
                </a14:m>
                <a:endParaRPr lang="en-US" sz="2000" b="1" dirty="0" smtClean="0">
                  <a:solidFill>
                    <a:schemeClr val="accent2"/>
                  </a:solidFill>
                </a:endParaRPr>
              </a:p>
              <a:p>
                <a:pPr algn="l"/>
                <a:endParaRPr lang="en-US" sz="2000" b="1" dirty="0" smtClean="0">
                  <a:solidFill>
                    <a:schemeClr val="accent2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𝒕𝒘𝒊𝒏</m:t>
                      </m:r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𝒊𝒇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𝒕𝒘𝒊𝒏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𝒊𝒇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𝒔𝒊𝒏𝒈𝒍𝒆𝒕𝒐𝒏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accent2"/>
                  </a:solidFill>
                </a:endParaRPr>
              </a:p>
              <a:p>
                <a:pPr algn="l"/>
                <a:endParaRPr lang="en-US" sz="2200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3" y="955863"/>
                <a:ext cx="7496270" cy="1739735"/>
              </a:xfrm>
              <a:prstGeom prst="rect">
                <a:avLst/>
              </a:prstGeom>
              <a:blipFill rotWithShape="0">
                <a:blip r:embed="rId2"/>
                <a:stretch>
                  <a:fillRect l="-325" t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76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90880" y="4990263"/>
                <a:ext cx="8097520" cy="136608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70000" lnSpcReduction="20000"/>
              </a:bodyPr>
              <a:lstStyle/>
              <a:p>
                <a:pPr algn="l"/>
                <a:r>
                  <a:rPr lang="en-US" sz="2200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𝟖𝟔</m:t>
                        </m:r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𝒍𝒐𝒈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𝑶𝑹</m:t>
                        </m:r>
                      </m:e>
                    </m:d>
                  </m:oMath>
                </a14:m>
                <a:endParaRPr lang="en-US" sz="2200" b="1" dirty="0" smtClean="0">
                  <a:solidFill>
                    <a:schemeClr val="accent2"/>
                  </a:solidFill>
                </a:endParaRPr>
              </a:p>
              <a:p>
                <a:pPr algn="l"/>
                <a:endParaRPr lang="en-US" sz="1100" b="1" dirty="0" smtClean="0">
                  <a:solidFill>
                    <a:schemeClr val="accent2"/>
                  </a:solidFill>
                </a:endParaRPr>
              </a:p>
              <a:p>
                <a:pPr algn="l"/>
                <a:r>
                  <a:rPr lang="en-US" sz="2200" b="1" dirty="0" smtClean="0">
                    <a:solidFill>
                      <a:schemeClr val="accent2"/>
                    </a:solidFill>
                  </a:rPr>
                  <a:t>The log odds of death, comparing twins to singleton births, is 1.86.</a:t>
                </a:r>
              </a:p>
              <a:p>
                <a:pPr algn="l"/>
                <a:endParaRPr lang="en-US" sz="1100" b="1" dirty="0" smtClean="0">
                  <a:solidFill>
                    <a:schemeClr val="accent2"/>
                  </a:solidFill>
                </a:endParaRPr>
              </a:p>
              <a:p>
                <a:pPr algn="l"/>
                <a:endParaRPr lang="en-US" sz="1100" b="1" i="1" dirty="0" smtClean="0">
                  <a:solidFill>
                    <a:schemeClr val="accent2"/>
                  </a:solidFill>
                  <a:latin typeface="Cambria Math" charset="0"/>
                </a:endParaRPr>
              </a:p>
              <a:p>
                <a:pPr algn="l"/>
                <a:r>
                  <a:rPr lang="en-US" sz="2200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𝟔</m:t>
                    </m:r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.</m:t>
                    </m:r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𝟒𝟐</m:t>
                    </m:r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𝒆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𝟖𝟔</m:t>
                        </m:r>
                      </m:sup>
                    </m:sSup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𝑶𝑹</m:t>
                    </m:r>
                  </m:oMath>
                </a14:m>
                <a:endParaRPr lang="en-US" sz="2200" b="1" dirty="0" smtClean="0">
                  <a:solidFill>
                    <a:schemeClr val="accent2"/>
                  </a:solidFill>
                </a:endParaRPr>
              </a:p>
              <a:p>
                <a:pPr algn="l"/>
                <a:endParaRPr lang="en-US" sz="1100" b="1" dirty="0" smtClean="0">
                  <a:solidFill>
                    <a:schemeClr val="accent2"/>
                  </a:solidFill>
                </a:endParaRPr>
              </a:p>
              <a:p>
                <a:r>
                  <a:rPr lang="en-US" sz="2200" b="1" dirty="0" smtClean="0">
                    <a:solidFill>
                      <a:schemeClr val="accent2"/>
                    </a:solidFill>
                  </a:rPr>
                  <a:t>The odds of death for twins is 6.42 times the odds of death for singleton births.</a:t>
                </a:r>
                <a:endParaRPr lang="en-US" sz="2200" b="1" dirty="0">
                  <a:solidFill>
                    <a:schemeClr val="accent2"/>
                  </a:solidFill>
                </a:endParaRPr>
              </a:p>
              <a:p>
                <a:pPr algn="l"/>
                <a:endParaRPr lang="en-US" sz="2200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4990263"/>
                <a:ext cx="8097520" cy="1366087"/>
              </a:xfrm>
              <a:prstGeom prst="rect">
                <a:avLst/>
              </a:prstGeom>
              <a:blipFill rotWithShape="0">
                <a:blip r:embed="rId2"/>
                <a:stretch>
                  <a:fillRect l="-301" b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002604"/>
            <a:ext cx="8799729" cy="440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&gt; model1 = </a:t>
            </a:r>
            <a:r>
              <a:rPr lang="en-US" sz="1800" b="1" dirty="0" err="1" smtClean="0">
                <a:latin typeface="Courier"/>
                <a:cs typeface="Courier"/>
              </a:rPr>
              <a:t>glm</a:t>
            </a:r>
            <a:r>
              <a:rPr lang="en-US" sz="1800" b="1" dirty="0" smtClean="0">
                <a:latin typeface="Courier"/>
                <a:cs typeface="Courier"/>
              </a:rPr>
              <a:t>(death ~ twins, family=binomial(link</a:t>
            </a:r>
            <a:r>
              <a:rPr lang="en-US" sz="1800" b="1" dirty="0">
                <a:latin typeface="Courier"/>
                <a:cs typeface="Courier"/>
              </a:rPr>
              <a:t>="</a:t>
            </a:r>
            <a:r>
              <a:rPr lang="en-US" sz="1800" b="1" dirty="0" smtClean="0">
                <a:latin typeface="Courier"/>
                <a:cs typeface="Courier"/>
              </a:rPr>
              <a:t>logit”))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&gt; summary(model1)</a:t>
            </a:r>
            <a:endParaRPr lang="en-US" sz="1800" b="1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Coefficients: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              </a:t>
            </a:r>
            <a:r>
              <a:rPr lang="en-US" sz="1800" dirty="0" smtClean="0">
                <a:latin typeface="Courier"/>
                <a:cs typeface="Courier"/>
              </a:rPr>
              <a:t>Estimate  Std</a:t>
            </a:r>
            <a:r>
              <a:rPr lang="en-US" sz="1800" dirty="0">
                <a:latin typeface="Courier"/>
                <a:cs typeface="Courier"/>
              </a:rPr>
              <a:t>. Error </a:t>
            </a:r>
            <a:r>
              <a:rPr lang="en-US" sz="1800" dirty="0" smtClean="0">
                <a:latin typeface="Courier"/>
                <a:cs typeface="Courier"/>
              </a:rPr>
              <a:t>z </a:t>
            </a:r>
            <a:r>
              <a:rPr lang="en-US" sz="1800" dirty="0">
                <a:latin typeface="Courier"/>
                <a:cs typeface="Courier"/>
              </a:rPr>
              <a:t>value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Pr</a:t>
            </a:r>
            <a:r>
              <a:rPr lang="en-US" sz="1800" dirty="0">
                <a:latin typeface="Courier"/>
                <a:cs typeface="Courier"/>
              </a:rPr>
              <a:t>(&gt;|z|)    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(Intercept) </a:t>
            </a:r>
            <a:r>
              <a:rPr lang="en-US" sz="1800" dirty="0" smtClean="0">
                <a:latin typeface="Courier"/>
                <a:cs typeface="Courier"/>
              </a:rPr>
              <a:t>  -</a:t>
            </a:r>
            <a:r>
              <a:rPr lang="en-US" sz="1800" dirty="0">
                <a:latin typeface="Courier"/>
                <a:cs typeface="Courier"/>
              </a:rPr>
              <a:t>2.82839    0.04487  -63.03   &lt;2e-16 ***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twins          </a:t>
            </a:r>
            <a:r>
              <a:rPr lang="en-US" sz="1800" b="1" dirty="0">
                <a:solidFill>
                  <a:schemeClr val="accent2"/>
                </a:solidFill>
                <a:latin typeface="Courier"/>
                <a:cs typeface="Courier"/>
              </a:rPr>
              <a:t>1.85996</a:t>
            </a:r>
            <a:r>
              <a:rPr lang="en-US" sz="1800" dirty="0">
                <a:latin typeface="Courier"/>
                <a:cs typeface="Courier"/>
              </a:rPr>
              <a:t>    0.14644   12.70   &lt;2e-16 ***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---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Null deviance: 4483.1  on 9682  degrees of freedom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Residual deviance: 4361.6  on 9681  degrees of freedom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AIC: 4365.6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Number of Fisher Scoring iterations: 5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43200" y="1624130"/>
                <a:ext cx="914400" cy="41656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925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𝜷</m:t>
                      </m:r>
                    </m:oMath>
                  </m:oMathPara>
                </a14:m>
                <a:endParaRPr lang="en-US" sz="2200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624130"/>
                <a:ext cx="914400" cy="416560"/>
              </a:xfrm>
              <a:prstGeom prst="rect">
                <a:avLst/>
              </a:prstGeom>
              <a:blipFill rotWithShape="0"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24960" y="1624130"/>
                <a:ext cx="914400" cy="41656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925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𝑺𝑬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𝜷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60" y="1624130"/>
                <a:ext cx="914400" cy="416560"/>
              </a:xfrm>
              <a:prstGeom prst="rect">
                <a:avLst/>
              </a:prstGeom>
              <a:blipFill rotWithShape="0">
                <a:blip r:embed="rId4"/>
                <a:stretch>
                  <a:fillRect r="-1333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527040" y="1380290"/>
            <a:ext cx="1026160" cy="6720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r>
              <a:rPr lang="en-US" sz="2000" b="1" dirty="0" smtClean="0">
                <a:solidFill>
                  <a:schemeClr val="accent2"/>
                </a:solidFill>
              </a:rPr>
              <a:t>test </a:t>
            </a:r>
          </a:p>
          <a:p>
            <a:pPr algn="l"/>
            <a:r>
              <a:rPr lang="en-US" sz="2000" b="1" dirty="0" smtClean="0">
                <a:solidFill>
                  <a:schemeClr val="accent2"/>
                </a:solidFill>
              </a:rPr>
              <a:t>statistic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6720" y="1654610"/>
            <a:ext cx="1026160" cy="41656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en-US" sz="2000" b="1" i="1" dirty="0" smtClean="0">
                <a:solidFill>
                  <a:schemeClr val="accent2"/>
                </a:solidFill>
              </a:rPr>
              <a:t>p</a:t>
            </a:r>
            <a:r>
              <a:rPr lang="en-US" sz="2000" b="1" dirty="0" smtClean="0">
                <a:solidFill>
                  <a:schemeClr val="accent2"/>
                </a:solidFill>
              </a:rPr>
              <a:t>-value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90240" y="2020370"/>
            <a:ext cx="10160" cy="3469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41520" y="2030530"/>
            <a:ext cx="10160" cy="3469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33440" y="2020370"/>
            <a:ext cx="10160" cy="3469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42480" y="2010210"/>
            <a:ext cx="10160" cy="3469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6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1287</Words>
  <Application>Microsoft Macintosh PowerPoint</Application>
  <PresentationFormat>On-screen Show (4:3)</PresentationFormat>
  <Paragraphs>216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Calibri</vt:lpstr>
      <vt:lpstr>Cambria Math</vt:lpstr>
      <vt:lpstr>Courier</vt:lpstr>
      <vt:lpstr>Mangal</vt:lpstr>
      <vt:lpstr>Arial</vt:lpstr>
      <vt:lpstr>Office Theme</vt:lpstr>
      <vt:lpstr>AS.280.347 Class 1.2</vt:lpstr>
      <vt:lpstr>Module 1: Smoking and risk of disease</vt:lpstr>
      <vt:lpstr>Module 1: Smoking and risk of disease</vt:lpstr>
      <vt:lpstr>Today’s agenda</vt:lpstr>
      <vt:lpstr>Questions for discussion</vt:lpstr>
      <vt:lpstr>Review of logistic regression</vt:lpstr>
      <vt:lpstr>Review of logistic regression</vt:lpstr>
      <vt:lpstr>Review of logistic regression</vt:lpstr>
      <vt:lpstr>Review of logistic regression</vt:lpstr>
      <vt:lpstr>Review of logistic regression</vt:lpstr>
      <vt:lpstr>Review of logistic regression</vt:lpstr>
      <vt:lpstr>Review of logistic regression</vt:lpstr>
      <vt:lpstr>Assignment 1.2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131</cp:revision>
  <dcterms:created xsi:type="dcterms:W3CDTF">2014-03-27T19:01:42Z</dcterms:created>
  <dcterms:modified xsi:type="dcterms:W3CDTF">2019-02-04T04:01:12Z</dcterms:modified>
</cp:coreProperties>
</file>