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314" r:id="rId4"/>
    <p:sldId id="315" r:id="rId5"/>
    <p:sldId id="316" r:id="rId6"/>
    <p:sldId id="284" r:id="rId7"/>
    <p:sldId id="312" r:id="rId8"/>
    <p:sldId id="317" r:id="rId9"/>
    <p:sldId id="318" r:id="rId10"/>
    <p:sldId id="319" r:id="rId11"/>
    <p:sldId id="320" r:id="rId12"/>
    <p:sldId id="321" r:id="rId13"/>
    <p:sldId id="322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30" autoAdjust="0"/>
    <p:restoredTop sz="96498" autoAdjust="0"/>
  </p:normalViewPr>
  <p:slideViewPr>
    <p:cSldViewPr snapToGrid="0" snapToObjects="1">
      <p:cViewPr varScale="1">
        <p:scale>
          <a:sx n="164" d="100"/>
          <a:sy n="164" d="100"/>
        </p:scale>
        <p:origin x="3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90E37-9139-054A-8EB0-9A00D7534F56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E8DF2-C4B7-0647-9CB1-FB42579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132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D8682-E585-F54B-8F39-4113524B28D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6E36A-6302-EE4E-9316-F99E8884A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10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3671"/>
            <a:ext cx="7772400" cy="1470025"/>
          </a:xfrm>
        </p:spPr>
        <p:txBody>
          <a:bodyPr>
            <a:normAutofit/>
          </a:bodyPr>
          <a:lstStyle>
            <a:lvl1pPr>
              <a:defRPr sz="400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7950" y="3063640"/>
            <a:ext cx="3715196" cy="186008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Analysis Practicum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01289" y="2906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765944" y="3063640"/>
            <a:ext cx="3692256" cy="189865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60824" y="654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1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Analysis Practicum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Analysis Practicum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5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Analysis Practicum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Analysis Practicum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Analysis Practicum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8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Analysis Practicum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5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Analysis Practicum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Analysis Practicum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8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Analysis Practicum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Analysis Practicum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961" y="130603"/>
            <a:ext cx="8799729" cy="825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60" y="1155003"/>
            <a:ext cx="8799729" cy="506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Health Data Analysis Practicum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2400" y="6356350"/>
            <a:ext cx="8839200" cy="0"/>
          </a:xfrm>
          <a:prstGeom prst="line">
            <a:avLst/>
          </a:prstGeom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03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600" kern="1200">
          <a:solidFill>
            <a:schemeClr val="accent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400" kern="1200">
          <a:solidFill>
            <a:schemeClr val="accent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400" kern="1200">
          <a:solidFill>
            <a:schemeClr val="accent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abacus.bates.edu/~ganderso/biology/resources/writing/HTWtablefig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AS.280.347</a:t>
            </a:r>
            <a:br>
              <a:rPr lang="en-US" dirty="0"/>
            </a:br>
            <a:r>
              <a:rPr lang="en-US" dirty="0"/>
              <a:t>Class 1.4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5944" y="3063639"/>
            <a:ext cx="3692256" cy="2674513"/>
          </a:xfrm>
        </p:spPr>
        <p:txBody>
          <a:bodyPr>
            <a:normAutofit/>
          </a:bodyPr>
          <a:lstStyle/>
          <a:p>
            <a:r>
              <a:rPr lang="en-US" dirty="0"/>
              <a:t>Look at interpretations of logistic regressions and propensity score results</a:t>
            </a:r>
          </a:p>
          <a:p>
            <a:endParaRPr lang="en-US" dirty="0"/>
          </a:p>
          <a:p>
            <a:r>
              <a:rPr lang="en-US" dirty="0"/>
              <a:t>Effect modification</a:t>
            </a:r>
          </a:p>
        </p:txBody>
      </p:sp>
    </p:spTree>
    <p:extLst>
      <p:ext uri="{BB962C8B-B14F-4D97-AF65-F5344CB8AC3E}">
        <p14:creationId xmlns:p14="http://schemas.microsoft.com/office/powerpoint/2010/main" val="292695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0" y="4729245"/>
            <a:ext cx="4396575" cy="16864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94" y="870711"/>
            <a:ext cx="6672254" cy="38490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effect modification results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Analysis Practicum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97761" y="3328555"/>
            <a:ext cx="771890" cy="20565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89876" y="4973345"/>
            <a:ext cx="4508272" cy="132269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defTabSz="914400"/>
            <a:r>
              <a:rPr lang="en-US" altLang="en-US" sz="1900" dirty="0">
                <a:solidFill>
                  <a:schemeClr val="accent2"/>
                </a:solidFill>
                <a:ea typeface="MS PGothic" charset="-128"/>
              </a:rPr>
              <a:t>We estimate that the </a:t>
            </a:r>
            <a:r>
              <a:rPr lang="en-US" altLang="en-US" sz="1900" b="1" dirty="0">
                <a:solidFill>
                  <a:schemeClr val="accent2"/>
                </a:solidFill>
                <a:ea typeface="MS PGothic" charset="-128"/>
              </a:rPr>
              <a:t>odds </a:t>
            </a:r>
            <a:r>
              <a:rPr lang="en-US" altLang="en-US" sz="1900" dirty="0">
                <a:solidFill>
                  <a:schemeClr val="accent2"/>
                </a:solidFill>
                <a:ea typeface="MS PGothic" charset="-128"/>
              </a:rPr>
              <a:t>of disease for </a:t>
            </a:r>
          </a:p>
          <a:p>
            <a:pPr marL="342900" indent="-342900" defTabSz="914400"/>
            <a:r>
              <a:rPr lang="en-US" altLang="en-US" sz="1900" dirty="0">
                <a:solidFill>
                  <a:schemeClr val="accent2"/>
                </a:solidFill>
                <a:ea typeface="MS PGothic" charset="-128"/>
              </a:rPr>
              <a:t>male smokers are </a:t>
            </a:r>
            <a:r>
              <a:rPr lang="en-US" altLang="en-US" sz="1900" b="1" dirty="0">
                <a:solidFill>
                  <a:schemeClr val="accent2"/>
                </a:solidFill>
                <a:ea typeface="MS PGothic" charset="-128"/>
              </a:rPr>
              <a:t>2.0 times </a:t>
            </a:r>
            <a:r>
              <a:rPr lang="en-US" altLang="en-US" sz="1900" dirty="0">
                <a:solidFill>
                  <a:schemeClr val="accent2"/>
                </a:solidFill>
                <a:ea typeface="MS PGothic" charset="-128"/>
              </a:rPr>
              <a:t>the odds for</a:t>
            </a:r>
          </a:p>
          <a:p>
            <a:pPr marL="342900" indent="-342900" defTabSz="914400"/>
            <a:r>
              <a:rPr lang="en-US" altLang="en-US" sz="1900" dirty="0">
                <a:solidFill>
                  <a:schemeClr val="accent2"/>
                </a:solidFill>
                <a:ea typeface="MS PGothic" charset="-128"/>
              </a:rPr>
              <a:t>male non-smokers of similar ages </a:t>
            </a:r>
          </a:p>
          <a:p>
            <a:pPr marL="342900" indent="-342900" defTabSz="914400"/>
            <a:r>
              <a:rPr lang="en-US" altLang="en-US" sz="1900" dirty="0">
                <a:solidFill>
                  <a:schemeClr val="accent2"/>
                </a:solidFill>
                <a:ea typeface="MS PGothic" charset="-128"/>
              </a:rPr>
              <a:t>(95% CI for OR: 1.25 to 3.18).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78680" y="3305202"/>
            <a:ext cx="1097280" cy="22901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97761" y="5337046"/>
            <a:ext cx="1885400" cy="18999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60018" y="2962273"/>
            <a:ext cx="2098462" cy="96964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defTabSz="914400"/>
            <a:r>
              <a:rPr lang="en-US" altLang="en-US" dirty="0" err="1">
                <a:solidFill>
                  <a:schemeClr val="accent2"/>
                </a:solidFill>
                <a:ea typeface="MS PGothic" charset="-128"/>
              </a:rPr>
              <a:t>exp</a:t>
            </a:r>
            <a:r>
              <a:rPr lang="en-US" altLang="en-US" dirty="0">
                <a:solidFill>
                  <a:schemeClr val="accent2"/>
                </a:solidFill>
                <a:ea typeface="MS PGothic" charset="-128"/>
              </a:rPr>
              <a:t>(.6908) = 2.00</a:t>
            </a:r>
          </a:p>
          <a:p>
            <a:pPr marL="342900" indent="-342900" defTabSz="914400"/>
            <a:r>
              <a:rPr lang="en-US" altLang="en-US" dirty="0" err="1">
                <a:solidFill>
                  <a:schemeClr val="accent2"/>
                </a:solidFill>
                <a:ea typeface="MS PGothic" charset="-128"/>
              </a:rPr>
              <a:t>exp</a:t>
            </a:r>
            <a:r>
              <a:rPr lang="en-US" altLang="en-US" dirty="0">
                <a:solidFill>
                  <a:schemeClr val="accent2"/>
                </a:solidFill>
                <a:ea typeface="MS PGothic" charset="-128"/>
              </a:rPr>
              <a:t>(.2232) = 1.25</a:t>
            </a:r>
          </a:p>
          <a:p>
            <a:pPr marL="342900" indent="-342900" defTabSz="914400"/>
            <a:r>
              <a:rPr lang="en-US" altLang="en-US" dirty="0" err="1">
                <a:solidFill>
                  <a:schemeClr val="accent2"/>
                </a:solidFill>
                <a:ea typeface="MS PGothic" charset="-128"/>
              </a:rPr>
              <a:t>exp</a:t>
            </a:r>
            <a:r>
              <a:rPr lang="en-US" altLang="en-US" dirty="0">
                <a:solidFill>
                  <a:schemeClr val="accent2"/>
                </a:solidFill>
                <a:ea typeface="MS PGothic" charset="-128"/>
              </a:rPr>
              <a:t>(1.158) = 3.18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24000" y="820148"/>
            <a:ext cx="548640" cy="24665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6313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effect modification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Including interaction term along with propensity adjustment:</a:t>
            </a:r>
          </a:p>
          <a:p>
            <a:pPr lvl="3"/>
            <a:endParaRPr lang="en-US" dirty="0"/>
          </a:p>
          <a:p>
            <a:pPr marL="0" lvl="0" indent="0">
              <a:buNone/>
            </a:pP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propModel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&lt;-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glm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eversmk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~ age + </a:t>
            </a:r>
            <a:r>
              <a:rPr lang="en-US" sz="16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female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data=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nmes.data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</a:p>
          <a:p>
            <a:pPr marL="0" lv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									family=binomial(link="logit"))</a:t>
            </a:r>
          </a:p>
          <a:p>
            <a:pPr marL="0" lvl="0" indent="0">
              <a:buNone/>
            </a:pP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predLogOdds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&lt;-predict(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propModel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lvl="0" indent="0">
              <a:buNone/>
            </a:pP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predProb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&lt;-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exp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predLogOdds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)/(1+exp(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predLogOdds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pPr marL="0" lvl="0" indent="0">
              <a:buNone/>
            </a:pP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probCutoffs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&lt;-quantile(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predProb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probs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=c(0,0.2, 0.4, 0.6, 0.8, 1))</a:t>
            </a:r>
          </a:p>
          <a:p>
            <a:pPr marL="0" lvl="0" indent="0">
              <a:buNone/>
            </a:pP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probQuintiles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&lt;-cut(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predProb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probCutoffs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include.lowest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TRUE)</a:t>
            </a:r>
          </a:p>
          <a:p>
            <a:pPr marL="0" lvl="0" indent="0">
              <a:buNone/>
            </a:pPr>
            <a:br>
              <a:rPr lang="en-US" sz="1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glmOut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&lt;-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glm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mscd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~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eversmk</a:t>
            </a:r>
            <a:r>
              <a:rPr lang="en-US" sz="16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*female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probQuintiles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data=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nmes.data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</a:p>
          <a:p>
            <a:pPr marL="0" lv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									family=binomial(link="logit"))</a:t>
            </a:r>
          </a:p>
          <a:p>
            <a:pPr marL="0" lv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summary(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glmOut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lvl="0" indent="0">
              <a:buNone/>
            </a:pP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confint.default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glmOut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Analysis Practicum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288898" y="1696720"/>
            <a:ext cx="1908702" cy="17298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58560" y="1534438"/>
            <a:ext cx="3007361" cy="32512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pPr marL="342900" indent="-342900" defTabSz="914400"/>
            <a:r>
              <a:rPr lang="en-US" altLang="en-US" dirty="0">
                <a:solidFill>
                  <a:schemeClr val="accent2"/>
                </a:solidFill>
                <a:ea typeface="MS PGothic" charset="-128"/>
              </a:rPr>
              <a:t>be sure to include sex here!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921759" y="4124960"/>
            <a:ext cx="1696720" cy="8128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79439" y="4775478"/>
            <a:ext cx="3007361" cy="32512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pPr marL="342900" indent="-342900" defTabSz="914400"/>
            <a:r>
              <a:rPr lang="en-US" altLang="en-US" dirty="0">
                <a:solidFill>
                  <a:schemeClr val="accent2"/>
                </a:solidFill>
                <a:ea typeface="MS PGothic" charset="-128"/>
              </a:rPr>
              <a:t>include interaction with sex here</a:t>
            </a:r>
          </a:p>
        </p:txBody>
      </p:sp>
    </p:spTree>
    <p:extLst>
      <p:ext uri="{BB962C8B-B14F-4D97-AF65-F5344CB8AC3E}">
        <p14:creationId xmlns:p14="http://schemas.microsoft.com/office/powerpoint/2010/main" val="244626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10" y="1013550"/>
            <a:ext cx="8706038" cy="4928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effect modification results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Analysis Practicum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16249" y="2033003"/>
            <a:ext cx="4508272" cy="132269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defTabSz="914400"/>
            <a:r>
              <a:rPr lang="en-US" altLang="en-US" sz="1900" dirty="0">
                <a:solidFill>
                  <a:schemeClr val="accent2"/>
                </a:solidFill>
                <a:ea typeface="MS PGothic" charset="-128"/>
              </a:rPr>
              <a:t>No evidence of effect modification </a:t>
            </a:r>
          </a:p>
          <a:p>
            <a:pPr marL="342900" indent="-342900" defTabSz="914400"/>
            <a:r>
              <a:rPr lang="en-US" altLang="en-US" sz="1900" dirty="0">
                <a:solidFill>
                  <a:schemeClr val="accent2"/>
                </a:solidFill>
                <a:ea typeface="MS PGothic" charset="-128"/>
              </a:rPr>
              <a:t>(interaction) between sex and smoking </a:t>
            </a:r>
          </a:p>
          <a:p>
            <a:pPr marL="342900" indent="-342900" defTabSz="914400"/>
            <a:r>
              <a:rPr lang="en-US" altLang="en-US" sz="1900" dirty="0">
                <a:solidFill>
                  <a:schemeClr val="accent2"/>
                </a:solidFill>
                <a:ea typeface="MS PGothic" charset="-128"/>
              </a:rPr>
              <a:t>status because the interaction term is not</a:t>
            </a:r>
          </a:p>
          <a:p>
            <a:pPr marL="342900" indent="-342900" defTabSz="914400"/>
            <a:r>
              <a:rPr lang="en-US" altLang="en-US" sz="1900" dirty="0">
                <a:solidFill>
                  <a:schemeClr val="accent2"/>
                </a:solidFill>
                <a:ea typeface="MS PGothic" charset="-128"/>
              </a:rPr>
              <a:t>statistically significant!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43374" y="5203032"/>
            <a:ext cx="1097280" cy="22901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1168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60" y="975772"/>
            <a:ext cx="5485680" cy="1920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effect modification results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Analysis Practicum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2960" y="2979622"/>
                <a:ext cx="9001040" cy="3292964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marL="342900" indent="-342900" defTabSz="914400"/>
                <a:r>
                  <a:rPr lang="en-US" altLang="en-US" sz="1600" dirty="0">
                    <a:solidFill>
                      <a:schemeClr val="accent2"/>
                    </a:solidFill>
                    <a:ea typeface="MS PGothic" charset="-128"/>
                  </a:rPr>
                  <a:t>If the interaction term HAD been statistically significant, we would have interpreted </a:t>
                </a:r>
              </a:p>
              <a:p>
                <a:pPr marL="342900" indent="-342900" defTabSz="914400"/>
                <a:r>
                  <a:rPr lang="en-US" altLang="en-US" sz="1600" dirty="0">
                    <a:solidFill>
                      <a:schemeClr val="accent2"/>
                    </a:solidFill>
                    <a:ea typeface="MS PGothic" charset="-128"/>
                  </a:rPr>
                  <a:t>the interaction term the following way:</a:t>
                </a:r>
              </a:p>
              <a:p>
                <a:pPr marL="342900" indent="-342900" defTabSz="914400"/>
                <a:endParaRPr lang="en-US" altLang="en-US" sz="800" dirty="0">
                  <a:solidFill>
                    <a:schemeClr val="accent2"/>
                  </a:solidFill>
                  <a:ea typeface="MS PGothic" charset="-128"/>
                </a:endParaRPr>
              </a:p>
              <a:p>
                <a:pPr marL="342900" indent="-342900" defTabSz="914400"/>
                <a:r>
                  <a:rPr lang="en-US" altLang="en-US" sz="1600" dirty="0">
                    <a:solidFill>
                      <a:schemeClr val="accent2"/>
                    </a:solidFill>
                    <a:ea typeface="MS PGothic" charset="-128"/>
                  </a:rPr>
                  <a:t>Females: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𝑜𝑑𝑑𝑠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𝑜𝑓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𝑑𝑖𝑠𝑒𝑎𝑠𝑒</m:t>
                            </m:r>
                          </m:e>
                        </m:d>
                      </m:e>
                    </m:func>
                    <m:r>
                      <a:rPr lang="en-US" sz="16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𝑒𝑣𝑒𝑟𝑠𝑚𝑘</m:t>
                    </m:r>
                    <m:r>
                      <a:rPr lang="en-US" sz="16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1</m:t>
                        </m:r>
                      </m:e>
                    </m:d>
                    <m:r>
                      <a:rPr lang="en-US" sz="1600" b="0" i="1" smtClean="0">
                        <a:latin typeface="Cambria Math" charset="0"/>
                      </a:rPr>
                      <m:t>+</m:t>
                    </m:r>
                    <m:r>
                      <a:rPr lang="en-US" sz="1600" i="1">
                        <a:latin typeface="Cambria Math" charset="0"/>
                      </a:rPr>
                      <m:t>…+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7</m:t>
                        </m:r>
                      </m:sub>
                    </m:sSub>
                    <m:r>
                      <a:rPr lang="en-US" sz="1600" b="0" i="1" smtClean="0">
                        <a:latin typeface="Cambria Math" charset="0"/>
                      </a:rPr>
                      <m:t>𝑒𝑣𝑒𝑟𝑠𝑚𝑘</m:t>
                    </m:r>
                    <m:r>
                      <a:rPr lang="en-US" sz="1600" b="0" i="1" smtClean="0">
                        <a:latin typeface="Cambria Math" charset="0"/>
                      </a:rPr>
                      <m:t>∗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b="0" dirty="0"/>
              </a:p>
              <a:p>
                <a:pPr marL="342900" indent="-342900" defTabSz="914400"/>
                <a:endParaRPr lang="en-US" sz="800" i="1" dirty="0">
                  <a:latin typeface="Cambria Math" charset="0"/>
                </a:endParaRPr>
              </a:p>
              <a:p>
                <a:pPr marL="342900" indent="-342900" defTabSz="914400"/>
                <a:r>
                  <a:rPr lang="en-US" sz="1600" dirty="0"/>
                  <a:t>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1600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charset="0"/>
                      </a:rPr>
                      <m:t>)</m:t>
                    </m:r>
                    <m:r>
                      <a:rPr lang="en-US" sz="16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1600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7</m:t>
                        </m:r>
                      </m:sub>
                    </m:sSub>
                    <m:r>
                      <a:rPr lang="en-US" sz="1600" b="0" i="1" smtClean="0">
                        <a:latin typeface="Cambria Math" charset="0"/>
                      </a:rPr>
                      <m:t>)</m:t>
                    </m:r>
                    <m:r>
                      <a:rPr lang="en-US" sz="1600" i="1">
                        <a:latin typeface="Cambria Math" charset="0"/>
                      </a:rPr>
                      <m:t>𝑒𝑣𝑒𝑟𝑠𝑚𝑘</m:t>
                    </m:r>
                    <m:r>
                      <a:rPr lang="en-US" sz="1600" b="0" i="1" smtClean="0">
                        <a:latin typeface="Cambria Math" charset="0"/>
                      </a:rPr>
                      <m:t>+… </m:t>
                    </m:r>
                  </m:oMath>
                </a14:m>
                <a:endParaRPr lang="en-US" sz="1600" dirty="0"/>
              </a:p>
              <a:p>
                <a:pPr marL="342900" indent="-342900" defTabSz="914400"/>
                <a:endParaRPr lang="en-US" altLang="en-US" sz="800" dirty="0">
                  <a:solidFill>
                    <a:schemeClr val="accent2"/>
                  </a:solidFill>
                  <a:ea typeface="MS PGothic" charset="-128"/>
                </a:endParaRPr>
              </a:p>
              <a:p>
                <a:pPr marL="342900" indent="-342900" defTabSz="914400"/>
                <a:r>
                  <a:rPr lang="en-US" altLang="en-US" sz="1600" dirty="0">
                    <a:solidFill>
                      <a:schemeClr val="accent2"/>
                    </a:solidFill>
                    <a:ea typeface="MS PGothic" charset="-128"/>
                  </a:rPr>
                  <a:t>Males: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𝑜𝑑𝑑𝑠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𝑜𝑓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𝑑𝑖𝑠𝑒𝑎𝑠𝑒</m:t>
                            </m:r>
                          </m:e>
                        </m:d>
                      </m:e>
                    </m:func>
                    <m:r>
                      <a:rPr lang="en-US" sz="16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𝑒𝑣𝑒𝑟𝑠𝑚𝑘</m:t>
                    </m:r>
                    <m:r>
                      <a:rPr lang="en-US" sz="16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charset="0"/>
                      </a:rPr>
                      <m:t>+…+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7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𝑒𝑣𝑒𝑟𝑠𝑚𝑘</m:t>
                    </m:r>
                    <m:r>
                      <a:rPr lang="en-US" sz="1600" i="1">
                        <a:latin typeface="Cambria Math" charset="0"/>
                      </a:rPr>
                      <m:t>∗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0</m:t>
                        </m:r>
                      </m:e>
                    </m:d>
                  </m:oMath>
                </a14:m>
                <a:endParaRPr lang="en-US" sz="1600" dirty="0"/>
              </a:p>
              <a:p>
                <a:pPr marL="342900" indent="-342900" defTabSz="914400"/>
                <a:endParaRPr lang="en-US" sz="800" i="1" dirty="0">
                  <a:latin typeface="Cambria Math" charset="0"/>
                </a:endParaRPr>
              </a:p>
              <a:p>
                <a:pPr marL="342900" indent="-342900" defTabSz="914400"/>
                <a:r>
                  <a:rPr lang="en-US" sz="1600" dirty="0"/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</a:rPr>
                      <m:t>                     </m:t>
                    </m:r>
                    <m:r>
                      <a:rPr lang="en-US" sz="16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𝑒𝑣𝑒𝑟𝑠𝑚𝑘</m:t>
                    </m:r>
                    <m:r>
                      <a:rPr lang="en-US" sz="1600" i="1">
                        <a:latin typeface="Cambria Math" charset="0"/>
                      </a:rPr>
                      <m:t>+… </m:t>
                    </m:r>
                  </m:oMath>
                </a14:m>
                <a:endParaRPr lang="en-US" sz="1600" dirty="0"/>
              </a:p>
              <a:p>
                <a:pPr marL="342900" indent="-342900" defTabSz="914400"/>
                <a:endParaRPr lang="en-US" altLang="en-US" sz="800" dirty="0">
                  <a:solidFill>
                    <a:schemeClr val="accent2"/>
                  </a:solidFill>
                  <a:ea typeface="MS PGothic" charset="-128"/>
                </a:endParaRPr>
              </a:p>
              <a:p>
                <a:pPr marL="342900" indent="-342900" defTabSz="914400"/>
                <a:r>
                  <a:rPr lang="en-US" altLang="en-US" sz="1600" dirty="0">
                    <a:solidFill>
                      <a:schemeClr val="accent2"/>
                    </a:solidFill>
                    <a:ea typeface="MS PGothic" charset="-128"/>
                  </a:rPr>
                  <a:t>The coefficient on the interaction term tells the additional affect of smoking on disease for females </a:t>
                </a:r>
              </a:p>
              <a:p>
                <a:pPr marL="342900" indent="-342900" defTabSz="914400"/>
                <a:r>
                  <a:rPr lang="en-US" altLang="en-US" sz="1600" dirty="0">
                    <a:solidFill>
                      <a:schemeClr val="accent2"/>
                    </a:solidFill>
                    <a:ea typeface="MS PGothic" charset="-128"/>
                  </a:rPr>
                  <a:t>compared to males.  So the difference in the log odds of disease for females is </a:t>
                </a:r>
                <a:r>
                  <a:rPr lang="en-US" altLang="en-US" sz="1600" b="1" dirty="0">
                    <a:solidFill>
                      <a:schemeClr val="accent2"/>
                    </a:solidFill>
                    <a:ea typeface="MS PGothic" charset="-128"/>
                  </a:rPr>
                  <a:t>.14 lower </a:t>
                </a:r>
                <a:r>
                  <a:rPr lang="en-US" altLang="en-US" sz="1600" dirty="0">
                    <a:solidFill>
                      <a:schemeClr val="accent2"/>
                    </a:solidFill>
                    <a:ea typeface="MS PGothic" charset="-128"/>
                  </a:rPr>
                  <a:t>than the difference</a:t>
                </a:r>
              </a:p>
              <a:p>
                <a:pPr marL="342900" indent="-342900" defTabSz="914400"/>
                <a:r>
                  <a:rPr lang="en-US" altLang="en-US" sz="1600" dirty="0">
                    <a:solidFill>
                      <a:schemeClr val="accent2"/>
                    </a:solidFill>
                    <a:ea typeface="MS PGothic" charset="-128"/>
                  </a:rPr>
                  <a:t>in the log odds of disease for males of a similar age.  So the OR of disease for females is </a:t>
                </a:r>
                <a:r>
                  <a:rPr lang="en-US" altLang="en-US" sz="1600" b="1" dirty="0">
                    <a:solidFill>
                      <a:schemeClr val="accent2"/>
                    </a:solidFill>
                    <a:ea typeface="MS PGothic" charset="-128"/>
                  </a:rPr>
                  <a:t>0.87 times </a:t>
                </a:r>
              </a:p>
              <a:p>
                <a:pPr marL="342900" indent="-342900" defTabSz="914400"/>
                <a:r>
                  <a:rPr lang="en-US" altLang="en-US" sz="1600" dirty="0">
                    <a:solidFill>
                      <a:schemeClr val="accent2"/>
                    </a:solidFill>
                    <a:ea typeface="MS PGothic" charset="-128"/>
                  </a:rPr>
                  <a:t>the OR of disease for males of a similar age.  So the OR of disease for females is </a:t>
                </a:r>
                <a:r>
                  <a:rPr lang="en-US" altLang="en-US" sz="1600" b="1" dirty="0">
                    <a:solidFill>
                      <a:schemeClr val="accent2"/>
                    </a:solidFill>
                    <a:ea typeface="MS PGothic" charset="-128"/>
                  </a:rPr>
                  <a:t>13% lower </a:t>
                </a:r>
                <a:r>
                  <a:rPr lang="en-US" altLang="en-US" sz="1600" dirty="0">
                    <a:solidFill>
                      <a:schemeClr val="accent2"/>
                    </a:solidFill>
                    <a:ea typeface="MS PGothic" charset="-128"/>
                  </a:rPr>
                  <a:t>than the odds </a:t>
                </a:r>
              </a:p>
              <a:p>
                <a:pPr marL="342900" indent="-342900" defTabSz="914400"/>
                <a:r>
                  <a:rPr lang="en-US" altLang="en-US" sz="1600" dirty="0">
                    <a:solidFill>
                      <a:schemeClr val="accent2"/>
                    </a:solidFill>
                    <a:ea typeface="MS PGothic" charset="-128"/>
                  </a:rPr>
                  <a:t>ratio of disease for males of a similar age.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60" y="2979622"/>
                <a:ext cx="9001040" cy="3292964"/>
              </a:xfrm>
              <a:prstGeom prst="rect">
                <a:avLst/>
              </a:prstGeom>
              <a:blipFill rotWithShape="0">
                <a:blip r:embed="rId3"/>
                <a:stretch>
                  <a:fillRect l="-339" t="-556" r="-880" b="-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379850" y="1562748"/>
            <a:ext cx="747020" cy="3676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79850" y="2679203"/>
            <a:ext cx="747020" cy="1941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1070" y="3969522"/>
            <a:ext cx="459250" cy="3179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69172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Finalize your report for Module 1 to answer Q1.1 and Q1.2.</a:t>
            </a:r>
          </a:p>
          <a:p>
            <a:endParaRPr lang="en-US" b="1" i="1" dirty="0"/>
          </a:p>
          <a:p>
            <a:r>
              <a:rPr lang="en-US" b="1" i="1" dirty="0"/>
              <a:t>For each question, you should have a data display and a statistical analysis to address the question.</a:t>
            </a:r>
          </a:p>
          <a:p>
            <a:pPr lvl="2"/>
            <a:endParaRPr lang="en-US" b="1" i="1" dirty="0"/>
          </a:p>
          <a:p>
            <a:r>
              <a:rPr lang="en-US" b="1" i="1" dirty="0"/>
              <a:t>Provide a caption for your data display(s).  </a:t>
            </a:r>
          </a:p>
          <a:p>
            <a:pPr marL="457200" lvl="1" indent="0">
              <a:buNone/>
            </a:pPr>
            <a:r>
              <a:rPr lang="en-US" sz="1700" b="1" i="1" dirty="0"/>
              <a:t>(</a:t>
            </a:r>
            <a:r>
              <a:rPr lang="en-US" sz="1700" b="1" i="1" dirty="0">
                <a:hlinkClick r:id="rId2"/>
              </a:rPr>
              <a:t>http://abacus.bates.edu/~ganderso/biology/resources/writing/HTWtablefigs.html</a:t>
            </a:r>
            <a:r>
              <a:rPr lang="en-US" sz="1700" b="1" i="1" dirty="0"/>
              <a:t>)</a:t>
            </a:r>
          </a:p>
          <a:p>
            <a:pPr marL="457200" lvl="1" indent="0">
              <a:buNone/>
            </a:pPr>
            <a:r>
              <a:rPr lang="en-US" sz="1700" b="1" i="1" dirty="0"/>
              <a:t>	</a:t>
            </a:r>
          </a:p>
          <a:p>
            <a:r>
              <a:rPr lang="en-US" b="1" i="1" dirty="0"/>
              <a:t>Write up your results in a few paragraphs to answer both questions. In your write-up, you should refer to your data display(s) and your analysis results. Be numerate!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800" dirty="0"/>
              <a:t>Work together in groups!</a:t>
            </a:r>
          </a:p>
          <a:p>
            <a:r>
              <a:rPr lang="en-US" sz="1800" dirty="0"/>
              <a:t>Submit your assignment in R markdown through Blackboard by Sunday @ midnight.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157843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Smoking and risk of disease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1.1 (Q1.1): How does the risk of disease compare for smokers and otherwise similar non-smokers?</a:t>
            </a:r>
          </a:p>
          <a:p>
            <a:endParaRPr lang="en-US" dirty="0"/>
          </a:p>
          <a:p>
            <a:r>
              <a:rPr lang="en-US" dirty="0"/>
              <a:t>Question 1.2 (Q1.2): Does the contribution of smoking to the risk of disease vary by sex or SES?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address each question, we want:</a:t>
            </a:r>
          </a:p>
          <a:p>
            <a:pPr lvl="1"/>
            <a:r>
              <a:rPr lang="en-US" dirty="0"/>
              <a:t>a data display </a:t>
            </a:r>
          </a:p>
          <a:p>
            <a:pPr lvl="1"/>
            <a:r>
              <a:rPr lang="en-US" dirty="0"/>
              <a:t>a statistical analysis</a:t>
            </a:r>
          </a:p>
          <a:p>
            <a:endParaRPr lang="en-US" dirty="0"/>
          </a:p>
          <a:p>
            <a:r>
              <a:rPr lang="en-US" dirty="0"/>
              <a:t>We will answer these questions using data from the National Medical Expenditures Survey (NMES)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386076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propensity score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Propensity scores based on </a:t>
            </a:r>
            <a:r>
              <a:rPr lang="en-US" dirty="0">
                <a:solidFill>
                  <a:schemeClr val="accent2"/>
                </a:solidFill>
              </a:rPr>
              <a:t>age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sex</a:t>
            </a:r>
            <a:r>
              <a:rPr lang="en-US" dirty="0"/>
              <a:t>:</a:t>
            </a:r>
          </a:p>
          <a:p>
            <a:pPr lvl="3"/>
            <a:endParaRPr lang="en-US" dirty="0"/>
          </a:p>
          <a:p>
            <a:pPr marL="0" lvl="0" indent="0">
              <a:buNone/>
            </a:pP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propModel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&lt;-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glm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eversmk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~ </a:t>
            </a:r>
            <a:r>
              <a:rPr lang="en-US" sz="16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age + female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data=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nmes.data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		</a:t>
            </a:r>
          </a:p>
          <a:p>
            <a:pPr marL="0" lv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									   family=binomial(link="logit"))</a:t>
            </a:r>
          </a:p>
          <a:p>
            <a:pPr marL="0" lvl="0" indent="0">
              <a:buNone/>
            </a:pP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predLogOdds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&lt;-predict(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propModel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lvl="0" indent="0">
              <a:buNone/>
            </a:pP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predProb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&lt;-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exp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predLogOdds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)/(1+exp(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predLogOdds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pPr marL="0" lvl="0" indent="0">
              <a:buNone/>
            </a:pP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probCutoffs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&lt;-quantile(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predProb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probs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=c(0,0.2, 0.4, 0.6, 0.8, 1))</a:t>
            </a:r>
          </a:p>
          <a:p>
            <a:pPr marL="0" lvl="0" indent="0">
              <a:buNone/>
            </a:pP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probQuintiles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&lt;-cut(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predProb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probCutoffs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include.lowest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TRUE)</a:t>
            </a:r>
          </a:p>
          <a:p>
            <a:endParaRPr lang="en-US" dirty="0"/>
          </a:p>
          <a:p>
            <a:r>
              <a:rPr lang="en-US" dirty="0"/>
              <a:t>Relationship between disease and smoking, adjusted for propensity score quintile: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glmOut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&lt;-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glm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mscd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~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eversmk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probQuintiles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data=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nmes.data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									   family=binomial(link="logit"))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summary(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glmOut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Analysis Practicum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38" y="750821"/>
            <a:ext cx="6876024" cy="5540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propensity score results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Analysis Practicum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00960" y="3291839"/>
            <a:ext cx="660400" cy="22901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78004" y="1666651"/>
            <a:ext cx="3964686" cy="94446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defTabSz="914400"/>
            <a:r>
              <a:rPr lang="en-US" altLang="en-US" dirty="0">
                <a:solidFill>
                  <a:schemeClr val="accent2"/>
                </a:solidFill>
                <a:ea typeface="MS PGothic" charset="-128"/>
              </a:rPr>
              <a:t>We estimate that the </a:t>
            </a:r>
            <a:r>
              <a:rPr lang="en-US" altLang="en-US" b="1" dirty="0">
                <a:solidFill>
                  <a:schemeClr val="accent2"/>
                </a:solidFill>
                <a:ea typeface="MS PGothic" charset="-128"/>
              </a:rPr>
              <a:t>log odds </a:t>
            </a:r>
            <a:r>
              <a:rPr lang="en-US" altLang="en-US" dirty="0">
                <a:solidFill>
                  <a:schemeClr val="accent2"/>
                </a:solidFill>
                <a:ea typeface="MS PGothic" charset="-128"/>
              </a:rPr>
              <a:t>of disease </a:t>
            </a:r>
          </a:p>
          <a:p>
            <a:pPr marL="342900" indent="-342900" defTabSz="914400"/>
            <a:r>
              <a:rPr lang="en-US" altLang="en-US" dirty="0">
                <a:solidFill>
                  <a:schemeClr val="accent2"/>
                </a:solidFill>
                <a:ea typeface="MS PGothic" charset="-128"/>
              </a:rPr>
              <a:t>is </a:t>
            </a:r>
            <a:r>
              <a:rPr lang="en-US" altLang="en-US" b="1" dirty="0">
                <a:solidFill>
                  <a:schemeClr val="accent2"/>
                </a:solidFill>
                <a:ea typeface="MS PGothic" charset="-128"/>
              </a:rPr>
              <a:t>.53 higher </a:t>
            </a:r>
            <a:r>
              <a:rPr lang="en-US" altLang="en-US" dirty="0">
                <a:solidFill>
                  <a:schemeClr val="accent2"/>
                </a:solidFill>
                <a:ea typeface="MS PGothic" charset="-128"/>
              </a:rPr>
              <a:t>for smokers compared to </a:t>
            </a:r>
          </a:p>
          <a:p>
            <a:pPr marL="342900" indent="-342900" defTabSz="914400"/>
            <a:r>
              <a:rPr lang="en-US" altLang="en-US" dirty="0">
                <a:solidFill>
                  <a:schemeClr val="accent2"/>
                </a:solidFill>
                <a:ea typeface="MS PGothic" charset="-128"/>
              </a:rPr>
              <a:t>non-smokers </a:t>
            </a:r>
            <a:r>
              <a:rPr lang="en-US" altLang="en-US" i="1" dirty="0">
                <a:solidFill>
                  <a:schemeClr val="accent2"/>
                </a:solidFill>
                <a:ea typeface="MS PGothic" charset="-128"/>
              </a:rPr>
              <a:t>of similar age and sex.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8004" y="4734191"/>
            <a:ext cx="3964686" cy="1625969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pPr marL="342900" indent="-342900" defTabSz="914400"/>
            <a:r>
              <a:rPr lang="en-US" altLang="en-US" sz="1900" dirty="0">
                <a:solidFill>
                  <a:schemeClr val="accent2"/>
                </a:solidFill>
                <a:ea typeface="MS PGothic" charset="-128"/>
              </a:rPr>
              <a:t>We estimate that the </a:t>
            </a:r>
            <a:r>
              <a:rPr lang="en-US" altLang="en-US" sz="1900" b="1" dirty="0">
                <a:solidFill>
                  <a:schemeClr val="accent2"/>
                </a:solidFill>
                <a:ea typeface="MS PGothic" charset="-128"/>
              </a:rPr>
              <a:t>odds </a:t>
            </a:r>
            <a:r>
              <a:rPr lang="en-US" altLang="en-US" sz="1900" dirty="0">
                <a:solidFill>
                  <a:schemeClr val="accent2"/>
                </a:solidFill>
                <a:ea typeface="MS PGothic" charset="-128"/>
              </a:rPr>
              <a:t>of disease </a:t>
            </a:r>
          </a:p>
          <a:p>
            <a:pPr marL="342900" indent="-342900" defTabSz="914400"/>
            <a:r>
              <a:rPr lang="en-US" altLang="en-US" sz="1900" dirty="0">
                <a:solidFill>
                  <a:schemeClr val="accent2"/>
                </a:solidFill>
                <a:ea typeface="MS PGothic" charset="-128"/>
              </a:rPr>
              <a:t>for smokers are </a:t>
            </a:r>
            <a:r>
              <a:rPr lang="en-US" altLang="en-US" sz="1900" b="1" dirty="0">
                <a:solidFill>
                  <a:schemeClr val="accent2"/>
                </a:solidFill>
                <a:ea typeface="MS PGothic" charset="-128"/>
              </a:rPr>
              <a:t>1.71 times </a:t>
            </a:r>
            <a:r>
              <a:rPr lang="en-US" altLang="en-US" sz="1900" dirty="0">
                <a:solidFill>
                  <a:schemeClr val="accent2"/>
                </a:solidFill>
                <a:ea typeface="MS PGothic" charset="-128"/>
              </a:rPr>
              <a:t>the odds for</a:t>
            </a:r>
          </a:p>
          <a:p>
            <a:pPr marL="342900" indent="-342900" defTabSz="914400"/>
            <a:r>
              <a:rPr lang="en-US" altLang="en-US" sz="1900" dirty="0">
                <a:solidFill>
                  <a:schemeClr val="accent2"/>
                </a:solidFill>
                <a:ea typeface="MS PGothic" charset="-128"/>
              </a:rPr>
              <a:t>non-smokers </a:t>
            </a:r>
            <a:r>
              <a:rPr lang="en-US" altLang="en-US" sz="1900" i="1" dirty="0">
                <a:solidFill>
                  <a:schemeClr val="accent2"/>
                </a:solidFill>
                <a:ea typeface="MS PGothic" charset="-128"/>
              </a:rPr>
              <a:t>of similar age and sex.  </a:t>
            </a:r>
            <a:r>
              <a:rPr lang="en-US" altLang="en-US" sz="1900" dirty="0">
                <a:solidFill>
                  <a:schemeClr val="accent2"/>
                </a:solidFill>
                <a:ea typeface="MS PGothic" charset="-128"/>
              </a:rPr>
              <a:t>The</a:t>
            </a:r>
          </a:p>
          <a:p>
            <a:pPr marL="342900" indent="-342900" defTabSz="914400"/>
            <a:r>
              <a:rPr lang="en-US" altLang="en-US" sz="1900" b="1" dirty="0">
                <a:solidFill>
                  <a:schemeClr val="accent2"/>
                </a:solidFill>
                <a:ea typeface="MS PGothic" charset="-128"/>
              </a:rPr>
              <a:t>odds</a:t>
            </a:r>
            <a:r>
              <a:rPr lang="en-US" altLang="en-US" sz="1900" dirty="0">
                <a:solidFill>
                  <a:schemeClr val="accent2"/>
                </a:solidFill>
                <a:ea typeface="MS PGothic" charset="-128"/>
              </a:rPr>
              <a:t> of disease are </a:t>
            </a:r>
            <a:r>
              <a:rPr lang="en-US" altLang="en-US" sz="1900" b="1" dirty="0">
                <a:solidFill>
                  <a:schemeClr val="accent2"/>
                </a:solidFill>
                <a:ea typeface="MS PGothic" charset="-128"/>
              </a:rPr>
              <a:t>71% higher </a:t>
            </a:r>
            <a:r>
              <a:rPr lang="en-US" altLang="en-US" sz="1900" dirty="0">
                <a:solidFill>
                  <a:schemeClr val="accent2"/>
                </a:solidFill>
                <a:ea typeface="MS PGothic" charset="-128"/>
              </a:rPr>
              <a:t>for </a:t>
            </a:r>
          </a:p>
          <a:p>
            <a:pPr marL="342900" indent="-342900" defTabSz="914400"/>
            <a:r>
              <a:rPr lang="en-US" altLang="en-US" sz="1900" dirty="0">
                <a:solidFill>
                  <a:schemeClr val="accent2"/>
                </a:solidFill>
                <a:ea typeface="MS PGothic" charset="-128"/>
              </a:rPr>
              <a:t>smokers compared to non-smokers </a:t>
            </a:r>
            <a:r>
              <a:rPr lang="en-US" altLang="en-US" sz="1900" i="1" dirty="0">
                <a:solidFill>
                  <a:schemeClr val="accent2"/>
                </a:solidFill>
                <a:ea typeface="MS PGothic" charset="-128"/>
              </a:rPr>
              <a:t>of </a:t>
            </a:r>
          </a:p>
          <a:p>
            <a:pPr marL="342900" indent="-342900" defTabSz="914400"/>
            <a:r>
              <a:rPr lang="en-US" altLang="en-US" sz="1900" i="1" dirty="0">
                <a:solidFill>
                  <a:schemeClr val="accent2"/>
                </a:solidFill>
                <a:ea typeface="MS PGothic" charset="-128"/>
              </a:rPr>
              <a:t>similar age and sex.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15840" y="3291839"/>
            <a:ext cx="1097280" cy="22901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958840" y="3149600"/>
            <a:ext cx="391160" cy="1727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9520" y="2879992"/>
            <a:ext cx="2367280" cy="94446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defTabSz="914400"/>
            <a:r>
              <a:rPr lang="en-US" altLang="en-US" dirty="0">
                <a:solidFill>
                  <a:schemeClr val="accent2"/>
                </a:solidFill>
                <a:ea typeface="MS PGothic" charset="-128"/>
              </a:rPr>
              <a:t>We would consider the </a:t>
            </a:r>
          </a:p>
          <a:p>
            <a:pPr marL="342900" indent="-342900" defTabSz="914400"/>
            <a:r>
              <a:rPr lang="en-US" altLang="en-US" i="1" dirty="0">
                <a:solidFill>
                  <a:schemeClr val="accent2"/>
                </a:solidFill>
                <a:ea typeface="MS PGothic" charset="-128"/>
              </a:rPr>
              <a:t>relationship statistically </a:t>
            </a:r>
          </a:p>
          <a:p>
            <a:pPr marL="342900" indent="-342900" defTabSz="914400"/>
            <a:r>
              <a:rPr lang="en-US" altLang="en-US" i="1" dirty="0">
                <a:solidFill>
                  <a:schemeClr val="accent2"/>
                </a:solidFill>
                <a:ea typeface="MS PGothic" charset="-128"/>
              </a:rPr>
              <a:t>significant!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0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38" y="750821"/>
            <a:ext cx="6876024" cy="5540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propensity score results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Analysis Practicum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2960" y="3508865"/>
            <a:ext cx="5892079" cy="86401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087216" y="3576598"/>
            <a:ext cx="391160" cy="1727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29923" y="3136830"/>
            <a:ext cx="2367280" cy="180093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defTabSz="914400"/>
            <a:r>
              <a:rPr lang="en-US" altLang="en-US" dirty="0">
                <a:solidFill>
                  <a:schemeClr val="accent2"/>
                </a:solidFill>
                <a:ea typeface="MS PGothic" charset="-128"/>
              </a:rPr>
              <a:t>Don’t need to interpret</a:t>
            </a:r>
          </a:p>
          <a:p>
            <a:pPr marL="342900" indent="-342900" defTabSz="914400"/>
            <a:r>
              <a:rPr lang="en-US" altLang="en-US" dirty="0">
                <a:solidFill>
                  <a:schemeClr val="accent2"/>
                </a:solidFill>
                <a:ea typeface="MS PGothic" charset="-128"/>
              </a:rPr>
              <a:t>these since they are just </a:t>
            </a:r>
          </a:p>
          <a:p>
            <a:pPr marL="342900" indent="-342900" defTabSz="914400"/>
            <a:r>
              <a:rPr lang="en-US" altLang="en-US" dirty="0">
                <a:solidFill>
                  <a:schemeClr val="accent2"/>
                </a:solidFill>
                <a:ea typeface="MS PGothic" charset="-128"/>
              </a:rPr>
              <a:t>for adjustment purposes</a:t>
            </a:r>
          </a:p>
          <a:p>
            <a:pPr marL="342900" indent="-342900" defTabSz="914400"/>
            <a:r>
              <a:rPr lang="en-US" altLang="en-US" dirty="0">
                <a:solidFill>
                  <a:schemeClr val="accent2"/>
                </a:solidFill>
                <a:ea typeface="MS PGothic" charset="-128"/>
              </a:rPr>
              <a:t>and not the relationship </a:t>
            </a:r>
          </a:p>
          <a:p>
            <a:pPr marL="342900" indent="-342900" defTabSz="914400"/>
            <a:r>
              <a:rPr lang="en-US" altLang="en-US" dirty="0">
                <a:solidFill>
                  <a:schemeClr val="accent2"/>
                </a:solidFill>
                <a:ea typeface="MS PGothic" charset="-128"/>
              </a:rPr>
              <a:t>of interest!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6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for Question 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Question 1.2 (Q1.2): Does the contribution of smoking to the risk of disease vary by sex or SES?</a:t>
            </a:r>
          </a:p>
          <a:p>
            <a:pPr marL="800100" lvl="1"/>
            <a:r>
              <a:rPr lang="en-US" dirty="0"/>
              <a:t>Data display?</a:t>
            </a:r>
          </a:p>
          <a:p>
            <a:pPr marL="800100" lvl="1"/>
            <a:r>
              <a:rPr lang="en-US" dirty="0"/>
              <a:t>Statistical analysis?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effect modification </a:t>
            </a:r>
            <a:r>
              <a:rPr lang="en-US" dirty="0"/>
              <a:t>(or </a:t>
            </a:r>
            <a:r>
              <a:rPr lang="en-US" u="sng" dirty="0"/>
              <a:t>interaction</a:t>
            </a:r>
            <a:r>
              <a:rPr lang="en-US" dirty="0"/>
              <a:t>) is present when the relationship between a predictor of interest and the outcome varies by the level (subgroup) of another variable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sp>
        <p:nvSpPr>
          <p:cNvPr id="8" name="Rectangle 7"/>
          <p:cNvSpPr/>
          <p:nvPr/>
        </p:nvSpPr>
        <p:spPr>
          <a:xfrm>
            <a:off x="1940560" y="3034749"/>
            <a:ext cx="1813560" cy="56896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smoking status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7640" y="3040848"/>
            <a:ext cx="1691640" cy="562861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disease status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21760" y="3347424"/>
            <a:ext cx="1087120" cy="1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37000" y="3949591"/>
            <a:ext cx="1132840" cy="40227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sex, SES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424680" y="3418421"/>
            <a:ext cx="0" cy="45055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28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include effect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separate analyses for each subgroup; report estimate with confidence interval by subgroup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OR</a:t>
            </a:r>
          </a:p>
          <a:p>
            <a:endParaRPr lang="en-US" dirty="0"/>
          </a:p>
          <a:p>
            <a:r>
              <a:rPr lang="en-US" dirty="0"/>
              <a:t>Include interaction between smoking and indicator of subgroup in second step of propensity score analysis:</a:t>
            </a:r>
          </a:p>
          <a:p>
            <a:pPr marL="5715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glm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mscd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~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eversmk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*sex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ps.groups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							  </a:t>
            </a:r>
          </a:p>
          <a:p>
            <a:pPr marL="5715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								family=binomial(link=”logit”))</a:t>
            </a:r>
            <a:endParaRPr lang="en-US" dirty="0"/>
          </a:p>
          <a:p>
            <a:pPr lvl="1"/>
            <a:r>
              <a:rPr lang="en-US" dirty="0"/>
              <a:t>Be sure subgroup indicator is in propensity model</a:t>
            </a:r>
          </a:p>
          <a:p>
            <a:pPr marL="0" lvl="1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propModel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&lt;-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glm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eversmk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~ ??? +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sex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		</a:t>
            </a:r>
          </a:p>
          <a:p>
            <a:pPr marL="0" lvl="1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								family=binomial(link=”logit”))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244325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effect modification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Analyses separately for males/females:</a:t>
            </a:r>
          </a:p>
          <a:p>
            <a:pPr lvl="3"/>
            <a:endParaRPr lang="en-US" dirty="0"/>
          </a:p>
          <a:p>
            <a:pPr marL="0" lvl="0" indent="0">
              <a:buNone/>
            </a:pP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nmes.</a:t>
            </a:r>
            <a:r>
              <a:rPr lang="en-US" sz="16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female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&lt;-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nmes.data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%&gt;% filter(female=="Female")</a:t>
            </a:r>
          </a:p>
          <a:p>
            <a:pPr marL="0" lvl="0" indent="0">
              <a:buNone/>
            </a:pP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nmes.</a:t>
            </a:r>
            <a:r>
              <a:rPr lang="en-US" sz="1600" b="1" dirty="0" err="1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male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&lt;-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nmes.data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%&gt;% filter(female=="Male")</a:t>
            </a:r>
          </a:p>
          <a:p>
            <a:pPr marL="0" lvl="0" indent="0">
              <a:buNone/>
            </a:pP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buNone/>
            </a:pP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propModel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&lt;-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glm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eversmk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~ age, data=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nmes.</a:t>
            </a:r>
            <a:r>
              <a:rPr lang="en-US" sz="16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female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</a:p>
          <a:p>
            <a:pPr marL="0" lv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								family=binomial(link="logit"))</a:t>
            </a:r>
          </a:p>
          <a:p>
            <a:pPr marL="0" lvl="0" indent="0">
              <a:buNone/>
            </a:pP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predLogOdds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&lt;-predict(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propModel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lvl="0" indent="0">
              <a:buNone/>
            </a:pP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predProb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&lt;-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exp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predLogOdds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)/(1+exp(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predLogOdds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pPr marL="0" lvl="0" indent="0">
              <a:buNone/>
            </a:pP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probCutoffs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&lt;-quantile(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predProb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probs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=c(0,0.2, 0.4, 0.6, 0.8, 1))</a:t>
            </a:r>
          </a:p>
          <a:p>
            <a:pPr marL="0" lvl="0" indent="0">
              <a:buNone/>
            </a:pP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probQuintiles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&lt;-cut(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predProb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probCutoffs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include.lowest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TRUE)</a:t>
            </a:r>
          </a:p>
          <a:p>
            <a:pPr marL="0" lvl="0" indent="0">
              <a:buNone/>
            </a:pP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glmOut.</a:t>
            </a:r>
            <a:r>
              <a:rPr lang="en-US" sz="16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female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&lt;-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glm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mscd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~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eversmk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probQuintiles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data=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nmes.</a:t>
            </a:r>
            <a:r>
              <a:rPr lang="en-US" sz="16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female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</a:p>
          <a:p>
            <a:pPr marL="0" lv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									family=binomial(link="logit"))</a:t>
            </a:r>
          </a:p>
          <a:p>
            <a:pPr marL="0" lv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summary(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glmOut.</a:t>
            </a:r>
            <a:r>
              <a:rPr lang="en-US" sz="16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female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lvl="0" indent="0">
              <a:buNone/>
            </a:pP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confint.default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glmOut.</a:t>
            </a:r>
            <a:r>
              <a:rPr lang="en-US" sz="16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female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lvl="0" indent="0">
              <a:buNone/>
            </a:pP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/>
              <a:t>Then repeat the same analyses for males!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Analysis Practicum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45616" y="2438678"/>
            <a:ext cx="2881107" cy="1727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26723" y="2276118"/>
            <a:ext cx="2095918" cy="32512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pPr marL="342900" indent="-342900" defTabSz="914400"/>
            <a:r>
              <a:rPr lang="en-US" altLang="en-US" dirty="0">
                <a:solidFill>
                  <a:schemeClr val="accent2"/>
                </a:solidFill>
                <a:ea typeface="MS PGothic" charset="-128"/>
              </a:rPr>
              <a:t>don’t include sex here!</a:t>
            </a:r>
          </a:p>
        </p:txBody>
      </p:sp>
    </p:spTree>
    <p:extLst>
      <p:ext uri="{BB962C8B-B14F-4D97-AF65-F5344CB8AC3E}">
        <p14:creationId xmlns:p14="http://schemas.microsoft.com/office/powerpoint/2010/main" val="100145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61" y="835986"/>
            <a:ext cx="6755057" cy="38939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effect modification results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Analysis Practicum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97761" y="3328555"/>
            <a:ext cx="771890" cy="20565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89876" y="4973345"/>
            <a:ext cx="4508272" cy="132269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defTabSz="914400"/>
            <a:r>
              <a:rPr lang="en-US" altLang="en-US" sz="1900" dirty="0">
                <a:solidFill>
                  <a:schemeClr val="accent2"/>
                </a:solidFill>
                <a:ea typeface="MS PGothic" charset="-128"/>
              </a:rPr>
              <a:t>We estimate that the </a:t>
            </a:r>
            <a:r>
              <a:rPr lang="en-US" altLang="en-US" sz="1900" b="1" dirty="0">
                <a:solidFill>
                  <a:schemeClr val="accent2"/>
                </a:solidFill>
                <a:ea typeface="MS PGothic" charset="-128"/>
              </a:rPr>
              <a:t>odds </a:t>
            </a:r>
            <a:r>
              <a:rPr lang="en-US" altLang="en-US" sz="1900" dirty="0">
                <a:solidFill>
                  <a:schemeClr val="accent2"/>
                </a:solidFill>
                <a:ea typeface="MS PGothic" charset="-128"/>
              </a:rPr>
              <a:t>of disease for </a:t>
            </a:r>
          </a:p>
          <a:p>
            <a:pPr marL="342900" indent="-342900" defTabSz="914400"/>
            <a:r>
              <a:rPr lang="en-US" altLang="en-US" sz="1900" dirty="0">
                <a:solidFill>
                  <a:schemeClr val="accent2"/>
                </a:solidFill>
                <a:ea typeface="MS PGothic" charset="-128"/>
              </a:rPr>
              <a:t>female smokers are </a:t>
            </a:r>
            <a:r>
              <a:rPr lang="en-US" altLang="en-US" sz="1900" b="1" dirty="0">
                <a:solidFill>
                  <a:schemeClr val="accent2"/>
                </a:solidFill>
                <a:ea typeface="MS PGothic" charset="-128"/>
              </a:rPr>
              <a:t>1.86 times </a:t>
            </a:r>
            <a:r>
              <a:rPr lang="en-US" altLang="en-US" sz="1900" dirty="0">
                <a:solidFill>
                  <a:schemeClr val="accent2"/>
                </a:solidFill>
                <a:ea typeface="MS PGothic" charset="-128"/>
              </a:rPr>
              <a:t>the odds for</a:t>
            </a:r>
          </a:p>
          <a:p>
            <a:pPr marL="342900" indent="-342900" defTabSz="914400"/>
            <a:r>
              <a:rPr lang="en-US" altLang="en-US" sz="1900" dirty="0">
                <a:solidFill>
                  <a:schemeClr val="accent2"/>
                </a:solidFill>
                <a:ea typeface="MS PGothic" charset="-128"/>
              </a:rPr>
              <a:t>female non-smokers of similar ages </a:t>
            </a:r>
          </a:p>
          <a:p>
            <a:pPr marL="342900" indent="-342900" defTabSz="914400"/>
            <a:r>
              <a:rPr lang="en-US" altLang="en-US" sz="1900" dirty="0">
                <a:solidFill>
                  <a:schemeClr val="accent2"/>
                </a:solidFill>
                <a:ea typeface="MS PGothic" charset="-128"/>
              </a:rPr>
              <a:t>(95% CI for OR: 1.29 to 2.67).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78680" y="3305202"/>
            <a:ext cx="1097280" cy="22901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61" y="4745807"/>
            <a:ext cx="4140200" cy="159379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397761" y="5337046"/>
            <a:ext cx="1885400" cy="18999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60018" y="2962273"/>
            <a:ext cx="2098462" cy="989023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defTabSz="914400"/>
            <a:r>
              <a:rPr lang="en-US" altLang="en-US" dirty="0" err="1">
                <a:solidFill>
                  <a:schemeClr val="accent2"/>
                </a:solidFill>
                <a:ea typeface="MS PGothic" charset="-128"/>
              </a:rPr>
              <a:t>exp</a:t>
            </a:r>
            <a:r>
              <a:rPr lang="en-US" altLang="en-US" dirty="0">
                <a:solidFill>
                  <a:schemeClr val="accent2"/>
                </a:solidFill>
                <a:ea typeface="MS PGothic" charset="-128"/>
              </a:rPr>
              <a:t>(.6187) = 1.86</a:t>
            </a:r>
          </a:p>
          <a:p>
            <a:pPr marL="342900" indent="-342900" defTabSz="914400"/>
            <a:r>
              <a:rPr lang="en-US" altLang="en-US" dirty="0" err="1">
                <a:solidFill>
                  <a:schemeClr val="accent2"/>
                </a:solidFill>
                <a:ea typeface="MS PGothic" charset="-128"/>
              </a:rPr>
              <a:t>exp</a:t>
            </a:r>
            <a:r>
              <a:rPr lang="en-US" altLang="en-US" dirty="0">
                <a:solidFill>
                  <a:schemeClr val="accent2"/>
                </a:solidFill>
                <a:ea typeface="MS PGothic" charset="-128"/>
              </a:rPr>
              <a:t>(.2539) = 1.29</a:t>
            </a:r>
          </a:p>
          <a:p>
            <a:pPr marL="342900" indent="-342900" defTabSz="914400"/>
            <a:r>
              <a:rPr lang="en-US" altLang="en-US" dirty="0" err="1">
                <a:solidFill>
                  <a:schemeClr val="accent2"/>
                </a:solidFill>
                <a:ea typeface="MS PGothic" charset="-128"/>
              </a:rPr>
              <a:t>exp</a:t>
            </a:r>
            <a:r>
              <a:rPr lang="en-US" altLang="en-US" dirty="0">
                <a:solidFill>
                  <a:schemeClr val="accent2"/>
                </a:solidFill>
                <a:ea typeface="MS PGothic" charset="-128"/>
              </a:rPr>
              <a:t>(.9836) = 2.67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24000" y="820149"/>
            <a:ext cx="771890" cy="20565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339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marL="342900" indent="-342900" algn="l">
          <a:buFont typeface="Arial"/>
          <a:buChar char="•"/>
          <a:defRPr sz="22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</TotalTime>
  <Words>856</Words>
  <Application>Microsoft Macintosh PowerPoint</Application>
  <PresentationFormat>On-screen Show (4:3)</PresentationFormat>
  <Paragraphs>184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Cambria Math</vt:lpstr>
      <vt:lpstr>Courier New</vt:lpstr>
      <vt:lpstr>Office Theme</vt:lpstr>
      <vt:lpstr>AS.280.347 Class 1.4</vt:lpstr>
      <vt:lpstr>Module 1: Smoking and risk of disease</vt:lpstr>
      <vt:lpstr>Interpreting propensity score results</vt:lpstr>
      <vt:lpstr>Interpreting propensity score results</vt:lpstr>
      <vt:lpstr>Interpreting propensity score results</vt:lpstr>
      <vt:lpstr>Now for Question 1.2</vt:lpstr>
      <vt:lpstr>Ways to include effect modification</vt:lpstr>
      <vt:lpstr>Interpreting effect modification results</vt:lpstr>
      <vt:lpstr>Interpreting effect modification results</vt:lpstr>
      <vt:lpstr>Interpreting effect modification results</vt:lpstr>
      <vt:lpstr>Interpreting effect modification results</vt:lpstr>
      <vt:lpstr>Interpreting effect modification results</vt:lpstr>
      <vt:lpstr>Interpreting effect modification results</vt:lpstr>
      <vt:lpstr>Assignment 1.4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Taub</dc:creator>
  <cp:lastModifiedBy>Margaret Taub</cp:lastModifiedBy>
  <cp:revision>146</cp:revision>
  <cp:lastPrinted>2018-02-19T18:28:42Z</cp:lastPrinted>
  <dcterms:created xsi:type="dcterms:W3CDTF">2014-03-27T19:01:42Z</dcterms:created>
  <dcterms:modified xsi:type="dcterms:W3CDTF">2019-02-18T15:10:15Z</dcterms:modified>
</cp:coreProperties>
</file>