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83" r:id="rId4"/>
    <p:sldId id="304" r:id="rId5"/>
    <p:sldId id="309" r:id="rId6"/>
    <p:sldId id="292" r:id="rId7"/>
    <p:sldId id="293" r:id="rId8"/>
    <p:sldId id="294" r:id="rId9"/>
    <p:sldId id="306" r:id="rId10"/>
    <p:sldId id="305" r:id="rId11"/>
    <p:sldId id="295" r:id="rId12"/>
    <p:sldId id="300" r:id="rId13"/>
    <p:sldId id="296" r:id="rId14"/>
    <p:sldId id="308" r:id="rId15"/>
    <p:sldId id="307" r:id="rId16"/>
    <p:sldId id="298" r:id="rId17"/>
    <p:sldId id="282" r:id="rId18"/>
    <p:sldId id="284" r:id="rId19"/>
    <p:sldId id="29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95" autoAdjust="0"/>
    <p:restoredTop sz="96498" autoAdjust="0"/>
  </p:normalViewPr>
  <p:slideViewPr>
    <p:cSldViewPr snapToGrid="0" snapToObjects="1">
      <p:cViewPr varScale="1">
        <p:scale>
          <a:sx n="126" d="100"/>
          <a:sy n="126" d="100"/>
        </p:scale>
        <p:origin x="14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90E37-9139-054A-8EB0-9A00D7534F5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E8DF2-C4B7-0647-9CB1-FB42579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32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D8682-E585-F54B-8F39-4113524B28D1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6E36A-6302-EE4E-9316-F99E8884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0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3671"/>
            <a:ext cx="7772400" cy="1470025"/>
          </a:xfrm>
        </p:spPr>
        <p:txBody>
          <a:bodyPr>
            <a:normAutofit/>
          </a:bodyPr>
          <a:lstStyle>
            <a:lvl1pPr>
              <a:defRPr sz="400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7950" y="3063640"/>
            <a:ext cx="3715196" cy="186008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01289" y="2906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765944" y="3063640"/>
            <a:ext cx="3692256" cy="189865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60824" y="654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5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8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5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8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961" y="130603"/>
            <a:ext cx="8799729" cy="825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60" y="1155003"/>
            <a:ext cx="8799729" cy="506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Public Heath Biostatistics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2400" y="6356350"/>
            <a:ext cx="8839200" cy="0"/>
          </a:xfrm>
          <a:prstGeom prst="line">
            <a:avLst/>
          </a:prstGeom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3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600" kern="1200">
          <a:solidFill>
            <a:schemeClr val="accent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400" kern="1200">
          <a:solidFill>
            <a:schemeClr val="accent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400" kern="1200">
          <a:solidFill>
            <a:schemeClr val="accent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AS.280.347</a:t>
            </a:r>
            <a:br>
              <a:rPr lang="en-US" dirty="0" smtClean="0"/>
            </a:br>
            <a:r>
              <a:rPr lang="en-US" dirty="0" smtClean="0"/>
              <a:t>Class 1.3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5944" y="3063639"/>
            <a:ext cx="3692256" cy="267451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Look at data displays &amp; logistic regression models!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Propensity scores</a:t>
            </a:r>
          </a:p>
          <a:p>
            <a:endParaRPr lang="en-US" dirty="0"/>
          </a:p>
          <a:p>
            <a:r>
              <a:rPr lang="en-US" dirty="0" smtClean="0"/>
              <a:t>Using R for propensity scores</a:t>
            </a:r>
          </a:p>
        </p:txBody>
      </p:sp>
    </p:spTree>
    <p:extLst>
      <p:ext uri="{BB962C8B-B14F-4D97-AF65-F5344CB8AC3E}">
        <p14:creationId xmlns:p14="http://schemas.microsoft.com/office/powerpoint/2010/main" val="292695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Stratifying by income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graphicFrame>
        <p:nvGraphicFramePr>
          <p:cNvPr id="8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29194"/>
              </p:ext>
            </p:extLst>
          </p:nvPr>
        </p:nvGraphicFramePr>
        <p:xfrm>
          <a:off x="548712" y="1130298"/>
          <a:ext cx="7912101" cy="5143406"/>
        </p:xfrm>
        <a:graphic>
          <a:graphicData uri="http://schemas.openxmlformats.org/drawingml/2006/table">
            <a:tbl>
              <a:tblPr/>
              <a:tblGrid>
                <a:gridCol w="1328750"/>
                <a:gridCol w="1087159"/>
                <a:gridCol w="1087159"/>
                <a:gridCol w="1147556"/>
                <a:gridCol w="1087159"/>
                <a:gridCol w="1087159"/>
                <a:gridCol w="1087159"/>
              </a:tblGrid>
              <a:tr h="7246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Income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Probability of MSCD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Smoking effect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Log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Std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W=1/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var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W*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Log OR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4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Ever smokers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Never smokers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(Poverty)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.158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(677)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(579)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.777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.186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.112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.087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.191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(303)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.120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(292)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.553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.232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.072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.040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(925)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092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(739)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.820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.153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.165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.135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.131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(2083)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094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(1548)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.370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.109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.326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.121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.105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(2607)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.073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(1892)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.397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.109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.326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.129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Pooled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.512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08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MSCD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Regression of Y on X and indicator variables of the strata is identical to weighting the log ORs inversely related to their variances.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faster method of pooling the evidence!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</a:t>
            </a: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0960"/>
            <a:ext cx="9144000" cy="196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3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to do with </a:t>
            </a:r>
            <a:r>
              <a:rPr lang="en-US" u="sng" dirty="0" smtClean="0"/>
              <a:t>many</a:t>
            </a:r>
            <a:r>
              <a:rPr lang="en-US" dirty="0" smtClean="0"/>
              <a:t> potential confounders?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Stratify on all confounder combinations</a:t>
            </a:r>
          </a:p>
          <a:p>
            <a:pPr lvl="1"/>
            <a:r>
              <a:rPr lang="en-US" dirty="0" smtClean="0"/>
              <a:t>Large number of strata, hard to make tables</a:t>
            </a:r>
          </a:p>
          <a:p>
            <a:endParaRPr lang="en-US" dirty="0"/>
          </a:p>
          <a:p>
            <a:r>
              <a:rPr lang="en-US" dirty="0" smtClean="0"/>
              <a:t>Match each smoker to a few “similar” non-smokers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bad, but does not use all the data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r>
              <a:rPr lang="en-US" dirty="0" smtClean="0"/>
              <a:t>Stratify on a single derived variable chosen so that the distribution of all the covariates is similar fore the two treatment groups within each stratum of the variable</a:t>
            </a:r>
          </a:p>
          <a:p>
            <a:pPr lvl="1"/>
            <a:r>
              <a:rPr lang="en-US" dirty="0" smtClean="0"/>
              <a:t>One such variable is the </a:t>
            </a:r>
            <a:r>
              <a:rPr lang="en-US" b="1" dirty="0" smtClean="0"/>
              <a:t>propensity score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3944659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propensity score?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u="sng" dirty="0"/>
              <a:t>Definition</a:t>
            </a:r>
            <a:r>
              <a:rPr lang="en-US" dirty="0"/>
              <a:t>: p(X) = </a:t>
            </a:r>
            <a:r>
              <a:rPr lang="en-US" dirty="0" err="1"/>
              <a:t>Pr</a:t>
            </a:r>
            <a:r>
              <a:rPr lang="en-US" dirty="0"/>
              <a:t>(Z=1|X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dirty="0"/>
              <a:t>The propensity score is the probability of being </a:t>
            </a:r>
            <a:r>
              <a:rPr lang="ja-JP" altLang="en-US" sz="2400" dirty="0"/>
              <a:t>“</a:t>
            </a:r>
            <a:r>
              <a:rPr lang="en-US" sz="2400" dirty="0"/>
              <a:t>treated</a:t>
            </a:r>
            <a:r>
              <a:rPr lang="ja-JP" altLang="en-US" sz="2400" dirty="0"/>
              <a:t>”</a:t>
            </a:r>
            <a:r>
              <a:rPr lang="en-US" sz="2400" dirty="0"/>
              <a:t> </a:t>
            </a:r>
            <a:r>
              <a:rPr lang="en-US" sz="2400" dirty="0" smtClean="0"/>
              <a:t>(smoking) </a:t>
            </a:r>
            <a:r>
              <a:rPr lang="en-US" sz="2400" dirty="0"/>
              <a:t>as a function of the potential </a:t>
            </a:r>
            <a:r>
              <a:rPr lang="en-US" sz="2400" dirty="0" smtClean="0"/>
              <a:t>confounders</a:t>
            </a:r>
          </a:p>
          <a:p>
            <a:pPr lvl="3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u="sng" dirty="0"/>
              <a:t>Fact</a:t>
            </a:r>
            <a:r>
              <a:rPr lang="en-US" dirty="0"/>
              <a:t>: T</a:t>
            </a:r>
            <a:r>
              <a:rPr lang="en-US" dirty="0" smtClean="0"/>
              <a:t>he </a:t>
            </a:r>
            <a:r>
              <a:rPr lang="en-US" dirty="0"/>
              <a:t>distribution of X given p(X) is the same whether Z=1 or </a:t>
            </a:r>
            <a:r>
              <a:rPr lang="en-US" dirty="0" smtClean="0"/>
              <a:t>Z=0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dirty="0"/>
              <a:t>The treated </a:t>
            </a:r>
            <a:r>
              <a:rPr lang="en-US" sz="2400" dirty="0" smtClean="0"/>
              <a:t>(smokers) and </a:t>
            </a:r>
            <a:r>
              <a:rPr lang="en-US" sz="2400" dirty="0"/>
              <a:t>untreated </a:t>
            </a:r>
            <a:r>
              <a:rPr lang="en-US" sz="2400" dirty="0" smtClean="0"/>
              <a:t>(non-smokers) within </a:t>
            </a:r>
            <a:r>
              <a:rPr lang="en-US" sz="2400" dirty="0"/>
              <a:t>a propensity score stratum are alike with respect to the </a:t>
            </a:r>
            <a:r>
              <a:rPr lang="en-US" sz="2400" dirty="0" smtClean="0"/>
              <a:t>covariates (age, gender, SES variables)</a:t>
            </a:r>
          </a:p>
          <a:p>
            <a:pPr lvl="3">
              <a:lnSpc>
                <a:spcPct val="9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379817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Propensity score </a:t>
            </a:r>
            <a:r>
              <a:rPr lang="en-US" dirty="0" smtClean="0"/>
              <a:t>strategy </a:t>
            </a:r>
            <a:r>
              <a:rPr lang="mr-IN" dirty="0" smtClean="0"/>
              <a:t>–</a:t>
            </a:r>
            <a:r>
              <a:rPr lang="en-US" dirty="0" smtClean="0"/>
              <a:t> idea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Estimate the propensity score using logistic regression (or other classification 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Estimate probability of being a smoker, given age, sex, SES,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Estimate </a:t>
            </a:r>
            <a:r>
              <a:rPr lang="en-US" dirty="0" err="1" smtClean="0"/>
              <a:t>Pr</a:t>
            </a:r>
            <a:r>
              <a:rPr lang="en-US" dirty="0" smtClean="0"/>
              <a:t>(</a:t>
            </a:r>
            <a:r>
              <a:rPr lang="en-US" dirty="0" err="1" smtClean="0"/>
              <a:t>eversmk</a:t>
            </a:r>
            <a:r>
              <a:rPr lang="en-US" dirty="0" smtClean="0"/>
              <a:t> = 1 | age, sex, SES, </a:t>
            </a:r>
            <a:r>
              <a:rPr lang="en-US" dirty="0" err="1" smtClean="0"/>
              <a:t>etc</a:t>
            </a:r>
            <a:r>
              <a:rPr lang="en-US" dirty="0" smtClean="0"/>
              <a:t>)	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Stratify by this propensity score (perhaps into 5 groups based on the quintiles of the scores)</a:t>
            </a:r>
          </a:p>
          <a:p>
            <a:pPr lvl="3"/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/>
              <a:t>Estimate the treatment effect within each </a:t>
            </a:r>
            <a:r>
              <a:rPr lang="en-US" dirty="0" smtClean="0"/>
              <a:t>stratum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Calculate the log OR (or OR) of MSCD, comparing smokers to non-smokers, within each PS group</a:t>
            </a:r>
            <a:endParaRPr lang="en-US" dirty="0" smtClean="0"/>
          </a:p>
          <a:p>
            <a:pPr lvl="3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Pool the estimates across </a:t>
            </a:r>
            <a:r>
              <a:rPr lang="en-US" dirty="0" smtClean="0"/>
              <a:t>strata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inverse-variance weighting to combine estimates</a:t>
            </a:r>
            <a:r>
              <a:rPr lang="en-US" dirty="0" smtClean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534134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Propensity score </a:t>
            </a:r>
            <a:r>
              <a:rPr lang="en-US" dirty="0" smtClean="0"/>
              <a:t>strategy </a:t>
            </a:r>
            <a:r>
              <a:rPr lang="mr-IN" dirty="0" smtClean="0"/>
              <a:t>–</a:t>
            </a:r>
            <a:r>
              <a:rPr lang="en-US" dirty="0" smtClean="0"/>
              <a:t> 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Estimate the propensity score using logistic regression (or other classification method)</a:t>
            </a:r>
          </a:p>
          <a:p>
            <a:pPr marL="457200" lvl="1" indent="0">
              <a:buNone/>
            </a:pPr>
            <a:endParaRPr lang="en-US" sz="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1700" dirty="0" err="1" smtClean="0">
                <a:latin typeface="Courier New" charset="0"/>
                <a:ea typeface="Courier New" charset="0"/>
                <a:cs typeface="Courier New" charset="0"/>
              </a:rPr>
              <a:t>propModel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 &lt;- </a:t>
            </a:r>
            <a:r>
              <a:rPr lang="en-US" sz="1700" dirty="0" err="1" smtClean="0">
                <a:latin typeface="Courier New" charset="0"/>
                <a:ea typeface="Courier New" charset="0"/>
                <a:cs typeface="Courier New" charset="0"/>
              </a:rPr>
              <a:t>glm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lang="en-US" sz="1700" dirty="0" err="1" smtClean="0">
                <a:latin typeface="Courier New" charset="0"/>
                <a:ea typeface="Courier New" charset="0"/>
                <a:cs typeface="Courier New" charset="0"/>
              </a:rPr>
              <a:t>eversmk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 ~ 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???</a:t>
            </a:r>
            <a:r>
              <a:rPr lang="en-US" sz="170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family=binomial(link=”logit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”))</a:t>
            </a:r>
          </a:p>
          <a:p>
            <a:pPr marL="457200" lvl="1" indent="0">
              <a:buNone/>
            </a:pPr>
            <a:r>
              <a:rPr lang="en-US" sz="1700" dirty="0" err="1" smtClean="0">
                <a:latin typeface="Courier New" charset="0"/>
                <a:ea typeface="Courier New" charset="0"/>
                <a:cs typeface="Courier New" charset="0"/>
              </a:rPr>
              <a:t>predLogOdds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 &lt;- predict(</a:t>
            </a:r>
            <a:r>
              <a:rPr lang="en-US" sz="1700" dirty="0" err="1" smtClean="0">
                <a:latin typeface="Courier New" charset="0"/>
                <a:ea typeface="Courier New" charset="0"/>
                <a:cs typeface="Courier New" charset="0"/>
              </a:rPr>
              <a:t>propModel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457200" lvl="1" indent="0">
              <a:buNone/>
            </a:pPr>
            <a:r>
              <a:rPr lang="en-US" sz="1700" dirty="0" err="1" smtClean="0">
                <a:latin typeface="Courier New" charset="0"/>
                <a:ea typeface="Courier New" charset="0"/>
                <a:cs typeface="Courier New" charset="0"/>
              </a:rPr>
              <a:t>predProb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 &lt;- </a:t>
            </a:r>
            <a:r>
              <a:rPr lang="en-US" sz="1700" dirty="0" err="1" smtClean="0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700" dirty="0" err="1" smtClean="0">
                <a:latin typeface="Courier New" charset="0"/>
                <a:ea typeface="Courier New" charset="0"/>
                <a:cs typeface="Courier New" charset="0"/>
              </a:rPr>
              <a:t>predLogOdds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)/(1+exp(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predLogOdds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pPr marL="457200" lvl="1" indent="0">
              <a:buNone/>
            </a:pPr>
            <a:r>
              <a:rPr lang="en-US" sz="1700" dirty="0" err="1" smtClean="0">
                <a:latin typeface="Courier New" charset="0"/>
                <a:ea typeface="Courier New" charset="0"/>
                <a:cs typeface="Courier New" charset="0"/>
              </a:rPr>
              <a:t>propScores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 &lt;- </a:t>
            </a:r>
            <a:r>
              <a:rPr lang="en-US" sz="1700" dirty="0" err="1" smtClean="0">
                <a:latin typeface="Courier New" charset="0"/>
                <a:ea typeface="Courier New" charset="0"/>
                <a:cs typeface="Courier New" charset="0"/>
              </a:rPr>
              <a:t>predProb</a:t>
            </a:r>
            <a:endParaRPr lang="en-US" sz="17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Tx/>
              <a:buNone/>
            </a:pPr>
            <a:endParaRPr lang="en-US" sz="800" dirty="0" smtClean="0"/>
          </a:p>
          <a:p>
            <a:pPr>
              <a:buFontTx/>
              <a:buNone/>
            </a:pPr>
            <a:endParaRPr lang="en-US" sz="800" dirty="0"/>
          </a:p>
          <a:p>
            <a:pPr>
              <a:buFontTx/>
              <a:buNone/>
            </a:pPr>
            <a:endParaRPr lang="en-US" sz="800" dirty="0"/>
          </a:p>
          <a:p>
            <a:r>
              <a:rPr lang="en-US" dirty="0" smtClean="0"/>
              <a:t>Stratify by this propensity score (perhaps into 5 groups based on the quintiles of the scores)</a:t>
            </a:r>
          </a:p>
          <a:p>
            <a:pPr marL="0" lvl="1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700" dirty="0" err="1" smtClean="0">
                <a:latin typeface="Courier New" charset="0"/>
                <a:ea typeface="Courier New" charset="0"/>
                <a:cs typeface="Courier New" charset="0"/>
              </a:rPr>
              <a:t>psCutoffs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 &lt;- quantile(</a:t>
            </a:r>
            <a:r>
              <a:rPr lang="en-US" sz="1700" dirty="0" err="1" smtClean="0">
                <a:latin typeface="Courier New" charset="0"/>
                <a:ea typeface="Courier New" charset="0"/>
                <a:cs typeface="Courier New" charset="0"/>
              </a:rPr>
              <a:t>propScores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probs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=c(0,0.25, 0.5, 0.75, 1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pPr marL="0" lvl="1" indent="0">
              <a:buNone/>
            </a:pP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700" dirty="0" err="1" smtClean="0">
                <a:latin typeface="Courier New" charset="0"/>
                <a:ea typeface="Courier New" charset="0"/>
                <a:cs typeface="Courier New" charset="0"/>
              </a:rPr>
              <a:t>ps.groups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 &lt;- cut(</a:t>
            </a:r>
            <a:r>
              <a:rPr lang="en-US" sz="1700" dirty="0" err="1" smtClean="0">
                <a:latin typeface="Courier New" charset="0"/>
                <a:ea typeface="Courier New" charset="0"/>
                <a:cs typeface="Courier New" charset="0"/>
              </a:rPr>
              <a:t>propScores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 dirty="0" err="1" smtClean="0">
                <a:latin typeface="Courier New" charset="0"/>
                <a:ea typeface="Courier New" charset="0"/>
                <a:cs typeface="Courier New" charset="0"/>
              </a:rPr>
              <a:t>psCutoffs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include.lowest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=TRUE)</a:t>
            </a:r>
            <a:endParaRPr lang="en-US" sz="17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lvl="1" indent="0"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/>
              <a:t>Estimate the treatment effect within each </a:t>
            </a:r>
            <a:r>
              <a:rPr lang="en-US" dirty="0" smtClean="0"/>
              <a:t>stratum and pool </a:t>
            </a:r>
            <a:r>
              <a:rPr lang="en-US" dirty="0"/>
              <a:t>the estimates across </a:t>
            </a:r>
            <a:r>
              <a:rPr lang="en-US" dirty="0" smtClean="0"/>
              <a:t>strata</a:t>
            </a:r>
          </a:p>
          <a:p>
            <a:pPr>
              <a:lnSpc>
                <a:spcPct val="90000"/>
              </a:lnSpc>
            </a:pPr>
            <a:endParaRPr lang="en-US" sz="800" dirty="0"/>
          </a:p>
          <a:p>
            <a:pPr marL="0" lvl="1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glm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mscd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~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eversmk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ps.groups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,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family=binomial(link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=”logit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”))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sp>
        <p:nvSpPr>
          <p:cNvPr id="4" name="Rectangle 3"/>
          <p:cNvSpPr/>
          <p:nvPr/>
        </p:nvSpPr>
        <p:spPr>
          <a:xfrm>
            <a:off x="2804160" y="1930400"/>
            <a:ext cx="1727200" cy="2946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6960" y="5588000"/>
            <a:ext cx="3119120" cy="2946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62110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propensity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Organizes the analysis into 2 steps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000" dirty="0" smtClean="0"/>
              <a:t>Estimate the probability of treatment given the covariates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Compare treatment groups within strata of this probability</a:t>
            </a:r>
          </a:p>
          <a:p>
            <a:pPr marL="1314450" lvl="2" indent="-457200">
              <a:lnSpc>
                <a:spcPct val="90000"/>
              </a:lnSpc>
              <a:buFont typeface="+mj-lt"/>
              <a:buAutoNum type="arabicPeriod"/>
            </a:pPr>
            <a:endParaRPr lang="en-US" dirty="0" smtClean="0"/>
          </a:p>
          <a:p>
            <a:pPr marL="1314450" lvl="2" indent="-457200">
              <a:lnSpc>
                <a:spcPct val="90000"/>
              </a:lnSpc>
              <a:buFont typeface="+mj-lt"/>
              <a:buAutoNum type="arabicPeriod"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Easy </a:t>
            </a:r>
            <a:r>
              <a:rPr lang="en-US" dirty="0"/>
              <a:t>to picture the evidence for the </a:t>
            </a:r>
            <a:r>
              <a:rPr lang="en-US" b="1" dirty="0"/>
              <a:t>binary treatment</a:t>
            </a:r>
            <a:r>
              <a:rPr lang="en-US" dirty="0"/>
              <a:t> </a:t>
            </a:r>
            <a:r>
              <a:rPr lang="en-US" dirty="0" smtClean="0"/>
              <a:t>effect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Most </a:t>
            </a:r>
            <a:r>
              <a:rPr lang="en-US" dirty="0"/>
              <a:t>natural with binary </a:t>
            </a:r>
            <a:r>
              <a:rPr lang="en-US" dirty="0" smtClean="0"/>
              <a:t>treatment (</a:t>
            </a:r>
            <a:r>
              <a:rPr lang="en-US" dirty="0"/>
              <a:t>e</a:t>
            </a:r>
            <a:r>
              <a:rPr lang="en-US" sz="2000" dirty="0" smtClean="0"/>
              <a:t>xtensions </a:t>
            </a:r>
            <a:r>
              <a:rPr lang="en-US" sz="2000" dirty="0"/>
              <a:t>possible, </a:t>
            </a:r>
            <a:r>
              <a:rPr lang="en-US" sz="2000" dirty="0" smtClean="0"/>
              <a:t>but awkward)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endParaRPr lang="en-US" sz="1600" dirty="0" smtClean="0"/>
          </a:p>
          <a:p>
            <a:pPr lvl="2"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dirty="0"/>
              <a:t>Not as simple to study effect modifications (interactions</a:t>
            </a:r>
            <a:r>
              <a:rPr lang="en-US" dirty="0" smtClean="0"/>
              <a:t>)</a:t>
            </a: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No method controls for unmeasured confounders, regardless of what is </a:t>
            </a:r>
            <a:r>
              <a:rPr lang="en-US" dirty="0" smtClean="0"/>
              <a:t>claimed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2710856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Improve your data display to answer Q1.1: </a:t>
            </a:r>
            <a:r>
              <a:rPr lang="en-US" b="1" i="1" dirty="0" smtClean="0"/>
              <a:t>How </a:t>
            </a:r>
            <a:r>
              <a:rPr lang="en-US" b="1" i="1" dirty="0"/>
              <a:t>does the risk of disease compare for smokers and </a:t>
            </a:r>
            <a:r>
              <a:rPr lang="en-US" b="1" i="1" dirty="0" smtClean="0"/>
              <a:t>	otherwise </a:t>
            </a:r>
            <a:r>
              <a:rPr lang="en-US" b="1" i="1" dirty="0"/>
              <a:t>similar non-smokers</a:t>
            </a:r>
            <a:r>
              <a:rPr lang="en-US" b="1" i="1" dirty="0" smtClean="0"/>
              <a:t>?</a:t>
            </a:r>
            <a:endParaRPr lang="en-US" b="1" i="1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Update your logistic regression model to answer Q1.1.  What does this model say about Q1.1? </a:t>
            </a:r>
            <a:r>
              <a:rPr lang="en-US" i="1" dirty="0" smtClean="0"/>
              <a:t>Be sure to focus on answering the question being asked!</a:t>
            </a:r>
          </a:p>
          <a:p>
            <a:endParaRPr lang="en-US" dirty="0"/>
          </a:p>
          <a:p>
            <a:r>
              <a:rPr lang="en-US" dirty="0" smtClean="0"/>
              <a:t>Estimate propensity scores for the treatment of smoking (</a:t>
            </a:r>
            <a:r>
              <a:rPr lang="en-US" dirty="0" err="1" smtClean="0"/>
              <a:t>eversmk</a:t>
            </a:r>
            <a:r>
              <a:rPr lang="en-US" dirty="0" smtClean="0"/>
              <a:t>); that is, use logistic regression to estimate the probability of smoking given possible confounders.</a:t>
            </a:r>
          </a:p>
          <a:p>
            <a:endParaRPr lang="en-US" dirty="0"/>
          </a:p>
          <a:p>
            <a:r>
              <a:rPr lang="en-US" dirty="0" smtClean="0"/>
              <a:t>Use logistic regression with quintiles of your propensity scores to answer Q1.1.  Interpret the results.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1800" dirty="0" smtClean="0"/>
              <a:t>Work together in groups!</a:t>
            </a:r>
          </a:p>
          <a:p>
            <a:r>
              <a:rPr lang="en-US" sz="1800" dirty="0" smtClean="0"/>
              <a:t>Submit your assignment in R markdown through Blackboard by Sunday @ midnight.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578431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ahead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statistical analysis will effectively use the NMES data to address Q1.1?</a:t>
            </a:r>
          </a:p>
          <a:p>
            <a:pPr marL="914400" lvl="1" indent="-514350"/>
            <a:r>
              <a:rPr lang="en-US" dirty="0"/>
              <a:t>Multiple logistic regression</a:t>
            </a:r>
          </a:p>
          <a:p>
            <a:pPr marL="914400" lvl="1" indent="-514350"/>
            <a:r>
              <a:rPr lang="en-US" dirty="0"/>
              <a:t>Propensity scores</a:t>
            </a:r>
          </a:p>
          <a:p>
            <a:pPr marL="914400" lvl="1" indent="-514350"/>
            <a:endParaRPr lang="en-US" dirty="0"/>
          </a:p>
          <a:p>
            <a:r>
              <a:rPr lang="en-US" dirty="0"/>
              <a:t>What displays and statistical analysis will address Question 1.2 (Q1.2): </a:t>
            </a:r>
            <a:endParaRPr lang="en-US" dirty="0" smtClean="0"/>
          </a:p>
          <a:p>
            <a:pPr lvl="1"/>
            <a:r>
              <a:rPr lang="en-US" i="1" dirty="0" smtClean="0"/>
              <a:t>Does </a:t>
            </a:r>
            <a:r>
              <a:rPr lang="en-US" i="1" dirty="0"/>
              <a:t>the contribution of smoking to the risk of disease vary by </a:t>
            </a:r>
            <a:r>
              <a:rPr lang="en-US" i="1" dirty="0" smtClean="0"/>
              <a:t>       sex </a:t>
            </a:r>
            <a:r>
              <a:rPr lang="en-US" i="1" dirty="0"/>
              <a:t>or </a:t>
            </a:r>
            <a:r>
              <a:rPr lang="en-US" i="1" dirty="0" smtClean="0"/>
              <a:t>SES?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663285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for propensity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Rosenbaum and Rubin, 1983. </a:t>
            </a:r>
            <a:r>
              <a:rPr lang="en-US" i="1" dirty="0" err="1"/>
              <a:t>Biometrika</a:t>
            </a:r>
            <a:r>
              <a:rPr lang="en-US" dirty="0"/>
              <a:t>, 70: 41-55. </a:t>
            </a:r>
          </a:p>
          <a:p>
            <a:r>
              <a:rPr lang="en-US" dirty="0"/>
              <a:t>Rubin. 1997. </a:t>
            </a:r>
            <a:r>
              <a:rPr lang="en-US" i="1" dirty="0"/>
              <a:t>Annals of Internal Medicine</a:t>
            </a:r>
            <a:r>
              <a:rPr lang="en-US" dirty="0"/>
              <a:t>, 127: 757-763.</a:t>
            </a:r>
            <a:endParaRPr lang="en-US" dirty="0">
              <a:latin typeface="Comic Sans MS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90086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1: Smoking and risk of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1.1 (Q1.1): How does the risk of disease compare for smokers and otherwise similar non-smokers?</a:t>
            </a:r>
          </a:p>
          <a:p>
            <a:endParaRPr lang="en-US" dirty="0"/>
          </a:p>
          <a:p>
            <a:r>
              <a:rPr lang="en-US" dirty="0" smtClean="0"/>
              <a:t>Question 1.2 (Q1.2): Does the contribution of smoking to the risk of disease vary by sex or SES?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address each question, we want:</a:t>
            </a:r>
          </a:p>
          <a:p>
            <a:pPr lvl="1"/>
            <a:r>
              <a:rPr lang="en-US" dirty="0" smtClean="0"/>
              <a:t>a data display </a:t>
            </a:r>
          </a:p>
          <a:p>
            <a:pPr lvl="1"/>
            <a:r>
              <a:rPr lang="en-US" dirty="0" smtClean="0"/>
              <a:t>a statistical analysis</a:t>
            </a:r>
          </a:p>
          <a:p>
            <a:endParaRPr lang="en-US" dirty="0"/>
          </a:p>
          <a:p>
            <a:r>
              <a:rPr lang="en-US" dirty="0" smtClean="0"/>
              <a:t>We will answer these questions using data from the National Medical Expenditures Survey (NMES)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386076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Group presentations and </a:t>
            </a:r>
            <a:r>
              <a:rPr lang="en-US" dirty="0" smtClean="0"/>
              <a:t>critiques Q1.1:</a:t>
            </a:r>
          </a:p>
          <a:p>
            <a:pPr marL="457200" lvl="1" indent="0">
              <a:buNone/>
            </a:pPr>
            <a:r>
              <a:rPr lang="en-US" i="1" dirty="0" smtClean="0"/>
              <a:t>How </a:t>
            </a:r>
            <a:r>
              <a:rPr lang="en-US" i="1" dirty="0"/>
              <a:t>does the risk of disease compare for smokers and otherwise similar non-smokers?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Updated data displays</a:t>
            </a:r>
          </a:p>
          <a:p>
            <a:pPr lvl="1"/>
            <a:r>
              <a:rPr lang="en-US" dirty="0" smtClean="0"/>
              <a:t>Logistic regression models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Plans to improve </a:t>
            </a:r>
            <a:r>
              <a:rPr lang="en-US" dirty="0" smtClean="0"/>
              <a:t>displays/models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Propensity score </a:t>
            </a:r>
            <a:r>
              <a:rPr lang="en-US" dirty="0" smtClean="0"/>
              <a:t>approach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243979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is to estimate the effect of a “treatment” or “risk factor” (e.g., ever smoking) on an outcome (e.g., major smoking-caused disease) by </a:t>
            </a:r>
            <a:r>
              <a:rPr lang="en-US" i="1" dirty="0" smtClean="0"/>
              <a:t>comparing otherwise similar persons with and without the risk factor.</a:t>
            </a:r>
          </a:p>
          <a:p>
            <a:endParaRPr lang="en-US" i="1" dirty="0" smtClean="0"/>
          </a:p>
          <a:p>
            <a:r>
              <a:rPr lang="en-US" dirty="0"/>
              <a:t>How could we account for any possible confounding variables in a logistic regression analysis?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pPr marL="0" indent="0">
              <a:lnSpc>
                <a:spcPct val="90000"/>
              </a:lnSpc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208714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could we account for any possible confounding variables in a logistic regression analysis?</a:t>
                </a:r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We </a:t>
                </a:r>
                <a:r>
                  <a:rPr lang="en-US" dirty="0"/>
                  <a:t>could include potential confounding variables as covariates in our analysis using multivariable logistic regression</a:t>
                </a:r>
                <a:r>
                  <a:rPr lang="en-US" dirty="0" smtClean="0"/>
                  <a:t>:</a:t>
                </a:r>
              </a:p>
              <a:p>
                <a:pPr lvl="1"/>
                <a:endParaRPr lang="en-US" sz="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a:rPr lang="en-US" sz="2000" b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ctrlPr>
                                <a:rPr lang="en-US" sz="2000" b="1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𝒐𝒅𝒅𝒔</m:t>
                              </m:r>
                              <m:r>
                                <a:rPr lang="en-US" sz="2000" b="1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𝒐𝒇</m:t>
                              </m:r>
                              <m:r>
                                <a:rPr lang="en-US" sz="2000" b="1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</a:rPr>
                                <m:t>𝒅𝒆𝒂𝒕𝒉</m:t>
                              </m:r>
                            </m:e>
                          </m:d>
                        </m:e>
                      </m:func>
                      <m:r>
                        <a:rPr lang="en-US" sz="2000" b="1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accent2"/>
                          </a:solidFill>
                          <a:latin typeface="Cambria Math" charset="0"/>
                        </a:rPr>
                        <m:t>⋅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𝒈𝒆𝒔𝒕𝒂𝒕𝒊𝒐𝒏𝒂𝒍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𝒂𝒈𝒆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⋅</m:t>
                      </m:r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𝒕𝒘𝒊𝒏</m:t>
                      </m:r>
                    </m:oMath>
                  </m:oMathPara>
                </a14:m>
                <a:endParaRPr lang="en-US" sz="2000" dirty="0"/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We interpret the regression coefficients in a multivariable model as </a:t>
                </a:r>
                <a:r>
                  <a:rPr lang="en-US" b="1" i="1" dirty="0" smtClean="0"/>
                  <a:t>ceteris paribus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holding all other things equal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log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r>
                      <a:rPr lang="en-US" b="0" i="1" smtClean="0">
                        <a:latin typeface="Cambria Math" charset="0"/>
                      </a:rPr>
                      <m:t>𝑂𝑅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for a one-unit change in gestational age, </a:t>
                </a:r>
                <a:r>
                  <a:rPr lang="en-US" b="1" dirty="0" smtClean="0">
                    <a:solidFill>
                      <a:schemeClr val="accent2"/>
                    </a:solidFill>
                  </a:rPr>
                  <a:t>holding twin status constant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log</m:t>
                    </m:r>
                    <m:r>
                      <a:rPr lang="en-US" i="1">
                        <a:latin typeface="Cambria Math" charset="0"/>
                      </a:rPr>
                      <m:t>⁡(</m:t>
                    </m:r>
                    <m:r>
                      <a:rPr lang="en-US" i="1">
                        <a:latin typeface="Cambria Math" charset="0"/>
                      </a:rPr>
                      <m:t>𝑂𝑅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comparing twins to singleton births, </a:t>
                </a:r>
                <a:r>
                  <a:rPr lang="en-US" b="1" dirty="0">
                    <a:solidFill>
                      <a:schemeClr val="accent2"/>
                    </a:solidFill>
                  </a:rPr>
                  <a:t>holding </a:t>
                </a:r>
                <a:r>
                  <a:rPr lang="en-US" b="1" dirty="0" smtClean="0">
                    <a:solidFill>
                      <a:schemeClr val="accent2"/>
                    </a:solidFill>
                  </a:rPr>
                  <a:t>gestational age constant</a:t>
                </a:r>
                <a:endParaRPr lang="en-US" b="1" dirty="0">
                  <a:solidFill>
                    <a:schemeClr val="accent2"/>
                  </a:solidFill>
                </a:endParaRP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842" r="-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201300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for today’s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Health </a:t>
            </a:r>
            <a:r>
              <a:rPr lang="en-US" dirty="0"/>
              <a:t>response: Y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Major smoking caused disease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dirty="0"/>
              <a:t>Binary treatment or risk factor: Z=1,0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Ever smoker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dirty="0"/>
              <a:t>Potential confounders: X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Age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Gender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SES: </a:t>
            </a:r>
            <a:r>
              <a:rPr lang="en-US" sz="2400" dirty="0" smtClean="0"/>
              <a:t>poverty</a:t>
            </a:r>
            <a:r>
              <a:rPr lang="en-US" sz="2400" dirty="0"/>
              <a:t>, education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Marital status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Etc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38832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Stratification to account for confounding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Stratify by the covariate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Estimate the difference in mean outcome within each covariate stratum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Pool the stratum-specific </a:t>
            </a:r>
            <a:r>
              <a:rPr lang="en-US" dirty="0" smtClean="0"/>
              <a:t>values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315098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Stratifying by income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graphicFrame>
        <p:nvGraphicFramePr>
          <p:cNvPr id="8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56662"/>
              </p:ext>
            </p:extLst>
          </p:nvPr>
        </p:nvGraphicFramePr>
        <p:xfrm>
          <a:off x="548712" y="1130298"/>
          <a:ext cx="7912101" cy="5143406"/>
        </p:xfrm>
        <a:graphic>
          <a:graphicData uri="http://schemas.openxmlformats.org/drawingml/2006/table">
            <a:tbl>
              <a:tblPr/>
              <a:tblGrid>
                <a:gridCol w="1328750"/>
                <a:gridCol w="1087159"/>
                <a:gridCol w="1087159"/>
                <a:gridCol w="1147556"/>
                <a:gridCol w="1087159"/>
                <a:gridCol w="1087159"/>
                <a:gridCol w="1087159"/>
              </a:tblGrid>
              <a:tr h="7246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Income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Probability of MSCD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Smoking effect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Log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Std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W=1/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var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W*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Log OR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4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Ever smokers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Never smokers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(Poverty)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.158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(677)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(579)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.191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(303)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.120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(292)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(925)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092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(739)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.131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(2083)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094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(1548)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.105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(2607)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.073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(1892)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Pooled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48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Stratifying by income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  <p:graphicFrame>
        <p:nvGraphicFramePr>
          <p:cNvPr id="8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394405"/>
              </p:ext>
            </p:extLst>
          </p:nvPr>
        </p:nvGraphicFramePr>
        <p:xfrm>
          <a:off x="548712" y="1130298"/>
          <a:ext cx="7912101" cy="5143406"/>
        </p:xfrm>
        <a:graphic>
          <a:graphicData uri="http://schemas.openxmlformats.org/drawingml/2006/table">
            <a:tbl>
              <a:tblPr/>
              <a:tblGrid>
                <a:gridCol w="1328750"/>
                <a:gridCol w="1087159"/>
                <a:gridCol w="1087159"/>
                <a:gridCol w="1147556"/>
                <a:gridCol w="1087159"/>
                <a:gridCol w="1087159"/>
                <a:gridCol w="1087159"/>
              </a:tblGrid>
              <a:tr h="7246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Income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Probability of MSCD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Smoking effect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Log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Std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W=1/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var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W*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Log OR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4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Ever smokers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Never smokers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(Poverty)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.158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(677)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(579)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.777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.186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.191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(303)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.120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(292)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.553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.232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(925)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092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(739)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.820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.153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.131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(2083)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094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(1548)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.370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.109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.105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(2607)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.073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(1892)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.397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.109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Pooled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12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L="342900" indent="-342900" algn="l">
          <a:buFont typeface="Arial"/>
          <a:buChar char="•"/>
          <a:defRPr sz="22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1255</Words>
  <Application>Microsoft Macintosh PowerPoint</Application>
  <PresentationFormat>On-screen Show (4:3)</PresentationFormat>
  <Paragraphs>347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 Black</vt:lpstr>
      <vt:lpstr>Calibri</vt:lpstr>
      <vt:lpstr>Cambria Math</vt:lpstr>
      <vt:lpstr>Comic Sans MS</vt:lpstr>
      <vt:lpstr>Courier</vt:lpstr>
      <vt:lpstr>Courier New</vt:lpstr>
      <vt:lpstr>ＭＳ Ｐゴシック</vt:lpstr>
      <vt:lpstr>Arial</vt:lpstr>
      <vt:lpstr>Office Theme</vt:lpstr>
      <vt:lpstr>AS.280.347 Class 1.3</vt:lpstr>
      <vt:lpstr>Module 1: Smoking and risk of disease</vt:lpstr>
      <vt:lpstr>Today’s agenda</vt:lpstr>
      <vt:lpstr>Confounding</vt:lpstr>
      <vt:lpstr>Review of logistic regression</vt:lpstr>
      <vt:lpstr>Scenario for today’s discussion</vt:lpstr>
      <vt:lpstr>Stratification to account for confounding</vt:lpstr>
      <vt:lpstr>Example: Stratifying by income</vt:lpstr>
      <vt:lpstr>Example: Stratifying by income</vt:lpstr>
      <vt:lpstr>Example: Stratifying by income</vt:lpstr>
      <vt:lpstr>Example: MSCD</vt:lpstr>
      <vt:lpstr>What to do with many potential confounders?</vt:lpstr>
      <vt:lpstr>What is a propensity score?</vt:lpstr>
      <vt:lpstr>Propensity score strategy – idea </vt:lpstr>
      <vt:lpstr>Propensity score strategy – implementation </vt:lpstr>
      <vt:lpstr>Pros and cons of propensity scores</vt:lpstr>
      <vt:lpstr>Assignment 1.3</vt:lpstr>
      <vt:lpstr>Thinking ahead…</vt:lpstr>
      <vt:lpstr>References for propensity scores</vt:lpstr>
    </vt:vector>
  </TitlesOfParts>
  <Company>Johns Hopkins University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Taub</dc:creator>
  <cp:lastModifiedBy>Microsoft Office User</cp:lastModifiedBy>
  <cp:revision>132</cp:revision>
  <cp:lastPrinted>2017-02-13T19:48:51Z</cp:lastPrinted>
  <dcterms:created xsi:type="dcterms:W3CDTF">2014-03-27T19:01:42Z</dcterms:created>
  <dcterms:modified xsi:type="dcterms:W3CDTF">2019-02-11T14:31:18Z</dcterms:modified>
</cp:coreProperties>
</file>