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311" r:id="rId4"/>
    <p:sldId id="314" r:id="rId5"/>
    <p:sldId id="315" r:id="rId6"/>
    <p:sldId id="305" r:id="rId7"/>
    <p:sldId id="308" r:id="rId8"/>
    <p:sldId id="307" r:id="rId9"/>
    <p:sldId id="312" r:id="rId10"/>
    <p:sldId id="313" r:id="rId11"/>
    <p:sldId id="310" r:id="rId12"/>
    <p:sldId id="30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0" autoAdjust="0"/>
    <p:restoredTop sz="96498" autoAdjust="0"/>
  </p:normalViewPr>
  <p:slideViewPr>
    <p:cSldViewPr snapToGrid="0" snapToObjects="1">
      <p:cViewPr varScale="1">
        <p:scale>
          <a:sx n="126" d="100"/>
          <a:sy n="126" d="100"/>
        </p:scale>
        <p:origin x="14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0E37-9139-054A-8EB0-9A00D7534F56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8DF2-C4B7-0647-9CB1-FB425799A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32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D8682-E585-F54B-8F39-4113524B28D1}" type="datetimeFigureOut">
              <a:rPr lang="en-US" smtClean="0"/>
              <a:t>3/25/19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6E36A-6302-EE4E-9316-F99E8884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0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3671"/>
            <a:ext cx="7772400" cy="1470025"/>
          </a:xfrm>
        </p:spPr>
        <p:txBody>
          <a:bodyPr>
            <a:normAutofit/>
          </a:bodyPr>
          <a:lstStyle>
            <a:lvl1pPr>
              <a:defRPr sz="400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950" y="3063640"/>
            <a:ext cx="3715196" cy="186008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2"/>
                </a:solidFill>
                <a:latin typeface="Arial Black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01289" y="2906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5944" y="3063640"/>
            <a:ext cx="3692256" cy="189865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60824" y="654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342900" indent="-342900" algn="l">
              <a:buFont typeface="Arial"/>
              <a:buChar char="•"/>
            </a:pPr>
            <a:endParaRPr lang="en-US" sz="2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8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61" y="130603"/>
            <a:ext cx="8799729" cy="825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60" y="1155003"/>
            <a:ext cx="8799729" cy="506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9/3/14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Public Heath Biostatistics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9A1BC-06DB-0849-9175-6C876832AA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" y="6356350"/>
            <a:ext cx="8839200" cy="0"/>
          </a:xfrm>
          <a:prstGeom prst="line">
            <a:avLst/>
          </a:prstGeom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3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600" kern="1200">
          <a:solidFill>
            <a:schemeClr val="accent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–"/>
        <a:defRPr sz="1400" kern="1200">
          <a:solidFill>
            <a:schemeClr val="accent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»"/>
        <a:defRPr sz="14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lib.berkeley.edu/publichealth/healthstatistics/rawdata" TargetMode="External"/><Relationship Id="rId4" Type="http://schemas.openxmlformats.org/officeDocument/2006/relationships/hyperlink" Target="http://www.datasciencecentral.com/profiles/blogs/10-great-healthcare-data-sets" TargetMode="External"/><Relationship Id="rId5" Type="http://schemas.openxmlformats.org/officeDocument/2006/relationships/hyperlink" Target="https://www.cdc.gov/nchs/data_access/ftp_data.htm" TargetMode="External"/><Relationship Id="rId6" Type="http://schemas.openxmlformats.org/officeDocument/2006/relationships/hyperlink" Target="https://catalog.data.gov/dataset?_organization_limit=0&amp;organization=hhs-gov#topic=health_navig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healthdata.gov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bacus.bates.edu/~ganderso/biology/resources/writing/HTWtablefig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AS.280.347</a:t>
            </a:r>
            <a:br>
              <a:rPr lang="en-US" dirty="0" smtClean="0"/>
            </a:br>
            <a:r>
              <a:rPr lang="en-US" dirty="0" smtClean="0"/>
              <a:t>Class 2.4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65944" y="3063639"/>
            <a:ext cx="3692256" cy="2674513"/>
          </a:xfrm>
        </p:spPr>
        <p:txBody>
          <a:bodyPr>
            <a:normAutofit/>
          </a:bodyPr>
          <a:lstStyle/>
          <a:p>
            <a:r>
              <a:rPr lang="en-US" dirty="0" smtClean="0"/>
              <a:t>Review your work!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Your projects!</a:t>
            </a:r>
          </a:p>
        </p:txBody>
      </p:sp>
    </p:spTree>
    <p:extLst>
      <p:ext uri="{BB962C8B-B14F-4D97-AF65-F5344CB8AC3E}">
        <p14:creationId xmlns:p14="http://schemas.microsoft.com/office/powerpoint/2010/main" val="292695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>
            <a:normAutofit/>
          </a:bodyPr>
          <a:lstStyle/>
          <a:p>
            <a:r>
              <a:rPr lang="en-US" dirty="0" smtClean="0"/>
              <a:t>Your project!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400" b="1" dirty="0" smtClean="0"/>
              <a:t>For your final project, you will need:</a:t>
            </a:r>
            <a:endParaRPr lang="en-US" sz="7400" dirty="0"/>
          </a:p>
          <a:p>
            <a:r>
              <a:rPr lang="en-US" sz="6400" dirty="0" smtClean="0"/>
              <a:t>A research question of interest in public health</a:t>
            </a:r>
          </a:p>
          <a:p>
            <a:r>
              <a:rPr lang="en-US" sz="6400" dirty="0" smtClean="0"/>
              <a:t>A data source that you can use to answer this question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7400" b="1" dirty="0" smtClean="0"/>
              <a:t>Framing </a:t>
            </a:r>
            <a:r>
              <a:rPr lang="en-US" sz="7400" b="1" dirty="0"/>
              <a:t>a research question in public </a:t>
            </a:r>
            <a:r>
              <a:rPr lang="en-US" sz="7400" b="1" dirty="0" smtClean="0"/>
              <a:t>health:</a:t>
            </a:r>
            <a:r>
              <a:rPr lang="en-US" sz="7400" dirty="0"/>
              <a:t> </a:t>
            </a:r>
            <a:endParaRPr lang="en-US" sz="7400" dirty="0" smtClean="0"/>
          </a:p>
          <a:p>
            <a:r>
              <a:rPr lang="en-US" sz="6200" dirty="0" smtClean="0"/>
              <a:t>Start with a </a:t>
            </a:r>
            <a:r>
              <a:rPr lang="en-US" sz="6200" u="sng" dirty="0"/>
              <a:t>general</a:t>
            </a:r>
            <a:r>
              <a:rPr lang="en-US" sz="6200" dirty="0"/>
              <a:t> area of public health in which you have interest, and then narrow to a </a:t>
            </a:r>
            <a:r>
              <a:rPr lang="en-US" sz="6200" u="sng" dirty="0"/>
              <a:t>specific</a:t>
            </a:r>
            <a:r>
              <a:rPr lang="en-US" sz="6200" dirty="0"/>
              <a:t> question you’d like to answer</a:t>
            </a:r>
            <a:r>
              <a:rPr lang="en-US" sz="6200" dirty="0" smtClean="0"/>
              <a:t>.</a:t>
            </a:r>
          </a:p>
          <a:p>
            <a:r>
              <a:rPr lang="en-US" sz="6200" dirty="0"/>
              <a:t>It can be helpful to frame your question in terms of investigating a relationship between a specific outcome variable (like “disease status” for our Module </a:t>
            </a:r>
            <a:r>
              <a:rPr lang="en-US" sz="6200" dirty="0" smtClean="0"/>
              <a:t>1) </a:t>
            </a:r>
            <a:r>
              <a:rPr lang="en-US" sz="6200" dirty="0"/>
              <a:t>and one or more primary predictor variables (“smoking status” for our Module </a:t>
            </a:r>
            <a:r>
              <a:rPr lang="en-US" sz="6200" dirty="0" smtClean="0"/>
              <a:t>1.)</a:t>
            </a:r>
            <a:endParaRPr lang="en-US" sz="6200" b="1" dirty="0" smtClean="0"/>
          </a:p>
          <a:p>
            <a:r>
              <a:rPr lang="en-US" sz="6200" dirty="0"/>
              <a:t>Later you will need to think about the possibility of effect modifiers and possible confounders, but for now just think about that primary relationship of interest!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7400" b="1" dirty="0" smtClean="0"/>
              <a:t>Locating data to answer this question:</a:t>
            </a:r>
            <a:r>
              <a:rPr lang="en-US" sz="7400" dirty="0" smtClean="0"/>
              <a:t> </a:t>
            </a:r>
          </a:p>
          <a:p>
            <a:r>
              <a:rPr lang="en-US" sz="6400" dirty="0" smtClean="0"/>
              <a:t>If you have a specific area of interest in mind, you can Google for data in that area</a:t>
            </a:r>
          </a:p>
          <a:p>
            <a:r>
              <a:rPr lang="en-US" sz="6400" dirty="0" smtClean="0"/>
              <a:t>Or explore the links below to see what type of data is available:</a:t>
            </a:r>
            <a:endParaRPr lang="en-US" sz="6400" dirty="0"/>
          </a:p>
          <a:p>
            <a:pPr marL="400050" lvl="1" indent="0">
              <a:buNone/>
            </a:pPr>
            <a:r>
              <a:rPr lang="en-US" sz="6000" u="sng" dirty="0">
                <a:hlinkClick r:id="rId2"/>
              </a:rPr>
              <a:t>https://www.healthdata.gov/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3"/>
              </a:rPr>
              <a:t>http://guides.lib.berkeley.edu/publichealth/healthstatistics/rawdata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4"/>
              </a:rPr>
              <a:t>http://www.datasciencecentral.com/profiles/blogs/10-great-healthcare-data-sets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5"/>
              </a:rPr>
              <a:t>https://www.cdc.gov/nchs/data_access/ftp_data.htm</a:t>
            </a:r>
            <a:endParaRPr lang="en-US" sz="6000" dirty="0"/>
          </a:p>
          <a:p>
            <a:pPr marL="400050" lvl="1" indent="0">
              <a:buNone/>
            </a:pPr>
            <a:r>
              <a:rPr lang="en-US" sz="6000" u="sng" dirty="0">
                <a:hlinkClick r:id="rId6"/>
              </a:rPr>
              <a:t>https://catalog.data.gov/dataset?_</a:t>
            </a:r>
            <a:r>
              <a:rPr lang="en-US" sz="6000" u="sng" dirty="0" smtClean="0">
                <a:hlinkClick r:id="rId6"/>
              </a:rPr>
              <a:t>organization_limit=0&amp;organization=hhs-gov#topic=health_navigation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Public Health Data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0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/>
          <a:lstStyle/>
          <a:p>
            <a:r>
              <a:rPr lang="en-US" dirty="0" smtClean="0"/>
              <a:t>Types of regression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Logistic regression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Poisson regression (log-linear model)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39158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a short introduction to your question of interest: </a:t>
            </a:r>
          </a:p>
          <a:p>
            <a:pPr lvl="1"/>
            <a:r>
              <a:rPr lang="en-US" dirty="0" smtClean="0"/>
              <a:t>Question</a:t>
            </a:r>
          </a:p>
          <a:p>
            <a:pPr lvl="1"/>
            <a:r>
              <a:rPr lang="en-US" dirty="0" smtClean="0"/>
              <a:t>Data source</a:t>
            </a:r>
          </a:p>
          <a:p>
            <a:pPr lvl="1"/>
            <a:r>
              <a:rPr lang="en-US" dirty="0" smtClean="0"/>
              <a:t>Outcome variable</a:t>
            </a:r>
          </a:p>
          <a:p>
            <a:pPr lvl="1"/>
            <a:r>
              <a:rPr lang="en-US" dirty="0" smtClean="0"/>
              <a:t>Primary predictor variable(s)</a:t>
            </a:r>
          </a:p>
          <a:p>
            <a:r>
              <a:rPr lang="en-US" dirty="0" smtClean="0"/>
              <a:t>If you have it available, read your data into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Examine and explore your data:</a:t>
            </a:r>
          </a:p>
          <a:p>
            <a:pPr lvl="1"/>
            <a:r>
              <a:rPr lang="en-US" dirty="0" smtClean="0"/>
              <a:t>Summaries of your variables of interest</a:t>
            </a:r>
          </a:p>
          <a:p>
            <a:pPr lvl="2"/>
            <a:r>
              <a:rPr lang="en-US" dirty="0" smtClean="0"/>
              <a:t>Is there missing data?  Anything unusual or concerning?</a:t>
            </a:r>
          </a:p>
          <a:p>
            <a:pPr lvl="1"/>
            <a:r>
              <a:rPr lang="en-US" dirty="0" smtClean="0"/>
              <a:t>Recode from numbers to factors</a:t>
            </a:r>
          </a:p>
          <a:p>
            <a:pPr lvl="2"/>
            <a:r>
              <a:rPr lang="en-US" dirty="0" smtClean="0"/>
              <a:t>1 -&gt; “female”, 0 -&gt; “male”,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Make a few basic exploratory plots to answer your question</a:t>
            </a:r>
          </a:p>
          <a:p>
            <a:r>
              <a:rPr lang="en-US" dirty="0" smtClean="0"/>
              <a:t>What type of basic analysis could you use to address your question?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Submit assignment in R markdown through Blackboard by Sunday @ midnight.</a:t>
            </a:r>
          </a:p>
          <a:p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59811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 2: Particulate air pollution and mortality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Question 2.1 (Q2.1): How does the daily risk of death depend upon air pollution level in American cities?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 2.2 (Q2.2): </a:t>
            </a:r>
            <a:r>
              <a:rPr lang="en-US" dirty="0"/>
              <a:t>Is the estimate of the pollution effect sensitive to assumptions about seasonal or weather effects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b="1" dirty="0" smtClean="0"/>
              <a:t>Question 2.3 </a:t>
            </a:r>
            <a:r>
              <a:rPr lang="en-US" b="1" dirty="0"/>
              <a:t>(</a:t>
            </a:r>
            <a:r>
              <a:rPr lang="en-US" b="1" dirty="0" smtClean="0"/>
              <a:t>Q2.3)</a:t>
            </a:r>
            <a:r>
              <a:rPr lang="en-US" b="1" dirty="0"/>
              <a:t>: </a:t>
            </a:r>
            <a:r>
              <a:rPr lang="en-US" b="1" dirty="0" smtClean="0"/>
              <a:t>How </a:t>
            </a:r>
            <a:r>
              <a:rPr lang="en-US" b="1" dirty="0"/>
              <a:t>do you pool PM effect (log relative rate) estimates from multiple cities taking account of both natural geographic variability in the true effects and statistical errors that might differ among cities?</a:t>
            </a:r>
          </a:p>
          <a:p>
            <a:endParaRPr lang="en-US" dirty="0"/>
          </a:p>
          <a:p>
            <a:r>
              <a:rPr lang="en-US" dirty="0" smtClean="0"/>
              <a:t>We will answer these questions using data from the National Morbidity and Mortality Air Pollution Study (NMMAPS)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86076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60" y="1155003"/>
            <a:ext cx="8799729" cy="534739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For each single city:</a:t>
            </a:r>
          </a:p>
          <a:p>
            <a:pPr lvl="1"/>
            <a:r>
              <a:rPr lang="en-US" dirty="0" smtClean="0"/>
              <a:t>Update your time series display of PM10, temperature, and total mortality versus date.</a:t>
            </a:r>
          </a:p>
          <a:p>
            <a:pPr lvl="1"/>
            <a:r>
              <a:rPr lang="en-US" dirty="0" smtClean="0"/>
              <a:t>Regress mortality on PM10 using a Poisson model with different indicator variables for time: (a) nothing (0 </a:t>
            </a:r>
            <a:r>
              <a:rPr lang="en-US" dirty="0" err="1" smtClean="0"/>
              <a:t>df</a:t>
            </a:r>
            <a:r>
              <a:rPr lang="en-US" dirty="0" smtClean="0"/>
              <a:t>); (b) season (4-1 </a:t>
            </a:r>
            <a:r>
              <a:rPr lang="en-US" dirty="0" err="1" smtClean="0"/>
              <a:t>df</a:t>
            </a:r>
            <a:r>
              <a:rPr lang="en-US" dirty="0" smtClean="0"/>
              <a:t>); (c) month (12-1 </a:t>
            </a:r>
            <a:r>
              <a:rPr lang="en-US" dirty="0" err="1" smtClean="0"/>
              <a:t>df</a:t>
            </a:r>
            <a:r>
              <a:rPr lang="en-US" dirty="0" smtClean="0"/>
              <a:t>); (d) season by year (4x19-1 </a:t>
            </a:r>
            <a:r>
              <a:rPr lang="en-US" dirty="0" err="1" smtClean="0"/>
              <a:t>df</a:t>
            </a:r>
            <a:r>
              <a:rPr lang="en-US" dirty="0" smtClean="0"/>
              <a:t>); (e) month by year (12x19-1 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Repeat the regressions with natural splines to give a smooth relationship between mortality and time using ns(time, </a:t>
            </a:r>
            <a:r>
              <a:rPr lang="en-US" dirty="0" err="1"/>
              <a:t>df</a:t>
            </a:r>
            <a:r>
              <a:rPr lang="en-US" dirty="0"/>
              <a:t>) for </a:t>
            </a:r>
            <a:r>
              <a:rPr lang="en-US" dirty="0" err="1"/>
              <a:t>df</a:t>
            </a:r>
            <a:r>
              <a:rPr lang="en-US" dirty="0"/>
              <a:t> = 0, </a:t>
            </a:r>
            <a:r>
              <a:rPr lang="en-US" dirty="0" smtClean="0"/>
              <a:t>3, 11, 75, 227 </a:t>
            </a:r>
          </a:p>
          <a:p>
            <a:pPr lvl="1"/>
            <a:r>
              <a:rPr lang="en-US" dirty="0" smtClean="0"/>
              <a:t>Display </a:t>
            </a:r>
            <a:r>
              <a:rPr lang="en-US" dirty="0"/>
              <a:t>the </a:t>
            </a:r>
            <a:r>
              <a:rPr lang="en-US" dirty="0" smtClean="0"/>
              <a:t>10 PM10 </a:t>
            </a:r>
            <a:r>
              <a:rPr lang="en-US" dirty="0"/>
              <a:t>coefficients </a:t>
            </a:r>
            <a:r>
              <a:rPr lang="en-US" dirty="0" smtClean="0"/>
              <a:t>with </a:t>
            </a:r>
            <a:r>
              <a:rPr lang="en-US" dirty="0"/>
              <a:t>confidence intervals in a table or graph to see the effect of the method of control for seasonality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Choose your preferred model from among the </a:t>
            </a:r>
            <a:r>
              <a:rPr lang="en-US" dirty="0" smtClean="0"/>
              <a:t>10 above</a:t>
            </a:r>
            <a:r>
              <a:rPr lang="en-US" dirty="0"/>
              <a:t>. </a:t>
            </a:r>
            <a:r>
              <a:rPr lang="en-US" dirty="0" smtClean="0"/>
              <a:t>Explain your choice. </a:t>
            </a:r>
            <a:r>
              <a:rPr lang="en-US" b="1" dirty="0" smtClean="0"/>
              <a:t>Interpret the log relative rate from this chosen model.</a:t>
            </a:r>
            <a:endParaRPr lang="en-US" b="1" dirty="0"/>
          </a:p>
          <a:p>
            <a:r>
              <a:rPr lang="en-US" b="1" dirty="0" smtClean="0"/>
              <a:t>Across the cities: </a:t>
            </a:r>
          </a:p>
          <a:p>
            <a:pPr lvl="1"/>
            <a:r>
              <a:rPr lang="en-US" dirty="0" smtClean="0"/>
              <a:t>Using your chosen seasonal adjustment </a:t>
            </a:r>
            <a:r>
              <a:rPr lang="mr-IN" dirty="0" smtClean="0"/>
              <a:t>–</a:t>
            </a:r>
            <a:r>
              <a:rPr lang="en-US" dirty="0" smtClean="0"/>
              <a:t> the same for each city </a:t>
            </a:r>
            <a:r>
              <a:rPr lang="mr-IN" dirty="0" smtClean="0"/>
              <a:t>–</a:t>
            </a:r>
            <a:r>
              <a:rPr lang="en-US" dirty="0" smtClean="0"/>
              <a:t> pool </a:t>
            </a:r>
            <a:r>
              <a:rPr lang="en-US" dirty="0"/>
              <a:t>the </a:t>
            </a:r>
            <a:r>
              <a:rPr lang="en-US" dirty="0" smtClean="0"/>
              <a:t>city-specific estimates </a:t>
            </a:r>
            <a:r>
              <a:rPr lang="en-US" dirty="0"/>
              <a:t>of </a:t>
            </a:r>
            <a:r>
              <a:rPr lang="en-US" dirty="0" smtClean="0"/>
              <a:t>log relative </a:t>
            </a:r>
            <a:r>
              <a:rPr lang="en-US" dirty="0"/>
              <a:t>rate from your </a:t>
            </a:r>
            <a:r>
              <a:rPr lang="en-US" dirty="0" smtClean="0"/>
              <a:t>team </a:t>
            </a:r>
            <a:r>
              <a:rPr lang="en-US" dirty="0"/>
              <a:t>to estimate an average value taking account of statistical and </a:t>
            </a:r>
            <a:r>
              <a:rPr lang="en-US" dirty="0" smtClean="0"/>
              <a:t>city-specific variation </a:t>
            </a:r>
            <a:r>
              <a:rPr lang="en-US" dirty="0"/>
              <a:t>in the log relative rate estimates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Write an R function to do the pooling calculation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/>
              <a:t>Work together in groups!</a:t>
            </a:r>
          </a:p>
          <a:p>
            <a:r>
              <a:rPr lang="en-US" sz="1800" dirty="0" smtClean="0"/>
              <a:t>Submit assignment in R markdown through Blackboard by </a:t>
            </a:r>
            <a:r>
              <a:rPr lang="en-US" sz="1800" b="1" dirty="0" smtClean="0"/>
              <a:t>Sunday, March 24th </a:t>
            </a:r>
            <a:r>
              <a:rPr lang="en-US" sz="1800" dirty="0" smtClean="0"/>
              <a:t>@ midnight.</a:t>
            </a:r>
          </a:p>
          <a:p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193236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700"/>
            <a:ext cx="9144000" cy="52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3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9/3/14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Public Heath Biostatistics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360"/>
            <a:ext cx="9144000" cy="53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0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the City-Specific Estimates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8545"/>
              </p:ext>
            </p:extLst>
          </p:nvPr>
        </p:nvGraphicFramePr>
        <p:xfrm>
          <a:off x="240646" y="1101184"/>
          <a:ext cx="8799730" cy="31137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01347"/>
                <a:gridCol w="1512861"/>
                <a:gridCol w="1134794"/>
                <a:gridCol w="1485992"/>
                <a:gridCol w="1047503"/>
                <a:gridCol w="1405650"/>
                <a:gridCol w="1211583"/>
              </a:tblGrid>
              <a:tr h="957170"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Estimate</a:t>
                      </a:r>
                      <a:r>
                        <a:rPr lang="en-US" sz="1600" baseline="0" dirty="0" smtClean="0"/>
                        <a:t> of </a:t>
                      </a:r>
                      <a:r>
                        <a:rPr lang="en-US" sz="1600" dirty="0" smtClean="0"/>
                        <a:t>Log</a:t>
                      </a:r>
                    </a:p>
                    <a:p>
                      <a:pPr algn="ctr"/>
                      <a:r>
                        <a:rPr lang="en-US" sz="1600" dirty="0" err="1" smtClean="0"/>
                        <a:t>Rel</a:t>
                      </a:r>
                      <a:r>
                        <a:rPr lang="en-US" sz="1600" baseline="0" dirty="0" smtClean="0"/>
                        <a:t> Rate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SE </a:t>
                      </a:r>
                      <a:r>
                        <a:rPr lang="en-US" sz="1600" baseline="-25000" dirty="0" smtClean="0"/>
                        <a:t>Estimate</a:t>
                      </a:r>
                      <a:endParaRPr lang="en-US" sz="1600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Total Variance (V=t</a:t>
                      </a:r>
                      <a:r>
                        <a:rPr lang="en-US" sz="1600" baseline="30000" dirty="0" smtClean="0"/>
                        <a:t>2</a:t>
                      </a:r>
                      <a:r>
                        <a:rPr lang="en-US" sz="1600" dirty="0" smtClean="0"/>
                        <a:t>+ SE</a:t>
                      </a:r>
                      <a:r>
                        <a:rPr lang="en-US" sz="1600" baseline="30000" dirty="0" smtClean="0"/>
                        <a:t>2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V</a:t>
                      </a:r>
                      <a:r>
                        <a:rPr lang="en-US" sz="1600" baseline="30000" dirty="0" smtClean="0"/>
                        <a:t>-1</a:t>
                      </a:r>
                      <a:endParaRPr lang="en-US" sz="1600" baseline="30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V</a:t>
                      </a:r>
                      <a:r>
                        <a:rPr lang="en-US" sz="1600" baseline="30000" dirty="0" smtClean="0"/>
                        <a:t>-1</a:t>
                      </a:r>
                      <a:r>
                        <a:rPr lang="en-US" sz="1600" dirty="0" smtClean="0"/>
                        <a:t>/Sum(V</a:t>
                      </a:r>
                      <a:r>
                        <a:rPr lang="en-US" sz="1600" baseline="30000" dirty="0" smtClean="0"/>
                        <a:t>-1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 smtClean="0"/>
                    </a:p>
                    <a:p>
                      <a:pPr algn="ctr"/>
                      <a:r>
                        <a:rPr lang="en-US" sz="1600" dirty="0" smtClean="0"/>
                        <a:t>Weighted Average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45302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47698"/>
              </p:ext>
            </p:extLst>
          </p:nvPr>
        </p:nvGraphicFramePr>
        <p:xfrm>
          <a:off x="240646" y="4374765"/>
          <a:ext cx="7943808" cy="1840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5" imgW="3340100" imgH="774700" progId="Equation.3">
                  <p:embed/>
                </p:oleObj>
              </mc:Choice>
              <mc:Fallback>
                <p:oleObj name="Equation" r:id="rId5" imgW="3340100" imgH="774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646" y="4374765"/>
                        <a:ext cx="7943808" cy="1840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28935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2</a:t>
            </a:r>
            <a:r>
              <a:rPr lang="en-US" dirty="0" smtClean="0"/>
              <a:t>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Finalize your report for Module 2 to </a:t>
            </a:r>
            <a:r>
              <a:rPr lang="en-US" smtClean="0"/>
              <a:t>answer Q2.1 – Q2.3</a:t>
            </a:r>
            <a:r>
              <a:rPr lang="en-US" dirty="0" smtClean="0"/>
              <a:t>.</a:t>
            </a:r>
          </a:p>
          <a:p>
            <a:endParaRPr lang="en-US" b="1" i="1" dirty="0" smtClean="0"/>
          </a:p>
          <a:p>
            <a:r>
              <a:rPr lang="en-US" b="1" i="1" dirty="0" smtClean="0"/>
              <a:t>For each question, you should have a data display and a statistical analysis to address the question.</a:t>
            </a:r>
          </a:p>
          <a:p>
            <a:pPr lvl="2"/>
            <a:endParaRPr lang="en-US" b="1" i="1" dirty="0" smtClean="0"/>
          </a:p>
          <a:p>
            <a:r>
              <a:rPr lang="en-US" b="1" i="1" dirty="0" smtClean="0"/>
              <a:t>Provide a caption for your data display(s).  </a:t>
            </a:r>
          </a:p>
          <a:p>
            <a:pPr marL="457200" lvl="1" indent="0">
              <a:buNone/>
            </a:pPr>
            <a:r>
              <a:rPr lang="en-US" sz="1700" b="1" i="1" dirty="0" smtClean="0"/>
              <a:t>(</a:t>
            </a:r>
            <a:r>
              <a:rPr lang="en-US" sz="1700" b="1" i="1" dirty="0">
                <a:hlinkClick r:id="rId2"/>
              </a:rPr>
              <a:t>http://abacus.bates.edu/~ganderso/biology/resources/</a:t>
            </a:r>
            <a:r>
              <a:rPr lang="en-US" sz="1700" b="1" i="1" dirty="0" smtClean="0">
                <a:hlinkClick r:id="rId2"/>
              </a:rPr>
              <a:t>writing</a:t>
            </a:r>
            <a:r>
              <a:rPr lang="en-US" sz="1700" b="1" i="1" dirty="0">
                <a:hlinkClick r:id="rId2"/>
              </a:rPr>
              <a:t>/</a:t>
            </a:r>
            <a:r>
              <a:rPr lang="en-US" sz="1700" b="1" i="1" dirty="0" smtClean="0">
                <a:hlinkClick r:id="rId2"/>
              </a:rPr>
              <a:t>HTWtablefigs.html</a:t>
            </a:r>
            <a:r>
              <a:rPr lang="en-US" sz="1700" b="1" i="1" dirty="0" smtClean="0"/>
              <a:t>)</a:t>
            </a:r>
          </a:p>
          <a:p>
            <a:pPr marL="457200" lvl="1" indent="0">
              <a:buNone/>
            </a:pPr>
            <a:r>
              <a:rPr lang="en-US" sz="1700" b="1" i="1" dirty="0"/>
              <a:t>	</a:t>
            </a:r>
            <a:endParaRPr lang="en-US" sz="1700" b="1" i="1" dirty="0" smtClean="0"/>
          </a:p>
          <a:p>
            <a:r>
              <a:rPr lang="en-US" b="1" i="1" dirty="0" smtClean="0"/>
              <a:t>Write up your results in a few paragraphs to answer these questions. In your write-up, you should refer to your data display(s) and your analysis results. Be numerate!</a:t>
            </a:r>
            <a:endParaRPr lang="en-US" b="1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/>
              <a:t>Work together in groups!</a:t>
            </a:r>
          </a:p>
          <a:p>
            <a:r>
              <a:rPr lang="en-US" sz="1800" dirty="0" smtClean="0"/>
              <a:t>Submit your assignment in R markdown through Blackboard by Sunday @ midnight.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A1BC-06DB-0849-9175-6C876832AA2B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324511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/>
          <a:lstStyle/>
          <a:p>
            <a:r>
              <a:rPr lang="en-US" dirty="0" smtClean="0"/>
              <a:t>Your Project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Question: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set and design </a:t>
            </a:r>
          </a:p>
          <a:p>
            <a:pPr lvl="1"/>
            <a:r>
              <a:rPr lang="en-US" dirty="0" smtClean="0"/>
              <a:t>Outcome: </a:t>
            </a:r>
          </a:p>
          <a:p>
            <a:pPr lvl="1"/>
            <a:r>
              <a:rPr lang="en-US" dirty="0" smtClean="0"/>
              <a:t>Predictor variables of primary interest: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Effect modifiers: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Confounders: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DAG: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Primary analysis to address question: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Communicating </a:t>
            </a:r>
            <a:r>
              <a:rPr lang="en-US" dirty="0"/>
              <a:t>results in tables, figures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96120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819"/>
            <a:ext cx="8229600" cy="783791"/>
          </a:xfrm>
        </p:spPr>
        <p:txBody>
          <a:bodyPr>
            <a:normAutofit/>
          </a:bodyPr>
          <a:lstStyle/>
          <a:p>
            <a:r>
              <a:rPr lang="en-US" dirty="0" smtClean="0"/>
              <a:t>Your project!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8430"/>
            <a:ext cx="8229600" cy="50677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Question: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set and design </a:t>
            </a:r>
          </a:p>
          <a:p>
            <a:pPr lvl="1"/>
            <a:r>
              <a:rPr lang="en-US" dirty="0" smtClean="0"/>
              <a:t>Outcome: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Predictor variables of primary interest: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Effect modifiers: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Confounders: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Directed Acyclic Graph (DAG):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Primary analysis to address question: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Communicating </a:t>
            </a:r>
            <a:r>
              <a:rPr lang="en-US" dirty="0"/>
              <a:t>results in </a:t>
            </a:r>
            <a:r>
              <a:rPr lang="en-US" dirty="0" smtClean="0"/>
              <a:t>tables and figures: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99D3-8C08-8B4B-8E68-151B2607B674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dirty="0"/>
              <a:t>Health Data Analysis Practicum </a:t>
            </a:r>
          </a:p>
        </p:txBody>
      </p:sp>
    </p:spTree>
    <p:extLst>
      <p:ext uri="{BB962C8B-B14F-4D97-AF65-F5344CB8AC3E}">
        <p14:creationId xmlns:p14="http://schemas.microsoft.com/office/powerpoint/2010/main" val="64983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marL="342900" indent="-342900" algn="l">
          <a:buFont typeface="Arial"/>
          <a:buChar char="•"/>
          <a:defRPr sz="2200" dirty="0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827</Words>
  <Application>Microsoft Macintosh PowerPoint</Application>
  <PresentationFormat>On-screen Show (4:3)</PresentationFormat>
  <Paragraphs>166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Calibri</vt:lpstr>
      <vt:lpstr>Arial</vt:lpstr>
      <vt:lpstr>Office Theme</vt:lpstr>
      <vt:lpstr>Equation</vt:lpstr>
      <vt:lpstr>AS.280.347 Class 2.4</vt:lpstr>
      <vt:lpstr>Module 2: Particulate air pollution and mortality</vt:lpstr>
      <vt:lpstr>Assignment 2.3</vt:lpstr>
      <vt:lpstr>PowerPoint Presentation</vt:lpstr>
      <vt:lpstr>PowerPoint Presentation</vt:lpstr>
      <vt:lpstr>Pooling the City-Specific Estimates</vt:lpstr>
      <vt:lpstr>Assignment 2.4</vt:lpstr>
      <vt:lpstr>Your Project Design</vt:lpstr>
      <vt:lpstr>Your project!</vt:lpstr>
      <vt:lpstr>Your project! </vt:lpstr>
      <vt:lpstr>Types of regression analysis</vt:lpstr>
      <vt:lpstr>Assignment 3.1</vt:lpstr>
    </vt:vector>
  </TitlesOfParts>
  <Company>Johns Hopkins University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Taub</dc:creator>
  <cp:lastModifiedBy>Microsoft Office User</cp:lastModifiedBy>
  <cp:revision>166</cp:revision>
  <cp:lastPrinted>2017-02-13T19:48:51Z</cp:lastPrinted>
  <dcterms:created xsi:type="dcterms:W3CDTF">2014-03-27T19:01:42Z</dcterms:created>
  <dcterms:modified xsi:type="dcterms:W3CDTF">2019-03-25T18:14:40Z</dcterms:modified>
</cp:coreProperties>
</file>