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8" r:id="rId3"/>
    <p:sldId id="316" r:id="rId4"/>
    <p:sldId id="317" r:id="rId5"/>
    <p:sldId id="315" r:id="rId6"/>
    <p:sldId id="259" r:id="rId7"/>
    <p:sldId id="310" r:id="rId8"/>
    <p:sldId id="306" r:id="rId9"/>
    <p:sldId id="312" r:id="rId10"/>
    <p:sldId id="305" r:id="rId11"/>
    <p:sldId id="282" r:id="rId12"/>
    <p:sldId id="314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6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3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lib.berkeley.edu/publichealth/healthstatistics/rawdata" TargetMode="External"/><Relationship Id="rId4" Type="http://schemas.openxmlformats.org/officeDocument/2006/relationships/hyperlink" Target="http://www.datasciencecentral.com/profiles/blogs/10-great-healthcare-data-sets" TargetMode="External"/><Relationship Id="rId5" Type="http://schemas.openxmlformats.org/officeDocument/2006/relationships/hyperlink" Target="https://www.cdc.gov/nchs/data_access/ftp_data.htm" TargetMode="External"/><Relationship Id="rId6" Type="http://schemas.openxmlformats.org/officeDocument/2006/relationships/hyperlink" Target="https://catalog.data.gov/dataset?_organization_limit=0&amp;organization=hhs-gov#topic=health_navig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ealthdata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s.n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smtClean="0"/>
              <a:t>Class 2.3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 smtClean="0"/>
              <a:t>Review your work!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Pooling results from different cities</a:t>
            </a:r>
          </a:p>
          <a:p>
            <a:endParaRPr lang="en-US" dirty="0"/>
          </a:p>
          <a:p>
            <a:r>
              <a:rPr lang="en-US" dirty="0" smtClean="0"/>
              <a:t>Your projects!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the City-Specific Estimates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Health Data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8545"/>
              </p:ext>
            </p:extLst>
          </p:nvPr>
        </p:nvGraphicFramePr>
        <p:xfrm>
          <a:off x="240646" y="1101184"/>
          <a:ext cx="8799730" cy="31137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1347"/>
                <a:gridCol w="1512861"/>
                <a:gridCol w="1134794"/>
                <a:gridCol w="1485992"/>
                <a:gridCol w="1047503"/>
                <a:gridCol w="1405650"/>
                <a:gridCol w="1211583"/>
              </a:tblGrid>
              <a:tr h="957170"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Estimate</a:t>
                      </a:r>
                      <a:r>
                        <a:rPr lang="en-US" sz="1600" baseline="0" dirty="0" smtClean="0"/>
                        <a:t> of </a:t>
                      </a:r>
                      <a:r>
                        <a:rPr lang="en-US" sz="1600" dirty="0" smtClean="0"/>
                        <a:t>Log</a:t>
                      </a:r>
                    </a:p>
                    <a:p>
                      <a:pPr algn="ctr"/>
                      <a:r>
                        <a:rPr lang="en-US" sz="1600" dirty="0" err="1" smtClean="0"/>
                        <a:t>Rel</a:t>
                      </a:r>
                      <a:r>
                        <a:rPr lang="en-US" sz="1600" baseline="0" dirty="0" smtClean="0"/>
                        <a:t> Rate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SE </a:t>
                      </a:r>
                      <a:r>
                        <a:rPr lang="en-US" sz="1600" baseline="-25000" dirty="0" smtClean="0"/>
                        <a:t>Estimate</a:t>
                      </a:r>
                      <a:endParaRPr lang="en-US" sz="16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Total Variance (V=t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+ SE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V</a:t>
                      </a:r>
                      <a:r>
                        <a:rPr lang="en-US" sz="1600" baseline="30000" dirty="0" smtClean="0"/>
                        <a:t>-1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V</a:t>
                      </a:r>
                      <a:r>
                        <a:rPr lang="en-US" sz="1600" baseline="30000" dirty="0" smtClean="0"/>
                        <a:t>-1</a:t>
                      </a:r>
                      <a:r>
                        <a:rPr lang="en-US" sz="1600" dirty="0" smtClean="0"/>
                        <a:t>/Sum(V</a:t>
                      </a:r>
                      <a:r>
                        <a:rPr lang="en-US" sz="1600" baseline="30000" dirty="0" smtClean="0"/>
                        <a:t>-1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Weighted Average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4530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7698"/>
              </p:ext>
            </p:extLst>
          </p:nvPr>
        </p:nvGraphicFramePr>
        <p:xfrm>
          <a:off x="240646" y="4374765"/>
          <a:ext cx="7943808" cy="184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5" imgW="3340100" imgH="774700" progId="Equation.3">
                  <p:embed/>
                </p:oleObj>
              </mc:Choice>
              <mc:Fallback>
                <p:oleObj name="Equation" r:id="rId5" imgW="33401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646" y="4374765"/>
                        <a:ext cx="7943808" cy="1840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5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8799729" cy="534739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For </a:t>
            </a:r>
            <a:r>
              <a:rPr lang="en-US" b="1" dirty="0" smtClean="0"/>
              <a:t>each single </a:t>
            </a:r>
            <a:r>
              <a:rPr lang="en-US" b="1" dirty="0" smtClean="0"/>
              <a:t>city:</a:t>
            </a:r>
          </a:p>
          <a:p>
            <a:pPr lvl="1"/>
            <a:r>
              <a:rPr lang="en-US" dirty="0" smtClean="0"/>
              <a:t>Update your time series display of PM10, temperature, and total mortality versus date.</a:t>
            </a:r>
          </a:p>
          <a:p>
            <a:pPr lvl="1"/>
            <a:r>
              <a:rPr lang="en-US" dirty="0" smtClean="0"/>
              <a:t>Regress mortality on PM10 using a </a:t>
            </a:r>
            <a:r>
              <a:rPr lang="en-US" dirty="0" smtClean="0"/>
              <a:t>Poisson model with </a:t>
            </a:r>
            <a:r>
              <a:rPr lang="en-US" dirty="0" smtClean="0"/>
              <a:t>different indicator variables for time: (a) nothing (0 </a:t>
            </a:r>
            <a:r>
              <a:rPr lang="en-US" dirty="0" err="1" smtClean="0"/>
              <a:t>df</a:t>
            </a:r>
            <a:r>
              <a:rPr lang="en-US" dirty="0" smtClean="0"/>
              <a:t>); (b) season (4-1 </a:t>
            </a:r>
            <a:r>
              <a:rPr lang="en-US" dirty="0" err="1" smtClean="0"/>
              <a:t>df</a:t>
            </a:r>
            <a:r>
              <a:rPr lang="en-US" dirty="0" smtClean="0"/>
              <a:t>); </a:t>
            </a:r>
            <a:r>
              <a:rPr lang="en-US" dirty="0" smtClean="0"/>
              <a:t>(c) month (12-1 </a:t>
            </a:r>
            <a:r>
              <a:rPr lang="en-US" dirty="0" err="1" smtClean="0"/>
              <a:t>df</a:t>
            </a:r>
            <a:r>
              <a:rPr lang="en-US" dirty="0" smtClean="0"/>
              <a:t>); (d) </a:t>
            </a:r>
            <a:r>
              <a:rPr lang="en-US" dirty="0" smtClean="0"/>
              <a:t>season by year </a:t>
            </a:r>
            <a:r>
              <a:rPr lang="en-US" dirty="0" smtClean="0"/>
              <a:t>(4x19-1 </a:t>
            </a:r>
            <a:r>
              <a:rPr lang="en-US" dirty="0" err="1" smtClean="0"/>
              <a:t>df</a:t>
            </a:r>
            <a:r>
              <a:rPr lang="en-US" dirty="0" smtClean="0"/>
              <a:t>); </a:t>
            </a:r>
            <a:r>
              <a:rPr lang="en-US" dirty="0" smtClean="0"/>
              <a:t>(e) </a:t>
            </a:r>
            <a:r>
              <a:rPr lang="en-US" dirty="0" smtClean="0"/>
              <a:t>month by year (</a:t>
            </a:r>
            <a:r>
              <a:rPr lang="en-US" dirty="0" smtClean="0"/>
              <a:t>12x19-1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Repeat the regressions with natural splines to give a smooth relationship between mortality and time using ns(time, </a:t>
            </a:r>
            <a:r>
              <a:rPr lang="en-US" dirty="0" err="1"/>
              <a:t>df</a:t>
            </a:r>
            <a:r>
              <a:rPr lang="en-US" dirty="0"/>
              <a:t>) for </a:t>
            </a:r>
            <a:r>
              <a:rPr lang="en-US" dirty="0" err="1"/>
              <a:t>df</a:t>
            </a:r>
            <a:r>
              <a:rPr lang="en-US" dirty="0"/>
              <a:t> = 0, </a:t>
            </a:r>
            <a:r>
              <a:rPr lang="en-US" dirty="0" smtClean="0"/>
              <a:t>3, 11, 75, 227 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the </a:t>
            </a:r>
            <a:r>
              <a:rPr lang="en-US" dirty="0" smtClean="0"/>
              <a:t>10 PM10 </a:t>
            </a:r>
            <a:r>
              <a:rPr lang="en-US" dirty="0"/>
              <a:t>coefficients </a:t>
            </a:r>
            <a:r>
              <a:rPr lang="en-US" dirty="0" smtClean="0"/>
              <a:t>with </a:t>
            </a:r>
            <a:r>
              <a:rPr lang="en-US" dirty="0"/>
              <a:t>confidence intervals in a table or graph to see the effect of the method of control for seasonality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Choose your preferred model from among the </a:t>
            </a:r>
            <a:r>
              <a:rPr lang="en-US" dirty="0" smtClean="0"/>
              <a:t>10 above</a:t>
            </a:r>
            <a:r>
              <a:rPr lang="en-US" dirty="0"/>
              <a:t>. </a:t>
            </a:r>
            <a:r>
              <a:rPr lang="en-US" dirty="0" smtClean="0"/>
              <a:t>Explain your choice. </a:t>
            </a:r>
            <a:r>
              <a:rPr lang="en-US" b="1" dirty="0" smtClean="0"/>
              <a:t>Interpret </a:t>
            </a:r>
            <a:r>
              <a:rPr lang="en-US" b="1" dirty="0" smtClean="0"/>
              <a:t>the log relative rate from this chosen model.</a:t>
            </a:r>
            <a:endParaRPr lang="en-US" b="1" dirty="0"/>
          </a:p>
          <a:p>
            <a:r>
              <a:rPr lang="en-US" b="1" dirty="0" smtClean="0"/>
              <a:t>Across the cities: </a:t>
            </a:r>
          </a:p>
          <a:p>
            <a:pPr lvl="1"/>
            <a:r>
              <a:rPr lang="en-US" dirty="0" smtClean="0"/>
              <a:t>Using your chosen seasonal adjustment </a:t>
            </a:r>
            <a:r>
              <a:rPr lang="mr-IN" dirty="0" smtClean="0"/>
              <a:t>–</a:t>
            </a:r>
            <a:r>
              <a:rPr lang="en-US" dirty="0" smtClean="0"/>
              <a:t> the same for each city </a:t>
            </a:r>
            <a:r>
              <a:rPr lang="mr-IN" dirty="0" smtClean="0"/>
              <a:t>–</a:t>
            </a:r>
            <a:r>
              <a:rPr lang="en-US" dirty="0" smtClean="0"/>
              <a:t> pool </a:t>
            </a:r>
            <a:r>
              <a:rPr lang="en-US" dirty="0"/>
              <a:t>the </a:t>
            </a:r>
            <a:r>
              <a:rPr lang="en-US" dirty="0" smtClean="0"/>
              <a:t>city-specific estimates </a:t>
            </a:r>
            <a:r>
              <a:rPr lang="en-US" dirty="0"/>
              <a:t>of </a:t>
            </a:r>
            <a:r>
              <a:rPr lang="en-US" dirty="0" smtClean="0"/>
              <a:t>log relative </a:t>
            </a:r>
            <a:r>
              <a:rPr lang="en-US" dirty="0"/>
              <a:t>rate from your </a:t>
            </a:r>
            <a:r>
              <a:rPr lang="en-US" dirty="0" smtClean="0"/>
              <a:t>team </a:t>
            </a:r>
            <a:r>
              <a:rPr lang="en-US" dirty="0"/>
              <a:t>to estimate an average value taking account of statistical and </a:t>
            </a:r>
            <a:r>
              <a:rPr lang="en-US" dirty="0" smtClean="0"/>
              <a:t>city-specific variation </a:t>
            </a:r>
            <a:r>
              <a:rPr lang="en-US" dirty="0"/>
              <a:t>in the log relative rate estimates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Write an R function to do the pooling calculation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Work together in groups!</a:t>
            </a:r>
          </a:p>
          <a:p>
            <a:r>
              <a:rPr lang="en-US" sz="1800" dirty="0" smtClean="0"/>
              <a:t>Submit assignment in R markdown through Blackboard by </a:t>
            </a:r>
            <a:r>
              <a:rPr lang="en-US" sz="1800" b="1" dirty="0" smtClean="0"/>
              <a:t>Sunday, March 24th </a:t>
            </a:r>
            <a:r>
              <a:rPr lang="en-US" sz="1800" dirty="0" smtClean="0"/>
              <a:t>@ </a:t>
            </a:r>
            <a:r>
              <a:rPr lang="en-US" sz="1800" dirty="0" smtClean="0"/>
              <a:t>midnight.</a:t>
            </a:r>
          </a:p>
          <a:p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7843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Thinking ahead: your project!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set and design </a:t>
            </a:r>
          </a:p>
          <a:p>
            <a:pPr lvl="1"/>
            <a:r>
              <a:rPr lang="en-US" dirty="0" smtClean="0"/>
              <a:t>Outcome: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Predictor variables of primary interest: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Effect modifiers: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Confounders: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Directed Acyclic Graph (DAG):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results in </a:t>
            </a:r>
            <a:r>
              <a:rPr lang="en-US" dirty="0" smtClean="0"/>
              <a:t>tables and figures: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08362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Thinking ahead: your project!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dirty="0"/>
              <a:t>By the end of Spring Break, think about:</a:t>
            </a:r>
            <a:endParaRPr lang="en-US" sz="7400" dirty="0"/>
          </a:p>
          <a:p>
            <a:r>
              <a:rPr lang="en-US" sz="6400" dirty="0" smtClean="0"/>
              <a:t>A </a:t>
            </a:r>
            <a:r>
              <a:rPr lang="en-US" sz="6400" dirty="0" smtClean="0"/>
              <a:t>research question of interest in public health</a:t>
            </a:r>
          </a:p>
          <a:p>
            <a:r>
              <a:rPr lang="en-US" sz="6400" dirty="0" smtClean="0"/>
              <a:t>A data source that you can use to answer this question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7400" b="1" dirty="0" smtClean="0"/>
              <a:t>Framing </a:t>
            </a:r>
            <a:r>
              <a:rPr lang="en-US" sz="7400" b="1" dirty="0"/>
              <a:t>a research question in public </a:t>
            </a:r>
            <a:r>
              <a:rPr lang="en-US" sz="7400" b="1" dirty="0" smtClean="0"/>
              <a:t>health:</a:t>
            </a:r>
            <a:r>
              <a:rPr lang="en-US" sz="7400" dirty="0"/>
              <a:t> </a:t>
            </a:r>
            <a:endParaRPr lang="en-US" sz="7400" dirty="0" smtClean="0"/>
          </a:p>
          <a:p>
            <a:r>
              <a:rPr lang="en-US" sz="6200" dirty="0" smtClean="0"/>
              <a:t>Start with a </a:t>
            </a:r>
            <a:r>
              <a:rPr lang="en-US" sz="6200" u="sng" dirty="0"/>
              <a:t>general</a:t>
            </a:r>
            <a:r>
              <a:rPr lang="en-US" sz="6200" dirty="0"/>
              <a:t> area of public health in which you have interest, and then narrow to a </a:t>
            </a:r>
            <a:r>
              <a:rPr lang="en-US" sz="6200" u="sng" dirty="0"/>
              <a:t>specific</a:t>
            </a:r>
            <a:r>
              <a:rPr lang="en-US" sz="6200" dirty="0"/>
              <a:t> question you’d like to answer</a:t>
            </a:r>
            <a:r>
              <a:rPr lang="en-US" sz="6200" dirty="0" smtClean="0"/>
              <a:t>.</a:t>
            </a:r>
          </a:p>
          <a:p>
            <a:r>
              <a:rPr lang="en-US" sz="6200" dirty="0"/>
              <a:t>It can be helpful to frame your question in terms of investigating a relationship between a specific outcome variable (like “disease status” for our Module </a:t>
            </a:r>
            <a:r>
              <a:rPr lang="en-US" sz="6200" dirty="0" smtClean="0"/>
              <a:t>1) </a:t>
            </a:r>
            <a:r>
              <a:rPr lang="en-US" sz="6200" dirty="0"/>
              <a:t>and one or more primary predictor variables (“smoking status” for our Module </a:t>
            </a:r>
            <a:r>
              <a:rPr lang="en-US" sz="6200" dirty="0" smtClean="0"/>
              <a:t>1.)</a:t>
            </a:r>
            <a:endParaRPr lang="en-US" sz="6200" b="1" dirty="0" smtClean="0"/>
          </a:p>
          <a:p>
            <a:r>
              <a:rPr lang="en-US" sz="6200" dirty="0"/>
              <a:t>Later you will need to think about the possibility of effect modifiers and possible confounders, but for now just think about that primary relationship of interest!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7400" b="1" dirty="0" smtClean="0"/>
              <a:t>Locating data to answer this question:</a:t>
            </a:r>
            <a:r>
              <a:rPr lang="en-US" sz="7400" dirty="0" smtClean="0"/>
              <a:t> </a:t>
            </a:r>
          </a:p>
          <a:p>
            <a:r>
              <a:rPr lang="en-US" sz="6400" dirty="0" smtClean="0"/>
              <a:t>If you have a specific area of interest in mind, you can Google for data in that area</a:t>
            </a:r>
          </a:p>
          <a:p>
            <a:r>
              <a:rPr lang="en-US" sz="6400" dirty="0" smtClean="0"/>
              <a:t>Or explore the links below to see what type of data is available:</a:t>
            </a:r>
            <a:endParaRPr lang="en-US" sz="6400" dirty="0"/>
          </a:p>
          <a:p>
            <a:pPr marL="400050" lvl="1" indent="0">
              <a:buNone/>
            </a:pPr>
            <a:r>
              <a:rPr lang="en-US" sz="6000" u="sng" dirty="0">
                <a:hlinkClick r:id="rId2"/>
              </a:rPr>
              <a:t>https://www.healthdata.gov/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3"/>
              </a:rPr>
              <a:t>http://guides.lib.berkeley.edu/publichealth/healthstatistics/rawdata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4"/>
              </a:rPr>
              <a:t>http://www.datasciencecentral.com/profiles/blogs/10-great-healthcare-data-sets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5"/>
              </a:rPr>
              <a:t>https://www.cdc.gov/nchs/data_access/ftp_data.htm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6"/>
              </a:rPr>
              <a:t>https://catalog.data.gov/dataset?_</a:t>
            </a:r>
            <a:r>
              <a:rPr lang="en-US" sz="6000" u="sng" dirty="0" smtClean="0">
                <a:hlinkClick r:id="rId6"/>
              </a:rPr>
              <a:t>organization_limit=0&amp;organization=hhs-gov#topic=health_navigation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Public Health Data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Update your time series display of PM10, temperature, and total mortality versus date.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For each city, regress mortality on PM10 using a log-linear (Poisson) model with different indicator variables for time:</a:t>
            </a:r>
          </a:p>
          <a:p>
            <a:pPr lvl="1"/>
            <a:r>
              <a:rPr lang="en-US" dirty="0"/>
              <a:t>A: death ~ pm10	</a:t>
            </a:r>
            <a:r>
              <a:rPr lang="en-US" dirty="0">
                <a:solidFill>
                  <a:schemeClr val="accent2"/>
                </a:solidFill>
              </a:rPr>
              <a:t> 0 degrees of freedom (</a:t>
            </a:r>
            <a:r>
              <a:rPr lang="en-US" dirty="0" err="1">
                <a:solidFill>
                  <a:schemeClr val="accent2"/>
                </a:solidFill>
              </a:rPr>
              <a:t>df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B: death ~ pm10 + </a:t>
            </a:r>
            <a:r>
              <a:rPr lang="en-US" dirty="0" err="1"/>
              <a:t>as.factor</a:t>
            </a:r>
            <a:r>
              <a:rPr lang="en-US" dirty="0"/>
              <a:t>(season)   </a:t>
            </a:r>
            <a:r>
              <a:rPr lang="en-US" dirty="0">
                <a:solidFill>
                  <a:schemeClr val="accent2"/>
                </a:solidFill>
              </a:rPr>
              <a:t>4-1 = 3 </a:t>
            </a:r>
            <a:r>
              <a:rPr lang="en-US" dirty="0" err="1">
                <a:solidFill>
                  <a:schemeClr val="accent2"/>
                </a:solidFill>
              </a:rPr>
              <a:t>df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C: death ~ pm10 + </a:t>
            </a:r>
            <a:r>
              <a:rPr lang="en-US" dirty="0" err="1"/>
              <a:t>as.factor</a:t>
            </a:r>
            <a:r>
              <a:rPr lang="en-US" dirty="0"/>
              <a:t>(month)   </a:t>
            </a:r>
            <a:r>
              <a:rPr lang="en-US" dirty="0">
                <a:solidFill>
                  <a:schemeClr val="accent2"/>
                </a:solidFill>
              </a:rPr>
              <a:t>12-1 = 11 </a:t>
            </a:r>
            <a:r>
              <a:rPr lang="en-US" dirty="0" err="1">
                <a:solidFill>
                  <a:schemeClr val="accent2"/>
                </a:solidFill>
              </a:rPr>
              <a:t>df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D: death ~ pm10 + </a:t>
            </a:r>
            <a:r>
              <a:rPr lang="en-US" dirty="0" err="1"/>
              <a:t>as.factor</a:t>
            </a:r>
            <a:r>
              <a:rPr lang="en-US" dirty="0"/>
              <a:t>(season)*</a:t>
            </a:r>
            <a:r>
              <a:rPr lang="en-US" dirty="0" err="1"/>
              <a:t>as.factor</a:t>
            </a:r>
            <a:r>
              <a:rPr lang="en-US" dirty="0"/>
              <a:t>(year) </a:t>
            </a:r>
            <a:r>
              <a:rPr lang="en-US" dirty="0">
                <a:solidFill>
                  <a:schemeClr val="accent2"/>
                </a:solidFill>
              </a:rPr>
              <a:t>4*19-1 = 75 </a:t>
            </a:r>
            <a:r>
              <a:rPr lang="en-US" dirty="0" err="1">
                <a:solidFill>
                  <a:schemeClr val="accent2"/>
                </a:solidFill>
              </a:rPr>
              <a:t>df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E: death ~ pm10 + </a:t>
            </a:r>
            <a:r>
              <a:rPr lang="en-US" dirty="0" err="1"/>
              <a:t>as.factor</a:t>
            </a:r>
            <a:r>
              <a:rPr lang="en-US" dirty="0"/>
              <a:t>(month)*</a:t>
            </a:r>
            <a:r>
              <a:rPr lang="en-US" dirty="0" err="1"/>
              <a:t>as.factor</a:t>
            </a:r>
            <a:r>
              <a:rPr lang="en-US" dirty="0"/>
              <a:t>(year) </a:t>
            </a:r>
            <a:r>
              <a:rPr lang="en-US" dirty="0">
                <a:solidFill>
                  <a:schemeClr val="accent2"/>
                </a:solidFill>
              </a:rPr>
              <a:t>12*19-1 = 227 </a:t>
            </a:r>
            <a:r>
              <a:rPr lang="en-US" dirty="0" err="1">
                <a:solidFill>
                  <a:schemeClr val="accent2"/>
                </a:solidFill>
              </a:rPr>
              <a:t>df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Plot mortality against time and add a continuous line for each predicted model.</a:t>
            </a:r>
          </a:p>
          <a:p>
            <a:pPr marL="1257300" lvl="2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Display the five PM10 coefficients (A-E) with confidence intervals in a table or graph to see the effect of the method of control for seasonality.</a:t>
            </a:r>
          </a:p>
          <a:p>
            <a:pPr marL="1257300" lvl="2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Repeat the regression models (A-E) with natural splines to give a smooth relationship between mortality and time using ns(time, </a:t>
            </a:r>
            <a:r>
              <a:rPr lang="en-US" dirty="0" err="1"/>
              <a:t>df</a:t>
            </a:r>
            <a:r>
              <a:rPr lang="en-US" dirty="0"/>
              <a:t>) for </a:t>
            </a:r>
            <a:r>
              <a:rPr lang="en-US" dirty="0" err="1"/>
              <a:t>df</a:t>
            </a:r>
            <a:r>
              <a:rPr lang="en-US" dirty="0"/>
              <a:t> = 0, 3, 11, 75, 227.  Plot the data and predicted curves once again.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76122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82434"/>
            <a:ext cx="8382000" cy="62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1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20" y="152400"/>
            <a:ext cx="8798560" cy="5029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7500" lnSpcReduction="20000"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pred.modelA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la.data$predB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pred.modelB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pred.modelC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pred.modelD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pred.modelE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&lt;-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(date, death), data=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+ 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(alpha=0.2)+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ggtitle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("PM10") + 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(data=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[!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  <a:hlinkClick r:id="rId2"/>
              </a:rPr>
              <a:t>is.na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),],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(x=date, y=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											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colour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="red", size=2)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modelB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&lt;-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(date, death), data=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ggtitle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("pm10 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as.factor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(season)") +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(alpha=0.2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 + 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(data=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[!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  <a:hlinkClick r:id="rId2"/>
              </a:rPr>
              <a:t>is.na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la.data$predB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),],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(x=date, y=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predB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colour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="green", size=2)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&lt;-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(date, death), data=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ggtitle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("pm10 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as.factor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(month)") +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(alpha=0.2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 +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(data=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[!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  <a:hlinkClick r:id="rId2"/>
              </a:rPr>
              <a:t>is.na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),],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(x=date, y=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colour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="blue", size=2)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&lt;-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(date, death), data=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+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ggtitle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("pm10 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as.factor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(season)*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as.factor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(year)")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(alpha=0.2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(data=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[!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  <a:hlinkClick r:id="rId2"/>
              </a:rPr>
              <a:t>is.na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),],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						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(x=date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y=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colour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="yellow", size=2)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&lt;-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(date, death), data=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ggtitle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("pm10 +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as.factor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(month)*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as.factor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(year)") +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(alpha=0.2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)+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(data=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la.data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[!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  <a:hlinkClick r:id="rId2"/>
              </a:rPr>
              <a:t>is.na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la.data$predE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),],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(x=date, y=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predE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colour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="purple", size=2)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grid.arrange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modelB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modelE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,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nrow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=3)</a:t>
            </a: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0"/>
            <a:ext cx="9144000" cy="58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 Particulate air pollution and mortality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Question 2.1 (Q2.1): How does the daily risk of death depend upon air pollution level in American cities?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 2.2 (Q2.2): </a:t>
            </a:r>
            <a:r>
              <a:rPr lang="en-US" dirty="0"/>
              <a:t>Is the estimate of the pollution effect sensitive to assumptions about seasonal or weather effects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Question 2.3 </a:t>
            </a:r>
            <a:r>
              <a:rPr lang="en-US" b="1" dirty="0"/>
              <a:t>(</a:t>
            </a:r>
            <a:r>
              <a:rPr lang="en-US" b="1" dirty="0" smtClean="0"/>
              <a:t>Q2.3)</a:t>
            </a:r>
            <a:r>
              <a:rPr lang="en-US" b="1" dirty="0"/>
              <a:t>: </a:t>
            </a:r>
            <a:r>
              <a:rPr lang="en-US" b="1" dirty="0" smtClean="0"/>
              <a:t>How </a:t>
            </a:r>
            <a:r>
              <a:rPr lang="en-US" b="1" dirty="0"/>
              <a:t>do you pool PM effect (log relative rate) estimates from multiple cities taking account of both natural geographic variability in the true effects and statistical errors that might differ among cities?</a:t>
            </a:r>
          </a:p>
          <a:p>
            <a:endParaRPr lang="en-US" dirty="0"/>
          </a:p>
          <a:p>
            <a:r>
              <a:rPr lang="en-US" dirty="0" smtClean="0"/>
              <a:t>We will answer these questions using data from the National Morbidity and Mortality Air Pollution Study (NMMAPS)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the city-specific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that Y counts the </a:t>
            </a:r>
            <a:r>
              <a:rPr lang="en-US" u="sng" dirty="0" smtClean="0"/>
              <a:t>number of events </a:t>
            </a:r>
            <a:r>
              <a:rPr lang="en-US" dirty="0" smtClean="0"/>
              <a:t>in a fixed time period (for us, number of deaths in one day)</a:t>
            </a:r>
          </a:p>
          <a:p>
            <a:endParaRPr lang="en-US" dirty="0" smtClean="0"/>
          </a:p>
          <a:p>
            <a:r>
              <a:rPr lang="en-US" dirty="0" smtClean="0"/>
              <a:t>Let μ = mean(Y) = mean “rate” of events per day in the time period (for us, mean daily mortality)</a:t>
            </a:r>
          </a:p>
          <a:p>
            <a:endParaRPr lang="en-US" dirty="0" smtClean="0"/>
          </a:p>
          <a:p>
            <a:r>
              <a:rPr lang="en-US" dirty="0" smtClean="0"/>
              <a:t>We can often model Y as a Poisson distribution with mean </a:t>
            </a:r>
            <a:r>
              <a:rPr lang="en-US" dirty="0" err="1" smtClean="0"/>
              <a:t>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Model equation: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3480"/>
              </p:ext>
            </p:extLst>
          </p:nvPr>
        </p:nvGraphicFramePr>
        <p:xfrm>
          <a:off x="1118892" y="5022740"/>
          <a:ext cx="6829197" cy="69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2260600" imgH="228600" progId="Equation.3">
                  <p:embed/>
                </p:oleObj>
              </mc:Choice>
              <mc:Fallback>
                <p:oleObj name="Equation" r:id="rId3" imgW="2260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8892" y="5022740"/>
                        <a:ext cx="6829197" cy="690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19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Pooling the city-specific 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960" y="1155003"/>
                <a:ext cx="8919760" cy="520134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each city, we fit a model and estimate the log relative rate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How do we interpret this log relative rate?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𝑁𝑌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𝑑𝑎𝑖𝑙𝑦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𝑚𝑜𝑟𝑡𝑎𝑙𝑖𝑡𝑦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𝑁𝑌𝑓𝑜𝑟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𝑃𝑀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10=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𝑑𝑎𝑖𝑙𝑦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𝑚𝑜𝑟𝑡𝑎𝑙𝑖𝑡𝑦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𝑁𝑌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𝑃𝑀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10=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𝑑𝑎𝑖𝑙𝑦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𝑚𝑜𝑟𝑡𝑎𝑙𝑖𝑡𝑦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𝑖𝑛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𝑁𝑌𝑓𝑜𝑟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𝑃𝑀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10=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+1)/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𝑃𝑜𝑝𝑢𝑙𝑎𝑡𝑖𝑜𝑛𝑁𝑌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𝑑𝑎𝑖𝑙𝑦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𝑚𝑜𝑟𝑡𝑎𝑙𝑖𝑡𝑦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𝑖𝑛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𝑁𝑌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𝑓𝑜𝑟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𝑃𝑀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10=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)/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𝑃𝑜𝑝𝑢𝑙𝑎𝑡𝑖𝑜𝑛𝑁𝑌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800" b="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𝑑𝑎𝑖𝑙𝑦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𝑚𝑜𝑟𝑡𝑎𝑙𝑖𝑡𝑦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𝒓𝒂𝒕𝒆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𝑖𝑛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𝑁𝑌𝑓𝑜𝑟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𝑃𝑀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10=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𝑑𝑎𝑖𝑙𝑦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𝑚𝑜𝑟𝑡𝑎𝑙𝑖𝑡𝑦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𝒓𝒂𝒕𝒆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𝑖𝑛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𝑁𝑌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𝑓𝑜𝑟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𝑃𝑀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10=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960" y="1155003"/>
                <a:ext cx="8919760" cy="5201347"/>
              </a:xfrm>
              <a:blipFill rotWithShape="0">
                <a:blip r:embed="rId3"/>
                <a:stretch>
                  <a:fillRect l="-1025" t="-820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6700"/>
              </p:ext>
            </p:extLst>
          </p:nvPr>
        </p:nvGraphicFramePr>
        <p:xfrm>
          <a:off x="2456077" y="1616935"/>
          <a:ext cx="3190340" cy="73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4" imgW="1155700" imgH="266700" progId="Equation.3">
                  <p:embed/>
                </p:oleObj>
              </mc:Choice>
              <mc:Fallback>
                <p:oleObj name="Equation" r:id="rId4" imgW="1155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6077" y="1616935"/>
                        <a:ext cx="3190340" cy="73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91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Pooling the city-specific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each city, we fit a model and estimate the log relative rate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are interested in an estimate of a “global” log relative rate across all cities, but we realize that there are some “city-specific” characteristics that means the rate will vary from city to city!</a:t>
            </a:r>
          </a:p>
          <a:p>
            <a:r>
              <a:rPr lang="en-US" dirty="0" smtClean="0"/>
              <a:t>We can do this using “meta-regression”, where the outcome variable is the effect estimate: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still need to weight each estimate by it’s precision (inverse variance)!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83390"/>
              </p:ext>
            </p:extLst>
          </p:nvPr>
        </p:nvGraphicFramePr>
        <p:xfrm>
          <a:off x="3254375" y="4188460"/>
          <a:ext cx="27241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901700" imgH="254000" progId="Equation.3">
                  <p:embed/>
                </p:oleObj>
              </mc:Choice>
              <mc:Fallback>
                <p:oleObj name="Equation" r:id="rId3" imgW="901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4375" y="4188460"/>
                        <a:ext cx="2724150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456077" y="1616935"/>
          <a:ext cx="3190340" cy="73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1155700" imgH="266700" progId="Equation.3">
                  <p:embed/>
                </p:oleObj>
              </mc:Choice>
              <mc:Fallback>
                <p:oleObj name="Equation" r:id="rId5" imgW="1155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6077" y="1616935"/>
                        <a:ext cx="3190340" cy="73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4419600" y="4104640"/>
            <a:ext cx="467360" cy="254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39327" y="3838952"/>
            <a:ext cx="1747520" cy="406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l"/>
            <a:r>
              <a:rPr lang="en-US" sz="2200" dirty="0" smtClean="0">
                <a:solidFill>
                  <a:schemeClr val="accent2"/>
                </a:solidFill>
              </a:rPr>
              <a:t>global log RR</a:t>
            </a:r>
            <a:endParaRPr lang="en-US" sz="2200" dirty="0" smtClean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19697" y="4825721"/>
            <a:ext cx="327663" cy="3286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59680" y="5072814"/>
            <a:ext cx="4202980" cy="645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en-US" sz="2200" dirty="0" smtClean="0">
                <a:solidFill>
                  <a:schemeClr val="accent2"/>
                </a:solidFill>
              </a:rPr>
              <a:t>city-specific (between city) effects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43587" y="4425332"/>
            <a:ext cx="640075" cy="1465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50007" y="4193887"/>
            <a:ext cx="2013273" cy="406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l"/>
            <a:r>
              <a:rPr lang="en-US" sz="2200" dirty="0" smtClean="0">
                <a:solidFill>
                  <a:schemeClr val="accent2"/>
                </a:solidFill>
              </a:rPr>
              <a:t>within city error</a:t>
            </a:r>
            <a:endParaRPr lang="en-US" sz="2200" dirty="0" smtClean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04908" y="4600287"/>
            <a:ext cx="568597" cy="20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249" y="4452913"/>
            <a:ext cx="1747520" cy="406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l"/>
            <a:r>
              <a:rPr lang="en-US" sz="2200" smtClean="0">
                <a:solidFill>
                  <a:schemeClr val="accent2"/>
                </a:solidFill>
              </a:rPr>
              <a:t>individual city log </a:t>
            </a:r>
            <a:r>
              <a:rPr lang="en-US" sz="2200" dirty="0" smtClean="0">
                <a:solidFill>
                  <a:schemeClr val="accent2"/>
                </a:solidFill>
              </a:rPr>
              <a:t>RR</a:t>
            </a:r>
            <a:endParaRPr lang="en-US" sz="2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999</Words>
  <Application>Microsoft Macintosh PowerPoint</Application>
  <PresentationFormat>On-screen Show (4:3)</PresentationFormat>
  <Paragraphs>194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Calibri</vt:lpstr>
      <vt:lpstr>Cambria Math</vt:lpstr>
      <vt:lpstr>Courier</vt:lpstr>
      <vt:lpstr>Arial</vt:lpstr>
      <vt:lpstr>Office Theme</vt:lpstr>
      <vt:lpstr>Equation</vt:lpstr>
      <vt:lpstr>AS.280.347 Class 2.3</vt:lpstr>
      <vt:lpstr>Assignment 2.2</vt:lpstr>
      <vt:lpstr>PowerPoint Presentation</vt:lpstr>
      <vt:lpstr>PowerPoint Presentation</vt:lpstr>
      <vt:lpstr>PowerPoint Presentation</vt:lpstr>
      <vt:lpstr>Module 2: Particulate air pollution and mortality</vt:lpstr>
      <vt:lpstr>Pooling the city-specific estimates</vt:lpstr>
      <vt:lpstr>Pooling the city-specific estimates</vt:lpstr>
      <vt:lpstr>Pooling the city-specific estimates</vt:lpstr>
      <vt:lpstr>Pooling the City-Specific Estimates</vt:lpstr>
      <vt:lpstr>Assignment 2.3</vt:lpstr>
      <vt:lpstr>Thinking ahead: your project!</vt:lpstr>
      <vt:lpstr>Thinking ahead: your project! 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180</cp:revision>
  <cp:lastPrinted>2017-02-13T19:48:51Z</cp:lastPrinted>
  <dcterms:created xsi:type="dcterms:W3CDTF">2014-03-27T19:01:42Z</dcterms:created>
  <dcterms:modified xsi:type="dcterms:W3CDTF">2019-03-11T17:24:16Z</dcterms:modified>
</cp:coreProperties>
</file>