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6" r:id="rId3"/>
    <p:sldId id="297" r:id="rId4"/>
    <p:sldId id="259" r:id="rId5"/>
    <p:sldId id="283" r:id="rId6"/>
    <p:sldId id="284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3" r:id="rId15"/>
    <p:sldId id="292" r:id="rId16"/>
    <p:sldId id="294" r:id="rId17"/>
    <p:sldId id="298" r:id="rId18"/>
    <p:sldId id="30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0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lib.berkeley.edu/publichealth/healthstatistics/rawdata" TargetMode="External"/><Relationship Id="rId4" Type="http://schemas.openxmlformats.org/officeDocument/2006/relationships/hyperlink" Target="http://www.datasciencecentral.com/profiles/blogs/10-great-healthcare-data-sets" TargetMode="External"/><Relationship Id="rId5" Type="http://schemas.openxmlformats.org/officeDocument/2006/relationships/hyperlink" Target="https://www.cdc.gov/nchs/data_access/ftp_data.htm" TargetMode="External"/><Relationship Id="rId6" Type="http://schemas.openxmlformats.org/officeDocument/2006/relationships/hyperlink" Target="https://catalog.data.gov/dataset?_organization_limit=0&amp;organization=hhs-gov#topic=health_navig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althdat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2.1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Your projects!</a:t>
            </a:r>
          </a:p>
          <a:p>
            <a:endParaRPr lang="en-US" dirty="0" smtClean="0"/>
          </a:p>
          <a:p>
            <a:r>
              <a:rPr lang="en-US" dirty="0" smtClean="0"/>
              <a:t>Air </a:t>
            </a:r>
            <a:r>
              <a:rPr lang="en-US" dirty="0" smtClean="0"/>
              <a:t>particulate pollution and mortality</a:t>
            </a:r>
          </a:p>
          <a:p>
            <a:endParaRPr lang="en-US" dirty="0"/>
          </a:p>
          <a:p>
            <a:r>
              <a:rPr lang="en-US" dirty="0" smtClean="0"/>
              <a:t>NMMAPS data</a:t>
            </a:r>
          </a:p>
          <a:p>
            <a:endParaRPr lang="en-US" dirty="0"/>
          </a:p>
          <a:p>
            <a:r>
              <a:rPr lang="en-US" dirty="0" smtClean="0"/>
              <a:t>Log-linear models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-- Chicago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0" y="1155003"/>
            <a:ext cx="9244941" cy="5064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head(</a:t>
            </a:r>
            <a:r>
              <a:rPr lang="en-US" sz="1800" dirty="0" err="1">
                <a:latin typeface="Courier"/>
                <a:cs typeface="Courier"/>
              </a:rPr>
              <a:t>chicago.data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date city death      pm10 </a:t>
            </a:r>
            <a:r>
              <a:rPr lang="en-US" sz="1800" dirty="0" err="1">
                <a:latin typeface="Courier"/>
                <a:cs typeface="Courier"/>
              </a:rPr>
              <a:t>tempF</a:t>
            </a:r>
            <a:r>
              <a:rPr lang="en-US" sz="1800" dirty="0">
                <a:latin typeface="Courier"/>
                <a:cs typeface="Courier"/>
              </a:rPr>
              <a:t>        o3      </a:t>
            </a:r>
            <a:r>
              <a:rPr lang="en-US" sz="1800" dirty="0" err="1">
                <a:latin typeface="Courier"/>
                <a:cs typeface="Courier"/>
              </a:rPr>
              <a:t>dow</a:t>
            </a:r>
            <a:r>
              <a:rPr lang="en-US" sz="1800" dirty="0">
                <a:latin typeface="Courier"/>
                <a:cs typeface="Courier"/>
              </a:rPr>
              <a:t> season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1 1987-01-01 chic   130 -7.433544  31.5 -19.59234 Thursday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2 1987-01-02 chic   150        NA  33.0 -19.03861   Friday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3 1987-01-03 chic   101 -1.550923  33.0 -20.21734 Saturday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4 1987-01-04 chic   135  5.566456  29.0 -19.67567   Sunday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5 1987-01-05 chic   126        NA  32.0 -19.21734   Monday Winter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6 1987-01-06 chic   130  6.566456  40.0 -17.63400  Tuesday Winter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6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--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955864"/>
            <a:ext cx="7343279" cy="51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 of relationship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9180" y="1992653"/>
            <a:ext cx="2433320" cy="61176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concentration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16600" y="1992653"/>
            <a:ext cx="2159000" cy="61176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mortality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67430" y="2298536"/>
            <a:ext cx="2172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2500" y="4252978"/>
            <a:ext cx="2054860" cy="1081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counfounding</a:t>
            </a:r>
            <a:r>
              <a:rPr lang="en-US" dirty="0" smtClean="0"/>
              <a:t> or “lurking” </a:t>
            </a:r>
          </a:p>
          <a:p>
            <a:pPr algn="ctr"/>
            <a:r>
              <a:rPr lang="en-US" dirty="0" smtClean="0"/>
              <a:t>variables?</a:t>
            </a:r>
            <a:endParaRPr lang="en-US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553966" y="2659667"/>
            <a:ext cx="1510034" cy="14974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02200" y="2659666"/>
            <a:ext cx="1651000" cy="14974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58" y="938622"/>
            <a:ext cx="7522157" cy="52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(winter)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078747"/>
            <a:ext cx="7331320" cy="51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(seasonal)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(seasonal)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8" y="872776"/>
            <a:ext cx="7784584" cy="54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Log-linear (Poisson)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Useful if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counts the </a:t>
                </a:r>
                <a:r>
                  <a:rPr lang="en-US" u="sng" dirty="0" smtClean="0"/>
                  <a:t>number of events</a:t>
                </a:r>
                <a:r>
                  <a:rPr lang="en-US" dirty="0" smtClean="0"/>
                  <a:t> in a fixed time period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expected or mean “rate</a:t>
                </a:r>
                <a:r>
                  <a:rPr lang="en-US" dirty="0" smtClean="0"/>
                  <a:t>” of events per day in the time period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often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 as a Poisson distribution with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Model equation</a:t>
                </a:r>
                <a:r>
                  <a:rPr lang="en-US" dirty="0" smtClean="0"/>
                  <a:t>: </a:t>
                </a:r>
              </a:p>
              <a:p>
                <a:pPr lvl="3"/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1757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Model equation:</a:t>
                </a: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𝝁</m:t>
                            </m:r>
                          </m:e>
                        </m:d>
                      </m:e>
                    </m:func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𝒑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defRPr/>
                </a:pPr>
                <a:endParaRPr lang="en-US" sz="1100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=5</m:t>
                    </m:r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𝟓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𝟔</m:t>
                        </m:r>
                      </m:e>
                    </m:d>
                    <m:r>
                      <a:rPr lang="en-US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Difference in mean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6</m:t>
                    </m:r>
                  </m:oMath>
                </a14:m>
                <a:r>
                  <a:rPr lang="en-US" dirty="0" smtClean="0"/>
                  <a:t>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</m:oMath>
                </a14:m>
                <a:r>
                  <a:rPr lang="en-US" dirty="0" smtClean="0"/>
                  <a:t>, holding other variables fixed: </a:t>
                </a:r>
              </a:p>
              <a:p>
                <a:pPr lvl="3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)−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  <a:defRPr/>
                </a:pPr>
                <a:endParaRPr lang="en-US" sz="1100" b="0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      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𝟔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lvl="2">
                  <a:defRPr/>
                </a:pPr>
                <a:endParaRPr lang="en-US" sz="1100" dirty="0"/>
              </a:p>
              <a:p>
                <a:pPr>
                  <a:defRPr/>
                </a:pPr>
                <a:r>
                  <a:rPr lang="en-US" dirty="0"/>
                  <a:t>Log </a:t>
                </a:r>
                <a:r>
                  <a:rPr lang="en-US" dirty="0" smtClean="0"/>
                  <a:t>relative rate (log rate ratio):</a:t>
                </a:r>
                <a:endParaRPr lang="en-US" sz="1100" dirty="0" smtClean="0"/>
              </a:p>
              <a:p>
                <a:pPr marL="0" indent="0">
                  <a:buNone/>
                  <a:defRPr/>
                </a:pPr>
                <a:r>
                  <a:rPr lang="en-US" sz="1100" dirty="0"/>
                  <a:t> </a:t>
                </a:r>
                <a:r>
                  <a:rPr lang="en-US" sz="11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relative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rate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=5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)−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=5)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defRPr/>
                </a:pPr>
                <a:endParaRPr lang="en-US" sz="1200" dirty="0" smtClean="0"/>
              </a:p>
              <a:p>
                <a:pPr>
                  <a:defRPr/>
                </a:pPr>
                <a:r>
                  <a:rPr lang="en-US" dirty="0" smtClean="0"/>
                  <a:t>Relative rate: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𝑟𝑒𝑙𝑎𝑡𝑖𝑣𝑒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𝑟𝑎𝑡𝑒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 t="-1564"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45677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Watch Dr. Roger Peng’s guest lecture from Public Health Biostatistics, posted on Blackboard.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2-4 of </a:t>
            </a:r>
            <a:r>
              <a:rPr lang="en-US" dirty="0" smtClean="0"/>
              <a:t>the 8 city data sets on </a:t>
            </a:r>
            <a:r>
              <a:rPr lang="en-US" dirty="0" err="1" smtClean="0"/>
              <a:t>Github</a:t>
            </a:r>
            <a:r>
              <a:rPr lang="en-US" dirty="0" smtClean="0"/>
              <a:t> to </a:t>
            </a:r>
            <a:r>
              <a:rPr lang="en-US" dirty="0" smtClean="0"/>
              <a:t>use in your </a:t>
            </a:r>
            <a:r>
              <a:rPr lang="en-US" dirty="0" smtClean="0"/>
              <a:t>analysis</a:t>
            </a:r>
            <a:r>
              <a:rPr lang="en-US" dirty="0" smtClean="0"/>
              <a:t>, one for each member of your group.</a:t>
            </a:r>
            <a:r>
              <a:rPr lang="en-US" dirty="0" smtClean="0"/>
              <a:t> 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of your chosen cities, </a:t>
            </a:r>
            <a:r>
              <a:rPr lang="en-US" dirty="0" smtClean="0"/>
              <a:t>make </a:t>
            </a:r>
            <a:r>
              <a:rPr lang="en-US" dirty="0" smtClean="0"/>
              <a:t>a time series display of PM10, temperature, and total mortality versus date</a:t>
            </a:r>
            <a:r>
              <a:rPr lang="en-US" dirty="0" smtClean="0"/>
              <a:t>.  You want the display for </a:t>
            </a:r>
            <a:r>
              <a:rPr lang="en-US" smtClean="0"/>
              <a:t>each city to </a:t>
            </a:r>
            <a:r>
              <a:rPr lang="en-US" dirty="0" smtClean="0"/>
              <a:t>be a single page graphic, rather than separate graphics for each variable.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smtClean="0"/>
              <a:t>city, f</a:t>
            </a:r>
            <a:r>
              <a:rPr lang="en-US" dirty="0" smtClean="0"/>
              <a:t>it </a:t>
            </a:r>
            <a:r>
              <a:rPr lang="en-US" dirty="0" smtClean="0"/>
              <a:t>the following three </a:t>
            </a:r>
            <a:r>
              <a:rPr lang="en-US" dirty="0" smtClean="0"/>
              <a:t>log-linear (</a:t>
            </a:r>
            <a:r>
              <a:rPr lang="en-US" dirty="0" smtClean="0"/>
              <a:t>Poisson)</a:t>
            </a:r>
            <a:r>
              <a:rPr lang="en-US" dirty="0" smtClean="0"/>
              <a:t> </a:t>
            </a:r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Model A: death ~ pm10</a:t>
            </a:r>
          </a:p>
          <a:p>
            <a:pPr lvl="1"/>
            <a:r>
              <a:rPr lang="en-US" dirty="0" smtClean="0"/>
              <a:t>Model B: death ~ pm10 + </a:t>
            </a:r>
            <a:r>
              <a:rPr lang="en-US" dirty="0" err="1" smtClean="0"/>
              <a:t>as.factor</a:t>
            </a:r>
            <a:r>
              <a:rPr lang="en-US" dirty="0" smtClean="0"/>
              <a:t>(season)</a:t>
            </a:r>
          </a:p>
          <a:p>
            <a:pPr lvl="1"/>
            <a:r>
              <a:rPr lang="en-US" dirty="0" smtClean="0"/>
              <a:t>Model C: death ~ pm10 + </a:t>
            </a:r>
            <a:r>
              <a:rPr lang="en-US" dirty="0" err="1" smtClean="0"/>
              <a:t>as.factor</a:t>
            </a:r>
            <a:r>
              <a:rPr lang="en-US" dirty="0" smtClean="0"/>
              <a:t>(month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</a:t>
            </a:r>
            <a:r>
              <a:rPr lang="en-US" dirty="0" smtClean="0"/>
              <a:t>tabular display that compares the </a:t>
            </a:r>
            <a:r>
              <a:rPr lang="en-US" dirty="0" smtClean="0"/>
              <a:t>estimated log relative </a:t>
            </a:r>
            <a:r>
              <a:rPr lang="en-US" dirty="0" smtClean="0"/>
              <a:t>mortality rate </a:t>
            </a:r>
            <a:r>
              <a:rPr lang="en-US" dirty="0" smtClean="0"/>
              <a:t>for PM10 for </a:t>
            </a:r>
            <a:r>
              <a:rPr lang="en-US" dirty="0" smtClean="0"/>
              <a:t>these three </a:t>
            </a:r>
            <a:r>
              <a:rPr lang="en-US" dirty="0" smtClean="0"/>
              <a:t>models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Work together in groups!</a:t>
            </a:r>
          </a:p>
          <a:p>
            <a:r>
              <a:rPr lang="en-US" sz="1800" dirty="0" smtClean="0"/>
              <a:t>Submit your assignment in R markdown through Blackboard by Sunday @ midnight.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843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set and design </a:t>
            </a:r>
          </a:p>
          <a:p>
            <a:pPr lvl="1"/>
            <a:r>
              <a:rPr lang="en-US" dirty="0" smtClean="0"/>
              <a:t>Outcome: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Predictor variables of primary interest: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Effect modifiers: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Confounders: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Directed Acyclic Graph (DAG):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results in </a:t>
            </a:r>
            <a:r>
              <a:rPr lang="en-US" dirty="0" smtClean="0"/>
              <a:t>tables and figures: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30712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dirty="0" smtClean="0"/>
              <a:t>Before you leave for Spring Break, you should have a rough idea of:</a:t>
            </a:r>
          </a:p>
          <a:p>
            <a:r>
              <a:rPr lang="en-US" sz="6400" dirty="0" smtClean="0"/>
              <a:t>A research question of interest in public health</a:t>
            </a:r>
          </a:p>
          <a:p>
            <a:r>
              <a:rPr lang="en-US" sz="6400" dirty="0" smtClean="0"/>
              <a:t>A data source that you can use to answer this question</a:t>
            </a:r>
            <a:endParaRPr lang="en-US" sz="6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7400" b="1" dirty="0" smtClean="0"/>
              <a:t>Framing </a:t>
            </a:r>
            <a:r>
              <a:rPr lang="en-US" sz="7400" b="1" dirty="0"/>
              <a:t>a research question in public </a:t>
            </a:r>
            <a:r>
              <a:rPr lang="en-US" sz="7400" b="1" dirty="0" smtClean="0"/>
              <a:t>health:</a:t>
            </a:r>
            <a:r>
              <a:rPr lang="en-US" sz="7400" dirty="0"/>
              <a:t> </a:t>
            </a:r>
            <a:endParaRPr lang="en-US" sz="7400" dirty="0" smtClean="0"/>
          </a:p>
          <a:p>
            <a:r>
              <a:rPr lang="en-US" sz="6200" dirty="0" smtClean="0"/>
              <a:t>Start with a </a:t>
            </a:r>
            <a:r>
              <a:rPr lang="en-US" sz="6200" u="sng" dirty="0"/>
              <a:t>general</a:t>
            </a:r>
            <a:r>
              <a:rPr lang="en-US" sz="6200" dirty="0"/>
              <a:t> area of public health in which you have interest, and then narrow to a </a:t>
            </a:r>
            <a:r>
              <a:rPr lang="en-US" sz="6200" u="sng" dirty="0"/>
              <a:t>specific</a:t>
            </a:r>
            <a:r>
              <a:rPr lang="en-US" sz="6200" dirty="0"/>
              <a:t> question you’d like to answer</a:t>
            </a:r>
            <a:r>
              <a:rPr lang="en-US" sz="6200" dirty="0" smtClean="0"/>
              <a:t>.</a:t>
            </a:r>
          </a:p>
          <a:p>
            <a:r>
              <a:rPr lang="en-US" sz="6200" dirty="0"/>
              <a:t>It can be helpful to frame your question in terms of investigating a relationship between a specific outcome variable (like “disease status” for our Module </a:t>
            </a:r>
            <a:r>
              <a:rPr lang="en-US" sz="6200" dirty="0" smtClean="0"/>
              <a:t>1) </a:t>
            </a:r>
            <a:r>
              <a:rPr lang="en-US" sz="6200" dirty="0"/>
              <a:t>and one or more primary predictor variables (“smoking status” for our Module </a:t>
            </a:r>
            <a:r>
              <a:rPr lang="en-US" sz="6200" dirty="0" smtClean="0"/>
              <a:t>1.)</a:t>
            </a:r>
            <a:endParaRPr lang="en-US" sz="6200" b="1" dirty="0" smtClean="0"/>
          </a:p>
          <a:p>
            <a:r>
              <a:rPr lang="en-US" sz="6200" dirty="0"/>
              <a:t>Later you will need to think about the possibility of effect modifiers and possible confounders, but for now just think about that primary relationship of interest!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7400" b="1" dirty="0" smtClean="0"/>
              <a:t>Locating data to answer this question:</a:t>
            </a:r>
            <a:r>
              <a:rPr lang="en-US" sz="7400" dirty="0" smtClean="0"/>
              <a:t> </a:t>
            </a:r>
          </a:p>
          <a:p>
            <a:r>
              <a:rPr lang="en-US" sz="6400" dirty="0" smtClean="0"/>
              <a:t>If you have a specific area of interest in mind, you can Google for data in that area</a:t>
            </a:r>
          </a:p>
          <a:p>
            <a:r>
              <a:rPr lang="en-US" sz="6400" dirty="0" smtClean="0"/>
              <a:t>Or explore the links below to see what type of data is available</a:t>
            </a:r>
            <a:r>
              <a:rPr lang="en-US" sz="6400" dirty="0" smtClean="0"/>
              <a:t>:</a:t>
            </a:r>
            <a:endParaRPr lang="en-US" sz="6400" dirty="0"/>
          </a:p>
          <a:p>
            <a:pPr marL="400050" lvl="1" indent="0">
              <a:buNone/>
            </a:pPr>
            <a:r>
              <a:rPr lang="en-US" sz="6000" u="sng" dirty="0">
                <a:hlinkClick r:id="rId2"/>
              </a:rPr>
              <a:t>https://www.healthdata.gov/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3"/>
              </a:rPr>
              <a:t>http://guides.lib.berkeley.edu/publichealth/healthstatistics/rawdata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4"/>
              </a:rPr>
              <a:t>http://www.datasciencecentral.com/profiles/blogs/10-great-healthcare-data-sets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5"/>
              </a:rPr>
              <a:t>https://www.cdc.gov/nchs/data_access/ftp_data.htm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6"/>
              </a:rPr>
              <a:t>https://catalog.data.gov/dataset?_</a:t>
            </a:r>
            <a:r>
              <a:rPr lang="en-US" sz="6000" u="sng" dirty="0" smtClean="0">
                <a:hlinkClick r:id="rId6"/>
              </a:rPr>
              <a:t>organization_limit=0&amp;organization=hhs-gov#topic=health_navigation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Health Data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Particulate air pollution and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Question 2.1 (Q2.1): How does the daily risk of death depend upon air pollution level in American cities?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Question 2.2 (Q2.2): </a:t>
            </a:r>
            <a:r>
              <a:rPr lang="en-US" dirty="0"/>
              <a:t>Is the estimate of the pollution effect sensitive to assumptions about seasonal or weather effects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Question 2.3 </a:t>
            </a:r>
            <a:r>
              <a:rPr lang="en-US" dirty="0"/>
              <a:t>(</a:t>
            </a:r>
            <a:r>
              <a:rPr lang="en-US" dirty="0" smtClean="0"/>
              <a:t>Q2.3)</a:t>
            </a:r>
            <a:r>
              <a:rPr lang="en-US" dirty="0"/>
              <a:t>: </a:t>
            </a:r>
            <a:r>
              <a:rPr lang="en-US" dirty="0" smtClean="0"/>
              <a:t>How </a:t>
            </a:r>
            <a:r>
              <a:rPr lang="en-US" dirty="0"/>
              <a:t>do you pool PM effect (log relative rate) estimates from multiple cities taking account of both natural geographic variability in the true effects and statistical errors that might differ among cities?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Morbidity and Mortality Air Pollution Study (NMMAPS)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Particulate air pollution and 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4290"/>
            <a:ext cx="44958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1119090"/>
            <a:ext cx="42846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599589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London, 12 noon, December, 1952; Particulate levels – 3,000 </a:t>
            </a:r>
            <a:r>
              <a:rPr lang="en-US">
                <a:latin typeface="Symbol" charset="0"/>
              </a:rPr>
              <a:t>m</a:t>
            </a:r>
            <a:r>
              <a:rPr lang="en-US">
                <a:latin typeface="Times New Roman" charset="0"/>
              </a:rPr>
              <a:t>g/m^3</a:t>
            </a:r>
          </a:p>
        </p:txBody>
      </p:sp>
    </p:spTree>
    <p:extLst>
      <p:ext uri="{BB962C8B-B14F-4D97-AF65-F5344CB8AC3E}">
        <p14:creationId xmlns:p14="http://schemas.microsoft.com/office/powerpoint/2010/main" val="29410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Particulate air pollution and 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4290"/>
            <a:ext cx="44958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1119090"/>
            <a:ext cx="42846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599589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London, 12 noon, December, 1952; Particulate levels – 3,000 </a:t>
            </a:r>
            <a:r>
              <a:rPr lang="en-US">
                <a:latin typeface="Symbol" charset="0"/>
              </a:rPr>
              <a:t>m</a:t>
            </a:r>
            <a:r>
              <a:rPr lang="en-US">
                <a:latin typeface="Times New Roman" charset="0"/>
              </a:rPr>
              <a:t>g/m^3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2137" y="1254424"/>
            <a:ext cx="4124663" cy="202158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 this photograph, visibility is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so </a:t>
            </a:r>
            <a:r>
              <a:rPr lang="en-US" sz="2400" b="1" dirty="0">
                <a:solidFill>
                  <a:srgbClr val="FF0000"/>
                </a:solidFill>
              </a:rPr>
              <a:t>low that the bus driver </a:t>
            </a:r>
            <a:r>
              <a:rPr lang="en-US" sz="2400" b="1" dirty="0" smtClean="0">
                <a:solidFill>
                  <a:srgbClr val="FF0000"/>
                </a:solidFill>
              </a:rPr>
              <a:t>cannot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see the road, even though it is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mid</a:t>
            </a:r>
            <a:r>
              <a:rPr lang="en-US" sz="2400" b="1" dirty="0">
                <a:solidFill>
                  <a:srgbClr val="FF0000"/>
                </a:solidFill>
              </a:rPr>
              <a:t>-morning. A police officer is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on </a:t>
            </a:r>
            <a:r>
              <a:rPr lang="en-US" sz="2400" b="1" dirty="0">
                <a:solidFill>
                  <a:srgbClr val="FF0000"/>
                </a:solidFill>
              </a:rPr>
              <a:t>foot leading the bus with a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flashlight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45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03188"/>
            <a:ext cx="728662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2057400" y="914400"/>
            <a:ext cx="4800600" cy="3429000"/>
            <a:chOff x="1296" y="576"/>
            <a:chExt cx="3024" cy="2160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296" y="2736"/>
              <a:ext cx="3024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160" y="576"/>
              <a:ext cx="672" cy="216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2400" y="864"/>
              <a:ext cx="576" cy="187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2688" y="1296"/>
              <a:ext cx="432" cy="144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2976" y="1824"/>
              <a:ext cx="288" cy="91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3216" y="1920"/>
              <a:ext cx="240" cy="816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3456" y="2064"/>
              <a:ext cx="192" cy="67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3696" y="2064"/>
              <a:ext cx="192" cy="67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4" y="2208"/>
              <a:ext cx="144" cy="52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4224" y="2304"/>
              <a:ext cx="96" cy="43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296" y="672"/>
              <a:ext cx="1200" cy="524"/>
            </a:xfrm>
            <a:prstGeom prst="rect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0066"/>
                  </a:solidFill>
                  <a:latin typeface="Times New Roman" charset="0"/>
                </a:rPr>
                <a:t>~10,000 excess deaths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25" name="Picture 2" descr="NMMAPS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08" y="647794"/>
            <a:ext cx="5559292" cy="39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8991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</p:spPr>
        <p:txBody>
          <a:bodyPr>
            <a:normAutofit/>
          </a:bodyPr>
          <a:lstStyle/>
          <a:p>
            <a:r>
              <a:rPr lang="en-US" dirty="0" smtClean="0"/>
              <a:t>NMMAPS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8" name="Picture 2" descr="colo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910"/>
            <a:ext cx="4267200" cy="548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00600" y="1497510"/>
            <a:ext cx="3810000" cy="4038600"/>
          </a:xfrm>
          <a:prstGeom prst="rect">
            <a:avLst/>
          </a:prstGeom>
          <a:ln>
            <a:solidFill>
              <a:schemeClr val="accent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b="1" dirty="0" smtClean="0"/>
              <a:t>“</a:t>
            </a:r>
            <a:r>
              <a:rPr lang="en-US" b="1" dirty="0" smtClean="0"/>
              <a:t>(A)</a:t>
            </a:r>
            <a:r>
              <a:rPr lang="en-US" b="1" dirty="0" err="1" smtClean="0"/>
              <a:t>lthough</a:t>
            </a:r>
            <a:r>
              <a:rPr lang="en-US" b="1" dirty="0" smtClean="0"/>
              <a:t> many questions remain about how fine particles kill people, the NMMAPS study shows </a:t>
            </a:r>
            <a:r>
              <a:rPr lang="en-US" b="1" i="1" dirty="0" smtClean="0"/>
              <a:t>there’s no mistaking that PM is the culprit</a:t>
            </a:r>
            <a:endParaRPr lang="en-US" b="1" i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9925" y="5829798"/>
            <a:ext cx="844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i="1">
                <a:solidFill>
                  <a:srgbClr val="FF3300"/>
                </a:solidFill>
              </a:rPr>
              <a:t>Understatement of statistical uncertainty in the press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4648200" y="5002710"/>
            <a:ext cx="160020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1215</Words>
  <Application>Microsoft Macintosh PowerPoint</Application>
  <PresentationFormat>On-screen Show 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Black</vt:lpstr>
      <vt:lpstr>Calibri</vt:lpstr>
      <vt:lpstr>Cambria Math</vt:lpstr>
      <vt:lpstr>Courier</vt:lpstr>
      <vt:lpstr>ＭＳ Ｐゴシック</vt:lpstr>
      <vt:lpstr>Symbol</vt:lpstr>
      <vt:lpstr>Times New Roman</vt:lpstr>
      <vt:lpstr>Arial</vt:lpstr>
      <vt:lpstr>Office Theme</vt:lpstr>
      <vt:lpstr>AS.280.347 Class 2.1</vt:lpstr>
      <vt:lpstr>Thinking ahead: your project!</vt:lpstr>
      <vt:lpstr>Thinking ahead: your project! </vt:lpstr>
      <vt:lpstr>Module 2: Particulate air pollution and mortality</vt:lpstr>
      <vt:lpstr>Particulate air pollution and mortality</vt:lpstr>
      <vt:lpstr>Particulate air pollution and mortality</vt:lpstr>
      <vt:lpstr>PowerPoint Presentation</vt:lpstr>
      <vt:lpstr>NMMAPS data</vt:lpstr>
      <vt:lpstr>PowerPoint Presentation</vt:lpstr>
      <vt:lpstr>NMMAPS data -- Chicago</vt:lpstr>
      <vt:lpstr>NMMAPS data -- Chicago</vt:lpstr>
      <vt:lpstr>DAG of relationship</vt:lpstr>
      <vt:lpstr>NMMAPS data – New York</vt:lpstr>
      <vt:lpstr>NMMAPS data – New York (winter)</vt:lpstr>
      <vt:lpstr>NMMAPS data – New York (seasonal)</vt:lpstr>
      <vt:lpstr>NMMAPS data – New York (seasonal)</vt:lpstr>
      <vt:lpstr>Log-linear (Poisson) regression</vt:lpstr>
      <vt:lpstr>Interpreting coefficients</vt:lpstr>
      <vt:lpstr>Assignment 2.1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145</cp:revision>
  <cp:lastPrinted>2017-02-13T19:48:51Z</cp:lastPrinted>
  <dcterms:created xsi:type="dcterms:W3CDTF">2014-03-27T19:01:42Z</dcterms:created>
  <dcterms:modified xsi:type="dcterms:W3CDTF">2019-02-25T04:11:16Z</dcterms:modified>
</cp:coreProperties>
</file>