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1"/>
  </p:notesMasterIdLst>
  <p:handoutMasterIdLst>
    <p:handoutMasterId r:id="rId32"/>
  </p:handoutMasterIdLst>
  <p:sldIdLst>
    <p:sldId id="350" r:id="rId2"/>
    <p:sldId id="382" r:id="rId3"/>
    <p:sldId id="327" r:id="rId4"/>
    <p:sldId id="383" r:id="rId5"/>
    <p:sldId id="384" r:id="rId6"/>
    <p:sldId id="385" r:id="rId7"/>
    <p:sldId id="336" r:id="rId8"/>
    <p:sldId id="338" r:id="rId9"/>
    <p:sldId id="380" r:id="rId10"/>
    <p:sldId id="332" r:id="rId11"/>
    <p:sldId id="372" r:id="rId12"/>
    <p:sldId id="387" r:id="rId13"/>
    <p:sldId id="388" r:id="rId14"/>
    <p:sldId id="389" r:id="rId15"/>
    <p:sldId id="390" r:id="rId16"/>
    <p:sldId id="391" r:id="rId17"/>
    <p:sldId id="392" r:id="rId18"/>
    <p:sldId id="393" r:id="rId19"/>
    <p:sldId id="394" r:id="rId20"/>
    <p:sldId id="399" r:id="rId21"/>
    <p:sldId id="400" r:id="rId22"/>
    <p:sldId id="401" r:id="rId23"/>
    <p:sldId id="402" r:id="rId24"/>
    <p:sldId id="403" r:id="rId25"/>
    <p:sldId id="395" r:id="rId26"/>
    <p:sldId id="396" r:id="rId27"/>
    <p:sldId id="397" r:id="rId28"/>
    <p:sldId id="404" r:id="rId29"/>
    <p:sldId id="373"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3"/>
    <p:restoredTop sz="94694"/>
  </p:normalViewPr>
  <p:slideViewPr>
    <p:cSldViewPr snapToGrid="0" snapToObjects="1">
      <p:cViewPr varScale="1">
        <p:scale>
          <a:sx n="121" d="100"/>
          <a:sy n="121" d="100"/>
        </p:scale>
        <p:origin x="1808"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190E37-9139-054A-8EB0-9A00D7534F56}" type="datetimeFigureOut">
              <a:rPr lang="en-US" smtClean="0"/>
              <a:t>3/5/25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EE8DF2-C4B7-0647-9CB1-FB425799ADF2}" type="slidenum">
              <a:rPr lang="en-US" smtClean="0"/>
              <a:t>‹#›</a:t>
            </a:fld>
            <a:endParaRPr lang="en-US"/>
          </a:p>
        </p:txBody>
      </p:sp>
    </p:spTree>
    <p:extLst>
      <p:ext uri="{BB962C8B-B14F-4D97-AF65-F5344CB8AC3E}">
        <p14:creationId xmlns:p14="http://schemas.microsoft.com/office/powerpoint/2010/main" val="19830132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CD8682-E585-F54B-8F39-4113524B28D1}" type="datetimeFigureOut">
              <a:rPr lang="en-US" smtClean="0"/>
              <a:t>3/5/25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66E36A-6302-EE4E-9316-F99E8884A343}" type="slidenum">
              <a:rPr lang="en-US" smtClean="0"/>
              <a:t>‹#›</a:t>
            </a:fld>
            <a:endParaRPr lang="en-US"/>
          </a:p>
        </p:txBody>
      </p:sp>
    </p:spTree>
    <p:extLst>
      <p:ext uri="{BB962C8B-B14F-4D97-AF65-F5344CB8AC3E}">
        <p14:creationId xmlns:p14="http://schemas.microsoft.com/office/powerpoint/2010/main" val="33374107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93671"/>
            <a:ext cx="7772400" cy="1470025"/>
          </a:xfrm>
        </p:spPr>
        <p:txBody>
          <a:bodyPr>
            <a:normAutofit/>
          </a:bodyPr>
          <a:lstStyle>
            <a:lvl1pPr>
              <a:defRPr sz="4000" cap="all"/>
            </a:lvl1pPr>
          </a:lstStyle>
          <a:p>
            <a:r>
              <a:rPr lang="en-US" dirty="0"/>
              <a:t>Click to edit Master title style</a:t>
            </a:r>
          </a:p>
        </p:txBody>
      </p:sp>
      <p:sp>
        <p:nvSpPr>
          <p:cNvPr id="3" name="Subtitle 2"/>
          <p:cNvSpPr>
            <a:spLocks noGrp="1"/>
          </p:cNvSpPr>
          <p:nvPr>
            <p:ph type="subTitle" idx="1" hasCustomPrompt="1"/>
          </p:nvPr>
        </p:nvSpPr>
        <p:spPr>
          <a:xfrm>
            <a:off x="657950" y="3063640"/>
            <a:ext cx="3715196" cy="1860080"/>
          </a:xfrm>
        </p:spPr>
        <p:txBody>
          <a:bodyPr>
            <a:normAutofit/>
          </a:bodyPr>
          <a:lstStyle>
            <a:lvl1pPr marL="0" indent="0" algn="l">
              <a:buNone/>
              <a:defRPr sz="2800" baseline="0">
                <a:solidFill>
                  <a:schemeClr val="tx2"/>
                </a:solidFill>
                <a:latin typeface="Arial Black"/>
                <a:cs typeface="Arial Black"/>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4" name="Date Placeholder 3"/>
          <p:cNvSpPr>
            <a:spLocks noGrp="1"/>
          </p:cNvSpPr>
          <p:nvPr>
            <p:ph type="dt" sz="half" idx="10"/>
          </p:nvPr>
        </p:nvSpPr>
        <p:spPr/>
        <p:txBody>
          <a:bodyPr/>
          <a:lstStyle/>
          <a:p>
            <a:r>
              <a:rPr lang="en-US"/>
              <a:t>10/30/19</a:t>
            </a:r>
            <a:endParaRPr lang="en-US" dirty="0"/>
          </a:p>
        </p:txBody>
      </p:sp>
      <p:sp>
        <p:nvSpPr>
          <p:cNvPr id="5" name="Footer Placeholder 4"/>
          <p:cNvSpPr>
            <a:spLocks noGrp="1"/>
          </p:cNvSpPr>
          <p:nvPr>
            <p:ph type="ftr" sz="quarter" idx="11"/>
          </p:nvPr>
        </p:nvSpPr>
        <p:spPr/>
        <p:txBody>
          <a:bodyPr/>
          <a:lstStyle/>
          <a:p>
            <a:r>
              <a:rPr lang="en-US" dirty="0"/>
              <a:t>Health Data Analysis Practicum</a:t>
            </a:r>
          </a:p>
        </p:txBody>
      </p:sp>
      <p:sp>
        <p:nvSpPr>
          <p:cNvPr id="6" name="Slide Number Placeholder 5"/>
          <p:cNvSpPr>
            <a:spLocks noGrp="1"/>
          </p:cNvSpPr>
          <p:nvPr>
            <p:ph type="sldNum" sz="quarter" idx="12"/>
          </p:nvPr>
        </p:nvSpPr>
        <p:spPr/>
        <p:txBody>
          <a:bodyPr/>
          <a:lstStyle/>
          <a:p>
            <a:fld id="{2E49A1BC-06DB-0849-9175-6C876832AA2B}" type="slidenum">
              <a:rPr lang="en-US" smtClean="0"/>
              <a:t>‹#›</a:t>
            </a:fld>
            <a:endParaRPr lang="en-US"/>
          </a:p>
        </p:txBody>
      </p:sp>
      <p:sp>
        <p:nvSpPr>
          <p:cNvPr id="7" name="TextBox 6"/>
          <p:cNvSpPr txBox="1"/>
          <p:nvPr userDrawn="1"/>
        </p:nvSpPr>
        <p:spPr>
          <a:xfrm>
            <a:off x="7201289" y="2906875"/>
            <a:ext cx="184666" cy="369332"/>
          </a:xfrm>
          <a:prstGeom prst="rect">
            <a:avLst/>
          </a:prstGeom>
          <a:noFill/>
        </p:spPr>
        <p:txBody>
          <a:bodyPr wrap="none" rtlCol="0">
            <a:spAutoFit/>
          </a:bodyPr>
          <a:lstStyle/>
          <a:p>
            <a:endParaRPr lang="en-US" dirty="0"/>
          </a:p>
        </p:txBody>
      </p:sp>
      <p:sp>
        <p:nvSpPr>
          <p:cNvPr id="12" name="Text Placeholder 11"/>
          <p:cNvSpPr>
            <a:spLocks noGrp="1"/>
          </p:cNvSpPr>
          <p:nvPr>
            <p:ph type="body" sz="quarter" idx="13"/>
          </p:nvPr>
        </p:nvSpPr>
        <p:spPr>
          <a:xfrm>
            <a:off x="4765944" y="3063640"/>
            <a:ext cx="3692256" cy="1898650"/>
          </a:xfrm>
        </p:spPr>
        <p:txBody>
          <a:bodyPr/>
          <a:lstStyle>
            <a:lvl1pPr>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1060824" y="6544235"/>
            <a:ext cx="914400" cy="914400"/>
          </a:xfrm>
          <a:prstGeom prst="rect">
            <a:avLst/>
          </a:prstGeom>
        </p:spPr>
        <p:txBody>
          <a:bodyPr vert="horz" wrap="none" lIns="91440" tIns="45720" rIns="91440" bIns="45720" rtlCol="0">
            <a:normAutofit/>
          </a:bodyPr>
          <a:lstStyle/>
          <a:p>
            <a:pPr marL="342900" indent="-342900" algn="l">
              <a:buFont typeface="Arial"/>
              <a:buChar char="•"/>
            </a:pPr>
            <a:endParaRPr lang="en-US" sz="2200" dirty="0">
              <a:solidFill>
                <a:schemeClr val="tx1"/>
              </a:solidFill>
            </a:endParaRPr>
          </a:p>
        </p:txBody>
      </p:sp>
    </p:spTree>
    <p:extLst>
      <p:ext uri="{BB962C8B-B14F-4D97-AF65-F5344CB8AC3E}">
        <p14:creationId xmlns:p14="http://schemas.microsoft.com/office/powerpoint/2010/main" val="1191715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10/30/19</a:t>
            </a:r>
            <a:endParaRPr lang="en-US" dirty="0"/>
          </a:p>
        </p:txBody>
      </p:sp>
      <p:sp>
        <p:nvSpPr>
          <p:cNvPr id="5" name="Footer Placeholder 4"/>
          <p:cNvSpPr>
            <a:spLocks noGrp="1"/>
          </p:cNvSpPr>
          <p:nvPr>
            <p:ph type="ftr" sz="quarter" idx="11"/>
          </p:nvPr>
        </p:nvSpPr>
        <p:spPr/>
        <p:txBody>
          <a:bodyPr/>
          <a:lstStyle/>
          <a:p>
            <a:r>
              <a:rPr lang="en-US" dirty="0"/>
              <a:t>Health Data Analysis Practicum</a:t>
            </a:r>
          </a:p>
        </p:txBody>
      </p:sp>
      <p:sp>
        <p:nvSpPr>
          <p:cNvPr id="6" name="Slide Number Placeholder 5"/>
          <p:cNvSpPr>
            <a:spLocks noGrp="1"/>
          </p:cNvSpPr>
          <p:nvPr>
            <p:ph type="sldNum" sz="quarter" idx="12"/>
          </p:nvPr>
        </p:nvSpPr>
        <p:spPr/>
        <p:txBody>
          <a:bodyPr/>
          <a:lstStyle/>
          <a:p>
            <a:fld id="{2E49A1BC-06DB-0849-9175-6C876832AA2B}" type="slidenum">
              <a:rPr lang="en-US" smtClean="0"/>
              <a:t>‹#›</a:t>
            </a:fld>
            <a:endParaRPr lang="en-US"/>
          </a:p>
        </p:txBody>
      </p:sp>
    </p:spTree>
    <p:extLst>
      <p:ext uri="{BB962C8B-B14F-4D97-AF65-F5344CB8AC3E}">
        <p14:creationId xmlns:p14="http://schemas.microsoft.com/office/powerpoint/2010/main" val="117715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10/30/19</a:t>
            </a:r>
            <a:endParaRPr lang="en-US" dirty="0"/>
          </a:p>
        </p:txBody>
      </p:sp>
      <p:sp>
        <p:nvSpPr>
          <p:cNvPr id="5" name="Footer Placeholder 4"/>
          <p:cNvSpPr>
            <a:spLocks noGrp="1"/>
          </p:cNvSpPr>
          <p:nvPr>
            <p:ph type="ftr" sz="quarter" idx="11"/>
          </p:nvPr>
        </p:nvSpPr>
        <p:spPr/>
        <p:txBody>
          <a:bodyPr/>
          <a:lstStyle/>
          <a:p>
            <a:r>
              <a:rPr lang="en-US" dirty="0"/>
              <a:t>Health Data Analysis Practicum</a:t>
            </a:r>
          </a:p>
        </p:txBody>
      </p:sp>
      <p:sp>
        <p:nvSpPr>
          <p:cNvPr id="6" name="Slide Number Placeholder 5"/>
          <p:cNvSpPr>
            <a:spLocks noGrp="1"/>
          </p:cNvSpPr>
          <p:nvPr>
            <p:ph type="sldNum" sz="quarter" idx="12"/>
          </p:nvPr>
        </p:nvSpPr>
        <p:spPr/>
        <p:txBody>
          <a:bodyPr/>
          <a:lstStyle/>
          <a:p>
            <a:fld id="{2E49A1BC-06DB-0849-9175-6C876832AA2B}" type="slidenum">
              <a:rPr lang="en-US" smtClean="0"/>
              <a:t>‹#›</a:t>
            </a:fld>
            <a:endParaRPr lang="en-US"/>
          </a:p>
        </p:txBody>
      </p:sp>
    </p:spTree>
    <p:extLst>
      <p:ext uri="{BB962C8B-B14F-4D97-AF65-F5344CB8AC3E}">
        <p14:creationId xmlns:p14="http://schemas.microsoft.com/office/powerpoint/2010/main" val="1144856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10/30/19</a:t>
            </a:r>
            <a:endParaRPr lang="en-US" dirty="0"/>
          </a:p>
        </p:txBody>
      </p:sp>
      <p:sp>
        <p:nvSpPr>
          <p:cNvPr id="5" name="Footer Placeholder 4"/>
          <p:cNvSpPr>
            <a:spLocks noGrp="1"/>
          </p:cNvSpPr>
          <p:nvPr>
            <p:ph type="ftr" sz="quarter" idx="11"/>
          </p:nvPr>
        </p:nvSpPr>
        <p:spPr/>
        <p:txBody>
          <a:bodyPr/>
          <a:lstStyle/>
          <a:p>
            <a:r>
              <a:rPr lang="en-US" dirty="0"/>
              <a:t>Health Data Analysis Practicum</a:t>
            </a:r>
          </a:p>
        </p:txBody>
      </p:sp>
      <p:sp>
        <p:nvSpPr>
          <p:cNvPr id="6" name="Slide Number Placeholder 5"/>
          <p:cNvSpPr>
            <a:spLocks noGrp="1"/>
          </p:cNvSpPr>
          <p:nvPr>
            <p:ph type="sldNum" sz="quarter" idx="12"/>
          </p:nvPr>
        </p:nvSpPr>
        <p:spPr/>
        <p:txBody>
          <a:bodyPr/>
          <a:lstStyle/>
          <a:p>
            <a:fld id="{2E49A1BC-06DB-0849-9175-6C876832AA2B}" type="slidenum">
              <a:rPr lang="en-US" smtClean="0"/>
              <a:t>‹#›</a:t>
            </a:fld>
            <a:endParaRPr lang="en-US"/>
          </a:p>
        </p:txBody>
      </p:sp>
    </p:spTree>
    <p:extLst>
      <p:ext uri="{BB962C8B-B14F-4D97-AF65-F5344CB8AC3E}">
        <p14:creationId xmlns:p14="http://schemas.microsoft.com/office/powerpoint/2010/main" val="86130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10/30/19</a:t>
            </a:r>
            <a:endParaRPr lang="en-US" dirty="0"/>
          </a:p>
        </p:txBody>
      </p:sp>
      <p:sp>
        <p:nvSpPr>
          <p:cNvPr id="4" name="Footer Placeholder 3"/>
          <p:cNvSpPr>
            <a:spLocks noGrp="1"/>
          </p:cNvSpPr>
          <p:nvPr>
            <p:ph type="ftr" sz="quarter" idx="11"/>
          </p:nvPr>
        </p:nvSpPr>
        <p:spPr/>
        <p:txBody>
          <a:bodyPr/>
          <a:lstStyle/>
          <a:p>
            <a:r>
              <a:rPr lang="en-US" dirty="0"/>
              <a:t>Health Data Analysis Practicum</a:t>
            </a:r>
          </a:p>
        </p:txBody>
      </p:sp>
      <p:sp>
        <p:nvSpPr>
          <p:cNvPr id="5" name="Slide Number Placeholder 4"/>
          <p:cNvSpPr>
            <a:spLocks noGrp="1"/>
          </p:cNvSpPr>
          <p:nvPr>
            <p:ph type="sldNum" sz="quarter" idx="12"/>
          </p:nvPr>
        </p:nvSpPr>
        <p:spPr/>
        <p:txBody>
          <a:bodyPr/>
          <a:lstStyle/>
          <a:p>
            <a:fld id="{2E49A1BC-06DB-0849-9175-6C876832AA2B}" type="slidenum">
              <a:rPr lang="en-US" smtClean="0"/>
              <a:t>‹#›</a:t>
            </a:fld>
            <a:endParaRPr lang="en-US"/>
          </a:p>
        </p:txBody>
      </p:sp>
    </p:spTree>
    <p:extLst>
      <p:ext uri="{BB962C8B-B14F-4D97-AF65-F5344CB8AC3E}">
        <p14:creationId xmlns:p14="http://schemas.microsoft.com/office/powerpoint/2010/main" val="1552998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10/30/19</a:t>
            </a:r>
            <a:endParaRPr lang="en-US" dirty="0"/>
          </a:p>
        </p:txBody>
      </p:sp>
      <p:sp>
        <p:nvSpPr>
          <p:cNvPr id="5" name="Footer Placeholder 4"/>
          <p:cNvSpPr>
            <a:spLocks noGrp="1"/>
          </p:cNvSpPr>
          <p:nvPr>
            <p:ph type="ftr" sz="quarter" idx="11"/>
          </p:nvPr>
        </p:nvSpPr>
        <p:spPr/>
        <p:txBody>
          <a:bodyPr/>
          <a:lstStyle/>
          <a:p>
            <a:r>
              <a:rPr lang="en-US" dirty="0"/>
              <a:t>Health Data Analysis Practicum</a:t>
            </a:r>
          </a:p>
        </p:txBody>
      </p:sp>
      <p:sp>
        <p:nvSpPr>
          <p:cNvPr id="6" name="Slide Number Placeholder 5"/>
          <p:cNvSpPr>
            <a:spLocks noGrp="1"/>
          </p:cNvSpPr>
          <p:nvPr>
            <p:ph type="sldNum" sz="quarter" idx="12"/>
          </p:nvPr>
        </p:nvSpPr>
        <p:spPr/>
        <p:txBody>
          <a:bodyPr/>
          <a:lstStyle/>
          <a:p>
            <a:fld id="{2E49A1BC-06DB-0849-9175-6C876832AA2B}" type="slidenum">
              <a:rPr lang="en-US" smtClean="0"/>
              <a:t>‹#›</a:t>
            </a:fld>
            <a:endParaRPr lang="en-US"/>
          </a:p>
        </p:txBody>
      </p:sp>
    </p:spTree>
    <p:extLst>
      <p:ext uri="{BB962C8B-B14F-4D97-AF65-F5344CB8AC3E}">
        <p14:creationId xmlns:p14="http://schemas.microsoft.com/office/powerpoint/2010/main" val="3233988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10/30/19</a:t>
            </a:r>
            <a:endParaRPr lang="en-US" dirty="0"/>
          </a:p>
        </p:txBody>
      </p:sp>
      <p:sp>
        <p:nvSpPr>
          <p:cNvPr id="6" name="Footer Placeholder 5"/>
          <p:cNvSpPr>
            <a:spLocks noGrp="1"/>
          </p:cNvSpPr>
          <p:nvPr>
            <p:ph type="ftr" sz="quarter" idx="11"/>
          </p:nvPr>
        </p:nvSpPr>
        <p:spPr/>
        <p:txBody>
          <a:bodyPr/>
          <a:lstStyle/>
          <a:p>
            <a:r>
              <a:rPr lang="en-US" dirty="0"/>
              <a:t>Health Data Analysis Practicum</a:t>
            </a:r>
          </a:p>
        </p:txBody>
      </p:sp>
      <p:sp>
        <p:nvSpPr>
          <p:cNvPr id="7" name="Slide Number Placeholder 6"/>
          <p:cNvSpPr>
            <a:spLocks noGrp="1"/>
          </p:cNvSpPr>
          <p:nvPr>
            <p:ph type="sldNum" sz="quarter" idx="12"/>
          </p:nvPr>
        </p:nvSpPr>
        <p:spPr/>
        <p:txBody>
          <a:bodyPr/>
          <a:lstStyle/>
          <a:p>
            <a:fld id="{2E49A1BC-06DB-0849-9175-6C876832AA2B}" type="slidenum">
              <a:rPr lang="en-US" smtClean="0"/>
              <a:t>‹#›</a:t>
            </a:fld>
            <a:endParaRPr lang="en-US"/>
          </a:p>
        </p:txBody>
      </p:sp>
    </p:spTree>
    <p:extLst>
      <p:ext uri="{BB962C8B-B14F-4D97-AF65-F5344CB8AC3E}">
        <p14:creationId xmlns:p14="http://schemas.microsoft.com/office/powerpoint/2010/main" val="3705852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10/30/19</a:t>
            </a:r>
          </a:p>
        </p:txBody>
      </p:sp>
      <p:sp>
        <p:nvSpPr>
          <p:cNvPr id="8" name="Footer Placeholder 7"/>
          <p:cNvSpPr>
            <a:spLocks noGrp="1"/>
          </p:cNvSpPr>
          <p:nvPr>
            <p:ph type="ftr" sz="quarter" idx="11"/>
          </p:nvPr>
        </p:nvSpPr>
        <p:spPr/>
        <p:txBody>
          <a:bodyPr/>
          <a:lstStyle/>
          <a:p>
            <a:r>
              <a:rPr lang="en-US" dirty="0"/>
              <a:t>Health Data Analysis Practicum</a:t>
            </a:r>
          </a:p>
        </p:txBody>
      </p:sp>
      <p:sp>
        <p:nvSpPr>
          <p:cNvPr id="9" name="Slide Number Placeholder 8"/>
          <p:cNvSpPr>
            <a:spLocks noGrp="1"/>
          </p:cNvSpPr>
          <p:nvPr>
            <p:ph type="sldNum" sz="quarter" idx="12"/>
          </p:nvPr>
        </p:nvSpPr>
        <p:spPr/>
        <p:txBody>
          <a:bodyPr/>
          <a:lstStyle/>
          <a:p>
            <a:fld id="{2E49A1BC-06DB-0849-9175-6C876832AA2B}" type="slidenum">
              <a:rPr lang="en-US" smtClean="0"/>
              <a:t>‹#›</a:t>
            </a:fld>
            <a:endParaRPr lang="en-US"/>
          </a:p>
        </p:txBody>
      </p:sp>
    </p:spTree>
    <p:extLst>
      <p:ext uri="{BB962C8B-B14F-4D97-AF65-F5344CB8AC3E}">
        <p14:creationId xmlns:p14="http://schemas.microsoft.com/office/powerpoint/2010/main" val="3731632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10/30/19</a:t>
            </a:r>
          </a:p>
        </p:txBody>
      </p:sp>
      <p:sp>
        <p:nvSpPr>
          <p:cNvPr id="3" name="Footer Placeholder 2"/>
          <p:cNvSpPr>
            <a:spLocks noGrp="1"/>
          </p:cNvSpPr>
          <p:nvPr>
            <p:ph type="ftr" sz="quarter" idx="11"/>
          </p:nvPr>
        </p:nvSpPr>
        <p:spPr/>
        <p:txBody>
          <a:bodyPr/>
          <a:lstStyle/>
          <a:p>
            <a:r>
              <a:rPr lang="en-US" dirty="0"/>
              <a:t>Health Data Analysis Practicum</a:t>
            </a:r>
          </a:p>
        </p:txBody>
      </p:sp>
      <p:sp>
        <p:nvSpPr>
          <p:cNvPr id="4" name="Slide Number Placeholder 3"/>
          <p:cNvSpPr>
            <a:spLocks noGrp="1"/>
          </p:cNvSpPr>
          <p:nvPr>
            <p:ph type="sldNum" sz="quarter" idx="12"/>
          </p:nvPr>
        </p:nvSpPr>
        <p:spPr/>
        <p:txBody>
          <a:bodyPr/>
          <a:lstStyle/>
          <a:p>
            <a:fld id="{2E49A1BC-06DB-0849-9175-6C876832AA2B}" type="slidenum">
              <a:rPr lang="en-US" smtClean="0"/>
              <a:t>‹#›</a:t>
            </a:fld>
            <a:endParaRPr lang="en-US"/>
          </a:p>
        </p:txBody>
      </p:sp>
    </p:spTree>
    <p:extLst>
      <p:ext uri="{BB962C8B-B14F-4D97-AF65-F5344CB8AC3E}">
        <p14:creationId xmlns:p14="http://schemas.microsoft.com/office/powerpoint/2010/main" val="73948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10/30/19</a:t>
            </a:r>
          </a:p>
        </p:txBody>
      </p:sp>
      <p:sp>
        <p:nvSpPr>
          <p:cNvPr id="6" name="Footer Placeholder 5"/>
          <p:cNvSpPr>
            <a:spLocks noGrp="1"/>
          </p:cNvSpPr>
          <p:nvPr>
            <p:ph type="ftr" sz="quarter" idx="11"/>
          </p:nvPr>
        </p:nvSpPr>
        <p:spPr/>
        <p:txBody>
          <a:bodyPr/>
          <a:lstStyle/>
          <a:p>
            <a:r>
              <a:rPr lang="en-US" dirty="0"/>
              <a:t>Health Data Analysis Practicum</a:t>
            </a:r>
          </a:p>
        </p:txBody>
      </p:sp>
      <p:sp>
        <p:nvSpPr>
          <p:cNvPr id="7" name="Slide Number Placeholder 6"/>
          <p:cNvSpPr>
            <a:spLocks noGrp="1"/>
          </p:cNvSpPr>
          <p:nvPr>
            <p:ph type="sldNum" sz="quarter" idx="12"/>
          </p:nvPr>
        </p:nvSpPr>
        <p:spPr/>
        <p:txBody>
          <a:bodyPr/>
          <a:lstStyle/>
          <a:p>
            <a:fld id="{2E49A1BC-06DB-0849-9175-6C876832AA2B}" type="slidenum">
              <a:rPr lang="en-US" smtClean="0"/>
              <a:t>‹#›</a:t>
            </a:fld>
            <a:endParaRPr lang="en-US"/>
          </a:p>
        </p:txBody>
      </p:sp>
    </p:spTree>
    <p:extLst>
      <p:ext uri="{BB962C8B-B14F-4D97-AF65-F5344CB8AC3E}">
        <p14:creationId xmlns:p14="http://schemas.microsoft.com/office/powerpoint/2010/main" val="475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10/30/19</a:t>
            </a:r>
            <a:endParaRPr lang="en-US" dirty="0"/>
          </a:p>
        </p:txBody>
      </p:sp>
      <p:sp>
        <p:nvSpPr>
          <p:cNvPr id="6" name="Footer Placeholder 5"/>
          <p:cNvSpPr>
            <a:spLocks noGrp="1"/>
          </p:cNvSpPr>
          <p:nvPr>
            <p:ph type="ftr" sz="quarter" idx="11"/>
          </p:nvPr>
        </p:nvSpPr>
        <p:spPr/>
        <p:txBody>
          <a:bodyPr/>
          <a:lstStyle/>
          <a:p>
            <a:r>
              <a:rPr lang="en-US" dirty="0"/>
              <a:t>Health Data Analysis Practicum</a:t>
            </a:r>
          </a:p>
        </p:txBody>
      </p:sp>
      <p:sp>
        <p:nvSpPr>
          <p:cNvPr id="7" name="Slide Number Placeholder 6"/>
          <p:cNvSpPr>
            <a:spLocks noGrp="1"/>
          </p:cNvSpPr>
          <p:nvPr>
            <p:ph type="sldNum" sz="quarter" idx="12"/>
          </p:nvPr>
        </p:nvSpPr>
        <p:spPr/>
        <p:txBody>
          <a:bodyPr/>
          <a:lstStyle/>
          <a:p>
            <a:fld id="{2E49A1BC-06DB-0849-9175-6C876832AA2B}" type="slidenum">
              <a:rPr lang="en-US" smtClean="0"/>
              <a:t>‹#›</a:t>
            </a:fld>
            <a:endParaRPr lang="en-US"/>
          </a:p>
        </p:txBody>
      </p:sp>
    </p:spTree>
    <p:extLst>
      <p:ext uri="{BB962C8B-B14F-4D97-AF65-F5344CB8AC3E}">
        <p14:creationId xmlns:p14="http://schemas.microsoft.com/office/powerpoint/2010/main" val="1206890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2961" y="130603"/>
            <a:ext cx="8799729" cy="82526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2960" y="1155003"/>
            <a:ext cx="8799729" cy="50646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10/30/19</a:t>
            </a:r>
            <a:endParaRPr lang="en-US" dirty="0"/>
          </a:p>
        </p:txBody>
      </p:sp>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Health Data Analysis Practicum</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49A1BC-06DB-0849-9175-6C876832AA2B}" type="slidenum">
              <a:rPr lang="en-US" smtClean="0"/>
              <a:t>‹#›</a:t>
            </a:fld>
            <a:endParaRPr lang="en-US"/>
          </a:p>
        </p:txBody>
      </p:sp>
      <p:cxnSp>
        <p:nvCxnSpPr>
          <p:cNvPr id="7" name="Straight Connector 6"/>
          <p:cNvCxnSpPr/>
          <p:nvPr userDrawn="1"/>
        </p:nvCxnSpPr>
        <p:spPr>
          <a:xfrm>
            <a:off x="152400" y="6356350"/>
            <a:ext cx="8839200" cy="0"/>
          </a:xfrm>
          <a:prstGeom prst="line">
            <a:avLst/>
          </a:prstGeom>
          <a:ln w="31750" cap="flat" cmpd="sng" algn="ctr">
            <a:solidFill>
              <a:schemeClr val="tx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3037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hf hdr="0" dt="0"/>
  <p:txStyles>
    <p:titleStyle>
      <a:lvl1pPr algn="l" defTabSz="457200" rtl="0" eaLnBrk="1" latinLnBrk="0" hangingPunct="1">
        <a:spcBef>
          <a:spcPct val="0"/>
        </a:spcBef>
        <a:buNone/>
        <a:defRPr sz="2800" kern="1200">
          <a:solidFill>
            <a:schemeClr val="tx2"/>
          </a:solidFill>
          <a:latin typeface="Arial Black"/>
          <a:ea typeface="+mj-ea"/>
          <a:cs typeface="Arial Black"/>
        </a:defRPr>
      </a:lvl1pPr>
    </p:titleStyle>
    <p:bodyStyle>
      <a:lvl1pPr marL="342900" indent="-342900" algn="l" defTabSz="457200" rtl="0" eaLnBrk="1" latinLnBrk="0" hangingPunct="1">
        <a:spcBef>
          <a:spcPct val="20000"/>
        </a:spcBef>
        <a:buClr>
          <a:schemeClr val="accent2"/>
        </a:buClr>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Clr>
          <a:schemeClr val="accent2"/>
        </a:buClr>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Clr>
          <a:schemeClr val="accent2"/>
        </a:buClr>
        <a:buFont typeface="Arial"/>
        <a:buChar char="•"/>
        <a:defRPr sz="1600" kern="1200">
          <a:solidFill>
            <a:schemeClr val="accent1"/>
          </a:solidFill>
          <a:latin typeface="Arial"/>
          <a:ea typeface="+mn-ea"/>
          <a:cs typeface="Arial"/>
        </a:defRPr>
      </a:lvl3pPr>
      <a:lvl4pPr marL="1600200" indent="-228600" algn="l" defTabSz="457200" rtl="0" eaLnBrk="1" latinLnBrk="0" hangingPunct="1">
        <a:spcBef>
          <a:spcPct val="20000"/>
        </a:spcBef>
        <a:buClr>
          <a:schemeClr val="accent2"/>
        </a:buClr>
        <a:buFont typeface="Arial"/>
        <a:buChar char="–"/>
        <a:defRPr sz="1400" kern="1200">
          <a:solidFill>
            <a:schemeClr val="accent1"/>
          </a:solidFill>
          <a:latin typeface="Arial"/>
          <a:ea typeface="+mn-ea"/>
          <a:cs typeface="Arial"/>
        </a:defRPr>
      </a:lvl4pPr>
      <a:lvl5pPr marL="2057400" indent="-228600" algn="l" defTabSz="457200" rtl="0" eaLnBrk="1" latinLnBrk="0" hangingPunct="1">
        <a:spcBef>
          <a:spcPct val="20000"/>
        </a:spcBef>
        <a:buClr>
          <a:schemeClr val="accent2"/>
        </a:buClr>
        <a:buFont typeface="Arial"/>
        <a:buChar char="»"/>
        <a:defRPr sz="1400" kern="1200">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www.statlearning.com/resources-second-edi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tatlearning.com/resources-second-edition" TargetMode="External"/><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statlearning.com/resources-second-edi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statlearning.com/resources-second-edi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statlearning.com/resources-second-edition" TargetMode="External"/><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statlearning.com/resources-second-edi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stanfordmlgroup.github.io/projects/chexne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nytimes.com/2023/10/30/health/doctors-ai-technology-health-care.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nytimes.com/2023/10/30/health/doctors-ai-technology-health-care.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nytimes.com/2023/10/30/health/doctors-ai-technology-health-care.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nytimes.com/2023/10/30/health/doctors-ai-technology-health-care.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4B014-AA77-5D62-7DF8-F99165F02572}"/>
              </a:ext>
            </a:extLst>
          </p:cNvPr>
          <p:cNvSpPr>
            <a:spLocks noGrp="1"/>
          </p:cNvSpPr>
          <p:nvPr>
            <p:ph type="title"/>
          </p:nvPr>
        </p:nvSpPr>
        <p:spPr>
          <a:xfrm>
            <a:off x="722312" y="4406900"/>
            <a:ext cx="7964487" cy="1362075"/>
          </a:xfrm>
        </p:spPr>
        <p:txBody>
          <a:bodyPr/>
          <a:lstStyle/>
          <a:p>
            <a:r>
              <a:rPr lang="en-US" dirty="0"/>
              <a:t>Model selection</a:t>
            </a:r>
          </a:p>
        </p:txBody>
      </p:sp>
      <p:sp>
        <p:nvSpPr>
          <p:cNvPr id="5" name="Footer Placeholder 4">
            <a:extLst>
              <a:ext uri="{FF2B5EF4-FFF2-40B4-BE49-F238E27FC236}">
                <a16:creationId xmlns:a16="http://schemas.microsoft.com/office/drawing/2014/main" id="{5D3545FE-13BC-D5B0-CF48-33E1A0672538}"/>
              </a:ext>
            </a:extLst>
          </p:cNvPr>
          <p:cNvSpPr>
            <a:spLocks noGrp="1"/>
          </p:cNvSpPr>
          <p:nvPr>
            <p:ph type="ftr" sz="quarter" idx="11"/>
          </p:nvPr>
        </p:nvSpPr>
        <p:spPr/>
        <p:txBody>
          <a:bodyPr/>
          <a:lstStyle/>
          <a:p>
            <a:r>
              <a:rPr lang="en-US" dirty="0"/>
              <a:t>Health Data Analysis Practicum</a:t>
            </a:r>
          </a:p>
        </p:txBody>
      </p:sp>
      <p:sp>
        <p:nvSpPr>
          <p:cNvPr id="6" name="Slide Number Placeholder 5">
            <a:extLst>
              <a:ext uri="{FF2B5EF4-FFF2-40B4-BE49-F238E27FC236}">
                <a16:creationId xmlns:a16="http://schemas.microsoft.com/office/drawing/2014/main" id="{F80BC70D-90D5-B87B-EF3F-460A2997251B}"/>
              </a:ext>
            </a:extLst>
          </p:cNvPr>
          <p:cNvSpPr>
            <a:spLocks noGrp="1"/>
          </p:cNvSpPr>
          <p:nvPr>
            <p:ph type="sldNum" sz="quarter" idx="12"/>
          </p:nvPr>
        </p:nvSpPr>
        <p:spPr/>
        <p:txBody>
          <a:bodyPr/>
          <a:lstStyle/>
          <a:p>
            <a:fld id="{2E49A1BC-06DB-0849-9175-6C876832AA2B}" type="slidenum">
              <a:rPr lang="en-US" smtClean="0"/>
              <a:t>1</a:t>
            </a:fld>
            <a:endParaRPr lang="en-US" dirty="0"/>
          </a:p>
        </p:txBody>
      </p:sp>
      <p:sp>
        <p:nvSpPr>
          <p:cNvPr id="7" name="Text Placeholder 6">
            <a:extLst>
              <a:ext uri="{FF2B5EF4-FFF2-40B4-BE49-F238E27FC236}">
                <a16:creationId xmlns:a16="http://schemas.microsoft.com/office/drawing/2014/main" id="{73870C91-7575-ECDB-B7DD-F013C29156F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85669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for this part</a:t>
            </a:r>
          </a:p>
        </p:txBody>
      </p:sp>
      <p:sp>
        <p:nvSpPr>
          <p:cNvPr id="3" name="Content Placeholder 2"/>
          <p:cNvSpPr>
            <a:spLocks noGrp="1"/>
          </p:cNvSpPr>
          <p:nvPr>
            <p:ph idx="1"/>
          </p:nvPr>
        </p:nvSpPr>
        <p:spPr/>
        <p:txBody>
          <a:bodyPr/>
          <a:lstStyle/>
          <a:p>
            <a:r>
              <a:rPr lang="en-US" dirty="0"/>
              <a:t>The model you choose to fit will depend on exactly what question you are asking of the data</a:t>
            </a:r>
          </a:p>
          <a:p>
            <a:r>
              <a:rPr lang="en-US" dirty="0"/>
              <a:t>You can use some quantitative measures, like AIC, to select which model is most useful for your question</a:t>
            </a:r>
          </a:p>
          <a:p>
            <a:r>
              <a:rPr lang="en-US" dirty="0"/>
              <a:t>This is something you can think about as you choose your final model for your Module 2 project</a:t>
            </a:r>
          </a:p>
        </p:txBody>
      </p:sp>
      <p:sp>
        <p:nvSpPr>
          <p:cNvPr id="6" name="Slide Number Placeholder 5"/>
          <p:cNvSpPr>
            <a:spLocks noGrp="1"/>
          </p:cNvSpPr>
          <p:nvPr>
            <p:ph type="sldNum" sz="quarter" idx="12"/>
          </p:nvPr>
        </p:nvSpPr>
        <p:spPr/>
        <p:txBody>
          <a:bodyPr/>
          <a:lstStyle/>
          <a:p>
            <a:fld id="{2E49A1BC-06DB-0849-9175-6C876832AA2B}" type="slidenum">
              <a:rPr lang="en-US" smtClean="0"/>
              <a:t>10</a:t>
            </a:fld>
            <a:endParaRPr lang="en-US"/>
          </a:p>
        </p:txBody>
      </p:sp>
      <p:sp>
        <p:nvSpPr>
          <p:cNvPr id="4" name="Footer Placeholder 4">
            <a:extLst>
              <a:ext uri="{FF2B5EF4-FFF2-40B4-BE49-F238E27FC236}">
                <a16:creationId xmlns:a16="http://schemas.microsoft.com/office/drawing/2014/main" id="{3E025668-6C75-E032-B829-AFB3CA481F87}"/>
              </a:ext>
            </a:extLst>
          </p:cNvPr>
          <p:cNvSpPr>
            <a:spLocks noGrp="1"/>
          </p:cNvSpPr>
          <p:nvPr>
            <p:ph type="ftr" sz="quarter" idx="11"/>
          </p:nvPr>
        </p:nvSpPr>
        <p:spPr>
          <a:xfrm>
            <a:off x="2590800" y="6356350"/>
            <a:ext cx="3962400" cy="365125"/>
          </a:xfrm>
        </p:spPr>
        <p:txBody>
          <a:bodyPr/>
          <a:lstStyle/>
          <a:p>
            <a:r>
              <a:rPr lang="en-US" dirty="0"/>
              <a:t>Health Data Analysis Practicum</a:t>
            </a:r>
          </a:p>
        </p:txBody>
      </p:sp>
    </p:spTree>
    <p:extLst>
      <p:ext uri="{BB962C8B-B14F-4D97-AF65-F5344CB8AC3E}">
        <p14:creationId xmlns:p14="http://schemas.microsoft.com/office/powerpoint/2010/main" val="3682398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4B014-AA77-5D62-7DF8-F99165F02572}"/>
              </a:ext>
            </a:extLst>
          </p:cNvPr>
          <p:cNvSpPr>
            <a:spLocks noGrp="1"/>
          </p:cNvSpPr>
          <p:nvPr>
            <p:ph type="title"/>
          </p:nvPr>
        </p:nvSpPr>
        <p:spPr>
          <a:xfrm>
            <a:off x="722312" y="4406900"/>
            <a:ext cx="7964487" cy="1362075"/>
          </a:xfrm>
        </p:spPr>
        <p:txBody>
          <a:bodyPr/>
          <a:lstStyle/>
          <a:p>
            <a:r>
              <a:rPr lang="en-US" dirty="0"/>
              <a:t>Prediction</a:t>
            </a:r>
          </a:p>
        </p:txBody>
      </p:sp>
      <p:sp>
        <p:nvSpPr>
          <p:cNvPr id="6" name="Slide Number Placeholder 5">
            <a:extLst>
              <a:ext uri="{FF2B5EF4-FFF2-40B4-BE49-F238E27FC236}">
                <a16:creationId xmlns:a16="http://schemas.microsoft.com/office/drawing/2014/main" id="{F80BC70D-90D5-B87B-EF3F-460A2997251B}"/>
              </a:ext>
            </a:extLst>
          </p:cNvPr>
          <p:cNvSpPr>
            <a:spLocks noGrp="1"/>
          </p:cNvSpPr>
          <p:nvPr>
            <p:ph type="sldNum" sz="quarter" idx="12"/>
          </p:nvPr>
        </p:nvSpPr>
        <p:spPr/>
        <p:txBody>
          <a:bodyPr/>
          <a:lstStyle/>
          <a:p>
            <a:fld id="{2E49A1BC-06DB-0849-9175-6C876832AA2B}" type="slidenum">
              <a:rPr lang="en-US" smtClean="0"/>
              <a:t>11</a:t>
            </a:fld>
            <a:endParaRPr lang="en-US"/>
          </a:p>
        </p:txBody>
      </p:sp>
      <p:sp>
        <p:nvSpPr>
          <p:cNvPr id="7" name="Text Placeholder 6">
            <a:extLst>
              <a:ext uri="{FF2B5EF4-FFF2-40B4-BE49-F238E27FC236}">
                <a16:creationId xmlns:a16="http://schemas.microsoft.com/office/drawing/2014/main" id="{CF71105E-A65A-97A1-9FA0-0D43043B33A7}"/>
              </a:ext>
            </a:extLst>
          </p:cNvPr>
          <p:cNvSpPr>
            <a:spLocks noGrp="1"/>
          </p:cNvSpPr>
          <p:nvPr>
            <p:ph type="body" idx="1"/>
          </p:nvPr>
        </p:nvSpPr>
        <p:spPr/>
        <p:txBody>
          <a:bodyPr/>
          <a:lstStyle/>
          <a:p>
            <a:endParaRPr lang="en-US"/>
          </a:p>
        </p:txBody>
      </p:sp>
      <p:sp>
        <p:nvSpPr>
          <p:cNvPr id="3" name="Footer Placeholder 4">
            <a:extLst>
              <a:ext uri="{FF2B5EF4-FFF2-40B4-BE49-F238E27FC236}">
                <a16:creationId xmlns:a16="http://schemas.microsoft.com/office/drawing/2014/main" id="{8086F92D-99E6-FCF9-6B8F-963CFB23A3FB}"/>
              </a:ext>
            </a:extLst>
          </p:cNvPr>
          <p:cNvSpPr>
            <a:spLocks noGrp="1"/>
          </p:cNvSpPr>
          <p:nvPr>
            <p:ph type="ftr" sz="quarter" idx="11"/>
          </p:nvPr>
        </p:nvSpPr>
        <p:spPr>
          <a:xfrm>
            <a:off x="2590800" y="6356350"/>
            <a:ext cx="3962400" cy="365125"/>
          </a:xfrm>
        </p:spPr>
        <p:txBody>
          <a:bodyPr/>
          <a:lstStyle/>
          <a:p>
            <a:r>
              <a:rPr lang="en-US" dirty="0"/>
              <a:t>Health Data Analysis Practicum</a:t>
            </a:r>
          </a:p>
        </p:txBody>
      </p:sp>
    </p:spTree>
    <p:extLst>
      <p:ext uri="{BB962C8B-B14F-4D97-AF65-F5344CB8AC3E}">
        <p14:creationId xmlns:p14="http://schemas.microsoft.com/office/powerpoint/2010/main" val="3868835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61" y="130603"/>
            <a:ext cx="9001039" cy="825261"/>
          </a:xfrm>
        </p:spPr>
        <p:txBody>
          <a:bodyPr>
            <a:normAutofit/>
          </a:bodyPr>
          <a:lstStyle/>
          <a:p>
            <a:r>
              <a:rPr lang="en-US" dirty="0"/>
              <a:t>Examples of prediction settings in health</a:t>
            </a:r>
          </a:p>
        </p:txBody>
      </p:sp>
      <p:sp>
        <p:nvSpPr>
          <p:cNvPr id="3" name="Content Placeholder 2"/>
          <p:cNvSpPr>
            <a:spLocks noGrp="1"/>
          </p:cNvSpPr>
          <p:nvPr>
            <p:ph idx="1"/>
          </p:nvPr>
        </p:nvSpPr>
        <p:spPr/>
        <p:txBody>
          <a:bodyPr>
            <a:normAutofit/>
          </a:bodyPr>
          <a:lstStyle/>
          <a:p>
            <a:r>
              <a:rPr lang="en-US" dirty="0"/>
              <a:t>Identify the risk factors for prostate cancer.</a:t>
            </a:r>
          </a:p>
          <a:p>
            <a:r>
              <a:rPr lang="en-US" dirty="0"/>
              <a:t>Predict whether someone will have a heart attack on the basis of demographic, diet and clinical measurements.</a:t>
            </a:r>
          </a:p>
          <a:p>
            <a:r>
              <a:rPr lang="en-US" dirty="0"/>
              <a:t>Classify a tissue sample into one of several cancer classes, based on a gene expression profile.</a:t>
            </a:r>
          </a:p>
          <a:p>
            <a:r>
              <a:rPr lang="en-US" dirty="0"/>
              <a:t>Prediction is the tool we use when we perform “personalized medicine”</a:t>
            </a:r>
          </a:p>
        </p:txBody>
      </p:sp>
      <p:sp>
        <p:nvSpPr>
          <p:cNvPr id="6" name="Slide Number Placeholder 5"/>
          <p:cNvSpPr>
            <a:spLocks noGrp="1"/>
          </p:cNvSpPr>
          <p:nvPr>
            <p:ph type="sldNum" sz="quarter" idx="12"/>
          </p:nvPr>
        </p:nvSpPr>
        <p:spPr/>
        <p:txBody>
          <a:bodyPr/>
          <a:lstStyle/>
          <a:p>
            <a:fld id="{2E49A1BC-06DB-0849-9175-6C876832AA2B}" type="slidenum">
              <a:rPr lang="en-US" smtClean="0"/>
              <a:t>12</a:t>
            </a:fld>
            <a:endParaRPr lang="en-US"/>
          </a:p>
        </p:txBody>
      </p:sp>
      <p:sp>
        <p:nvSpPr>
          <p:cNvPr id="7" name="TextBox 6">
            <a:extLst>
              <a:ext uri="{FF2B5EF4-FFF2-40B4-BE49-F238E27FC236}">
                <a16:creationId xmlns:a16="http://schemas.microsoft.com/office/drawing/2014/main" id="{29FFD5F4-FF67-0277-1C5D-BF9BD2C11334}"/>
              </a:ext>
            </a:extLst>
          </p:cNvPr>
          <p:cNvSpPr txBox="1"/>
          <p:nvPr/>
        </p:nvSpPr>
        <p:spPr>
          <a:xfrm>
            <a:off x="3683876" y="6004229"/>
            <a:ext cx="5460124" cy="283779"/>
          </a:xfrm>
          <a:prstGeom prst="rect">
            <a:avLst/>
          </a:prstGeom>
        </p:spPr>
        <p:txBody>
          <a:bodyPr vert="horz" wrap="square" lIns="91440" tIns="45720" rIns="91440" bIns="45720" rtlCol="0">
            <a:normAutofit fontScale="47500" lnSpcReduction="20000"/>
          </a:bodyPr>
          <a:lstStyle/>
          <a:p>
            <a:pPr algn="l"/>
            <a:r>
              <a:rPr lang="en-US" sz="2200" dirty="0">
                <a:solidFill>
                  <a:schemeClr val="tx1"/>
                </a:solidFill>
              </a:rPr>
              <a:t>Slide adapted from materials accompanying </a:t>
            </a:r>
            <a:r>
              <a:rPr lang="en-US" sz="2200" dirty="0">
                <a:solidFill>
                  <a:schemeClr val="tx1"/>
                </a:solidFill>
                <a:hlinkClick r:id="rId2"/>
              </a:rPr>
              <a:t>An Introduction to Statistical Learning, 2</a:t>
            </a:r>
            <a:r>
              <a:rPr lang="en-US" sz="2200" baseline="30000" dirty="0">
                <a:solidFill>
                  <a:schemeClr val="tx1"/>
                </a:solidFill>
                <a:hlinkClick r:id="rId2"/>
              </a:rPr>
              <a:t>nd</a:t>
            </a:r>
            <a:r>
              <a:rPr lang="en-US" sz="2200" dirty="0">
                <a:solidFill>
                  <a:schemeClr val="tx1"/>
                </a:solidFill>
                <a:hlinkClick r:id="rId2"/>
              </a:rPr>
              <a:t> edition</a:t>
            </a:r>
            <a:endParaRPr lang="en-US" sz="2200" dirty="0">
              <a:solidFill>
                <a:schemeClr val="tx1"/>
              </a:solidFill>
            </a:endParaRPr>
          </a:p>
        </p:txBody>
      </p:sp>
      <p:sp>
        <p:nvSpPr>
          <p:cNvPr id="4" name="Footer Placeholder 4">
            <a:extLst>
              <a:ext uri="{FF2B5EF4-FFF2-40B4-BE49-F238E27FC236}">
                <a16:creationId xmlns:a16="http://schemas.microsoft.com/office/drawing/2014/main" id="{22F53CBE-BEDA-CC6D-538E-BE32175AE7B6}"/>
              </a:ext>
            </a:extLst>
          </p:cNvPr>
          <p:cNvSpPr>
            <a:spLocks noGrp="1"/>
          </p:cNvSpPr>
          <p:nvPr>
            <p:ph type="ftr" sz="quarter" idx="11"/>
          </p:nvPr>
        </p:nvSpPr>
        <p:spPr>
          <a:xfrm>
            <a:off x="2590800" y="6356350"/>
            <a:ext cx="3962400" cy="365125"/>
          </a:xfrm>
        </p:spPr>
        <p:txBody>
          <a:bodyPr/>
          <a:lstStyle/>
          <a:p>
            <a:r>
              <a:rPr lang="en-US" dirty="0"/>
              <a:t>Health Data Analysis Practicum</a:t>
            </a:r>
          </a:p>
        </p:txBody>
      </p:sp>
    </p:spTree>
    <p:extLst>
      <p:ext uri="{BB962C8B-B14F-4D97-AF65-F5344CB8AC3E}">
        <p14:creationId xmlns:p14="http://schemas.microsoft.com/office/powerpoint/2010/main" val="400420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F5B9B-50EA-D57A-5D78-43F83EE1EEFC}"/>
              </a:ext>
            </a:extLst>
          </p:cNvPr>
          <p:cNvSpPr>
            <a:spLocks noGrp="1"/>
          </p:cNvSpPr>
          <p:nvPr>
            <p:ph type="title"/>
          </p:nvPr>
        </p:nvSpPr>
        <p:spPr/>
        <p:txBody>
          <a:bodyPr/>
          <a:lstStyle/>
          <a:p>
            <a:r>
              <a:rPr lang="en-US" dirty="0"/>
              <a:t>Heart attack data set</a:t>
            </a:r>
          </a:p>
        </p:txBody>
      </p:sp>
      <p:pic>
        <p:nvPicPr>
          <p:cNvPr id="7" name="Content Placeholder 6">
            <a:extLst>
              <a:ext uri="{FF2B5EF4-FFF2-40B4-BE49-F238E27FC236}">
                <a16:creationId xmlns:a16="http://schemas.microsoft.com/office/drawing/2014/main" id="{6856AA09-DD09-0362-B3D6-702C87C73729}"/>
              </a:ext>
            </a:extLst>
          </p:cNvPr>
          <p:cNvPicPr>
            <a:picLocks noGrp="1" noChangeAspect="1"/>
          </p:cNvPicPr>
          <p:nvPr>
            <p:ph idx="1"/>
          </p:nvPr>
        </p:nvPicPr>
        <p:blipFill>
          <a:blip r:embed="rId2"/>
          <a:stretch>
            <a:fillRect/>
          </a:stretch>
        </p:blipFill>
        <p:spPr>
          <a:xfrm>
            <a:off x="1066800" y="1103379"/>
            <a:ext cx="7010400" cy="5252971"/>
          </a:xfrm>
        </p:spPr>
      </p:pic>
      <p:sp>
        <p:nvSpPr>
          <p:cNvPr id="5" name="Slide Number Placeholder 4">
            <a:extLst>
              <a:ext uri="{FF2B5EF4-FFF2-40B4-BE49-F238E27FC236}">
                <a16:creationId xmlns:a16="http://schemas.microsoft.com/office/drawing/2014/main" id="{F72F3EFB-9DEE-0C5D-6476-3393BC56CBFA}"/>
              </a:ext>
            </a:extLst>
          </p:cNvPr>
          <p:cNvSpPr>
            <a:spLocks noGrp="1"/>
          </p:cNvSpPr>
          <p:nvPr>
            <p:ph type="sldNum" sz="quarter" idx="12"/>
          </p:nvPr>
        </p:nvSpPr>
        <p:spPr/>
        <p:txBody>
          <a:bodyPr/>
          <a:lstStyle/>
          <a:p>
            <a:fld id="{2E49A1BC-06DB-0849-9175-6C876832AA2B}" type="slidenum">
              <a:rPr lang="en-US" smtClean="0"/>
              <a:t>13</a:t>
            </a:fld>
            <a:endParaRPr lang="en-US"/>
          </a:p>
        </p:txBody>
      </p:sp>
      <p:sp>
        <p:nvSpPr>
          <p:cNvPr id="8" name="TextBox 7">
            <a:extLst>
              <a:ext uri="{FF2B5EF4-FFF2-40B4-BE49-F238E27FC236}">
                <a16:creationId xmlns:a16="http://schemas.microsoft.com/office/drawing/2014/main" id="{9C2DC0CB-F843-D16D-CB45-92717FE31FCB}"/>
              </a:ext>
            </a:extLst>
          </p:cNvPr>
          <p:cNvSpPr txBox="1"/>
          <p:nvPr/>
        </p:nvSpPr>
        <p:spPr>
          <a:xfrm>
            <a:off x="2454166" y="6155284"/>
            <a:ext cx="5460124" cy="283779"/>
          </a:xfrm>
          <a:prstGeom prst="rect">
            <a:avLst/>
          </a:prstGeom>
        </p:spPr>
        <p:txBody>
          <a:bodyPr vert="horz" wrap="square" lIns="91440" tIns="45720" rIns="91440" bIns="45720" rtlCol="0">
            <a:normAutofit fontScale="47500" lnSpcReduction="20000"/>
          </a:bodyPr>
          <a:lstStyle/>
          <a:p>
            <a:pPr algn="l"/>
            <a:r>
              <a:rPr lang="en-US" sz="2200" dirty="0">
                <a:solidFill>
                  <a:schemeClr val="tx1"/>
                </a:solidFill>
              </a:rPr>
              <a:t>Slide adapted from materials accompanying </a:t>
            </a:r>
            <a:r>
              <a:rPr lang="en-US" sz="2200" dirty="0">
                <a:solidFill>
                  <a:schemeClr val="tx1"/>
                </a:solidFill>
                <a:hlinkClick r:id="rId3"/>
              </a:rPr>
              <a:t>An Introduction to Statistical Learning, 2</a:t>
            </a:r>
            <a:r>
              <a:rPr lang="en-US" sz="2200" baseline="30000" dirty="0">
                <a:solidFill>
                  <a:schemeClr val="tx1"/>
                </a:solidFill>
                <a:hlinkClick r:id="rId3"/>
              </a:rPr>
              <a:t>nd</a:t>
            </a:r>
            <a:r>
              <a:rPr lang="en-US" sz="2200" dirty="0">
                <a:solidFill>
                  <a:schemeClr val="tx1"/>
                </a:solidFill>
                <a:hlinkClick r:id="rId3"/>
              </a:rPr>
              <a:t> edition</a:t>
            </a:r>
            <a:endParaRPr lang="en-US" sz="2200" dirty="0">
              <a:solidFill>
                <a:schemeClr val="tx1"/>
              </a:solidFill>
            </a:endParaRPr>
          </a:p>
        </p:txBody>
      </p:sp>
      <p:sp>
        <p:nvSpPr>
          <p:cNvPr id="3" name="Footer Placeholder 4">
            <a:extLst>
              <a:ext uri="{FF2B5EF4-FFF2-40B4-BE49-F238E27FC236}">
                <a16:creationId xmlns:a16="http://schemas.microsoft.com/office/drawing/2014/main" id="{945169F5-97D3-8735-5F02-85E00B30621A}"/>
              </a:ext>
            </a:extLst>
          </p:cNvPr>
          <p:cNvSpPr>
            <a:spLocks noGrp="1"/>
          </p:cNvSpPr>
          <p:nvPr>
            <p:ph type="ftr" sz="quarter" idx="11"/>
          </p:nvPr>
        </p:nvSpPr>
        <p:spPr>
          <a:xfrm>
            <a:off x="2590800" y="6356350"/>
            <a:ext cx="3962400" cy="365125"/>
          </a:xfrm>
        </p:spPr>
        <p:txBody>
          <a:bodyPr/>
          <a:lstStyle/>
          <a:p>
            <a:r>
              <a:rPr lang="en-US" dirty="0"/>
              <a:t>Health Data Analysis Practicum</a:t>
            </a:r>
          </a:p>
        </p:txBody>
      </p:sp>
    </p:spTree>
    <p:extLst>
      <p:ext uri="{BB962C8B-B14F-4D97-AF65-F5344CB8AC3E}">
        <p14:creationId xmlns:p14="http://schemas.microsoft.com/office/powerpoint/2010/main" val="1639929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887E4-62FF-06BC-5383-B97805F1AF97}"/>
              </a:ext>
            </a:extLst>
          </p:cNvPr>
          <p:cNvSpPr>
            <a:spLocks noGrp="1"/>
          </p:cNvSpPr>
          <p:nvPr>
            <p:ph type="title"/>
          </p:nvPr>
        </p:nvSpPr>
        <p:spPr/>
        <p:txBody>
          <a:bodyPr/>
          <a:lstStyle/>
          <a:p>
            <a:r>
              <a:rPr lang="en-US" dirty="0"/>
              <a:t>Basics of prediction</a:t>
            </a:r>
          </a:p>
        </p:txBody>
      </p:sp>
      <p:sp>
        <p:nvSpPr>
          <p:cNvPr id="3" name="Content Placeholder 2">
            <a:extLst>
              <a:ext uri="{FF2B5EF4-FFF2-40B4-BE49-F238E27FC236}">
                <a16:creationId xmlns:a16="http://schemas.microsoft.com/office/drawing/2014/main" id="{25182F9C-8BF6-1A9B-D81F-B16B96F8742A}"/>
              </a:ext>
            </a:extLst>
          </p:cNvPr>
          <p:cNvSpPr>
            <a:spLocks noGrp="1"/>
          </p:cNvSpPr>
          <p:nvPr>
            <p:ph idx="1"/>
          </p:nvPr>
        </p:nvSpPr>
        <p:spPr>
          <a:xfrm>
            <a:off x="142960" y="2424638"/>
            <a:ext cx="8799729" cy="3795028"/>
          </a:xfrm>
        </p:spPr>
        <p:txBody>
          <a:bodyPr/>
          <a:lstStyle/>
          <a:p>
            <a:r>
              <a:rPr lang="en-US" dirty="0"/>
              <a:t>Predictors can be any type of variable (continuous or categorical)</a:t>
            </a:r>
          </a:p>
          <a:p>
            <a:r>
              <a:rPr lang="en-US" dirty="0"/>
              <a:t>Outcome can be continuous (like in </a:t>
            </a:r>
            <a:r>
              <a:rPr lang="en-US" dirty="0">
                <a:solidFill>
                  <a:schemeClr val="accent1">
                    <a:lumMod val="75000"/>
                  </a:schemeClr>
                </a:solidFill>
              </a:rPr>
              <a:t>regression</a:t>
            </a:r>
            <a:r>
              <a:rPr lang="en-US" dirty="0"/>
              <a:t>) or categorical (in which case prediction is called </a:t>
            </a:r>
            <a:r>
              <a:rPr lang="en-US" dirty="0">
                <a:solidFill>
                  <a:schemeClr val="accent1">
                    <a:lumMod val="75000"/>
                  </a:schemeClr>
                </a:solidFill>
              </a:rPr>
              <a:t>classification; </a:t>
            </a:r>
            <a:r>
              <a:rPr lang="en-US" dirty="0"/>
              <a:t>includes binary variables)</a:t>
            </a:r>
          </a:p>
          <a:p>
            <a:r>
              <a:rPr lang="en-US" dirty="0"/>
              <a:t>A predictive model is built using </a:t>
            </a:r>
            <a:r>
              <a:rPr lang="en-US" dirty="0">
                <a:solidFill>
                  <a:schemeClr val="accent1">
                    <a:lumMod val="75000"/>
                  </a:schemeClr>
                </a:solidFill>
              </a:rPr>
              <a:t>training data</a:t>
            </a:r>
            <a:r>
              <a:rPr lang="en-US" dirty="0"/>
              <a:t>: some observations where we have values for both the predictors and the outcome</a:t>
            </a:r>
          </a:p>
          <a:p>
            <a:endParaRPr lang="en-US" dirty="0"/>
          </a:p>
        </p:txBody>
      </p:sp>
      <p:sp>
        <p:nvSpPr>
          <p:cNvPr id="5" name="Slide Number Placeholder 4">
            <a:extLst>
              <a:ext uri="{FF2B5EF4-FFF2-40B4-BE49-F238E27FC236}">
                <a16:creationId xmlns:a16="http://schemas.microsoft.com/office/drawing/2014/main" id="{442811E3-D725-AF6C-40CD-AFE1CE32EF03}"/>
              </a:ext>
            </a:extLst>
          </p:cNvPr>
          <p:cNvSpPr>
            <a:spLocks noGrp="1"/>
          </p:cNvSpPr>
          <p:nvPr>
            <p:ph type="sldNum" sz="quarter" idx="12"/>
          </p:nvPr>
        </p:nvSpPr>
        <p:spPr/>
        <p:txBody>
          <a:bodyPr/>
          <a:lstStyle/>
          <a:p>
            <a:fld id="{2E49A1BC-06DB-0849-9175-6C876832AA2B}" type="slidenum">
              <a:rPr lang="en-US" smtClean="0"/>
              <a:t>14</a:t>
            </a:fld>
            <a:endParaRPr lang="en-US"/>
          </a:p>
        </p:txBody>
      </p:sp>
      <p:grpSp>
        <p:nvGrpSpPr>
          <p:cNvPr id="6" name="Group 5">
            <a:extLst>
              <a:ext uri="{FF2B5EF4-FFF2-40B4-BE49-F238E27FC236}">
                <a16:creationId xmlns:a16="http://schemas.microsoft.com/office/drawing/2014/main" id="{778F3AD8-A78D-B0DB-7E9B-82581D056A67}"/>
              </a:ext>
            </a:extLst>
          </p:cNvPr>
          <p:cNvGrpSpPr/>
          <p:nvPr/>
        </p:nvGrpSpPr>
        <p:grpSpPr>
          <a:xfrm>
            <a:off x="142960" y="1256690"/>
            <a:ext cx="8834633" cy="867122"/>
            <a:chOff x="74644" y="2623034"/>
            <a:chExt cx="8834633" cy="867122"/>
          </a:xfrm>
        </p:grpSpPr>
        <p:sp>
          <p:nvSpPr>
            <p:cNvPr id="7" name="Rectangle 6">
              <a:extLst>
                <a:ext uri="{FF2B5EF4-FFF2-40B4-BE49-F238E27FC236}">
                  <a16:creationId xmlns:a16="http://schemas.microsoft.com/office/drawing/2014/main" id="{044FEFF9-B5D4-978C-A62C-04C1F19234D7}"/>
                </a:ext>
              </a:extLst>
            </p:cNvPr>
            <p:cNvSpPr/>
            <p:nvPr/>
          </p:nvSpPr>
          <p:spPr>
            <a:xfrm>
              <a:off x="134279" y="2623034"/>
              <a:ext cx="2659120" cy="8671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D0DBCF-47BA-B10D-420F-C12DDC6BBF04}"/>
                </a:ext>
              </a:extLst>
            </p:cNvPr>
            <p:cNvSpPr/>
            <p:nvPr/>
          </p:nvSpPr>
          <p:spPr>
            <a:xfrm>
              <a:off x="6250157" y="2623034"/>
              <a:ext cx="2659120" cy="867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0893420-142B-B098-DDD8-B07F9F384175}"/>
                </a:ext>
              </a:extLst>
            </p:cNvPr>
            <p:cNvSpPr txBox="1"/>
            <p:nvPr/>
          </p:nvSpPr>
          <p:spPr>
            <a:xfrm>
              <a:off x="74644" y="2750156"/>
              <a:ext cx="2659120" cy="523220"/>
            </a:xfrm>
            <a:prstGeom prst="rect">
              <a:avLst/>
            </a:prstGeom>
            <a:noFill/>
          </p:spPr>
          <p:txBody>
            <a:bodyPr wrap="square" rtlCol="0">
              <a:spAutoFit/>
            </a:bodyPr>
            <a:lstStyle/>
            <a:p>
              <a:pPr algn="ctr"/>
              <a:r>
                <a:rPr lang="en-US" sz="2800" dirty="0"/>
                <a:t>Predictors</a:t>
              </a:r>
            </a:p>
          </p:txBody>
        </p:sp>
        <p:sp>
          <p:nvSpPr>
            <p:cNvPr id="10" name="TextBox 9">
              <a:extLst>
                <a:ext uri="{FF2B5EF4-FFF2-40B4-BE49-F238E27FC236}">
                  <a16:creationId xmlns:a16="http://schemas.microsoft.com/office/drawing/2014/main" id="{983C821D-13FF-F2DA-BA2D-3B07A55AE5F5}"/>
                </a:ext>
              </a:extLst>
            </p:cNvPr>
            <p:cNvSpPr txBox="1"/>
            <p:nvPr/>
          </p:nvSpPr>
          <p:spPr>
            <a:xfrm>
              <a:off x="6250157" y="2762870"/>
              <a:ext cx="2659120" cy="523220"/>
            </a:xfrm>
            <a:prstGeom prst="rect">
              <a:avLst/>
            </a:prstGeom>
            <a:noFill/>
          </p:spPr>
          <p:txBody>
            <a:bodyPr wrap="square" rtlCol="0">
              <a:spAutoFit/>
            </a:bodyPr>
            <a:lstStyle/>
            <a:p>
              <a:pPr algn="ctr"/>
              <a:r>
                <a:rPr lang="en-US" sz="2800" dirty="0"/>
                <a:t>Outcome</a:t>
              </a:r>
            </a:p>
          </p:txBody>
        </p:sp>
        <p:cxnSp>
          <p:nvCxnSpPr>
            <p:cNvPr id="11" name="Straight Arrow Connector 10">
              <a:extLst>
                <a:ext uri="{FF2B5EF4-FFF2-40B4-BE49-F238E27FC236}">
                  <a16:creationId xmlns:a16="http://schemas.microsoft.com/office/drawing/2014/main" id="{E35D7B58-85CF-D3FF-8433-4E6321D17007}"/>
                </a:ext>
              </a:extLst>
            </p:cNvPr>
            <p:cNvCxnSpPr>
              <a:stCxn id="7" idx="3"/>
              <a:endCxn id="10" idx="1"/>
            </p:cNvCxnSpPr>
            <p:nvPr/>
          </p:nvCxnSpPr>
          <p:spPr>
            <a:xfrm flipV="1">
              <a:off x="2793399" y="3024480"/>
              <a:ext cx="3456758" cy="32115"/>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3B75722D-83D8-7BAB-93E6-9878DA6830B9}"/>
              </a:ext>
            </a:extLst>
          </p:cNvPr>
          <p:cNvSpPr txBox="1"/>
          <p:nvPr/>
        </p:nvSpPr>
        <p:spPr>
          <a:xfrm>
            <a:off x="3683876" y="6004229"/>
            <a:ext cx="5460124" cy="283779"/>
          </a:xfrm>
          <a:prstGeom prst="rect">
            <a:avLst/>
          </a:prstGeom>
        </p:spPr>
        <p:txBody>
          <a:bodyPr vert="horz" wrap="square" lIns="91440" tIns="45720" rIns="91440" bIns="45720" rtlCol="0">
            <a:normAutofit fontScale="47500" lnSpcReduction="20000"/>
          </a:bodyPr>
          <a:lstStyle/>
          <a:p>
            <a:pPr algn="l"/>
            <a:r>
              <a:rPr lang="en-US" sz="2200" dirty="0">
                <a:solidFill>
                  <a:schemeClr val="tx1"/>
                </a:solidFill>
              </a:rPr>
              <a:t>Slide adapted from materials accompanying </a:t>
            </a:r>
            <a:r>
              <a:rPr lang="en-US" sz="2200" dirty="0">
                <a:solidFill>
                  <a:schemeClr val="tx1"/>
                </a:solidFill>
                <a:hlinkClick r:id="rId2"/>
              </a:rPr>
              <a:t>An Introduction to Statistical Learning, 2</a:t>
            </a:r>
            <a:r>
              <a:rPr lang="en-US" sz="2200" baseline="30000" dirty="0">
                <a:solidFill>
                  <a:schemeClr val="tx1"/>
                </a:solidFill>
                <a:hlinkClick r:id="rId2"/>
              </a:rPr>
              <a:t>nd</a:t>
            </a:r>
            <a:r>
              <a:rPr lang="en-US" sz="2200" dirty="0">
                <a:solidFill>
                  <a:schemeClr val="tx1"/>
                </a:solidFill>
                <a:hlinkClick r:id="rId2"/>
              </a:rPr>
              <a:t> edition</a:t>
            </a:r>
            <a:endParaRPr lang="en-US" sz="2200" dirty="0">
              <a:solidFill>
                <a:schemeClr val="tx1"/>
              </a:solidFill>
            </a:endParaRPr>
          </a:p>
        </p:txBody>
      </p:sp>
      <p:sp>
        <p:nvSpPr>
          <p:cNvPr id="13" name="Footer Placeholder 4">
            <a:extLst>
              <a:ext uri="{FF2B5EF4-FFF2-40B4-BE49-F238E27FC236}">
                <a16:creationId xmlns:a16="http://schemas.microsoft.com/office/drawing/2014/main" id="{D8B849B9-ED02-F3C7-DF3B-193D8AA586BB}"/>
              </a:ext>
            </a:extLst>
          </p:cNvPr>
          <p:cNvSpPr>
            <a:spLocks noGrp="1"/>
          </p:cNvSpPr>
          <p:nvPr>
            <p:ph type="ftr" sz="quarter" idx="11"/>
          </p:nvPr>
        </p:nvSpPr>
        <p:spPr>
          <a:xfrm>
            <a:off x="2590800" y="6356350"/>
            <a:ext cx="3962400" cy="365125"/>
          </a:xfrm>
        </p:spPr>
        <p:txBody>
          <a:bodyPr/>
          <a:lstStyle/>
          <a:p>
            <a:r>
              <a:rPr lang="en-US" dirty="0"/>
              <a:t>Health Data Analysis Practicum</a:t>
            </a:r>
          </a:p>
        </p:txBody>
      </p:sp>
    </p:spTree>
    <p:extLst>
      <p:ext uri="{BB962C8B-B14F-4D97-AF65-F5344CB8AC3E}">
        <p14:creationId xmlns:p14="http://schemas.microsoft.com/office/powerpoint/2010/main" val="3007204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53AB-1D50-4A24-9936-EAE029890F27}"/>
              </a:ext>
            </a:extLst>
          </p:cNvPr>
          <p:cNvSpPr>
            <a:spLocks noGrp="1"/>
          </p:cNvSpPr>
          <p:nvPr>
            <p:ph type="title"/>
          </p:nvPr>
        </p:nvSpPr>
        <p:spPr/>
        <p:txBody>
          <a:bodyPr/>
          <a:lstStyle/>
          <a:p>
            <a:r>
              <a:rPr lang="en-US" dirty="0"/>
              <a:t>Goals of a predictive model</a:t>
            </a:r>
          </a:p>
        </p:txBody>
      </p:sp>
      <p:sp>
        <p:nvSpPr>
          <p:cNvPr id="3" name="Content Placeholder 2">
            <a:extLst>
              <a:ext uri="{FF2B5EF4-FFF2-40B4-BE49-F238E27FC236}">
                <a16:creationId xmlns:a16="http://schemas.microsoft.com/office/drawing/2014/main" id="{CBA021C3-30E0-9DEC-5285-8140469D45A8}"/>
              </a:ext>
            </a:extLst>
          </p:cNvPr>
          <p:cNvSpPr>
            <a:spLocks noGrp="1"/>
          </p:cNvSpPr>
          <p:nvPr>
            <p:ph idx="1"/>
          </p:nvPr>
        </p:nvSpPr>
        <p:spPr/>
        <p:txBody>
          <a:bodyPr/>
          <a:lstStyle/>
          <a:p>
            <a:pPr marL="0" indent="0">
              <a:buNone/>
            </a:pPr>
            <a:r>
              <a:rPr lang="en-US" dirty="0"/>
              <a:t>On the basis of the training data we would like to:</a:t>
            </a:r>
          </a:p>
          <a:p>
            <a:r>
              <a:rPr lang="en-US" dirty="0"/>
              <a:t>Accurately predict unseen test cases.</a:t>
            </a:r>
          </a:p>
          <a:p>
            <a:pPr lvl="1"/>
            <a:r>
              <a:rPr lang="en-US" dirty="0"/>
              <a:t>Have a model that </a:t>
            </a:r>
            <a:r>
              <a:rPr lang="en-US" dirty="0">
                <a:solidFill>
                  <a:schemeClr val="accent1">
                    <a:lumMod val="75000"/>
                  </a:schemeClr>
                </a:solidFill>
              </a:rPr>
              <a:t>performs well </a:t>
            </a:r>
            <a:r>
              <a:rPr lang="en-US" dirty="0"/>
              <a:t>outside of the training data</a:t>
            </a:r>
          </a:p>
          <a:p>
            <a:r>
              <a:rPr lang="en-US" dirty="0"/>
              <a:t>Understand which inputs affect the outcome, and how.</a:t>
            </a:r>
          </a:p>
          <a:p>
            <a:pPr lvl="1"/>
            <a:r>
              <a:rPr lang="en-US" dirty="0">
                <a:solidFill>
                  <a:schemeClr val="accent1">
                    <a:lumMod val="75000"/>
                  </a:schemeClr>
                </a:solidFill>
              </a:rPr>
              <a:t>Interpretability</a:t>
            </a:r>
            <a:r>
              <a:rPr lang="en-US" dirty="0"/>
              <a:t> of the prediction model </a:t>
            </a:r>
          </a:p>
          <a:p>
            <a:r>
              <a:rPr lang="en-US" dirty="0"/>
              <a:t>Assess the quality of our predictions and inferences.</a:t>
            </a:r>
          </a:p>
          <a:p>
            <a:pPr lvl="1"/>
            <a:r>
              <a:rPr lang="en-US" dirty="0"/>
              <a:t>Have a measure of </a:t>
            </a:r>
            <a:r>
              <a:rPr lang="en-US" dirty="0">
                <a:solidFill>
                  <a:schemeClr val="accent1">
                    <a:lumMod val="75000"/>
                  </a:schemeClr>
                </a:solidFill>
              </a:rPr>
              <a:t>confidence</a:t>
            </a:r>
            <a:r>
              <a:rPr lang="en-US" dirty="0"/>
              <a:t> in our predictions</a:t>
            </a:r>
          </a:p>
        </p:txBody>
      </p:sp>
      <p:sp>
        <p:nvSpPr>
          <p:cNvPr id="5" name="Slide Number Placeholder 4">
            <a:extLst>
              <a:ext uri="{FF2B5EF4-FFF2-40B4-BE49-F238E27FC236}">
                <a16:creationId xmlns:a16="http://schemas.microsoft.com/office/drawing/2014/main" id="{70457CD9-C0AD-E3AB-3A5A-D61ABDABA36F}"/>
              </a:ext>
            </a:extLst>
          </p:cNvPr>
          <p:cNvSpPr>
            <a:spLocks noGrp="1"/>
          </p:cNvSpPr>
          <p:nvPr>
            <p:ph type="sldNum" sz="quarter" idx="12"/>
          </p:nvPr>
        </p:nvSpPr>
        <p:spPr/>
        <p:txBody>
          <a:bodyPr/>
          <a:lstStyle/>
          <a:p>
            <a:fld id="{2E49A1BC-06DB-0849-9175-6C876832AA2B}" type="slidenum">
              <a:rPr lang="en-US" smtClean="0"/>
              <a:t>15</a:t>
            </a:fld>
            <a:endParaRPr lang="en-US"/>
          </a:p>
        </p:txBody>
      </p:sp>
      <p:sp>
        <p:nvSpPr>
          <p:cNvPr id="6" name="TextBox 5">
            <a:extLst>
              <a:ext uri="{FF2B5EF4-FFF2-40B4-BE49-F238E27FC236}">
                <a16:creationId xmlns:a16="http://schemas.microsoft.com/office/drawing/2014/main" id="{557D14BB-52EF-DA72-3388-C3F9251E2474}"/>
              </a:ext>
            </a:extLst>
          </p:cNvPr>
          <p:cNvSpPr txBox="1"/>
          <p:nvPr/>
        </p:nvSpPr>
        <p:spPr>
          <a:xfrm>
            <a:off x="3683876" y="6004229"/>
            <a:ext cx="5460124" cy="283779"/>
          </a:xfrm>
          <a:prstGeom prst="rect">
            <a:avLst/>
          </a:prstGeom>
        </p:spPr>
        <p:txBody>
          <a:bodyPr vert="horz" wrap="square" lIns="91440" tIns="45720" rIns="91440" bIns="45720" rtlCol="0">
            <a:normAutofit fontScale="47500" lnSpcReduction="20000"/>
          </a:bodyPr>
          <a:lstStyle/>
          <a:p>
            <a:pPr algn="l"/>
            <a:r>
              <a:rPr lang="en-US" sz="2200" dirty="0">
                <a:solidFill>
                  <a:schemeClr val="tx1"/>
                </a:solidFill>
              </a:rPr>
              <a:t>Slide adapted from materials accompanying </a:t>
            </a:r>
            <a:r>
              <a:rPr lang="en-US" sz="2200" dirty="0">
                <a:solidFill>
                  <a:schemeClr val="tx1"/>
                </a:solidFill>
                <a:hlinkClick r:id="rId2"/>
              </a:rPr>
              <a:t>An Introduction to Statistical Learning, 2</a:t>
            </a:r>
            <a:r>
              <a:rPr lang="en-US" sz="2200" baseline="30000" dirty="0">
                <a:solidFill>
                  <a:schemeClr val="tx1"/>
                </a:solidFill>
                <a:hlinkClick r:id="rId2"/>
              </a:rPr>
              <a:t>nd</a:t>
            </a:r>
            <a:r>
              <a:rPr lang="en-US" sz="2200" dirty="0">
                <a:solidFill>
                  <a:schemeClr val="tx1"/>
                </a:solidFill>
                <a:hlinkClick r:id="rId2"/>
              </a:rPr>
              <a:t> edition</a:t>
            </a:r>
            <a:endParaRPr lang="en-US" sz="2200" dirty="0">
              <a:solidFill>
                <a:schemeClr val="tx1"/>
              </a:solidFill>
            </a:endParaRPr>
          </a:p>
        </p:txBody>
      </p:sp>
      <p:sp>
        <p:nvSpPr>
          <p:cNvPr id="8" name="Footer Placeholder 4">
            <a:extLst>
              <a:ext uri="{FF2B5EF4-FFF2-40B4-BE49-F238E27FC236}">
                <a16:creationId xmlns:a16="http://schemas.microsoft.com/office/drawing/2014/main" id="{579059FF-D29D-2F37-A749-F17E5CF38019}"/>
              </a:ext>
            </a:extLst>
          </p:cNvPr>
          <p:cNvSpPr>
            <a:spLocks noGrp="1"/>
          </p:cNvSpPr>
          <p:nvPr>
            <p:ph type="ftr" sz="quarter" idx="11"/>
          </p:nvPr>
        </p:nvSpPr>
        <p:spPr>
          <a:xfrm>
            <a:off x="2590800" y="6356350"/>
            <a:ext cx="3962400" cy="365125"/>
          </a:xfrm>
        </p:spPr>
        <p:txBody>
          <a:bodyPr/>
          <a:lstStyle/>
          <a:p>
            <a:r>
              <a:rPr lang="en-US" dirty="0"/>
              <a:t>Health Data Analysis Practicum</a:t>
            </a:r>
          </a:p>
        </p:txBody>
      </p:sp>
    </p:spTree>
    <p:extLst>
      <p:ext uri="{BB962C8B-B14F-4D97-AF65-F5344CB8AC3E}">
        <p14:creationId xmlns:p14="http://schemas.microsoft.com/office/powerpoint/2010/main" val="143945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ED8D-FA56-E8BC-0A0C-4AD3901EE5B2}"/>
              </a:ext>
            </a:extLst>
          </p:cNvPr>
          <p:cNvSpPr>
            <a:spLocks noGrp="1"/>
          </p:cNvSpPr>
          <p:nvPr>
            <p:ph type="title"/>
          </p:nvPr>
        </p:nvSpPr>
        <p:spPr/>
        <p:txBody>
          <a:bodyPr/>
          <a:lstStyle/>
          <a:p>
            <a:r>
              <a:rPr lang="en-US" dirty="0"/>
              <a:t>Building a predictive model</a:t>
            </a:r>
          </a:p>
        </p:txBody>
      </p:sp>
      <p:sp>
        <p:nvSpPr>
          <p:cNvPr id="5" name="Slide Number Placeholder 4">
            <a:extLst>
              <a:ext uri="{FF2B5EF4-FFF2-40B4-BE49-F238E27FC236}">
                <a16:creationId xmlns:a16="http://schemas.microsoft.com/office/drawing/2014/main" id="{1BD074DC-27C8-110E-D591-5AD780D7BA0E}"/>
              </a:ext>
            </a:extLst>
          </p:cNvPr>
          <p:cNvSpPr>
            <a:spLocks noGrp="1"/>
          </p:cNvSpPr>
          <p:nvPr>
            <p:ph type="sldNum" sz="quarter" idx="12"/>
          </p:nvPr>
        </p:nvSpPr>
        <p:spPr/>
        <p:txBody>
          <a:bodyPr/>
          <a:lstStyle/>
          <a:p>
            <a:fld id="{2E49A1BC-06DB-0849-9175-6C876832AA2B}" type="slidenum">
              <a:rPr lang="en-US" smtClean="0"/>
              <a:t>16</a:t>
            </a:fld>
            <a:endParaRPr lang="en-US"/>
          </a:p>
        </p:txBody>
      </p:sp>
      <p:sp>
        <p:nvSpPr>
          <p:cNvPr id="7" name="Rectangle 6">
            <a:extLst>
              <a:ext uri="{FF2B5EF4-FFF2-40B4-BE49-F238E27FC236}">
                <a16:creationId xmlns:a16="http://schemas.microsoft.com/office/drawing/2014/main" id="{C800E71D-6BC2-E0DE-66F5-69041136E77A}"/>
              </a:ext>
            </a:extLst>
          </p:cNvPr>
          <p:cNvSpPr/>
          <p:nvPr/>
        </p:nvSpPr>
        <p:spPr>
          <a:xfrm>
            <a:off x="142960" y="2181600"/>
            <a:ext cx="2741587" cy="190692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A13868D-C7F7-79AE-685E-B36300ED9C18}"/>
              </a:ext>
            </a:extLst>
          </p:cNvPr>
          <p:cNvSpPr txBox="1"/>
          <p:nvPr/>
        </p:nvSpPr>
        <p:spPr>
          <a:xfrm>
            <a:off x="126120" y="2820902"/>
            <a:ext cx="2741587" cy="523220"/>
          </a:xfrm>
          <a:prstGeom prst="rect">
            <a:avLst/>
          </a:prstGeom>
          <a:noFill/>
        </p:spPr>
        <p:txBody>
          <a:bodyPr wrap="square" rtlCol="0">
            <a:spAutoFit/>
          </a:bodyPr>
          <a:lstStyle/>
          <a:p>
            <a:pPr algn="ctr"/>
            <a:r>
              <a:rPr lang="en-US" sz="2800" dirty="0"/>
              <a:t>Full data set</a:t>
            </a:r>
          </a:p>
        </p:txBody>
      </p:sp>
      <p:sp>
        <p:nvSpPr>
          <p:cNvPr id="9" name="Rectangle 8">
            <a:extLst>
              <a:ext uri="{FF2B5EF4-FFF2-40B4-BE49-F238E27FC236}">
                <a16:creationId xmlns:a16="http://schemas.microsoft.com/office/drawing/2014/main" id="{7F41E3C3-0059-CF6A-3723-8FE083DDCB63}"/>
              </a:ext>
            </a:extLst>
          </p:cNvPr>
          <p:cNvSpPr/>
          <p:nvPr/>
        </p:nvSpPr>
        <p:spPr>
          <a:xfrm>
            <a:off x="3658407" y="1175588"/>
            <a:ext cx="1827186" cy="190692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Training data</a:t>
            </a:r>
          </a:p>
        </p:txBody>
      </p:sp>
      <p:sp>
        <p:nvSpPr>
          <p:cNvPr id="10" name="Rectangle 9">
            <a:extLst>
              <a:ext uri="{FF2B5EF4-FFF2-40B4-BE49-F238E27FC236}">
                <a16:creationId xmlns:a16="http://schemas.microsoft.com/office/drawing/2014/main" id="{BD547743-7BD9-3E6B-3D3E-E8E11AA5429F}"/>
              </a:ext>
            </a:extLst>
          </p:cNvPr>
          <p:cNvSpPr/>
          <p:nvPr/>
        </p:nvSpPr>
        <p:spPr>
          <a:xfrm>
            <a:off x="4116517" y="3680898"/>
            <a:ext cx="910965" cy="190692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 data</a:t>
            </a:r>
          </a:p>
        </p:txBody>
      </p:sp>
      <p:cxnSp>
        <p:nvCxnSpPr>
          <p:cNvPr id="12" name="Straight Arrow Connector 11">
            <a:extLst>
              <a:ext uri="{FF2B5EF4-FFF2-40B4-BE49-F238E27FC236}">
                <a16:creationId xmlns:a16="http://schemas.microsoft.com/office/drawing/2014/main" id="{FF620C2F-C003-8122-3446-EB3665362206}"/>
              </a:ext>
            </a:extLst>
          </p:cNvPr>
          <p:cNvCxnSpPr>
            <a:cxnSpLocks/>
            <a:stCxn id="8" idx="3"/>
            <a:endCxn id="9" idx="1"/>
          </p:cNvCxnSpPr>
          <p:nvPr/>
        </p:nvCxnSpPr>
        <p:spPr>
          <a:xfrm flipV="1">
            <a:off x="2867707" y="2129050"/>
            <a:ext cx="790700" cy="953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76041E81-A10D-5B07-5320-3875DE6300F8}"/>
              </a:ext>
            </a:extLst>
          </p:cNvPr>
          <p:cNvCxnSpPr>
            <a:cxnSpLocks/>
            <a:stCxn id="8" idx="3"/>
            <a:endCxn id="10" idx="1"/>
          </p:cNvCxnSpPr>
          <p:nvPr/>
        </p:nvCxnSpPr>
        <p:spPr>
          <a:xfrm>
            <a:off x="2867707" y="3082512"/>
            <a:ext cx="1248810" cy="15518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BA302FFA-6D9A-A7A0-8AA3-84693157F96E}"/>
              </a:ext>
            </a:extLst>
          </p:cNvPr>
          <p:cNvSpPr txBox="1"/>
          <p:nvPr/>
        </p:nvSpPr>
        <p:spPr>
          <a:xfrm>
            <a:off x="5885793" y="1502899"/>
            <a:ext cx="2801007" cy="1252302"/>
          </a:xfrm>
          <a:prstGeom prst="rect">
            <a:avLst/>
          </a:prstGeom>
        </p:spPr>
        <p:txBody>
          <a:bodyPr vert="horz" wrap="square" lIns="91440" tIns="45720" rIns="91440" bIns="45720" rtlCol="0">
            <a:normAutofit/>
          </a:bodyPr>
          <a:lstStyle/>
          <a:p>
            <a:pPr algn="l"/>
            <a:r>
              <a:rPr lang="en-US" sz="2200" dirty="0">
                <a:solidFill>
                  <a:schemeClr val="tx1"/>
                </a:solidFill>
              </a:rPr>
              <a:t>Training data is used to develop the prediction model</a:t>
            </a:r>
          </a:p>
        </p:txBody>
      </p:sp>
      <p:sp>
        <p:nvSpPr>
          <p:cNvPr id="18" name="TextBox 17">
            <a:extLst>
              <a:ext uri="{FF2B5EF4-FFF2-40B4-BE49-F238E27FC236}">
                <a16:creationId xmlns:a16="http://schemas.microsoft.com/office/drawing/2014/main" id="{9639D189-A194-030D-23A0-828590A84B13}"/>
              </a:ext>
            </a:extLst>
          </p:cNvPr>
          <p:cNvSpPr txBox="1"/>
          <p:nvPr/>
        </p:nvSpPr>
        <p:spPr>
          <a:xfrm>
            <a:off x="5885793" y="3858436"/>
            <a:ext cx="3051599" cy="1674204"/>
          </a:xfrm>
          <a:prstGeom prst="rect">
            <a:avLst/>
          </a:prstGeom>
        </p:spPr>
        <p:txBody>
          <a:bodyPr vert="horz" wrap="square" lIns="91440" tIns="45720" rIns="91440" bIns="45720" rtlCol="0">
            <a:normAutofit lnSpcReduction="10000"/>
          </a:bodyPr>
          <a:lstStyle/>
          <a:p>
            <a:pPr algn="l"/>
            <a:r>
              <a:rPr lang="en-US" sz="2200" dirty="0">
                <a:solidFill>
                  <a:schemeClr val="tx1"/>
                </a:solidFill>
              </a:rPr>
              <a:t>Test data is used to assess the performance on a new data set that contains the same predictors and outcome</a:t>
            </a:r>
          </a:p>
        </p:txBody>
      </p:sp>
      <p:sp>
        <p:nvSpPr>
          <p:cNvPr id="3" name="Footer Placeholder 4">
            <a:extLst>
              <a:ext uri="{FF2B5EF4-FFF2-40B4-BE49-F238E27FC236}">
                <a16:creationId xmlns:a16="http://schemas.microsoft.com/office/drawing/2014/main" id="{298B38AE-C6DC-8231-65BA-3234A24BE18A}"/>
              </a:ext>
            </a:extLst>
          </p:cNvPr>
          <p:cNvSpPr>
            <a:spLocks noGrp="1"/>
          </p:cNvSpPr>
          <p:nvPr>
            <p:ph type="ftr" sz="quarter" idx="11"/>
          </p:nvPr>
        </p:nvSpPr>
        <p:spPr>
          <a:xfrm>
            <a:off x="2590800" y="6356350"/>
            <a:ext cx="3962400" cy="365125"/>
          </a:xfrm>
        </p:spPr>
        <p:txBody>
          <a:bodyPr/>
          <a:lstStyle/>
          <a:p>
            <a:r>
              <a:rPr lang="en-US" dirty="0"/>
              <a:t>Health Data Analysis Practicum</a:t>
            </a:r>
          </a:p>
        </p:txBody>
      </p:sp>
    </p:spTree>
    <p:extLst>
      <p:ext uri="{BB962C8B-B14F-4D97-AF65-F5344CB8AC3E}">
        <p14:creationId xmlns:p14="http://schemas.microsoft.com/office/powerpoint/2010/main" val="2597408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B354-8235-4AFF-9B6B-C9F4B0B6D5F2}"/>
              </a:ext>
            </a:extLst>
          </p:cNvPr>
          <p:cNvSpPr>
            <a:spLocks noGrp="1"/>
          </p:cNvSpPr>
          <p:nvPr>
            <p:ph type="title"/>
          </p:nvPr>
        </p:nvSpPr>
        <p:spPr/>
        <p:txBody>
          <a:bodyPr/>
          <a:lstStyle/>
          <a:p>
            <a:r>
              <a:rPr lang="en-US" dirty="0"/>
              <a:t>The dangers of “overfitting”</a:t>
            </a:r>
          </a:p>
        </p:txBody>
      </p:sp>
      <p:pic>
        <p:nvPicPr>
          <p:cNvPr id="7" name="Content Placeholder 6">
            <a:extLst>
              <a:ext uri="{FF2B5EF4-FFF2-40B4-BE49-F238E27FC236}">
                <a16:creationId xmlns:a16="http://schemas.microsoft.com/office/drawing/2014/main" id="{0C557E25-C49D-2FE9-D34B-C36F1535CE12}"/>
              </a:ext>
            </a:extLst>
          </p:cNvPr>
          <p:cNvPicPr>
            <a:picLocks noGrp="1" noChangeAspect="1"/>
          </p:cNvPicPr>
          <p:nvPr>
            <p:ph idx="1"/>
          </p:nvPr>
        </p:nvPicPr>
        <p:blipFill>
          <a:blip r:embed="rId2"/>
          <a:stretch>
            <a:fillRect/>
          </a:stretch>
        </p:blipFill>
        <p:spPr>
          <a:xfrm>
            <a:off x="935421" y="942799"/>
            <a:ext cx="7168598" cy="5371511"/>
          </a:xfrm>
        </p:spPr>
      </p:pic>
      <p:sp>
        <p:nvSpPr>
          <p:cNvPr id="5" name="Slide Number Placeholder 4">
            <a:extLst>
              <a:ext uri="{FF2B5EF4-FFF2-40B4-BE49-F238E27FC236}">
                <a16:creationId xmlns:a16="http://schemas.microsoft.com/office/drawing/2014/main" id="{021DBF8F-53FE-D413-B51B-B3B9AA833DBB}"/>
              </a:ext>
            </a:extLst>
          </p:cNvPr>
          <p:cNvSpPr>
            <a:spLocks noGrp="1"/>
          </p:cNvSpPr>
          <p:nvPr>
            <p:ph type="sldNum" sz="quarter" idx="12"/>
          </p:nvPr>
        </p:nvSpPr>
        <p:spPr/>
        <p:txBody>
          <a:bodyPr/>
          <a:lstStyle/>
          <a:p>
            <a:fld id="{2E49A1BC-06DB-0849-9175-6C876832AA2B}" type="slidenum">
              <a:rPr lang="en-US" smtClean="0"/>
              <a:t>17</a:t>
            </a:fld>
            <a:endParaRPr lang="en-US"/>
          </a:p>
        </p:txBody>
      </p:sp>
      <p:sp>
        <p:nvSpPr>
          <p:cNvPr id="8" name="TextBox 7">
            <a:extLst>
              <a:ext uri="{FF2B5EF4-FFF2-40B4-BE49-F238E27FC236}">
                <a16:creationId xmlns:a16="http://schemas.microsoft.com/office/drawing/2014/main" id="{A5D0E36D-0A40-4424-0C6B-FE27C98D82AB}"/>
              </a:ext>
            </a:extLst>
          </p:cNvPr>
          <p:cNvSpPr txBox="1"/>
          <p:nvPr/>
        </p:nvSpPr>
        <p:spPr>
          <a:xfrm>
            <a:off x="2317531" y="6072571"/>
            <a:ext cx="5460124" cy="283779"/>
          </a:xfrm>
          <a:prstGeom prst="rect">
            <a:avLst/>
          </a:prstGeom>
        </p:spPr>
        <p:txBody>
          <a:bodyPr vert="horz" wrap="square" lIns="91440" tIns="45720" rIns="91440" bIns="45720" rtlCol="0">
            <a:normAutofit fontScale="47500" lnSpcReduction="20000"/>
          </a:bodyPr>
          <a:lstStyle/>
          <a:p>
            <a:pPr algn="l"/>
            <a:r>
              <a:rPr lang="en-US" sz="2200" dirty="0">
                <a:solidFill>
                  <a:schemeClr val="tx1"/>
                </a:solidFill>
              </a:rPr>
              <a:t>Slide adapted from materials accompanying </a:t>
            </a:r>
            <a:r>
              <a:rPr lang="en-US" sz="2200" dirty="0">
                <a:solidFill>
                  <a:schemeClr val="tx1"/>
                </a:solidFill>
                <a:hlinkClick r:id="rId3"/>
              </a:rPr>
              <a:t>An Introduction to Statistical Learning, 2</a:t>
            </a:r>
            <a:r>
              <a:rPr lang="en-US" sz="2200" baseline="30000" dirty="0">
                <a:solidFill>
                  <a:schemeClr val="tx1"/>
                </a:solidFill>
                <a:hlinkClick r:id="rId3"/>
              </a:rPr>
              <a:t>nd</a:t>
            </a:r>
            <a:r>
              <a:rPr lang="en-US" sz="2200" dirty="0">
                <a:solidFill>
                  <a:schemeClr val="tx1"/>
                </a:solidFill>
                <a:hlinkClick r:id="rId3"/>
              </a:rPr>
              <a:t> edition</a:t>
            </a:r>
            <a:endParaRPr lang="en-US" sz="2200" dirty="0">
              <a:solidFill>
                <a:schemeClr val="tx1"/>
              </a:solidFill>
            </a:endParaRPr>
          </a:p>
        </p:txBody>
      </p:sp>
      <p:sp>
        <p:nvSpPr>
          <p:cNvPr id="9" name="TextBox 8">
            <a:extLst>
              <a:ext uri="{FF2B5EF4-FFF2-40B4-BE49-F238E27FC236}">
                <a16:creationId xmlns:a16="http://schemas.microsoft.com/office/drawing/2014/main" id="{86BE2866-DDE9-97B0-0769-A8C6538B186E}"/>
              </a:ext>
            </a:extLst>
          </p:cNvPr>
          <p:cNvSpPr txBox="1"/>
          <p:nvPr/>
        </p:nvSpPr>
        <p:spPr>
          <a:xfrm>
            <a:off x="7568254" y="5109752"/>
            <a:ext cx="1374436" cy="597694"/>
          </a:xfrm>
          <a:prstGeom prst="rect">
            <a:avLst/>
          </a:prstGeom>
        </p:spPr>
        <p:txBody>
          <a:bodyPr vert="horz" wrap="square" lIns="91440" tIns="45720" rIns="91440" bIns="45720" rtlCol="0">
            <a:normAutofit fontScale="70000" lnSpcReduction="20000"/>
          </a:bodyPr>
          <a:lstStyle/>
          <a:p>
            <a:pPr algn="l"/>
            <a:r>
              <a:rPr lang="en-US" sz="2200" dirty="0">
                <a:solidFill>
                  <a:schemeClr val="tx1"/>
                </a:solidFill>
              </a:rPr>
              <a:t>Fitting training data exactly</a:t>
            </a:r>
          </a:p>
        </p:txBody>
      </p:sp>
      <p:sp>
        <p:nvSpPr>
          <p:cNvPr id="3" name="Footer Placeholder 4">
            <a:extLst>
              <a:ext uri="{FF2B5EF4-FFF2-40B4-BE49-F238E27FC236}">
                <a16:creationId xmlns:a16="http://schemas.microsoft.com/office/drawing/2014/main" id="{97CCFA0B-58BE-E9C6-E7E7-1A4E20E8CCC0}"/>
              </a:ext>
            </a:extLst>
          </p:cNvPr>
          <p:cNvSpPr>
            <a:spLocks noGrp="1"/>
          </p:cNvSpPr>
          <p:nvPr>
            <p:ph type="ftr" sz="quarter" idx="11"/>
          </p:nvPr>
        </p:nvSpPr>
        <p:spPr>
          <a:xfrm>
            <a:off x="2590800" y="6356350"/>
            <a:ext cx="3962400" cy="365125"/>
          </a:xfrm>
        </p:spPr>
        <p:txBody>
          <a:bodyPr/>
          <a:lstStyle/>
          <a:p>
            <a:r>
              <a:rPr lang="en-US" dirty="0"/>
              <a:t>Health Data Analysis Practicum</a:t>
            </a:r>
          </a:p>
        </p:txBody>
      </p:sp>
    </p:spTree>
    <p:extLst>
      <p:ext uri="{BB962C8B-B14F-4D97-AF65-F5344CB8AC3E}">
        <p14:creationId xmlns:p14="http://schemas.microsoft.com/office/powerpoint/2010/main" val="3234941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FB40A-8701-1DF9-C016-4F815BD7870F}"/>
              </a:ext>
            </a:extLst>
          </p:cNvPr>
          <p:cNvSpPr>
            <a:spLocks noGrp="1"/>
          </p:cNvSpPr>
          <p:nvPr>
            <p:ph type="title"/>
          </p:nvPr>
        </p:nvSpPr>
        <p:spPr>
          <a:xfrm>
            <a:off x="142961" y="130603"/>
            <a:ext cx="9001039" cy="825261"/>
          </a:xfrm>
        </p:spPr>
        <p:txBody>
          <a:bodyPr>
            <a:normAutofit/>
          </a:bodyPr>
          <a:lstStyle/>
          <a:p>
            <a:r>
              <a:rPr lang="en-US" dirty="0"/>
              <a:t>Modeling choices have practical implications</a:t>
            </a:r>
          </a:p>
        </p:txBody>
      </p:sp>
      <p:sp>
        <p:nvSpPr>
          <p:cNvPr id="3" name="Content Placeholder 2">
            <a:extLst>
              <a:ext uri="{FF2B5EF4-FFF2-40B4-BE49-F238E27FC236}">
                <a16:creationId xmlns:a16="http://schemas.microsoft.com/office/drawing/2014/main" id="{2F316D47-0F46-AD5B-7FFF-CE6C68699EAB}"/>
              </a:ext>
            </a:extLst>
          </p:cNvPr>
          <p:cNvSpPr>
            <a:spLocks noGrp="1"/>
          </p:cNvSpPr>
          <p:nvPr>
            <p:ph idx="1"/>
          </p:nvPr>
        </p:nvSpPr>
        <p:spPr/>
        <p:txBody>
          <a:bodyPr/>
          <a:lstStyle/>
          <a:p>
            <a:r>
              <a:rPr lang="en-US" dirty="0"/>
              <a:t>Prediction accuracy versus </a:t>
            </a:r>
            <a:r>
              <a:rPr lang="en-US" dirty="0">
                <a:solidFill>
                  <a:schemeClr val="accent1">
                    <a:lumMod val="75000"/>
                  </a:schemeClr>
                </a:solidFill>
              </a:rPr>
              <a:t>interpretability</a:t>
            </a:r>
            <a:r>
              <a:rPr lang="en-US" dirty="0"/>
              <a:t>.</a:t>
            </a:r>
          </a:p>
          <a:p>
            <a:pPr lvl="1"/>
            <a:r>
              <a:rPr lang="en-US" dirty="0"/>
              <a:t>Linear models are easy to interpret; thin-plate splines (an example of a complex model that does not just have parameters we can estimate and interpret) are not.</a:t>
            </a:r>
          </a:p>
          <a:p>
            <a:pPr lvl="1"/>
            <a:endParaRPr lang="en-US" dirty="0"/>
          </a:p>
          <a:p>
            <a:pPr lvl="1"/>
            <a:endParaRPr lang="en-US" dirty="0"/>
          </a:p>
          <a:p>
            <a:r>
              <a:rPr lang="en-US" dirty="0"/>
              <a:t>Good fit versus </a:t>
            </a:r>
            <a:r>
              <a:rPr lang="en-US" dirty="0">
                <a:solidFill>
                  <a:schemeClr val="accent1">
                    <a:lumMod val="75000"/>
                  </a:schemeClr>
                </a:solidFill>
              </a:rPr>
              <a:t>over-fit</a:t>
            </a:r>
            <a:r>
              <a:rPr lang="en-US" dirty="0"/>
              <a:t> or under-fit.</a:t>
            </a:r>
          </a:p>
          <a:p>
            <a:pPr lvl="1"/>
            <a:r>
              <a:rPr lang="en-US" dirty="0"/>
              <a:t>How do we know when the fit is just right?</a:t>
            </a:r>
          </a:p>
          <a:p>
            <a:pPr lvl="1"/>
            <a:endParaRPr lang="en-US" dirty="0"/>
          </a:p>
          <a:p>
            <a:pPr lvl="1"/>
            <a:endParaRPr lang="en-US" dirty="0"/>
          </a:p>
          <a:p>
            <a:r>
              <a:rPr lang="en-US" dirty="0"/>
              <a:t>Parsimony versus </a:t>
            </a:r>
            <a:r>
              <a:rPr lang="en-US" dirty="0">
                <a:solidFill>
                  <a:schemeClr val="accent1">
                    <a:lumMod val="75000"/>
                  </a:schemeClr>
                </a:solidFill>
              </a:rPr>
              <a:t>black-box</a:t>
            </a:r>
            <a:r>
              <a:rPr lang="en-US" dirty="0"/>
              <a:t>.</a:t>
            </a:r>
          </a:p>
          <a:p>
            <a:pPr lvl="1"/>
            <a:r>
              <a:rPr lang="en-US" dirty="0"/>
              <a:t>We often prefer a simpler model involving fewer variables over a black-box predictor involving them all.</a:t>
            </a:r>
          </a:p>
        </p:txBody>
      </p:sp>
      <p:sp>
        <p:nvSpPr>
          <p:cNvPr id="5" name="Slide Number Placeholder 4">
            <a:extLst>
              <a:ext uri="{FF2B5EF4-FFF2-40B4-BE49-F238E27FC236}">
                <a16:creationId xmlns:a16="http://schemas.microsoft.com/office/drawing/2014/main" id="{71C42163-38EC-F809-CDDF-919C2DFF0CC2}"/>
              </a:ext>
            </a:extLst>
          </p:cNvPr>
          <p:cNvSpPr>
            <a:spLocks noGrp="1"/>
          </p:cNvSpPr>
          <p:nvPr>
            <p:ph type="sldNum" sz="quarter" idx="12"/>
          </p:nvPr>
        </p:nvSpPr>
        <p:spPr/>
        <p:txBody>
          <a:bodyPr/>
          <a:lstStyle/>
          <a:p>
            <a:fld id="{2E49A1BC-06DB-0849-9175-6C876832AA2B}" type="slidenum">
              <a:rPr lang="en-US" smtClean="0"/>
              <a:t>18</a:t>
            </a:fld>
            <a:endParaRPr lang="en-US"/>
          </a:p>
        </p:txBody>
      </p:sp>
      <p:sp>
        <p:nvSpPr>
          <p:cNvPr id="6" name="TextBox 5">
            <a:extLst>
              <a:ext uri="{FF2B5EF4-FFF2-40B4-BE49-F238E27FC236}">
                <a16:creationId xmlns:a16="http://schemas.microsoft.com/office/drawing/2014/main" id="{78554EEE-7328-5448-3967-84040E17535F}"/>
              </a:ext>
            </a:extLst>
          </p:cNvPr>
          <p:cNvSpPr txBox="1"/>
          <p:nvPr/>
        </p:nvSpPr>
        <p:spPr>
          <a:xfrm>
            <a:off x="3683876" y="6004229"/>
            <a:ext cx="5460124" cy="283779"/>
          </a:xfrm>
          <a:prstGeom prst="rect">
            <a:avLst/>
          </a:prstGeom>
        </p:spPr>
        <p:txBody>
          <a:bodyPr vert="horz" wrap="square" lIns="91440" tIns="45720" rIns="91440" bIns="45720" rtlCol="0">
            <a:normAutofit fontScale="47500" lnSpcReduction="20000"/>
          </a:bodyPr>
          <a:lstStyle/>
          <a:p>
            <a:pPr algn="l"/>
            <a:r>
              <a:rPr lang="en-US" sz="2200" dirty="0">
                <a:solidFill>
                  <a:schemeClr val="tx1"/>
                </a:solidFill>
              </a:rPr>
              <a:t>Slide adapted from materials accompanying </a:t>
            </a:r>
            <a:r>
              <a:rPr lang="en-US" sz="2200" dirty="0">
                <a:solidFill>
                  <a:schemeClr val="tx1"/>
                </a:solidFill>
                <a:hlinkClick r:id="rId2"/>
              </a:rPr>
              <a:t>An Introduction to Statistical Learning, 2</a:t>
            </a:r>
            <a:r>
              <a:rPr lang="en-US" sz="2200" baseline="30000" dirty="0">
                <a:solidFill>
                  <a:schemeClr val="tx1"/>
                </a:solidFill>
                <a:hlinkClick r:id="rId2"/>
              </a:rPr>
              <a:t>nd</a:t>
            </a:r>
            <a:r>
              <a:rPr lang="en-US" sz="2200" dirty="0">
                <a:solidFill>
                  <a:schemeClr val="tx1"/>
                </a:solidFill>
                <a:hlinkClick r:id="rId2"/>
              </a:rPr>
              <a:t> edition</a:t>
            </a:r>
            <a:endParaRPr lang="en-US" sz="2200" dirty="0">
              <a:solidFill>
                <a:schemeClr val="tx1"/>
              </a:solidFill>
            </a:endParaRPr>
          </a:p>
        </p:txBody>
      </p:sp>
      <p:sp>
        <p:nvSpPr>
          <p:cNvPr id="7" name="Footer Placeholder 4">
            <a:extLst>
              <a:ext uri="{FF2B5EF4-FFF2-40B4-BE49-F238E27FC236}">
                <a16:creationId xmlns:a16="http://schemas.microsoft.com/office/drawing/2014/main" id="{F1A01564-13BC-1BE9-2D24-8FA53A943C04}"/>
              </a:ext>
            </a:extLst>
          </p:cNvPr>
          <p:cNvSpPr>
            <a:spLocks noGrp="1"/>
          </p:cNvSpPr>
          <p:nvPr>
            <p:ph type="ftr" sz="quarter" idx="11"/>
          </p:nvPr>
        </p:nvSpPr>
        <p:spPr>
          <a:xfrm>
            <a:off x="2590800" y="6356350"/>
            <a:ext cx="3962400" cy="365125"/>
          </a:xfrm>
        </p:spPr>
        <p:txBody>
          <a:bodyPr/>
          <a:lstStyle/>
          <a:p>
            <a:r>
              <a:rPr lang="en-US" dirty="0"/>
              <a:t>Health Data Analysis Practicum</a:t>
            </a:r>
          </a:p>
        </p:txBody>
      </p:sp>
    </p:spTree>
    <p:extLst>
      <p:ext uri="{BB962C8B-B14F-4D97-AF65-F5344CB8AC3E}">
        <p14:creationId xmlns:p14="http://schemas.microsoft.com/office/powerpoint/2010/main" val="399273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57AA-72DA-3320-10EA-981AB10CC78B}"/>
              </a:ext>
            </a:extLst>
          </p:cNvPr>
          <p:cNvSpPr>
            <a:spLocks noGrp="1"/>
          </p:cNvSpPr>
          <p:nvPr>
            <p:ph type="title"/>
          </p:nvPr>
        </p:nvSpPr>
        <p:spPr/>
        <p:txBody>
          <a:bodyPr/>
          <a:lstStyle/>
          <a:p>
            <a:r>
              <a:rPr lang="en-US" dirty="0"/>
              <a:t>Extension to new data sets</a:t>
            </a:r>
          </a:p>
        </p:txBody>
      </p:sp>
      <p:sp>
        <p:nvSpPr>
          <p:cNvPr id="3" name="Content Placeholder 2">
            <a:extLst>
              <a:ext uri="{FF2B5EF4-FFF2-40B4-BE49-F238E27FC236}">
                <a16:creationId xmlns:a16="http://schemas.microsoft.com/office/drawing/2014/main" id="{A179D81E-A6E8-A167-B8EC-6A6C6656BD9A}"/>
              </a:ext>
            </a:extLst>
          </p:cNvPr>
          <p:cNvSpPr>
            <a:spLocks noGrp="1"/>
          </p:cNvSpPr>
          <p:nvPr>
            <p:ph idx="1"/>
          </p:nvPr>
        </p:nvSpPr>
        <p:spPr/>
        <p:txBody>
          <a:bodyPr/>
          <a:lstStyle/>
          <a:p>
            <a:r>
              <a:rPr lang="en-US" dirty="0"/>
              <a:t>The characteristics that are unique to the data set that the model was developed on may limit its use on new observations</a:t>
            </a:r>
          </a:p>
          <a:p>
            <a:pPr lvl="1"/>
            <a:r>
              <a:rPr lang="en-US" dirty="0"/>
              <a:t>Consider the population the data were sampled from versus the one the prediction model will be applied to</a:t>
            </a:r>
          </a:p>
          <a:p>
            <a:pPr lvl="1"/>
            <a:r>
              <a:rPr lang="en-US" dirty="0"/>
              <a:t>The use of historical data may introduce biases (systematic errors) when applying a predictive model to current data</a:t>
            </a:r>
          </a:p>
          <a:p>
            <a:pPr marL="457200" lvl="1" indent="0">
              <a:buNone/>
            </a:pPr>
            <a:endParaRPr lang="en-US" dirty="0"/>
          </a:p>
        </p:txBody>
      </p:sp>
      <p:sp>
        <p:nvSpPr>
          <p:cNvPr id="5" name="Slide Number Placeholder 4">
            <a:extLst>
              <a:ext uri="{FF2B5EF4-FFF2-40B4-BE49-F238E27FC236}">
                <a16:creationId xmlns:a16="http://schemas.microsoft.com/office/drawing/2014/main" id="{C28E8424-B794-C97B-0602-9DCC16B00866}"/>
              </a:ext>
            </a:extLst>
          </p:cNvPr>
          <p:cNvSpPr>
            <a:spLocks noGrp="1"/>
          </p:cNvSpPr>
          <p:nvPr>
            <p:ph type="sldNum" sz="quarter" idx="12"/>
          </p:nvPr>
        </p:nvSpPr>
        <p:spPr/>
        <p:txBody>
          <a:bodyPr/>
          <a:lstStyle/>
          <a:p>
            <a:fld id="{2E49A1BC-06DB-0849-9175-6C876832AA2B}" type="slidenum">
              <a:rPr lang="en-US" smtClean="0"/>
              <a:t>19</a:t>
            </a:fld>
            <a:endParaRPr lang="en-US"/>
          </a:p>
        </p:txBody>
      </p:sp>
      <p:sp>
        <p:nvSpPr>
          <p:cNvPr id="6" name="Footer Placeholder 4">
            <a:extLst>
              <a:ext uri="{FF2B5EF4-FFF2-40B4-BE49-F238E27FC236}">
                <a16:creationId xmlns:a16="http://schemas.microsoft.com/office/drawing/2014/main" id="{EC2CD7EA-6161-80AC-CA90-69C01DE08404}"/>
              </a:ext>
            </a:extLst>
          </p:cNvPr>
          <p:cNvSpPr>
            <a:spLocks noGrp="1"/>
          </p:cNvSpPr>
          <p:nvPr>
            <p:ph type="ftr" sz="quarter" idx="11"/>
          </p:nvPr>
        </p:nvSpPr>
        <p:spPr>
          <a:xfrm>
            <a:off x="2590800" y="6356350"/>
            <a:ext cx="3962400" cy="365125"/>
          </a:xfrm>
        </p:spPr>
        <p:txBody>
          <a:bodyPr/>
          <a:lstStyle/>
          <a:p>
            <a:r>
              <a:rPr lang="en-US" dirty="0"/>
              <a:t>Health Data Analysis Practicum</a:t>
            </a:r>
          </a:p>
        </p:txBody>
      </p:sp>
    </p:spTree>
    <p:extLst>
      <p:ext uri="{BB962C8B-B14F-4D97-AF65-F5344CB8AC3E}">
        <p14:creationId xmlns:p14="http://schemas.microsoft.com/office/powerpoint/2010/main" val="3970762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a:t>
            </a:r>
            <a:r>
              <a:rPr lang="en-US" i="1" dirty="0"/>
              <a:t>statistical</a:t>
            </a:r>
            <a:r>
              <a:rPr lang="en-US" dirty="0"/>
              <a:t> model?</a:t>
            </a:r>
          </a:p>
        </p:txBody>
      </p:sp>
      <p:sp>
        <p:nvSpPr>
          <p:cNvPr id="3" name="Content Placeholder 2"/>
          <p:cNvSpPr>
            <a:spLocks noGrp="1"/>
          </p:cNvSpPr>
          <p:nvPr>
            <p:ph idx="1"/>
          </p:nvPr>
        </p:nvSpPr>
        <p:spPr/>
        <p:txBody>
          <a:bodyPr/>
          <a:lstStyle/>
          <a:p>
            <a:r>
              <a:rPr lang="en-US" dirty="0">
                <a:solidFill>
                  <a:schemeClr val="accent1">
                    <a:lumMod val="75000"/>
                  </a:schemeClr>
                </a:solidFill>
              </a:rPr>
              <a:t>Tool</a:t>
            </a:r>
            <a:r>
              <a:rPr lang="en-US" dirty="0"/>
              <a:t> for those empirical sciences where signals come embedded in noise</a:t>
            </a:r>
          </a:p>
          <a:p>
            <a:r>
              <a:rPr lang="en-US" dirty="0">
                <a:solidFill>
                  <a:schemeClr val="accent1">
                    <a:lumMod val="75000"/>
                  </a:schemeClr>
                </a:solidFill>
              </a:rPr>
              <a:t>Lens through which to view data </a:t>
            </a:r>
            <a:r>
              <a:rPr lang="en-US" dirty="0"/>
              <a:t>to better understand the signal: view </a:t>
            </a:r>
            <a:r>
              <a:rPr lang="en-US" b="1" dirty="0"/>
              <a:t>relationships</a:t>
            </a:r>
            <a:r>
              <a:rPr lang="en-US" dirty="0"/>
              <a:t> among variables</a:t>
            </a:r>
          </a:p>
          <a:p>
            <a:r>
              <a:rPr lang="en-US" dirty="0">
                <a:solidFill>
                  <a:schemeClr val="accent1">
                    <a:lumMod val="75000"/>
                  </a:schemeClr>
                </a:solidFill>
              </a:rPr>
              <a:t>Tool for quantifying the evidence </a:t>
            </a:r>
            <a:r>
              <a:rPr lang="en-US" dirty="0"/>
              <a:t>in data about a particular truth we seek: performing </a:t>
            </a:r>
            <a:r>
              <a:rPr lang="en-US" b="1" dirty="0"/>
              <a:t>inference</a:t>
            </a:r>
            <a:r>
              <a:rPr lang="en-US" dirty="0"/>
              <a:t> about the unknown truth</a:t>
            </a:r>
          </a:p>
          <a:p>
            <a:r>
              <a:rPr lang="en-US" dirty="0">
                <a:solidFill>
                  <a:schemeClr val="accent1">
                    <a:lumMod val="75000"/>
                  </a:schemeClr>
                </a:solidFill>
              </a:rPr>
              <a:t>Method to predict new events</a:t>
            </a:r>
            <a:r>
              <a:rPr lang="en-US" dirty="0"/>
              <a:t>: statistical models can be used to learn from observed data and make predictions about new situations</a:t>
            </a:r>
          </a:p>
          <a:p>
            <a:endParaRPr lang="en-US" dirty="0"/>
          </a:p>
        </p:txBody>
      </p:sp>
      <p:sp>
        <p:nvSpPr>
          <p:cNvPr id="6" name="Slide Number Placeholder 5"/>
          <p:cNvSpPr>
            <a:spLocks noGrp="1"/>
          </p:cNvSpPr>
          <p:nvPr>
            <p:ph type="sldNum" sz="quarter" idx="12"/>
          </p:nvPr>
        </p:nvSpPr>
        <p:spPr/>
        <p:txBody>
          <a:bodyPr/>
          <a:lstStyle/>
          <a:p>
            <a:fld id="{2E49A1BC-06DB-0849-9175-6C876832AA2B}" type="slidenum">
              <a:rPr lang="en-US" smtClean="0"/>
              <a:t>2</a:t>
            </a:fld>
            <a:endParaRPr lang="en-US"/>
          </a:p>
        </p:txBody>
      </p:sp>
      <p:sp>
        <p:nvSpPr>
          <p:cNvPr id="7" name="Footer Placeholder 4">
            <a:extLst>
              <a:ext uri="{FF2B5EF4-FFF2-40B4-BE49-F238E27FC236}">
                <a16:creationId xmlns:a16="http://schemas.microsoft.com/office/drawing/2014/main" id="{A7ED087D-1657-D6F5-01D2-031D971AA113}"/>
              </a:ext>
            </a:extLst>
          </p:cNvPr>
          <p:cNvSpPr>
            <a:spLocks noGrp="1"/>
          </p:cNvSpPr>
          <p:nvPr>
            <p:ph type="ftr" sz="quarter" idx="11"/>
          </p:nvPr>
        </p:nvSpPr>
        <p:spPr>
          <a:xfrm>
            <a:off x="2590800" y="6356350"/>
            <a:ext cx="3962400" cy="365125"/>
          </a:xfrm>
        </p:spPr>
        <p:txBody>
          <a:bodyPr/>
          <a:lstStyle/>
          <a:p>
            <a:r>
              <a:rPr lang="en-US" dirty="0"/>
              <a:t>Health Data Analysis Practicum</a:t>
            </a:r>
          </a:p>
        </p:txBody>
      </p:sp>
    </p:spTree>
    <p:extLst>
      <p:ext uri="{BB962C8B-B14F-4D97-AF65-F5344CB8AC3E}">
        <p14:creationId xmlns:p14="http://schemas.microsoft.com/office/powerpoint/2010/main" val="295320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9F8B-54C3-2549-AC15-145470A2230D}"/>
              </a:ext>
            </a:extLst>
          </p:cNvPr>
          <p:cNvSpPr>
            <a:spLocks noGrp="1"/>
          </p:cNvSpPr>
          <p:nvPr>
            <p:ph type="title"/>
          </p:nvPr>
        </p:nvSpPr>
        <p:spPr/>
        <p:txBody>
          <a:bodyPr/>
          <a:lstStyle/>
          <a:p>
            <a:r>
              <a:rPr lang="en-US" dirty="0"/>
              <a:t>Motivating example: </a:t>
            </a:r>
            <a:r>
              <a:rPr lang="en-US" dirty="0" err="1"/>
              <a:t>CheXNet</a:t>
            </a:r>
            <a:endParaRPr lang="en-US" dirty="0"/>
          </a:p>
        </p:txBody>
      </p:sp>
      <p:sp>
        <p:nvSpPr>
          <p:cNvPr id="3" name="Content Placeholder 2">
            <a:extLst>
              <a:ext uri="{FF2B5EF4-FFF2-40B4-BE49-F238E27FC236}">
                <a16:creationId xmlns:a16="http://schemas.microsoft.com/office/drawing/2014/main" id="{16EBBA9A-8F67-FE19-7BFA-FD88FF992247}"/>
              </a:ext>
            </a:extLst>
          </p:cNvPr>
          <p:cNvSpPr>
            <a:spLocks noGrp="1"/>
          </p:cNvSpPr>
          <p:nvPr>
            <p:ph idx="1"/>
          </p:nvPr>
        </p:nvSpPr>
        <p:spPr>
          <a:xfrm>
            <a:off x="142960" y="1155003"/>
            <a:ext cx="8799729" cy="5201347"/>
          </a:xfrm>
        </p:spPr>
        <p:txBody>
          <a:bodyPr>
            <a:normAutofit fontScale="92500" lnSpcReduction="10000"/>
          </a:bodyPr>
          <a:lstStyle/>
          <a:p>
            <a:pPr marL="0" indent="0">
              <a:buNone/>
            </a:pPr>
            <a:r>
              <a:rPr lang="en-US" dirty="0"/>
              <a:t>In 2017, </a:t>
            </a:r>
            <a:r>
              <a:rPr lang="en-US" dirty="0" err="1"/>
              <a:t>Rajpurkar</a:t>
            </a:r>
            <a:r>
              <a:rPr lang="en-US" dirty="0"/>
              <a:t> et al described </a:t>
            </a:r>
            <a:r>
              <a:rPr lang="en-US" dirty="0" err="1"/>
              <a:t>CheXNet</a:t>
            </a:r>
            <a:r>
              <a:rPr lang="en-US" dirty="0"/>
              <a:t> in a preprint on </a:t>
            </a:r>
            <a:r>
              <a:rPr lang="en-US" dirty="0" err="1"/>
              <a:t>arXiv</a:t>
            </a:r>
            <a:r>
              <a:rPr lang="en-US" dirty="0"/>
              <a:t>.</a:t>
            </a:r>
          </a:p>
          <a:p>
            <a:pPr marL="0" indent="0">
              <a:buNone/>
            </a:pPr>
            <a:endParaRPr lang="en-US" dirty="0"/>
          </a:p>
          <a:p>
            <a:pPr marL="0" indent="0">
              <a:buNone/>
            </a:pPr>
            <a:r>
              <a:rPr lang="en-US" dirty="0"/>
              <a:t>The goal was to predict pneumonia from CT scans of the chest using deep learning. The abstract reported:</a:t>
            </a:r>
          </a:p>
          <a:p>
            <a:pPr marL="0" indent="0">
              <a:buNone/>
            </a:pPr>
            <a:r>
              <a:rPr lang="en-US" dirty="0"/>
              <a:t>“Four practicing academic radiologists annotate a test set, on which we compare the performance of </a:t>
            </a:r>
            <a:r>
              <a:rPr lang="en-US" dirty="0" err="1"/>
              <a:t>CheXNet</a:t>
            </a:r>
            <a:r>
              <a:rPr lang="en-US" dirty="0"/>
              <a:t> to that of radiologists. We find that </a:t>
            </a:r>
            <a:r>
              <a:rPr lang="en-US" dirty="0" err="1"/>
              <a:t>CheXNet</a:t>
            </a:r>
            <a:r>
              <a:rPr lang="en-US" dirty="0"/>
              <a:t> exceeds average radiologist performance on the F1 metric.”</a:t>
            </a:r>
          </a:p>
          <a:p>
            <a:pPr marL="0" indent="0">
              <a:buNone/>
            </a:pPr>
            <a:endParaRPr lang="en-US" dirty="0"/>
          </a:p>
          <a:p>
            <a:pPr marL="0" indent="0">
              <a:buNone/>
            </a:pPr>
            <a:r>
              <a:rPr lang="en-US" dirty="0"/>
              <a:t>On Twitter, Andrew Ng stated</a:t>
            </a:r>
          </a:p>
          <a:p>
            <a:pPr marL="0" indent="0">
              <a:buNone/>
            </a:pPr>
            <a:r>
              <a:rPr lang="en-US" dirty="0"/>
              <a:t>“Should radiologists be worried about their jobs? Breaking news: We can now diagnose pneumonia from chest X-rays better than radiologists.”</a:t>
            </a:r>
          </a:p>
          <a:p>
            <a:pPr marL="0" indent="0">
              <a:buNone/>
            </a:pPr>
            <a:endParaRPr lang="en-US" dirty="0"/>
          </a:p>
          <a:p>
            <a:pPr marL="0" indent="0">
              <a:buNone/>
            </a:pPr>
            <a:r>
              <a:rPr lang="en-US" dirty="0">
                <a:hlinkClick r:id="rId2"/>
              </a:rPr>
              <a:t>https://</a:t>
            </a:r>
            <a:r>
              <a:rPr lang="en-US" dirty="0" err="1">
                <a:hlinkClick r:id="rId2"/>
              </a:rPr>
              <a:t>stanfordmlgroup.github.io</a:t>
            </a:r>
            <a:r>
              <a:rPr lang="en-US" dirty="0">
                <a:hlinkClick r:id="rId2"/>
              </a:rPr>
              <a:t>/projects/</a:t>
            </a:r>
            <a:r>
              <a:rPr lang="en-US" dirty="0" err="1">
                <a:hlinkClick r:id="rId2"/>
              </a:rPr>
              <a:t>chexnet</a:t>
            </a:r>
            <a:r>
              <a:rPr lang="en-US" dirty="0">
                <a:hlinkClick r:id="rId2"/>
              </a:rPr>
              <a:t>/</a:t>
            </a:r>
            <a:endParaRPr lang="en-US" dirty="0"/>
          </a:p>
        </p:txBody>
      </p:sp>
      <p:sp>
        <p:nvSpPr>
          <p:cNvPr id="5" name="Slide Number Placeholder 4">
            <a:extLst>
              <a:ext uri="{FF2B5EF4-FFF2-40B4-BE49-F238E27FC236}">
                <a16:creationId xmlns:a16="http://schemas.microsoft.com/office/drawing/2014/main" id="{D52E7595-3FA3-E063-5532-7AD602C1AC5D}"/>
              </a:ext>
            </a:extLst>
          </p:cNvPr>
          <p:cNvSpPr>
            <a:spLocks noGrp="1"/>
          </p:cNvSpPr>
          <p:nvPr>
            <p:ph type="sldNum" sz="quarter" idx="12"/>
          </p:nvPr>
        </p:nvSpPr>
        <p:spPr/>
        <p:txBody>
          <a:bodyPr/>
          <a:lstStyle/>
          <a:p>
            <a:fld id="{2E49A1BC-06DB-0849-9175-6C876832AA2B}" type="slidenum">
              <a:rPr lang="en-US" smtClean="0"/>
              <a:t>20</a:t>
            </a:fld>
            <a:endParaRPr lang="en-US"/>
          </a:p>
        </p:txBody>
      </p:sp>
      <p:sp>
        <p:nvSpPr>
          <p:cNvPr id="6" name="TextBox 5">
            <a:extLst>
              <a:ext uri="{FF2B5EF4-FFF2-40B4-BE49-F238E27FC236}">
                <a16:creationId xmlns:a16="http://schemas.microsoft.com/office/drawing/2014/main" id="{146C33B4-B33E-2CD1-CFB9-3AFD9BAB6F8E}"/>
              </a:ext>
            </a:extLst>
          </p:cNvPr>
          <p:cNvSpPr txBox="1"/>
          <p:nvPr/>
        </p:nvSpPr>
        <p:spPr>
          <a:xfrm>
            <a:off x="162955" y="6574221"/>
            <a:ext cx="4855690" cy="283779"/>
          </a:xfrm>
          <a:prstGeom prst="rect">
            <a:avLst/>
          </a:prstGeom>
        </p:spPr>
        <p:txBody>
          <a:bodyPr vert="horz" wrap="square" lIns="91440" tIns="45720" rIns="91440" bIns="45720" rtlCol="0">
            <a:normAutofit fontScale="70000" lnSpcReduction="20000"/>
          </a:bodyPr>
          <a:lstStyle/>
          <a:p>
            <a:pPr algn="l"/>
            <a:r>
              <a:rPr lang="en-US" sz="2200" dirty="0">
                <a:solidFill>
                  <a:schemeClr val="tx1"/>
                </a:solidFill>
              </a:rPr>
              <a:t>Slide adapted from materials provided by Dr. Kasper Hansen</a:t>
            </a:r>
          </a:p>
        </p:txBody>
      </p:sp>
      <p:sp>
        <p:nvSpPr>
          <p:cNvPr id="7" name="Footer Placeholder 4">
            <a:extLst>
              <a:ext uri="{FF2B5EF4-FFF2-40B4-BE49-F238E27FC236}">
                <a16:creationId xmlns:a16="http://schemas.microsoft.com/office/drawing/2014/main" id="{B7FF9D40-AF79-5A9F-4AC1-ED6E4D61A1CA}"/>
              </a:ext>
            </a:extLst>
          </p:cNvPr>
          <p:cNvSpPr>
            <a:spLocks noGrp="1"/>
          </p:cNvSpPr>
          <p:nvPr>
            <p:ph type="ftr" sz="quarter" idx="11"/>
          </p:nvPr>
        </p:nvSpPr>
        <p:spPr>
          <a:xfrm>
            <a:off x="2590800" y="6356350"/>
            <a:ext cx="3962400" cy="365125"/>
          </a:xfrm>
        </p:spPr>
        <p:txBody>
          <a:bodyPr/>
          <a:lstStyle/>
          <a:p>
            <a:r>
              <a:rPr lang="en-US" dirty="0"/>
              <a:t>Health Data Analysis Practicum</a:t>
            </a:r>
          </a:p>
        </p:txBody>
      </p:sp>
    </p:spTree>
    <p:extLst>
      <p:ext uri="{BB962C8B-B14F-4D97-AF65-F5344CB8AC3E}">
        <p14:creationId xmlns:p14="http://schemas.microsoft.com/office/powerpoint/2010/main" val="351423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B7212-1284-CE21-6F4E-9611FD11F90C}"/>
              </a:ext>
            </a:extLst>
          </p:cNvPr>
          <p:cNvSpPr>
            <a:spLocks noGrp="1"/>
          </p:cNvSpPr>
          <p:nvPr>
            <p:ph type="title"/>
          </p:nvPr>
        </p:nvSpPr>
        <p:spPr/>
        <p:txBody>
          <a:bodyPr/>
          <a:lstStyle/>
          <a:p>
            <a:r>
              <a:rPr lang="en-US" dirty="0"/>
              <a:t>Motivating example: </a:t>
            </a:r>
            <a:r>
              <a:rPr lang="en-US" dirty="0" err="1"/>
              <a:t>CheXNet</a:t>
            </a:r>
            <a:endParaRPr lang="en-US" dirty="0"/>
          </a:p>
        </p:txBody>
      </p:sp>
      <p:sp>
        <p:nvSpPr>
          <p:cNvPr id="3" name="Content Placeholder 2">
            <a:extLst>
              <a:ext uri="{FF2B5EF4-FFF2-40B4-BE49-F238E27FC236}">
                <a16:creationId xmlns:a16="http://schemas.microsoft.com/office/drawing/2014/main" id="{0072FCF7-D67E-AFA4-C66D-13BB070C3C1B}"/>
              </a:ext>
            </a:extLst>
          </p:cNvPr>
          <p:cNvSpPr>
            <a:spLocks noGrp="1"/>
          </p:cNvSpPr>
          <p:nvPr>
            <p:ph idx="1"/>
          </p:nvPr>
        </p:nvSpPr>
        <p:spPr/>
        <p:txBody>
          <a:bodyPr>
            <a:normAutofit lnSpcReduction="10000"/>
          </a:bodyPr>
          <a:lstStyle/>
          <a:p>
            <a:pPr marL="0" indent="0">
              <a:buNone/>
            </a:pPr>
            <a:r>
              <a:rPr lang="en-US" dirty="0"/>
              <a:t>One reason why this was considered significant:</a:t>
            </a:r>
          </a:p>
          <a:p>
            <a:pPr marL="0" indent="0">
              <a:buNone/>
            </a:pPr>
            <a:r>
              <a:rPr lang="en-US" dirty="0"/>
              <a:t>“The model did moderately better than the doctor, which — according to Matthew Lungren, an author of the paper and radiology professor at Stanford Medical Center — was ‘eye-opening and surprising, as it was the first time a model of this type was compared against a clinical task.’</a:t>
            </a:r>
          </a:p>
          <a:p>
            <a:pPr marL="0" indent="0">
              <a:buNone/>
            </a:pPr>
            <a:endParaRPr lang="en-US" dirty="0"/>
          </a:p>
          <a:p>
            <a:pPr marL="0" indent="0">
              <a:buNone/>
            </a:pPr>
            <a:r>
              <a:rPr lang="en-US" dirty="0"/>
              <a:t>“Lungren remarked that the project was exciting because the tool was developed within a month yet proved to be powerful.”</a:t>
            </a:r>
          </a:p>
          <a:p>
            <a:pPr marL="0" indent="0">
              <a:buNone/>
            </a:pPr>
            <a:endParaRPr lang="en-US" dirty="0"/>
          </a:p>
          <a:p>
            <a:pPr marL="0" indent="0">
              <a:buNone/>
            </a:pPr>
            <a:r>
              <a:rPr lang="en-US" dirty="0"/>
              <a:t>(https://</a:t>
            </a:r>
            <a:r>
              <a:rPr lang="en-US" dirty="0" err="1"/>
              <a:t>www.stanforddaily.com</a:t>
            </a:r>
            <a:r>
              <a:rPr lang="en-US" dirty="0"/>
              <a:t>/2017/11/28/stanford-researchers-algorithm-diagnoses-pneumonia-better-than-doctors)</a:t>
            </a:r>
          </a:p>
        </p:txBody>
      </p:sp>
      <p:sp>
        <p:nvSpPr>
          <p:cNvPr id="5" name="Slide Number Placeholder 4">
            <a:extLst>
              <a:ext uri="{FF2B5EF4-FFF2-40B4-BE49-F238E27FC236}">
                <a16:creationId xmlns:a16="http://schemas.microsoft.com/office/drawing/2014/main" id="{F65059CD-97FB-8D1B-1D90-F3FE5D1E77A8}"/>
              </a:ext>
            </a:extLst>
          </p:cNvPr>
          <p:cNvSpPr>
            <a:spLocks noGrp="1"/>
          </p:cNvSpPr>
          <p:nvPr>
            <p:ph type="sldNum" sz="quarter" idx="12"/>
          </p:nvPr>
        </p:nvSpPr>
        <p:spPr/>
        <p:txBody>
          <a:bodyPr/>
          <a:lstStyle/>
          <a:p>
            <a:fld id="{2E49A1BC-06DB-0849-9175-6C876832AA2B}" type="slidenum">
              <a:rPr lang="en-US" smtClean="0"/>
              <a:t>21</a:t>
            </a:fld>
            <a:endParaRPr lang="en-US"/>
          </a:p>
        </p:txBody>
      </p:sp>
      <p:sp>
        <p:nvSpPr>
          <p:cNvPr id="6" name="TextBox 5">
            <a:extLst>
              <a:ext uri="{FF2B5EF4-FFF2-40B4-BE49-F238E27FC236}">
                <a16:creationId xmlns:a16="http://schemas.microsoft.com/office/drawing/2014/main" id="{78394EF4-6003-BDAB-C1E1-63598BEF2CCE}"/>
              </a:ext>
            </a:extLst>
          </p:cNvPr>
          <p:cNvSpPr txBox="1"/>
          <p:nvPr/>
        </p:nvSpPr>
        <p:spPr>
          <a:xfrm>
            <a:off x="4288310" y="6072571"/>
            <a:ext cx="4855690" cy="283779"/>
          </a:xfrm>
          <a:prstGeom prst="rect">
            <a:avLst/>
          </a:prstGeom>
        </p:spPr>
        <p:txBody>
          <a:bodyPr vert="horz" wrap="square" lIns="91440" tIns="45720" rIns="91440" bIns="45720" rtlCol="0">
            <a:normAutofit fontScale="70000" lnSpcReduction="20000"/>
          </a:bodyPr>
          <a:lstStyle/>
          <a:p>
            <a:pPr algn="l"/>
            <a:r>
              <a:rPr lang="en-US" sz="2200" dirty="0">
                <a:solidFill>
                  <a:schemeClr val="tx1"/>
                </a:solidFill>
              </a:rPr>
              <a:t>Slide adapted from materials provided by Dr. Kasper Hansen</a:t>
            </a:r>
          </a:p>
        </p:txBody>
      </p:sp>
      <p:sp>
        <p:nvSpPr>
          <p:cNvPr id="7" name="Footer Placeholder 4">
            <a:extLst>
              <a:ext uri="{FF2B5EF4-FFF2-40B4-BE49-F238E27FC236}">
                <a16:creationId xmlns:a16="http://schemas.microsoft.com/office/drawing/2014/main" id="{F75F6CD6-894B-2176-A9E1-92AA677312B5}"/>
              </a:ext>
            </a:extLst>
          </p:cNvPr>
          <p:cNvSpPr>
            <a:spLocks noGrp="1"/>
          </p:cNvSpPr>
          <p:nvPr>
            <p:ph type="ftr" sz="quarter" idx="11"/>
          </p:nvPr>
        </p:nvSpPr>
        <p:spPr>
          <a:xfrm>
            <a:off x="2590800" y="6356350"/>
            <a:ext cx="3962400" cy="365125"/>
          </a:xfrm>
        </p:spPr>
        <p:txBody>
          <a:bodyPr/>
          <a:lstStyle/>
          <a:p>
            <a:r>
              <a:rPr lang="en-US" dirty="0"/>
              <a:t>Health Data Analysis Practicum</a:t>
            </a:r>
          </a:p>
        </p:txBody>
      </p:sp>
    </p:spTree>
    <p:extLst>
      <p:ext uri="{BB962C8B-B14F-4D97-AF65-F5344CB8AC3E}">
        <p14:creationId xmlns:p14="http://schemas.microsoft.com/office/powerpoint/2010/main" val="1800078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17685-38BE-ECE3-7A37-A32F123B24F4}"/>
              </a:ext>
            </a:extLst>
          </p:cNvPr>
          <p:cNvSpPr>
            <a:spLocks noGrp="1"/>
          </p:cNvSpPr>
          <p:nvPr>
            <p:ph type="title"/>
          </p:nvPr>
        </p:nvSpPr>
        <p:spPr/>
        <p:txBody>
          <a:bodyPr/>
          <a:lstStyle/>
          <a:p>
            <a:r>
              <a:rPr lang="en-US" dirty="0"/>
              <a:t>Motivating example: </a:t>
            </a:r>
            <a:r>
              <a:rPr lang="en-US" dirty="0" err="1"/>
              <a:t>CheXNet</a:t>
            </a:r>
            <a:endParaRPr lang="en-US" dirty="0"/>
          </a:p>
        </p:txBody>
      </p:sp>
      <p:sp>
        <p:nvSpPr>
          <p:cNvPr id="3" name="Content Placeholder 2">
            <a:extLst>
              <a:ext uri="{FF2B5EF4-FFF2-40B4-BE49-F238E27FC236}">
                <a16:creationId xmlns:a16="http://schemas.microsoft.com/office/drawing/2014/main" id="{5CE531D6-9298-8CAE-4587-78268DD56286}"/>
              </a:ext>
            </a:extLst>
          </p:cNvPr>
          <p:cNvSpPr>
            <a:spLocks noGrp="1"/>
          </p:cNvSpPr>
          <p:nvPr>
            <p:ph idx="1"/>
          </p:nvPr>
        </p:nvSpPr>
        <p:spPr/>
        <p:txBody>
          <a:bodyPr/>
          <a:lstStyle/>
          <a:p>
            <a:pPr marL="0" indent="0">
              <a:buNone/>
            </a:pPr>
            <a:r>
              <a:rPr lang="en-US" dirty="0"/>
              <a:t>However, subsequent work by others (</a:t>
            </a:r>
            <a:r>
              <a:rPr lang="en-US" dirty="0" err="1"/>
              <a:t>Zech</a:t>
            </a:r>
            <a:r>
              <a:rPr lang="en-US" dirty="0"/>
              <a:t> et al 2018 PLOS Medicine) shows the model has degraded performance when evaluated on data from other hospital systems.</a:t>
            </a:r>
          </a:p>
          <a:p>
            <a:pPr marL="0" indent="0">
              <a:buNone/>
            </a:pPr>
            <a:endParaRPr lang="en-US" dirty="0"/>
          </a:p>
          <a:p>
            <a:pPr marL="0" indent="0">
              <a:buNone/>
            </a:pPr>
            <a:r>
              <a:rPr lang="en-US" dirty="0"/>
              <a:t>(Details are complicated because the amount of degradation depends on if/how the model is retrained on data from a new system)</a:t>
            </a:r>
          </a:p>
          <a:p>
            <a:pPr marL="0" indent="0">
              <a:buNone/>
            </a:pPr>
            <a:endParaRPr lang="en-US" dirty="0"/>
          </a:p>
          <a:p>
            <a:pPr marL="0" indent="0">
              <a:buNone/>
            </a:pPr>
            <a:r>
              <a:rPr lang="en-US" dirty="0"/>
              <a:t>Leaving hype aside, this suggests some issues with generalizability: does the model work on data from other hospitals / scanners?</a:t>
            </a:r>
          </a:p>
        </p:txBody>
      </p:sp>
      <p:sp>
        <p:nvSpPr>
          <p:cNvPr id="5" name="Slide Number Placeholder 4">
            <a:extLst>
              <a:ext uri="{FF2B5EF4-FFF2-40B4-BE49-F238E27FC236}">
                <a16:creationId xmlns:a16="http://schemas.microsoft.com/office/drawing/2014/main" id="{8DAC1249-8072-93F6-10B2-185E28FEA62A}"/>
              </a:ext>
            </a:extLst>
          </p:cNvPr>
          <p:cNvSpPr>
            <a:spLocks noGrp="1"/>
          </p:cNvSpPr>
          <p:nvPr>
            <p:ph type="sldNum" sz="quarter" idx="12"/>
          </p:nvPr>
        </p:nvSpPr>
        <p:spPr/>
        <p:txBody>
          <a:bodyPr/>
          <a:lstStyle/>
          <a:p>
            <a:fld id="{2E49A1BC-06DB-0849-9175-6C876832AA2B}" type="slidenum">
              <a:rPr lang="en-US" smtClean="0"/>
              <a:t>22</a:t>
            </a:fld>
            <a:endParaRPr lang="en-US"/>
          </a:p>
        </p:txBody>
      </p:sp>
      <p:sp>
        <p:nvSpPr>
          <p:cNvPr id="6" name="TextBox 5">
            <a:extLst>
              <a:ext uri="{FF2B5EF4-FFF2-40B4-BE49-F238E27FC236}">
                <a16:creationId xmlns:a16="http://schemas.microsoft.com/office/drawing/2014/main" id="{529B5077-0284-4F41-B6A3-90AB8E4201F5}"/>
              </a:ext>
            </a:extLst>
          </p:cNvPr>
          <p:cNvSpPr txBox="1"/>
          <p:nvPr/>
        </p:nvSpPr>
        <p:spPr>
          <a:xfrm>
            <a:off x="4361329" y="6072571"/>
            <a:ext cx="4855690" cy="283779"/>
          </a:xfrm>
          <a:prstGeom prst="rect">
            <a:avLst/>
          </a:prstGeom>
        </p:spPr>
        <p:txBody>
          <a:bodyPr vert="horz" wrap="square" lIns="91440" tIns="45720" rIns="91440" bIns="45720" rtlCol="0">
            <a:normAutofit fontScale="70000" lnSpcReduction="20000"/>
          </a:bodyPr>
          <a:lstStyle/>
          <a:p>
            <a:pPr algn="l"/>
            <a:r>
              <a:rPr lang="en-US" sz="2200" dirty="0">
                <a:solidFill>
                  <a:schemeClr val="tx1"/>
                </a:solidFill>
              </a:rPr>
              <a:t>Slide adapted from materials provided by Dr. Kasper Hansen</a:t>
            </a:r>
          </a:p>
        </p:txBody>
      </p:sp>
      <p:sp>
        <p:nvSpPr>
          <p:cNvPr id="7" name="Footer Placeholder 4">
            <a:extLst>
              <a:ext uri="{FF2B5EF4-FFF2-40B4-BE49-F238E27FC236}">
                <a16:creationId xmlns:a16="http://schemas.microsoft.com/office/drawing/2014/main" id="{50BBF0CD-4D9F-67FC-93ED-222701BAA4A8}"/>
              </a:ext>
            </a:extLst>
          </p:cNvPr>
          <p:cNvSpPr>
            <a:spLocks noGrp="1"/>
          </p:cNvSpPr>
          <p:nvPr>
            <p:ph type="ftr" sz="quarter" idx="11"/>
          </p:nvPr>
        </p:nvSpPr>
        <p:spPr>
          <a:xfrm>
            <a:off x="2590800" y="6356350"/>
            <a:ext cx="3962400" cy="365125"/>
          </a:xfrm>
        </p:spPr>
        <p:txBody>
          <a:bodyPr/>
          <a:lstStyle/>
          <a:p>
            <a:r>
              <a:rPr lang="en-US" dirty="0"/>
              <a:t>Health Data Analysis Practicum</a:t>
            </a:r>
          </a:p>
        </p:txBody>
      </p:sp>
    </p:spTree>
    <p:extLst>
      <p:ext uri="{BB962C8B-B14F-4D97-AF65-F5344CB8AC3E}">
        <p14:creationId xmlns:p14="http://schemas.microsoft.com/office/powerpoint/2010/main" val="1448877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AD47-0C49-4FE9-7DB8-16A85C022D9B}"/>
              </a:ext>
            </a:extLst>
          </p:cNvPr>
          <p:cNvSpPr>
            <a:spLocks noGrp="1"/>
          </p:cNvSpPr>
          <p:nvPr>
            <p:ph type="title"/>
          </p:nvPr>
        </p:nvSpPr>
        <p:spPr/>
        <p:txBody>
          <a:bodyPr/>
          <a:lstStyle/>
          <a:p>
            <a:r>
              <a:rPr lang="en-US" dirty="0"/>
              <a:t>Motivating example: </a:t>
            </a:r>
            <a:r>
              <a:rPr lang="en-US" dirty="0" err="1"/>
              <a:t>CheXNet</a:t>
            </a:r>
            <a:endParaRPr lang="en-US" dirty="0"/>
          </a:p>
        </p:txBody>
      </p:sp>
      <p:sp>
        <p:nvSpPr>
          <p:cNvPr id="3" name="Content Placeholder 2">
            <a:extLst>
              <a:ext uri="{FF2B5EF4-FFF2-40B4-BE49-F238E27FC236}">
                <a16:creationId xmlns:a16="http://schemas.microsoft.com/office/drawing/2014/main" id="{73BA17BA-2719-DA53-94F3-308D15AD9216}"/>
              </a:ext>
            </a:extLst>
          </p:cNvPr>
          <p:cNvSpPr>
            <a:spLocks noGrp="1"/>
          </p:cNvSpPr>
          <p:nvPr>
            <p:ph idx="1"/>
          </p:nvPr>
        </p:nvSpPr>
        <p:spPr/>
        <p:txBody>
          <a:bodyPr>
            <a:normAutofit fontScale="92500"/>
          </a:bodyPr>
          <a:lstStyle/>
          <a:p>
            <a:pPr marL="0" indent="0">
              <a:buNone/>
            </a:pPr>
            <a:r>
              <a:rPr lang="en-US" dirty="0"/>
              <a:t>“It turns out,” Ng said, “that when we collect data from Stanford Hospital, then we train and test on data from the same hospital, indeed, we can publish papers showing [the algorithms] are comparable to human radiologists in spotting certain conditions.”</a:t>
            </a:r>
          </a:p>
          <a:p>
            <a:pPr marL="0" indent="0">
              <a:buNone/>
            </a:pPr>
            <a:endParaRPr lang="en-US" dirty="0"/>
          </a:p>
          <a:p>
            <a:pPr marL="0" indent="0">
              <a:buNone/>
            </a:pPr>
            <a:r>
              <a:rPr lang="en-US" dirty="0"/>
              <a:t>But, he said, “It turns out [that when] you take that same model, that same AI system, to an older hospital down the street, with an older machine, and the technician uses a slightly different imaging protocol, that data drifts to cause the performance of AI system to degrade significantly. In contrast, any human radiologist can walk down the street to the older hospital and do just fine.”</a:t>
            </a:r>
          </a:p>
          <a:p>
            <a:pPr marL="0" indent="0">
              <a:buNone/>
            </a:pPr>
            <a:endParaRPr lang="en-US" dirty="0"/>
          </a:p>
          <a:p>
            <a:pPr marL="0" indent="0">
              <a:buNone/>
            </a:pPr>
            <a:r>
              <a:rPr lang="en-US" dirty="0"/>
              <a:t>(May 2021 https://</a:t>
            </a:r>
            <a:r>
              <a:rPr lang="en-US" dirty="0" err="1"/>
              <a:t>spectrum.ieee.org</a:t>
            </a:r>
            <a:r>
              <a:rPr lang="en-US" dirty="0"/>
              <a:t>/</a:t>
            </a:r>
            <a:r>
              <a:rPr lang="en-US" dirty="0" err="1"/>
              <a:t>andrew</a:t>
            </a:r>
            <a:r>
              <a:rPr lang="en-US" dirty="0"/>
              <a:t>-ng-</a:t>
            </a:r>
            <a:r>
              <a:rPr lang="en-US" dirty="0" err="1"/>
              <a:t>xrays</a:t>
            </a:r>
            <a:r>
              <a:rPr lang="en-US" dirty="0"/>
              <a:t>-the-ai-hype)</a:t>
            </a:r>
          </a:p>
          <a:p>
            <a:pPr marL="0" indent="0">
              <a:buNone/>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2D1746B4-2E2E-63DB-BCB0-B1E51F664E82}"/>
              </a:ext>
            </a:extLst>
          </p:cNvPr>
          <p:cNvSpPr>
            <a:spLocks noGrp="1"/>
          </p:cNvSpPr>
          <p:nvPr>
            <p:ph type="sldNum" sz="quarter" idx="12"/>
          </p:nvPr>
        </p:nvSpPr>
        <p:spPr/>
        <p:txBody>
          <a:bodyPr/>
          <a:lstStyle/>
          <a:p>
            <a:fld id="{2E49A1BC-06DB-0849-9175-6C876832AA2B}" type="slidenum">
              <a:rPr lang="en-US" smtClean="0"/>
              <a:t>23</a:t>
            </a:fld>
            <a:endParaRPr lang="en-US"/>
          </a:p>
        </p:txBody>
      </p:sp>
      <p:sp>
        <p:nvSpPr>
          <p:cNvPr id="6" name="TextBox 5">
            <a:extLst>
              <a:ext uri="{FF2B5EF4-FFF2-40B4-BE49-F238E27FC236}">
                <a16:creationId xmlns:a16="http://schemas.microsoft.com/office/drawing/2014/main" id="{541D05CD-4320-7A67-E62B-DB337080AFBD}"/>
              </a:ext>
            </a:extLst>
          </p:cNvPr>
          <p:cNvSpPr txBox="1"/>
          <p:nvPr/>
        </p:nvSpPr>
        <p:spPr>
          <a:xfrm>
            <a:off x="4288310" y="6077776"/>
            <a:ext cx="4855690" cy="283779"/>
          </a:xfrm>
          <a:prstGeom prst="rect">
            <a:avLst/>
          </a:prstGeom>
        </p:spPr>
        <p:txBody>
          <a:bodyPr vert="horz" wrap="square" lIns="91440" tIns="45720" rIns="91440" bIns="45720" rtlCol="0">
            <a:normAutofit fontScale="70000" lnSpcReduction="20000"/>
          </a:bodyPr>
          <a:lstStyle/>
          <a:p>
            <a:pPr algn="l"/>
            <a:r>
              <a:rPr lang="en-US" sz="2200" dirty="0">
                <a:solidFill>
                  <a:schemeClr val="tx1"/>
                </a:solidFill>
              </a:rPr>
              <a:t>Slide adapted from materials provided by Dr. Kasper Hansen</a:t>
            </a:r>
          </a:p>
        </p:txBody>
      </p:sp>
      <p:sp>
        <p:nvSpPr>
          <p:cNvPr id="7" name="Footer Placeholder 4">
            <a:extLst>
              <a:ext uri="{FF2B5EF4-FFF2-40B4-BE49-F238E27FC236}">
                <a16:creationId xmlns:a16="http://schemas.microsoft.com/office/drawing/2014/main" id="{2F3EC805-39FF-6BC2-C522-97F61CB9586C}"/>
              </a:ext>
            </a:extLst>
          </p:cNvPr>
          <p:cNvSpPr>
            <a:spLocks noGrp="1"/>
          </p:cNvSpPr>
          <p:nvPr>
            <p:ph type="ftr" sz="quarter" idx="11"/>
          </p:nvPr>
        </p:nvSpPr>
        <p:spPr>
          <a:xfrm>
            <a:off x="2590800" y="6356350"/>
            <a:ext cx="3962400" cy="365125"/>
          </a:xfrm>
        </p:spPr>
        <p:txBody>
          <a:bodyPr/>
          <a:lstStyle/>
          <a:p>
            <a:r>
              <a:rPr lang="en-US" dirty="0"/>
              <a:t>Health Data Analysis Practicum</a:t>
            </a:r>
          </a:p>
        </p:txBody>
      </p:sp>
    </p:spTree>
    <p:extLst>
      <p:ext uri="{BB962C8B-B14F-4D97-AF65-F5344CB8AC3E}">
        <p14:creationId xmlns:p14="http://schemas.microsoft.com/office/powerpoint/2010/main" val="1063610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1D99-BF24-7322-B2B3-9D08A3FA7D0D}"/>
              </a:ext>
            </a:extLst>
          </p:cNvPr>
          <p:cNvSpPr>
            <a:spLocks noGrp="1"/>
          </p:cNvSpPr>
          <p:nvPr>
            <p:ph type="title"/>
          </p:nvPr>
        </p:nvSpPr>
        <p:spPr/>
        <p:txBody>
          <a:bodyPr/>
          <a:lstStyle/>
          <a:p>
            <a:r>
              <a:rPr lang="en-US" dirty="0"/>
              <a:t>Two key take-aways</a:t>
            </a:r>
          </a:p>
        </p:txBody>
      </p:sp>
      <p:sp>
        <p:nvSpPr>
          <p:cNvPr id="3" name="Content Placeholder 2">
            <a:extLst>
              <a:ext uri="{FF2B5EF4-FFF2-40B4-BE49-F238E27FC236}">
                <a16:creationId xmlns:a16="http://schemas.microsoft.com/office/drawing/2014/main" id="{F9DDF45C-67B0-A54D-AD64-4A4FBAF0C9B9}"/>
              </a:ext>
            </a:extLst>
          </p:cNvPr>
          <p:cNvSpPr>
            <a:spLocks noGrp="1"/>
          </p:cNvSpPr>
          <p:nvPr>
            <p:ph idx="1"/>
          </p:nvPr>
        </p:nvSpPr>
        <p:spPr/>
        <p:txBody>
          <a:bodyPr/>
          <a:lstStyle/>
          <a:p>
            <a:pPr marL="0" indent="0">
              <a:buNone/>
            </a:pPr>
            <a:r>
              <a:rPr lang="en-US" dirty="0"/>
              <a:t>In this example there are multiple issues. </a:t>
            </a:r>
          </a:p>
          <a:p>
            <a:pPr marL="0" indent="0">
              <a:buNone/>
            </a:pPr>
            <a:r>
              <a:rPr lang="en-US" dirty="0"/>
              <a:t>(1) One issue is about the claim of “better than radiologists” when you are just using 4 radiologists to compare against. </a:t>
            </a:r>
          </a:p>
          <a:p>
            <a:pPr marL="0" indent="0">
              <a:buNone/>
            </a:pPr>
            <a:r>
              <a:rPr lang="en-US" dirty="0"/>
              <a:t>(2) One issue is about inability to generalize.</a:t>
            </a:r>
          </a:p>
          <a:p>
            <a:pPr marL="0" indent="0">
              <a:buNone/>
            </a:pPr>
            <a:r>
              <a:rPr lang="en-US" dirty="0"/>
              <a:t>To really know (2), you actually need more data for evaluation. This might be unavailable.</a:t>
            </a:r>
          </a:p>
          <a:p>
            <a:pPr marL="0" indent="0">
              <a:buNone/>
            </a:pPr>
            <a:r>
              <a:rPr lang="en-US" dirty="0"/>
              <a:t>—</a:t>
            </a:r>
          </a:p>
          <a:p>
            <a:pPr marL="0" indent="0">
              <a:buNone/>
            </a:pPr>
            <a:r>
              <a:rPr lang="en-US" dirty="0"/>
              <a:t>The developer angle: How do we develop and train models that generalize well?</a:t>
            </a:r>
          </a:p>
          <a:p>
            <a:pPr marL="0" indent="0">
              <a:buNone/>
            </a:pPr>
            <a:r>
              <a:rPr lang="en-US" dirty="0"/>
              <a:t>The executive angle: How do I know whether a model might have problems or have been inadequately assessed?</a:t>
            </a:r>
          </a:p>
        </p:txBody>
      </p:sp>
      <p:sp>
        <p:nvSpPr>
          <p:cNvPr id="5" name="Slide Number Placeholder 4">
            <a:extLst>
              <a:ext uri="{FF2B5EF4-FFF2-40B4-BE49-F238E27FC236}">
                <a16:creationId xmlns:a16="http://schemas.microsoft.com/office/drawing/2014/main" id="{209A20D0-F04D-9487-F69D-DE0E781E6519}"/>
              </a:ext>
            </a:extLst>
          </p:cNvPr>
          <p:cNvSpPr>
            <a:spLocks noGrp="1"/>
          </p:cNvSpPr>
          <p:nvPr>
            <p:ph type="sldNum" sz="quarter" idx="12"/>
          </p:nvPr>
        </p:nvSpPr>
        <p:spPr/>
        <p:txBody>
          <a:bodyPr/>
          <a:lstStyle/>
          <a:p>
            <a:fld id="{2E49A1BC-06DB-0849-9175-6C876832AA2B}" type="slidenum">
              <a:rPr lang="en-US" smtClean="0"/>
              <a:t>24</a:t>
            </a:fld>
            <a:endParaRPr lang="en-US"/>
          </a:p>
        </p:txBody>
      </p:sp>
      <p:sp>
        <p:nvSpPr>
          <p:cNvPr id="6" name="TextBox 5">
            <a:extLst>
              <a:ext uri="{FF2B5EF4-FFF2-40B4-BE49-F238E27FC236}">
                <a16:creationId xmlns:a16="http://schemas.microsoft.com/office/drawing/2014/main" id="{4F1785D1-A3A4-6A5C-16A6-CA8AC8E10CCB}"/>
              </a:ext>
            </a:extLst>
          </p:cNvPr>
          <p:cNvSpPr txBox="1"/>
          <p:nvPr/>
        </p:nvSpPr>
        <p:spPr>
          <a:xfrm>
            <a:off x="4288310" y="6077776"/>
            <a:ext cx="4855690" cy="283779"/>
          </a:xfrm>
          <a:prstGeom prst="rect">
            <a:avLst/>
          </a:prstGeom>
        </p:spPr>
        <p:txBody>
          <a:bodyPr vert="horz" wrap="square" lIns="91440" tIns="45720" rIns="91440" bIns="45720" rtlCol="0">
            <a:normAutofit fontScale="70000" lnSpcReduction="20000"/>
          </a:bodyPr>
          <a:lstStyle/>
          <a:p>
            <a:pPr algn="l"/>
            <a:r>
              <a:rPr lang="en-US" sz="2200" dirty="0">
                <a:solidFill>
                  <a:schemeClr val="tx1"/>
                </a:solidFill>
              </a:rPr>
              <a:t>Slide adapted from materials provided by Dr. Kasper Hansen</a:t>
            </a:r>
          </a:p>
        </p:txBody>
      </p:sp>
      <p:sp>
        <p:nvSpPr>
          <p:cNvPr id="7" name="Footer Placeholder 4">
            <a:extLst>
              <a:ext uri="{FF2B5EF4-FFF2-40B4-BE49-F238E27FC236}">
                <a16:creationId xmlns:a16="http://schemas.microsoft.com/office/drawing/2014/main" id="{C55B516E-431D-8C3E-BC45-4FD01F0BB069}"/>
              </a:ext>
            </a:extLst>
          </p:cNvPr>
          <p:cNvSpPr>
            <a:spLocks noGrp="1"/>
          </p:cNvSpPr>
          <p:nvPr>
            <p:ph type="ftr" sz="quarter" idx="11"/>
          </p:nvPr>
        </p:nvSpPr>
        <p:spPr>
          <a:xfrm>
            <a:off x="2590800" y="6356350"/>
            <a:ext cx="3962400" cy="365125"/>
          </a:xfrm>
        </p:spPr>
        <p:txBody>
          <a:bodyPr/>
          <a:lstStyle/>
          <a:p>
            <a:r>
              <a:rPr lang="en-US" dirty="0"/>
              <a:t>Health Data Analysis Practicum</a:t>
            </a:r>
          </a:p>
        </p:txBody>
      </p:sp>
    </p:spTree>
    <p:extLst>
      <p:ext uri="{BB962C8B-B14F-4D97-AF65-F5344CB8AC3E}">
        <p14:creationId xmlns:p14="http://schemas.microsoft.com/office/powerpoint/2010/main" val="2960126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76AC1-A688-53AA-99AF-A609A71027CD}"/>
              </a:ext>
            </a:extLst>
          </p:cNvPr>
          <p:cNvSpPr>
            <a:spLocks noGrp="1"/>
          </p:cNvSpPr>
          <p:nvPr>
            <p:ph type="title"/>
          </p:nvPr>
        </p:nvSpPr>
        <p:spPr/>
        <p:txBody>
          <a:bodyPr/>
          <a:lstStyle/>
          <a:p>
            <a:r>
              <a:rPr lang="en-US" dirty="0"/>
              <a:t>This is the world we are living in now</a:t>
            </a:r>
          </a:p>
        </p:txBody>
      </p:sp>
      <p:sp>
        <p:nvSpPr>
          <p:cNvPr id="3" name="Content Placeholder 2">
            <a:extLst>
              <a:ext uri="{FF2B5EF4-FFF2-40B4-BE49-F238E27FC236}">
                <a16:creationId xmlns:a16="http://schemas.microsoft.com/office/drawing/2014/main" id="{837DBBDA-5EA9-6666-820C-07451431CCEA}"/>
              </a:ext>
            </a:extLst>
          </p:cNvPr>
          <p:cNvSpPr>
            <a:spLocks noGrp="1"/>
          </p:cNvSpPr>
          <p:nvPr>
            <p:ph idx="1"/>
          </p:nvPr>
        </p:nvSpPr>
        <p:spPr/>
        <p:txBody>
          <a:bodyPr>
            <a:normAutofit lnSpcReduction="10000"/>
          </a:bodyPr>
          <a:lstStyle/>
          <a:p>
            <a:pPr marL="0" indent="0">
              <a:buNone/>
            </a:pPr>
            <a:r>
              <a:rPr lang="en-US" dirty="0"/>
              <a:t>From 2023 </a:t>
            </a:r>
            <a:r>
              <a:rPr lang="en-US" dirty="0">
                <a:hlinkClick r:id="rId2"/>
              </a:rPr>
              <a:t>NY Times</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“By one estimate, about 30 percent of radiologists (a field in which A.I. has made deep inroads) are using A.I. technology. Simple tools that might sharpen an image are an easy sell. But higher-risk ones, like those selecting whose brain scans should be given priority, concern doctors if they do not know, for instance, whether the program was trained to catch the maladies of a 19-year-old versus a 90-year-old.”</a:t>
            </a:r>
          </a:p>
        </p:txBody>
      </p:sp>
      <p:sp>
        <p:nvSpPr>
          <p:cNvPr id="5" name="Slide Number Placeholder 4">
            <a:extLst>
              <a:ext uri="{FF2B5EF4-FFF2-40B4-BE49-F238E27FC236}">
                <a16:creationId xmlns:a16="http://schemas.microsoft.com/office/drawing/2014/main" id="{45D9C6F8-8781-ED51-7DBE-333A7B78985C}"/>
              </a:ext>
            </a:extLst>
          </p:cNvPr>
          <p:cNvSpPr>
            <a:spLocks noGrp="1"/>
          </p:cNvSpPr>
          <p:nvPr>
            <p:ph type="sldNum" sz="quarter" idx="12"/>
          </p:nvPr>
        </p:nvSpPr>
        <p:spPr/>
        <p:txBody>
          <a:bodyPr/>
          <a:lstStyle/>
          <a:p>
            <a:fld id="{2E49A1BC-06DB-0849-9175-6C876832AA2B}" type="slidenum">
              <a:rPr lang="en-US" smtClean="0"/>
              <a:t>25</a:t>
            </a:fld>
            <a:endParaRPr lang="en-US"/>
          </a:p>
        </p:txBody>
      </p:sp>
      <p:pic>
        <p:nvPicPr>
          <p:cNvPr id="7" name="Picture 6">
            <a:extLst>
              <a:ext uri="{FF2B5EF4-FFF2-40B4-BE49-F238E27FC236}">
                <a16:creationId xmlns:a16="http://schemas.microsoft.com/office/drawing/2014/main" id="{A0434A7F-4072-8101-10C8-4BE66DDC671B}"/>
              </a:ext>
            </a:extLst>
          </p:cNvPr>
          <p:cNvPicPr>
            <a:picLocks noChangeAspect="1"/>
          </p:cNvPicPr>
          <p:nvPr/>
        </p:nvPicPr>
        <p:blipFill>
          <a:blip r:embed="rId3"/>
          <a:stretch>
            <a:fillRect/>
          </a:stretch>
        </p:blipFill>
        <p:spPr>
          <a:xfrm>
            <a:off x="656624" y="1675990"/>
            <a:ext cx="7772400" cy="1640047"/>
          </a:xfrm>
          <a:prstGeom prst="rect">
            <a:avLst/>
          </a:prstGeom>
        </p:spPr>
      </p:pic>
      <p:sp>
        <p:nvSpPr>
          <p:cNvPr id="6" name="Footer Placeholder 4">
            <a:extLst>
              <a:ext uri="{FF2B5EF4-FFF2-40B4-BE49-F238E27FC236}">
                <a16:creationId xmlns:a16="http://schemas.microsoft.com/office/drawing/2014/main" id="{3EEB40A6-C960-A3F1-D9EF-43C277D58D5B}"/>
              </a:ext>
            </a:extLst>
          </p:cNvPr>
          <p:cNvSpPr>
            <a:spLocks noGrp="1"/>
          </p:cNvSpPr>
          <p:nvPr>
            <p:ph type="ftr" sz="quarter" idx="11"/>
          </p:nvPr>
        </p:nvSpPr>
        <p:spPr>
          <a:xfrm>
            <a:off x="2590800" y="6356350"/>
            <a:ext cx="3962400" cy="365125"/>
          </a:xfrm>
        </p:spPr>
        <p:txBody>
          <a:bodyPr/>
          <a:lstStyle/>
          <a:p>
            <a:r>
              <a:rPr lang="en-US" dirty="0"/>
              <a:t>Health Data Analysis Practicum</a:t>
            </a:r>
          </a:p>
        </p:txBody>
      </p:sp>
    </p:spTree>
    <p:extLst>
      <p:ext uri="{BB962C8B-B14F-4D97-AF65-F5344CB8AC3E}">
        <p14:creationId xmlns:p14="http://schemas.microsoft.com/office/powerpoint/2010/main" val="2173019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76AC1-A688-53AA-99AF-A609A71027CD}"/>
              </a:ext>
            </a:extLst>
          </p:cNvPr>
          <p:cNvSpPr>
            <a:spLocks noGrp="1"/>
          </p:cNvSpPr>
          <p:nvPr>
            <p:ph type="title"/>
          </p:nvPr>
        </p:nvSpPr>
        <p:spPr/>
        <p:txBody>
          <a:bodyPr/>
          <a:lstStyle/>
          <a:p>
            <a:r>
              <a:rPr lang="en-US" dirty="0"/>
              <a:t>This is the world we are living in now</a:t>
            </a:r>
          </a:p>
        </p:txBody>
      </p:sp>
      <p:sp>
        <p:nvSpPr>
          <p:cNvPr id="3" name="Content Placeholder 2">
            <a:extLst>
              <a:ext uri="{FF2B5EF4-FFF2-40B4-BE49-F238E27FC236}">
                <a16:creationId xmlns:a16="http://schemas.microsoft.com/office/drawing/2014/main" id="{837DBBDA-5EA9-6666-820C-07451431CCEA}"/>
              </a:ext>
            </a:extLst>
          </p:cNvPr>
          <p:cNvSpPr>
            <a:spLocks noGrp="1"/>
          </p:cNvSpPr>
          <p:nvPr>
            <p:ph idx="1"/>
          </p:nvPr>
        </p:nvSpPr>
        <p:spPr/>
        <p:txBody>
          <a:bodyPr>
            <a:normAutofit/>
          </a:bodyPr>
          <a:lstStyle/>
          <a:p>
            <a:pPr marL="0" indent="0">
              <a:buNone/>
            </a:pPr>
            <a:r>
              <a:rPr lang="en-US" dirty="0"/>
              <a:t>From 2023 </a:t>
            </a:r>
            <a:r>
              <a:rPr lang="en-US" dirty="0">
                <a:hlinkClick r:id="rId2"/>
              </a:rPr>
              <a:t>NY Times</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“Another program that analyzed health costs as a proxy to predict medical needs ended up depriving treatment to Black patients who were just as sick as white ones. The cost data turned out to be a bad stand-in for illness, a study in the journal Science found, since less money is typically spent on Black patients.”</a:t>
            </a:r>
          </a:p>
        </p:txBody>
      </p:sp>
      <p:sp>
        <p:nvSpPr>
          <p:cNvPr id="5" name="Slide Number Placeholder 4">
            <a:extLst>
              <a:ext uri="{FF2B5EF4-FFF2-40B4-BE49-F238E27FC236}">
                <a16:creationId xmlns:a16="http://schemas.microsoft.com/office/drawing/2014/main" id="{45D9C6F8-8781-ED51-7DBE-333A7B78985C}"/>
              </a:ext>
            </a:extLst>
          </p:cNvPr>
          <p:cNvSpPr>
            <a:spLocks noGrp="1"/>
          </p:cNvSpPr>
          <p:nvPr>
            <p:ph type="sldNum" sz="quarter" idx="12"/>
          </p:nvPr>
        </p:nvSpPr>
        <p:spPr/>
        <p:txBody>
          <a:bodyPr/>
          <a:lstStyle/>
          <a:p>
            <a:fld id="{2E49A1BC-06DB-0849-9175-6C876832AA2B}" type="slidenum">
              <a:rPr lang="en-US" smtClean="0"/>
              <a:t>26</a:t>
            </a:fld>
            <a:endParaRPr lang="en-US"/>
          </a:p>
        </p:txBody>
      </p:sp>
      <p:pic>
        <p:nvPicPr>
          <p:cNvPr id="7" name="Picture 6">
            <a:extLst>
              <a:ext uri="{FF2B5EF4-FFF2-40B4-BE49-F238E27FC236}">
                <a16:creationId xmlns:a16="http://schemas.microsoft.com/office/drawing/2014/main" id="{A0434A7F-4072-8101-10C8-4BE66DDC671B}"/>
              </a:ext>
            </a:extLst>
          </p:cNvPr>
          <p:cNvPicPr>
            <a:picLocks noChangeAspect="1"/>
          </p:cNvPicPr>
          <p:nvPr/>
        </p:nvPicPr>
        <p:blipFill>
          <a:blip r:embed="rId3"/>
          <a:stretch>
            <a:fillRect/>
          </a:stretch>
        </p:blipFill>
        <p:spPr>
          <a:xfrm>
            <a:off x="656624" y="1675990"/>
            <a:ext cx="7772400" cy="1640047"/>
          </a:xfrm>
          <a:prstGeom prst="rect">
            <a:avLst/>
          </a:prstGeom>
        </p:spPr>
      </p:pic>
      <p:sp>
        <p:nvSpPr>
          <p:cNvPr id="6" name="Footer Placeholder 4">
            <a:extLst>
              <a:ext uri="{FF2B5EF4-FFF2-40B4-BE49-F238E27FC236}">
                <a16:creationId xmlns:a16="http://schemas.microsoft.com/office/drawing/2014/main" id="{3F0CB2AC-D001-E686-51A4-48AAA8E487C2}"/>
              </a:ext>
            </a:extLst>
          </p:cNvPr>
          <p:cNvSpPr>
            <a:spLocks noGrp="1"/>
          </p:cNvSpPr>
          <p:nvPr>
            <p:ph type="ftr" sz="quarter" idx="11"/>
          </p:nvPr>
        </p:nvSpPr>
        <p:spPr>
          <a:xfrm>
            <a:off x="2590800" y="6356350"/>
            <a:ext cx="3962400" cy="365125"/>
          </a:xfrm>
        </p:spPr>
        <p:txBody>
          <a:bodyPr/>
          <a:lstStyle/>
          <a:p>
            <a:r>
              <a:rPr lang="en-US" dirty="0"/>
              <a:t>Health Data Analysis Practicum</a:t>
            </a:r>
          </a:p>
        </p:txBody>
      </p:sp>
    </p:spTree>
    <p:extLst>
      <p:ext uri="{BB962C8B-B14F-4D97-AF65-F5344CB8AC3E}">
        <p14:creationId xmlns:p14="http://schemas.microsoft.com/office/powerpoint/2010/main" val="3665706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76AC1-A688-53AA-99AF-A609A71027CD}"/>
              </a:ext>
            </a:extLst>
          </p:cNvPr>
          <p:cNvSpPr>
            <a:spLocks noGrp="1"/>
          </p:cNvSpPr>
          <p:nvPr>
            <p:ph type="title"/>
          </p:nvPr>
        </p:nvSpPr>
        <p:spPr/>
        <p:txBody>
          <a:bodyPr/>
          <a:lstStyle/>
          <a:p>
            <a:r>
              <a:rPr lang="en-US" dirty="0"/>
              <a:t>This is the world we are living in now</a:t>
            </a:r>
          </a:p>
        </p:txBody>
      </p:sp>
      <p:sp>
        <p:nvSpPr>
          <p:cNvPr id="3" name="Content Placeholder 2">
            <a:extLst>
              <a:ext uri="{FF2B5EF4-FFF2-40B4-BE49-F238E27FC236}">
                <a16:creationId xmlns:a16="http://schemas.microsoft.com/office/drawing/2014/main" id="{837DBBDA-5EA9-6666-820C-07451431CCEA}"/>
              </a:ext>
            </a:extLst>
          </p:cNvPr>
          <p:cNvSpPr>
            <a:spLocks noGrp="1"/>
          </p:cNvSpPr>
          <p:nvPr>
            <p:ph idx="1"/>
          </p:nvPr>
        </p:nvSpPr>
        <p:spPr/>
        <p:txBody>
          <a:bodyPr>
            <a:normAutofit/>
          </a:bodyPr>
          <a:lstStyle/>
          <a:p>
            <a:pPr marL="0" indent="0">
              <a:buNone/>
            </a:pPr>
            <a:r>
              <a:rPr lang="en-US" dirty="0"/>
              <a:t>From 2023 </a:t>
            </a:r>
            <a:r>
              <a:rPr lang="en-US" dirty="0">
                <a:hlinkClick r:id="rId2"/>
              </a:rPr>
              <a:t>NY Times</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“Another study of F.D.A.-cleared programs through 2021 found that of 118 A.I. tools, only one described the geographic and racial breakdown of the patients the program was trained on. The majority of the programs were tested on 500 or fewer cases — not enough, the study concluded, to justify deploying them widely.”</a:t>
            </a:r>
          </a:p>
        </p:txBody>
      </p:sp>
      <p:sp>
        <p:nvSpPr>
          <p:cNvPr id="5" name="Slide Number Placeholder 4">
            <a:extLst>
              <a:ext uri="{FF2B5EF4-FFF2-40B4-BE49-F238E27FC236}">
                <a16:creationId xmlns:a16="http://schemas.microsoft.com/office/drawing/2014/main" id="{45D9C6F8-8781-ED51-7DBE-333A7B78985C}"/>
              </a:ext>
            </a:extLst>
          </p:cNvPr>
          <p:cNvSpPr>
            <a:spLocks noGrp="1"/>
          </p:cNvSpPr>
          <p:nvPr>
            <p:ph type="sldNum" sz="quarter" idx="12"/>
          </p:nvPr>
        </p:nvSpPr>
        <p:spPr/>
        <p:txBody>
          <a:bodyPr/>
          <a:lstStyle/>
          <a:p>
            <a:fld id="{2E49A1BC-06DB-0849-9175-6C876832AA2B}" type="slidenum">
              <a:rPr lang="en-US" smtClean="0"/>
              <a:t>27</a:t>
            </a:fld>
            <a:endParaRPr lang="en-US"/>
          </a:p>
        </p:txBody>
      </p:sp>
      <p:pic>
        <p:nvPicPr>
          <p:cNvPr id="7" name="Picture 6">
            <a:extLst>
              <a:ext uri="{FF2B5EF4-FFF2-40B4-BE49-F238E27FC236}">
                <a16:creationId xmlns:a16="http://schemas.microsoft.com/office/drawing/2014/main" id="{A0434A7F-4072-8101-10C8-4BE66DDC671B}"/>
              </a:ext>
            </a:extLst>
          </p:cNvPr>
          <p:cNvPicPr>
            <a:picLocks noChangeAspect="1"/>
          </p:cNvPicPr>
          <p:nvPr/>
        </p:nvPicPr>
        <p:blipFill>
          <a:blip r:embed="rId3"/>
          <a:stretch>
            <a:fillRect/>
          </a:stretch>
        </p:blipFill>
        <p:spPr>
          <a:xfrm>
            <a:off x="656624" y="1675990"/>
            <a:ext cx="7772400" cy="1640047"/>
          </a:xfrm>
          <a:prstGeom prst="rect">
            <a:avLst/>
          </a:prstGeom>
        </p:spPr>
      </p:pic>
      <p:sp>
        <p:nvSpPr>
          <p:cNvPr id="6" name="Footer Placeholder 4">
            <a:extLst>
              <a:ext uri="{FF2B5EF4-FFF2-40B4-BE49-F238E27FC236}">
                <a16:creationId xmlns:a16="http://schemas.microsoft.com/office/drawing/2014/main" id="{0C0F4B7A-1F5E-7F68-0540-D07853129BAD}"/>
              </a:ext>
            </a:extLst>
          </p:cNvPr>
          <p:cNvSpPr>
            <a:spLocks noGrp="1"/>
          </p:cNvSpPr>
          <p:nvPr>
            <p:ph type="ftr" sz="quarter" idx="11"/>
          </p:nvPr>
        </p:nvSpPr>
        <p:spPr>
          <a:xfrm>
            <a:off x="2590800" y="6356350"/>
            <a:ext cx="3962400" cy="365125"/>
          </a:xfrm>
        </p:spPr>
        <p:txBody>
          <a:bodyPr/>
          <a:lstStyle/>
          <a:p>
            <a:r>
              <a:rPr lang="en-US" dirty="0"/>
              <a:t>Health Data Analysis Practicum</a:t>
            </a:r>
          </a:p>
        </p:txBody>
      </p:sp>
    </p:spTree>
    <p:extLst>
      <p:ext uri="{BB962C8B-B14F-4D97-AF65-F5344CB8AC3E}">
        <p14:creationId xmlns:p14="http://schemas.microsoft.com/office/powerpoint/2010/main" val="1794051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76AC1-A688-53AA-99AF-A609A71027CD}"/>
              </a:ext>
            </a:extLst>
          </p:cNvPr>
          <p:cNvSpPr>
            <a:spLocks noGrp="1"/>
          </p:cNvSpPr>
          <p:nvPr>
            <p:ph type="title"/>
          </p:nvPr>
        </p:nvSpPr>
        <p:spPr/>
        <p:txBody>
          <a:bodyPr/>
          <a:lstStyle/>
          <a:p>
            <a:r>
              <a:rPr lang="en-US" dirty="0"/>
              <a:t>This is the world we are living in now</a:t>
            </a:r>
          </a:p>
        </p:txBody>
      </p:sp>
      <p:sp>
        <p:nvSpPr>
          <p:cNvPr id="3" name="Content Placeholder 2">
            <a:extLst>
              <a:ext uri="{FF2B5EF4-FFF2-40B4-BE49-F238E27FC236}">
                <a16:creationId xmlns:a16="http://schemas.microsoft.com/office/drawing/2014/main" id="{837DBBDA-5EA9-6666-820C-07451431CCEA}"/>
              </a:ext>
            </a:extLst>
          </p:cNvPr>
          <p:cNvSpPr>
            <a:spLocks noGrp="1"/>
          </p:cNvSpPr>
          <p:nvPr>
            <p:ph idx="1"/>
          </p:nvPr>
        </p:nvSpPr>
        <p:spPr/>
        <p:txBody>
          <a:bodyPr>
            <a:normAutofit lnSpcReduction="10000"/>
          </a:bodyPr>
          <a:lstStyle/>
          <a:p>
            <a:pPr marL="0" indent="0">
              <a:buNone/>
            </a:pPr>
            <a:r>
              <a:rPr lang="en-US" dirty="0"/>
              <a:t>From 2023 </a:t>
            </a:r>
            <a:r>
              <a:rPr lang="en-US" dirty="0">
                <a:hlinkClick r:id="rId2"/>
              </a:rPr>
              <a:t>NY Times</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“Another program that scanned images of the head for aneurysms, a potentially life-threatening condition, proved impressive, she said. Though it flagged many false positives, it detected about 24 percent more cases than radiologists had identified. More people with an apparent brain aneurysm received follow-up care, including a 47-year-old with a bulging vessel in an unexpected corner of the brain.”</a:t>
            </a:r>
          </a:p>
          <a:p>
            <a:pPr marL="0" indent="0">
              <a:buNone/>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45D9C6F8-8781-ED51-7DBE-333A7B78985C}"/>
              </a:ext>
            </a:extLst>
          </p:cNvPr>
          <p:cNvSpPr>
            <a:spLocks noGrp="1"/>
          </p:cNvSpPr>
          <p:nvPr>
            <p:ph type="sldNum" sz="quarter" idx="12"/>
          </p:nvPr>
        </p:nvSpPr>
        <p:spPr/>
        <p:txBody>
          <a:bodyPr/>
          <a:lstStyle/>
          <a:p>
            <a:fld id="{2E49A1BC-06DB-0849-9175-6C876832AA2B}" type="slidenum">
              <a:rPr lang="en-US" smtClean="0"/>
              <a:t>28</a:t>
            </a:fld>
            <a:endParaRPr lang="en-US"/>
          </a:p>
        </p:txBody>
      </p:sp>
      <p:pic>
        <p:nvPicPr>
          <p:cNvPr id="7" name="Picture 6">
            <a:extLst>
              <a:ext uri="{FF2B5EF4-FFF2-40B4-BE49-F238E27FC236}">
                <a16:creationId xmlns:a16="http://schemas.microsoft.com/office/drawing/2014/main" id="{A0434A7F-4072-8101-10C8-4BE66DDC671B}"/>
              </a:ext>
            </a:extLst>
          </p:cNvPr>
          <p:cNvPicPr>
            <a:picLocks noChangeAspect="1"/>
          </p:cNvPicPr>
          <p:nvPr/>
        </p:nvPicPr>
        <p:blipFill>
          <a:blip r:embed="rId3"/>
          <a:stretch>
            <a:fillRect/>
          </a:stretch>
        </p:blipFill>
        <p:spPr>
          <a:xfrm>
            <a:off x="656624" y="1675990"/>
            <a:ext cx="7772400" cy="1640047"/>
          </a:xfrm>
          <a:prstGeom prst="rect">
            <a:avLst/>
          </a:prstGeom>
        </p:spPr>
      </p:pic>
      <p:sp>
        <p:nvSpPr>
          <p:cNvPr id="6" name="Footer Placeholder 4">
            <a:extLst>
              <a:ext uri="{FF2B5EF4-FFF2-40B4-BE49-F238E27FC236}">
                <a16:creationId xmlns:a16="http://schemas.microsoft.com/office/drawing/2014/main" id="{2F716739-24BD-56C7-1A4F-4906321009E7}"/>
              </a:ext>
            </a:extLst>
          </p:cNvPr>
          <p:cNvSpPr>
            <a:spLocks noGrp="1"/>
          </p:cNvSpPr>
          <p:nvPr>
            <p:ph type="ftr" sz="quarter" idx="11"/>
          </p:nvPr>
        </p:nvSpPr>
        <p:spPr>
          <a:xfrm>
            <a:off x="2590800" y="6356350"/>
            <a:ext cx="3962400" cy="365125"/>
          </a:xfrm>
        </p:spPr>
        <p:txBody>
          <a:bodyPr/>
          <a:lstStyle/>
          <a:p>
            <a:r>
              <a:rPr lang="en-US" dirty="0"/>
              <a:t>Health Data Analysis Practicum</a:t>
            </a:r>
          </a:p>
        </p:txBody>
      </p:sp>
    </p:spTree>
    <p:extLst>
      <p:ext uri="{BB962C8B-B14F-4D97-AF65-F5344CB8AC3E}">
        <p14:creationId xmlns:p14="http://schemas.microsoft.com/office/powerpoint/2010/main" val="2032802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40663-67F1-7BE2-D4DB-7B4BF7071199}"/>
              </a:ext>
            </a:extLst>
          </p:cNvPr>
          <p:cNvSpPr>
            <a:spLocks noGrp="1"/>
          </p:cNvSpPr>
          <p:nvPr>
            <p:ph type="title"/>
          </p:nvPr>
        </p:nvSpPr>
        <p:spPr/>
        <p:txBody>
          <a:bodyPr/>
          <a:lstStyle/>
          <a:p>
            <a:r>
              <a:rPr lang="en-US" dirty="0"/>
              <a:t>If you want to explore further</a:t>
            </a:r>
          </a:p>
        </p:txBody>
      </p:sp>
      <p:sp>
        <p:nvSpPr>
          <p:cNvPr id="3" name="Content Placeholder 2">
            <a:extLst>
              <a:ext uri="{FF2B5EF4-FFF2-40B4-BE49-F238E27FC236}">
                <a16:creationId xmlns:a16="http://schemas.microsoft.com/office/drawing/2014/main" id="{A2CF8FB9-087E-B661-C5C7-7C0377FE87D1}"/>
              </a:ext>
            </a:extLst>
          </p:cNvPr>
          <p:cNvSpPr>
            <a:spLocks noGrp="1"/>
          </p:cNvSpPr>
          <p:nvPr>
            <p:ph idx="1"/>
          </p:nvPr>
        </p:nvSpPr>
        <p:spPr/>
        <p:txBody>
          <a:bodyPr/>
          <a:lstStyle/>
          <a:p>
            <a:r>
              <a:rPr lang="en-US" dirty="0"/>
              <a:t>A great place to start is the Prediction Modeling chapter in the free online textbook “</a:t>
            </a:r>
            <a:r>
              <a:rPr lang="en-US" dirty="0" err="1"/>
              <a:t>Tidyverse</a:t>
            </a:r>
            <a:r>
              <a:rPr lang="en-US" dirty="0"/>
              <a:t> Skills for Data Science”: https://</a:t>
            </a:r>
            <a:r>
              <a:rPr lang="en-US" dirty="0" err="1"/>
              <a:t>jhudatascience.org</a:t>
            </a:r>
            <a:r>
              <a:rPr lang="en-US" dirty="0"/>
              <a:t>/</a:t>
            </a:r>
            <a:r>
              <a:rPr lang="en-US" dirty="0" err="1"/>
              <a:t>tidyversecourse</a:t>
            </a:r>
            <a:r>
              <a:rPr lang="en-US" dirty="0"/>
              <a:t>/</a:t>
            </a:r>
            <a:r>
              <a:rPr lang="en-US" dirty="0" err="1"/>
              <a:t>model.html#prediction-modeling</a:t>
            </a:r>
            <a:endParaRPr lang="en-US" dirty="0"/>
          </a:p>
        </p:txBody>
      </p:sp>
      <p:sp>
        <p:nvSpPr>
          <p:cNvPr id="5" name="Slide Number Placeholder 4">
            <a:extLst>
              <a:ext uri="{FF2B5EF4-FFF2-40B4-BE49-F238E27FC236}">
                <a16:creationId xmlns:a16="http://schemas.microsoft.com/office/drawing/2014/main" id="{7F26C5C4-1D61-DC16-6010-8A736EA38222}"/>
              </a:ext>
            </a:extLst>
          </p:cNvPr>
          <p:cNvSpPr>
            <a:spLocks noGrp="1"/>
          </p:cNvSpPr>
          <p:nvPr>
            <p:ph type="sldNum" sz="quarter" idx="12"/>
          </p:nvPr>
        </p:nvSpPr>
        <p:spPr/>
        <p:txBody>
          <a:bodyPr/>
          <a:lstStyle/>
          <a:p>
            <a:fld id="{2E49A1BC-06DB-0849-9175-6C876832AA2B}" type="slidenum">
              <a:rPr lang="en-US" smtClean="0"/>
              <a:t>29</a:t>
            </a:fld>
            <a:endParaRPr lang="en-US"/>
          </a:p>
        </p:txBody>
      </p:sp>
      <p:sp>
        <p:nvSpPr>
          <p:cNvPr id="6" name="Footer Placeholder 4">
            <a:extLst>
              <a:ext uri="{FF2B5EF4-FFF2-40B4-BE49-F238E27FC236}">
                <a16:creationId xmlns:a16="http://schemas.microsoft.com/office/drawing/2014/main" id="{AC378A28-A67E-91CE-E561-38541780CCC4}"/>
              </a:ext>
            </a:extLst>
          </p:cNvPr>
          <p:cNvSpPr>
            <a:spLocks noGrp="1"/>
          </p:cNvSpPr>
          <p:nvPr>
            <p:ph type="ftr" sz="quarter" idx="11"/>
          </p:nvPr>
        </p:nvSpPr>
        <p:spPr>
          <a:xfrm>
            <a:off x="2590800" y="6356350"/>
            <a:ext cx="3962400" cy="365125"/>
          </a:xfrm>
        </p:spPr>
        <p:txBody>
          <a:bodyPr/>
          <a:lstStyle/>
          <a:p>
            <a:r>
              <a:rPr lang="en-US" dirty="0"/>
              <a:t>Health Data Analysis Practicum</a:t>
            </a:r>
          </a:p>
        </p:txBody>
      </p:sp>
    </p:spTree>
    <p:extLst>
      <p:ext uri="{BB962C8B-B14F-4D97-AF65-F5344CB8AC3E}">
        <p14:creationId xmlns:p14="http://schemas.microsoft.com/office/powerpoint/2010/main" val="998606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Empirical science: search for “truth”</a:t>
            </a:r>
          </a:p>
        </p:txBody>
      </p:sp>
      <p:sp>
        <p:nvSpPr>
          <p:cNvPr id="7" name="AutoShape 3"/>
          <p:cNvSpPr>
            <a:spLocks noChangeArrowheads="1"/>
          </p:cNvSpPr>
          <p:nvPr/>
        </p:nvSpPr>
        <p:spPr bwMode="auto">
          <a:xfrm>
            <a:off x="1295400" y="2971800"/>
            <a:ext cx="1752600" cy="11430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r>
              <a:rPr lang="en-US" sz="2400" dirty="0">
                <a:latin typeface="Times New Roman" charset="0"/>
              </a:rPr>
              <a:t>Truth for </a:t>
            </a:r>
          </a:p>
          <a:p>
            <a:pPr algn="ctr" eaLnBrk="1" hangingPunct="1"/>
            <a:r>
              <a:rPr lang="en-US" sz="2400" dirty="0">
                <a:latin typeface="Times New Roman" charset="0"/>
              </a:rPr>
              <a:t>Population</a:t>
            </a:r>
          </a:p>
        </p:txBody>
      </p:sp>
      <p:sp>
        <p:nvSpPr>
          <p:cNvPr id="8" name="AutoShape 4"/>
          <p:cNvSpPr>
            <a:spLocks noChangeArrowheads="1"/>
          </p:cNvSpPr>
          <p:nvPr/>
        </p:nvSpPr>
        <p:spPr bwMode="auto">
          <a:xfrm>
            <a:off x="5334000" y="2667000"/>
            <a:ext cx="2667000" cy="17526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spcBef>
                <a:spcPct val="50000"/>
              </a:spcBef>
            </a:pPr>
            <a:endParaRPr lang="en-US" sz="2400">
              <a:latin typeface="Times New Roman" charset="0"/>
            </a:endParaRPr>
          </a:p>
          <a:p>
            <a:pPr algn="ctr" eaLnBrk="1" hangingPunct="1">
              <a:lnSpc>
                <a:spcPct val="55000"/>
              </a:lnSpc>
              <a:spcBef>
                <a:spcPct val="50000"/>
              </a:spcBef>
            </a:pPr>
            <a:r>
              <a:rPr lang="en-US" sz="2400">
                <a:latin typeface="Times New Roman" charset="0"/>
              </a:rPr>
              <a:t>Observed Value </a:t>
            </a:r>
          </a:p>
          <a:p>
            <a:pPr algn="ctr" eaLnBrk="1" hangingPunct="1">
              <a:lnSpc>
                <a:spcPct val="55000"/>
              </a:lnSpc>
              <a:spcBef>
                <a:spcPct val="50000"/>
              </a:spcBef>
            </a:pPr>
            <a:r>
              <a:rPr lang="en-US" sz="2400">
                <a:latin typeface="Times New Roman" charset="0"/>
              </a:rPr>
              <a:t>for a Representative </a:t>
            </a:r>
          </a:p>
          <a:p>
            <a:pPr algn="ctr" eaLnBrk="1" hangingPunct="1">
              <a:lnSpc>
                <a:spcPct val="55000"/>
              </a:lnSpc>
              <a:spcBef>
                <a:spcPct val="50000"/>
              </a:spcBef>
            </a:pPr>
            <a:r>
              <a:rPr lang="en-US" sz="2400">
                <a:latin typeface="Times New Roman" charset="0"/>
              </a:rPr>
              <a:t>Sample</a:t>
            </a:r>
          </a:p>
          <a:p>
            <a:pPr algn="ctr" eaLnBrk="1" hangingPunct="1"/>
            <a:endParaRPr lang="en-US" sz="2400">
              <a:latin typeface="Times New Roman" charset="0"/>
            </a:endParaRPr>
          </a:p>
        </p:txBody>
      </p:sp>
      <p:sp>
        <p:nvSpPr>
          <p:cNvPr id="9" name="AutoShape 5"/>
          <p:cNvSpPr>
            <a:spLocks noChangeArrowheads="1"/>
          </p:cNvSpPr>
          <p:nvPr/>
        </p:nvSpPr>
        <p:spPr bwMode="auto">
          <a:xfrm>
            <a:off x="2971800" y="1752600"/>
            <a:ext cx="2438400" cy="838200"/>
          </a:xfrm>
          <a:prstGeom prst="curvedDownArrow">
            <a:avLst>
              <a:gd name="adj1" fmla="val 58182"/>
              <a:gd name="adj2" fmla="val 116364"/>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AutoShape 6"/>
          <p:cNvSpPr>
            <a:spLocks noChangeArrowheads="1"/>
          </p:cNvSpPr>
          <p:nvPr/>
        </p:nvSpPr>
        <p:spPr bwMode="auto">
          <a:xfrm rot="5596447">
            <a:off x="3566319" y="3686969"/>
            <a:ext cx="871537" cy="2511425"/>
          </a:xfrm>
          <a:prstGeom prst="curvedLeftArrow">
            <a:avLst>
              <a:gd name="adj1" fmla="val 57632"/>
              <a:gd name="adj2" fmla="val 115264"/>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Text Box 7"/>
          <p:cNvSpPr txBox="1">
            <a:spLocks noChangeArrowheads="1"/>
          </p:cNvSpPr>
          <p:nvPr/>
        </p:nvSpPr>
        <p:spPr bwMode="auto">
          <a:xfrm>
            <a:off x="2133600" y="1219200"/>
            <a:ext cx="3886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2400" dirty="0">
                <a:latin typeface="Times New Roman" charset="0"/>
              </a:rPr>
              <a:t>Probability – statistical model</a:t>
            </a:r>
          </a:p>
        </p:txBody>
      </p:sp>
      <p:sp>
        <p:nvSpPr>
          <p:cNvPr id="12" name="Text Box 8"/>
          <p:cNvSpPr txBox="1">
            <a:spLocks noChangeArrowheads="1"/>
          </p:cNvSpPr>
          <p:nvPr/>
        </p:nvSpPr>
        <p:spPr bwMode="auto">
          <a:xfrm>
            <a:off x="2590800" y="5486400"/>
            <a:ext cx="3124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pPr>
            <a:r>
              <a:rPr lang="en-US" sz="2400" dirty="0">
                <a:latin typeface="Times New Roman" charset="0"/>
              </a:rPr>
              <a:t>Statistical inference</a:t>
            </a:r>
          </a:p>
        </p:txBody>
      </p:sp>
      <p:sp>
        <p:nvSpPr>
          <p:cNvPr id="5" name="Slide Number Placeholder 4"/>
          <p:cNvSpPr>
            <a:spLocks noGrp="1"/>
          </p:cNvSpPr>
          <p:nvPr>
            <p:ph type="sldNum" sz="quarter" idx="12"/>
          </p:nvPr>
        </p:nvSpPr>
        <p:spPr/>
        <p:txBody>
          <a:bodyPr/>
          <a:lstStyle/>
          <a:p>
            <a:fld id="{2E49A1BC-06DB-0849-9175-6C876832AA2B}" type="slidenum">
              <a:rPr lang="en-US" smtClean="0"/>
              <a:t>3</a:t>
            </a:fld>
            <a:endParaRPr lang="en-US"/>
          </a:p>
        </p:txBody>
      </p:sp>
      <p:sp>
        <p:nvSpPr>
          <p:cNvPr id="4" name="Footer Placeholder 4">
            <a:extLst>
              <a:ext uri="{FF2B5EF4-FFF2-40B4-BE49-F238E27FC236}">
                <a16:creationId xmlns:a16="http://schemas.microsoft.com/office/drawing/2014/main" id="{033B6D0D-F9FC-9A6C-7CCF-8825A2C955A9}"/>
              </a:ext>
            </a:extLst>
          </p:cNvPr>
          <p:cNvSpPr>
            <a:spLocks noGrp="1"/>
          </p:cNvSpPr>
          <p:nvPr>
            <p:ph type="ftr" sz="quarter" idx="11"/>
          </p:nvPr>
        </p:nvSpPr>
        <p:spPr>
          <a:xfrm>
            <a:off x="2590800" y="6356350"/>
            <a:ext cx="3962400" cy="365125"/>
          </a:xfrm>
        </p:spPr>
        <p:txBody>
          <a:bodyPr/>
          <a:lstStyle/>
          <a:p>
            <a:r>
              <a:rPr lang="en-US" dirty="0"/>
              <a:t>Health Data Analysis Practicum</a:t>
            </a:r>
          </a:p>
        </p:txBody>
      </p:sp>
    </p:spTree>
    <p:extLst>
      <p:ext uri="{BB962C8B-B14F-4D97-AF65-F5344CB8AC3E}">
        <p14:creationId xmlns:p14="http://schemas.microsoft.com/office/powerpoint/2010/main" val="238744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is the best (true, right) model?</a:t>
            </a:r>
          </a:p>
        </p:txBody>
      </p:sp>
      <p:sp>
        <p:nvSpPr>
          <p:cNvPr id="3" name="Content Placeholder 2"/>
          <p:cNvSpPr>
            <a:spLocks noGrp="1"/>
          </p:cNvSpPr>
          <p:nvPr>
            <p:ph idx="1"/>
          </p:nvPr>
        </p:nvSpPr>
        <p:spPr/>
        <p:txBody>
          <a:bodyPr/>
          <a:lstStyle/>
          <a:p>
            <a:r>
              <a:rPr lang="en-US" dirty="0"/>
              <a:t>Which is the best (true, right) brand of soda?</a:t>
            </a:r>
          </a:p>
          <a:p>
            <a:r>
              <a:rPr lang="en-US" dirty="0"/>
              <a:t>Which is the best (true) screwdriver?</a:t>
            </a:r>
          </a:p>
        </p:txBody>
      </p:sp>
      <p:sp>
        <p:nvSpPr>
          <p:cNvPr id="6" name="Slide Number Placeholder 5"/>
          <p:cNvSpPr>
            <a:spLocks noGrp="1"/>
          </p:cNvSpPr>
          <p:nvPr>
            <p:ph type="sldNum" sz="quarter" idx="12"/>
          </p:nvPr>
        </p:nvSpPr>
        <p:spPr/>
        <p:txBody>
          <a:bodyPr/>
          <a:lstStyle/>
          <a:p>
            <a:fld id="{2E49A1BC-06DB-0849-9175-6C876832AA2B}" type="slidenum">
              <a:rPr lang="en-US" smtClean="0"/>
              <a:t>4</a:t>
            </a:fld>
            <a:endParaRPr lang="en-US"/>
          </a:p>
        </p:txBody>
      </p:sp>
      <p:sp>
        <p:nvSpPr>
          <p:cNvPr id="4" name="Footer Placeholder 4">
            <a:extLst>
              <a:ext uri="{FF2B5EF4-FFF2-40B4-BE49-F238E27FC236}">
                <a16:creationId xmlns:a16="http://schemas.microsoft.com/office/drawing/2014/main" id="{E345C539-685D-157F-180A-58A4EA4AAF2B}"/>
              </a:ext>
            </a:extLst>
          </p:cNvPr>
          <p:cNvSpPr>
            <a:spLocks noGrp="1"/>
          </p:cNvSpPr>
          <p:nvPr>
            <p:ph type="ftr" sz="quarter" idx="11"/>
          </p:nvPr>
        </p:nvSpPr>
        <p:spPr>
          <a:xfrm>
            <a:off x="2590800" y="6356350"/>
            <a:ext cx="3962400" cy="365125"/>
          </a:xfrm>
        </p:spPr>
        <p:txBody>
          <a:bodyPr/>
          <a:lstStyle/>
          <a:p>
            <a:r>
              <a:rPr lang="en-US" dirty="0"/>
              <a:t>Health Data Analysis Practicum</a:t>
            </a:r>
          </a:p>
        </p:txBody>
      </p:sp>
    </p:spTree>
    <p:extLst>
      <p:ext uri="{BB962C8B-B14F-4D97-AF65-F5344CB8AC3E}">
        <p14:creationId xmlns:p14="http://schemas.microsoft.com/office/powerpoint/2010/main" val="3404462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choose the best model</a:t>
            </a:r>
          </a:p>
        </p:txBody>
      </p:sp>
      <p:sp>
        <p:nvSpPr>
          <p:cNvPr id="3" name="Content Placeholder 2"/>
          <p:cNvSpPr>
            <a:spLocks noGrp="1"/>
          </p:cNvSpPr>
          <p:nvPr>
            <p:ph idx="1"/>
          </p:nvPr>
        </p:nvSpPr>
        <p:spPr/>
        <p:txBody>
          <a:bodyPr/>
          <a:lstStyle/>
          <a:p>
            <a:r>
              <a:rPr lang="en-US" dirty="0" err="1"/>
              <a:t>Miminize</a:t>
            </a:r>
            <a:r>
              <a:rPr lang="en-US" dirty="0"/>
              <a:t> the mean squared error</a:t>
            </a:r>
          </a:p>
          <a:p>
            <a:r>
              <a:rPr lang="en-US" dirty="0"/>
              <a:t>Minimize the </a:t>
            </a:r>
            <a:r>
              <a:rPr lang="en-US" dirty="0" err="1"/>
              <a:t>Akaike</a:t>
            </a:r>
            <a:r>
              <a:rPr lang="en-US" dirty="0"/>
              <a:t> Information Criterion (AIC)</a:t>
            </a:r>
          </a:p>
          <a:p>
            <a:r>
              <a:rPr lang="en-US" dirty="0"/>
              <a:t>Minimize the corrected AIC (</a:t>
            </a:r>
            <a:r>
              <a:rPr lang="en-US" dirty="0" err="1"/>
              <a:t>AICc</a:t>
            </a:r>
            <a:r>
              <a:rPr lang="en-US" dirty="0"/>
              <a:t>)</a:t>
            </a:r>
          </a:p>
          <a:p>
            <a:r>
              <a:rPr lang="en-US" dirty="0"/>
              <a:t>Minimize the Bayesian Information Criterion (BIC)</a:t>
            </a:r>
          </a:p>
          <a:p>
            <a:r>
              <a:rPr lang="en-US" dirty="0"/>
              <a:t>Maximize the likelihood function</a:t>
            </a:r>
          </a:p>
          <a:p>
            <a:r>
              <a:rPr lang="en-US" dirty="0"/>
              <a:t>Cross-validate</a:t>
            </a:r>
          </a:p>
          <a:p>
            <a:r>
              <a:rPr lang="en-US" dirty="0"/>
              <a:t>Bootstrap</a:t>
            </a:r>
          </a:p>
          <a:p>
            <a:r>
              <a:rPr lang="en-US" dirty="0"/>
              <a:t>Boost, then bag</a:t>
            </a:r>
          </a:p>
          <a:p>
            <a:endParaRPr lang="en-US" dirty="0"/>
          </a:p>
        </p:txBody>
      </p:sp>
      <p:sp>
        <p:nvSpPr>
          <p:cNvPr id="6" name="Slide Number Placeholder 5"/>
          <p:cNvSpPr>
            <a:spLocks noGrp="1"/>
          </p:cNvSpPr>
          <p:nvPr>
            <p:ph type="sldNum" sz="quarter" idx="12"/>
          </p:nvPr>
        </p:nvSpPr>
        <p:spPr/>
        <p:txBody>
          <a:bodyPr/>
          <a:lstStyle/>
          <a:p>
            <a:fld id="{2E49A1BC-06DB-0849-9175-6C876832AA2B}" type="slidenum">
              <a:rPr lang="en-US" smtClean="0"/>
              <a:t>5</a:t>
            </a:fld>
            <a:endParaRPr lang="en-US"/>
          </a:p>
        </p:txBody>
      </p:sp>
      <p:sp>
        <p:nvSpPr>
          <p:cNvPr id="4" name="Footer Placeholder 4">
            <a:extLst>
              <a:ext uri="{FF2B5EF4-FFF2-40B4-BE49-F238E27FC236}">
                <a16:creationId xmlns:a16="http://schemas.microsoft.com/office/drawing/2014/main" id="{A2FE1E77-DE82-E1E6-1739-CC51E1EE0405}"/>
              </a:ext>
            </a:extLst>
          </p:cNvPr>
          <p:cNvSpPr>
            <a:spLocks noGrp="1"/>
          </p:cNvSpPr>
          <p:nvPr>
            <p:ph type="ftr" sz="quarter" idx="11"/>
          </p:nvPr>
        </p:nvSpPr>
        <p:spPr>
          <a:xfrm>
            <a:off x="2590800" y="6356350"/>
            <a:ext cx="3962400" cy="365125"/>
          </a:xfrm>
        </p:spPr>
        <p:txBody>
          <a:bodyPr/>
          <a:lstStyle/>
          <a:p>
            <a:r>
              <a:rPr lang="en-US" dirty="0"/>
              <a:t>Health Data Analysis Practicum</a:t>
            </a:r>
          </a:p>
        </p:txBody>
      </p:sp>
    </p:spTree>
    <p:extLst>
      <p:ext uri="{BB962C8B-B14F-4D97-AF65-F5344CB8AC3E}">
        <p14:creationId xmlns:p14="http://schemas.microsoft.com/office/powerpoint/2010/main" val="3215656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choose the best model</a:t>
            </a:r>
          </a:p>
        </p:txBody>
      </p:sp>
      <p:sp>
        <p:nvSpPr>
          <p:cNvPr id="7" name="Text Box 4"/>
          <p:cNvSpPr txBox="1">
            <a:spLocks noChangeArrowheads="1"/>
          </p:cNvSpPr>
          <p:nvPr/>
        </p:nvSpPr>
        <p:spPr bwMode="auto">
          <a:xfrm>
            <a:off x="250203" y="1159933"/>
            <a:ext cx="8610600" cy="4770537"/>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3200" dirty="0">
                <a:latin typeface="Arial"/>
                <a:cs typeface="Arial"/>
              </a:rPr>
              <a:t>You can not choose the best model because there isn’t one</a:t>
            </a:r>
          </a:p>
          <a:p>
            <a:pPr>
              <a:spcBef>
                <a:spcPct val="50000"/>
              </a:spcBef>
            </a:pPr>
            <a:r>
              <a:rPr lang="en-US" sz="3200" dirty="0">
                <a:latin typeface="Arial"/>
                <a:cs typeface="Arial"/>
              </a:rPr>
              <a:t>You can choose a useful model (think screwdriver) </a:t>
            </a:r>
          </a:p>
          <a:p>
            <a:pPr>
              <a:spcBef>
                <a:spcPct val="50000"/>
              </a:spcBef>
            </a:pPr>
            <a:r>
              <a:rPr lang="en-US" sz="3200" dirty="0">
                <a:latin typeface="Arial"/>
                <a:cs typeface="Arial"/>
              </a:rPr>
              <a:t>You can explore and report how your scientific findings vary over a set of other useful models</a:t>
            </a:r>
          </a:p>
          <a:p>
            <a:pPr>
              <a:spcBef>
                <a:spcPct val="50000"/>
              </a:spcBef>
            </a:pPr>
            <a:r>
              <a:rPr lang="en-US" sz="3200" dirty="0">
                <a:latin typeface="Arial"/>
                <a:cs typeface="Arial"/>
              </a:rPr>
              <a:t>You can average your results across useful models</a:t>
            </a:r>
            <a:endParaRPr lang="en-US" sz="3200" dirty="0">
              <a:latin typeface="Times New Roman" charset="0"/>
            </a:endParaRPr>
          </a:p>
        </p:txBody>
      </p:sp>
      <p:sp>
        <p:nvSpPr>
          <p:cNvPr id="5" name="Slide Number Placeholder 4"/>
          <p:cNvSpPr>
            <a:spLocks noGrp="1"/>
          </p:cNvSpPr>
          <p:nvPr>
            <p:ph type="sldNum" sz="quarter" idx="12"/>
          </p:nvPr>
        </p:nvSpPr>
        <p:spPr/>
        <p:txBody>
          <a:bodyPr/>
          <a:lstStyle/>
          <a:p>
            <a:fld id="{2E49A1BC-06DB-0849-9175-6C876832AA2B}" type="slidenum">
              <a:rPr lang="en-US" smtClean="0"/>
              <a:t>6</a:t>
            </a:fld>
            <a:endParaRPr lang="en-US"/>
          </a:p>
        </p:txBody>
      </p:sp>
      <p:sp>
        <p:nvSpPr>
          <p:cNvPr id="4" name="Footer Placeholder 4">
            <a:extLst>
              <a:ext uri="{FF2B5EF4-FFF2-40B4-BE49-F238E27FC236}">
                <a16:creationId xmlns:a16="http://schemas.microsoft.com/office/drawing/2014/main" id="{F779BBDC-AA4D-112C-C3FB-DC9F27997513}"/>
              </a:ext>
            </a:extLst>
          </p:cNvPr>
          <p:cNvSpPr>
            <a:spLocks noGrp="1"/>
          </p:cNvSpPr>
          <p:nvPr>
            <p:ph type="ftr" sz="quarter" idx="11"/>
          </p:nvPr>
        </p:nvSpPr>
        <p:spPr>
          <a:xfrm>
            <a:off x="2590800" y="6356350"/>
            <a:ext cx="3962400" cy="365125"/>
          </a:xfrm>
        </p:spPr>
        <p:txBody>
          <a:bodyPr/>
          <a:lstStyle/>
          <a:p>
            <a:r>
              <a:rPr lang="en-US" dirty="0"/>
              <a:t>Health Data Analysis Practicum</a:t>
            </a:r>
          </a:p>
        </p:txBody>
      </p:sp>
    </p:spTree>
    <p:extLst>
      <p:ext uri="{BB962C8B-B14F-4D97-AF65-F5344CB8AC3E}">
        <p14:creationId xmlns:p14="http://schemas.microsoft.com/office/powerpoint/2010/main" val="360066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ways to choose a useful model</a:t>
            </a:r>
          </a:p>
        </p:txBody>
      </p:sp>
      <p:sp>
        <p:nvSpPr>
          <p:cNvPr id="3" name="Content Placeholder 2"/>
          <p:cNvSpPr>
            <a:spLocks noGrp="1"/>
          </p:cNvSpPr>
          <p:nvPr>
            <p:ph idx="1"/>
          </p:nvPr>
        </p:nvSpPr>
        <p:spPr>
          <a:xfrm>
            <a:off x="142960" y="955864"/>
            <a:ext cx="8799729" cy="5532022"/>
          </a:xfrm>
        </p:spPr>
        <p:txBody>
          <a:bodyPr>
            <a:normAutofit lnSpcReduction="10000"/>
          </a:bodyPr>
          <a:lstStyle/>
          <a:p>
            <a:r>
              <a:rPr lang="en-US" dirty="0"/>
              <a:t>Include the variables that are important to your question of interest:</a:t>
            </a:r>
          </a:p>
          <a:p>
            <a:pPr lvl="1"/>
            <a:r>
              <a:rPr lang="en-US" dirty="0"/>
              <a:t>If you are interested in knowing whether one variable modifies the effect of another, you need to include an interaction term between those two variables</a:t>
            </a:r>
          </a:p>
          <a:p>
            <a:pPr lvl="1"/>
            <a:r>
              <a:rPr lang="en-US" dirty="0"/>
              <a:t>If you are interested in the impact of one variable on another, you want to include potential confounding variables</a:t>
            </a:r>
          </a:p>
          <a:p>
            <a:r>
              <a:rPr lang="en-US" dirty="0"/>
              <a:t>Consider removing variables/terms that are not statistically significant</a:t>
            </a:r>
          </a:p>
          <a:p>
            <a:pPr lvl="1"/>
            <a:r>
              <a:rPr lang="en-US" dirty="0"/>
              <a:t>You can assess this looking at the t-statistics and p-values from the model summary</a:t>
            </a:r>
          </a:p>
          <a:p>
            <a:pPr lvl="1"/>
            <a:r>
              <a:rPr lang="en-US" dirty="0"/>
              <a:t>Note: for a categorical variables, it is “all or nothing”</a:t>
            </a:r>
          </a:p>
          <a:p>
            <a:r>
              <a:rPr lang="en-US" dirty="0"/>
              <a:t>Select a model that does a “good job” explaining the variability in your data</a:t>
            </a:r>
          </a:p>
          <a:p>
            <a:r>
              <a:rPr lang="en-US" dirty="0"/>
              <a:t>Select a model that does a “good job” predicting an outcome on a new set of data</a:t>
            </a:r>
          </a:p>
          <a:p>
            <a:endParaRPr lang="en-US" dirty="0"/>
          </a:p>
        </p:txBody>
      </p:sp>
      <p:sp>
        <p:nvSpPr>
          <p:cNvPr id="6" name="Slide Number Placeholder 5"/>
          <p:cNvSpPr>
            <a:spLocks noGrp="1"/>
          </p:cNvSpPr>
          <p:nvPr>
            <p:ph type="sldNum" sz="quarter" idx="12"/>
          </p:nvPr>
        </p:nvSpPr>
        <p:spPr/>
        <p:txBody>
          <a:bodyPr/>
          <a:lstStyle/>
          <a:p>
            <a:fld id="{2E49A1BC-06DB-0849-9175-6C876832AA2B}" type="slidenum">
              <a:rPr lang="en-US" smtClean="0"/>
              <a:t>7</a:t>
            </a:fld>
            <a:endParaRPr lang="en-US"/>
          </a:p>
        </p:txBody>
      </p:sp>
      <p:sp>
        <p:nvSpPr>
          <p:cNvPr id="4" name="Footer Placeholder 4">
            <a:extLst>
              <a:ext uri="{FF2B5EF4-FFF2-40B4-BE49-F238E27FC236}">
                <a16:creationId xmlns:a16="http://schemas.microsoft.com/office/drawing/2014/main" id="{E84F6A25-B6C6-DC2A-BCD6-6D29C51917B6}"/>
              </a:ext>
            </a:extLst>
          </p:cNvPr>
          <p:cNvSpPr>
            <a:spLocks noGrp="1"/>
          </p:cNvSpPr>
          <p:nvPr>
            <p:ph type="ftr" sz="quarter" idx="11"/>
          </p:nvPr>
        </p:nvSpPr>
        <p:spPr>
          <a:xfrm>
            <a:off x="2590800" y="6356350"/>
            <a:ext cx="3962400" cy="365125"/>
          </a:xfrm>
        </p:spPr>
        <p:txBody>
          <a:bodyPr/>
          <a:lstStyle/>
          <a:p>
            <a:r>
              <a:rPr lang="en-US" dirty="0"/>
              <a:t>Health Data Analysis Practicum</a:t>
            </a:r>
          </a:p>
        </p:txBody>
      </p:sp>
    </p:spTree>
    <p:extLst>
      <p:ext uri="{BB962C8B-B14F-4D97-AF65-F5344CB8AC3E}">
        <p14:creationId xmlns:p14="http://schemas.microsoft.com/office/powerpoint/2010/main" val="328005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Overfitting and prediction</a:t>
            </a:r>
          </a:p>
        </p:txBody>
      </p:sp>
      <p:sp>
        <p:nvSpPr>
          <p:cNvPr id="3" name="Content Placeholder 2"/>
          <p:cNvSpPr>
            <a:spLocks noGrp="1"/>
          </p:cNvSpPr>
          <p:nvPr>
            <p:ph idx="1"/>
          </p:nvPr>
        </p:nvSpPr>
        <p:spPr>
          <a:xfrm>
            <a:off x="172135" y="896668"/>
            <a:ext cx="8799729" cy="5064663"/>
          </a:xfrm>
        </p:spPr>
        <p:txBody>
          <a:bodyPr/>
          <a:lstStyle/>
          <a:p>
            <a:r>
              <a:rPr lang="en-US" dirty="0"/>
              <a:t>Why do we want to penalize for including more predictors?</a:t>
            </a:r>
          </a:p>
          <a:p>
            <a:pPr lvl="1"/>
            <a:r>
              <a:rPr lang="en-US" dirty="0"/>
              <a:t>As we include more predictors, we can create a model that fits our data better and better, to the point where we can potentially predict the data exactly. Is this a good idea?</a:t>
            </a:r>
          </a:p>
          <a:p>
            <a:pPr lvl="1"/>
            <a:r>
              <a:rPr lang="en-US" dirty="0"/>
              <a:t>If we have a model that fits our specific data set too closely, it will likely not generalize well to other similar data. This is called “overfitting”</a:t>
            </a:r>
          </a:p>
          <a:p>
            <a:r>
              <a:rPr lang="en-US" dirty="0"/>
              <a:t>A common practice when we want to build a predictive model is to set aside some of the data as a “test data set”; you use most of the data to build the model, and then test the predictive ability of the model on the held out test data</a:t>
            </a:r>
          </a:p>
          <a:p>
            <a:pPr lvl="1"/>
            <a:r>
              <a:rPr lang="en-US" dirty="0"/>
              <a:t>A model built on a specific kind of data might not perform well on data that is slightly different (think bias in machine learning algorithms)</a:t>
            </a:r>
          </a:p>
          <a:p>
            <a:pPr lvl="1"/>
            <a:endParaRPr lang="en-US" dirty="0"/>
          </a:p>
          <a:p>
            <a:pPr marL="57150" indent="0">
              <a:buNone/>
            </a:pPr>
            <a:endParaRPr lang="en-US" dirty="0"/>
          </a:p>
        </p:txBody>
      </p:sp>
      <p:sp>
        <p:nvSpPr>
          <p:cNvPr id="6" name="Slide Number Placeholder 5"/>
          <p:cNvSpPr>
            <a:spLocks noGrp="1"/>
          </p:cNvSpPr>
          <p:nvPr>
            <p:ph type="sldNum" sz="quarter" idx="12"/>
          </p:nvPr>
        </p:nvSpPr>
        <p:spPr/>
        <p:txBody>
          <a:bodyPr/>
          <a:lstStyle/>
          <a:p>
            <a:fld id="{2E49A1BC-06DB-0849-9175-6C876832AA2B}" type="slidenum">
              <a:rPr lang="en-US" smtClean="0"/>
              <a:t>8</a:t>
            </a:fld>
            <a:endParaRPr lang="en-US"/>
          </a:p>
        </p:txBody>
      </p:sp>
      <p:sp>
        <p:nvSpPr>
          <p:cNvPr id="4" name="Footer Placeholder 4">
            <a:extLst>
              <a:ext uri="{FF2B5EF4-FFF2-40B4-BE49-F238E27FC236}">
                <a16:creationId xmlns:a16="http://schemas.microsoft.com/office/drawing/2014/main" id="{B81A9F7F-8C5B-D174-1027-593B80C8649D}"/>
              </a:ext>
            </a:extLst>
          </p:cNvPr>
          <p:cNvSpPr>
            <a:spLocks noGrp="1"/>
          </p:cNvSpPr>
          <p:nvPr>
            <p:ph type="ftr" sz="quarter" idx="11"/>
          </p:nvPr>
        </p:nvSpPr>
        <p:spPr>
          <a:xfrm>
            <a:off x="2590800" y="6356350"/>
            <a:ext cx="3962400" cy="365125"/>
          </a:xfrm>
        </p:spPr>
        <p:txBody>
          <a:bodyPr/>
          <a:lstStyle/>
          <a:p>
            <a:r>
              <a:rPr lang="en-US" dirty="0"/>
              <a:t>Health Data Analysis Practicum</a:t>
            </a:r>
          </a:p>
        </p:txBody>
      </p:sp>
    </p:spTree>
    <p:extLst>
      <p:ext uri="{BB962C8B-B14F-4D97-AF65-F5344CB8AC3E}">
        <p14:creationId xmlns:p14="http://schemas.microsoft.com/office/powerpoint/2010/main" val="149000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decide to include a variable or not</a:t>
            </a:r>
          </a:p>
        </p:txBody>
      </p:sp>
      <p:sp>
        <p:nvSpPr>
          <p:cNvPr id="7" name="Rectangle 6"/>
          <p:cNvSpPr>
            <a:spLocks noChangeArrowheads="1"/>
          </p:cNvSpPr>
          <p:nvPr/>
        </p:nvSpPr>
        <p:spPr bwMode="auto">
          <a:xfrm>
            <a:off x="533400" y="895131"/>
            <a:ext cx="8001000" cy="2047767"/>
          </a:xfrm>
          <a:prstGeom prst="rect">
            <a:avLst/>
          </a:prstGeom>
          <a:solidFill>
            <a:srgbClr val="C6D9F1"/>
          </a:solidFill>
          <a:ln w="9525">
            <a:solidFill>
              <a:srgbClr val="C6D9F1"/>
            </a:solidFill>
            <a:miter lim="800000"/>
            <a:headEnd/>
            <a:tailEnd/>
          </a:ln>
          <a:effectLst>
            <a:outerShdw blurRad="40000" dist="23000" dir="5400000" rotWithShape="0">
              <a:srgbClr val="000000">
                <a:alpha val="34998"/>
              </a:srgbClr>
            </a:outerShdw>
          </a:effectLst>
        </p:spPr>
        <p:txBody>
          <a:bodyPr anchor="ctr"/>
          <a:lstStyle/>
          <a:p>
            <a:pPr algn="ctr">
              <a:defRPr/>
            </a:pPr>
            <a:r>
              <a:rPr lang="en-US" dirty="0">
                <a:solidFill>
                  <a:schemeClr val="lt1"/>
                </a:solidFill>
                <a:latin typeface="+mn-lt"/>
                <a:ea typeface="+mn-ea"/>
                <a:cs typeface="+mn-cs"/>
              </a:rPr>
              <a:t>``</a:t>
            </a:r>
          </a:p>
        </p:txBody>
      </p:sp>
      <p:sp>
        <p:nvSpPr>
          <p:cNvPr id="8" name="TextBox 6"/>
          <p:cNvSpPr txBox="1">
            <a:spLocks noChangeArrowheads="1"/>
          </p:cNvSpPr>
          <p:nvPr/>
        </p:nvSpPr>
        <p:spPr bwMode="auto">
          <a:xfrm>
            <a:off x="889945" y="899132"/>
            <a:ext cx="7848600" cy="2308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charset="0"/>
                <a:ea typeface="MS PGothic" charset="0"/>
                <a:cs typeface="MS PGothic" charset="0"/>
              </a:defRPr>
            </a:lvl1pPr>
            <a:lvl2pPr>
              <a:defRPr sz="2800">
                <a:solidFill>
                  <a:schemeClr val="tx1"/>
                </a:solidFill>
                <a:latin typeface="Times New Roman" charset="0"/>
                <a:ea typeface="MS PGothic" charset="0"/>
                <a:cs typeface="MS PGothic" charset="0"/>
              </a:defRPr>
            </a:lvl2pPr>
            <a:lvl3pPr>
              <a:defRPr sz="2800">
                <a:solidFill>
                  <a:schemeClr val="tx1"/>
                </a:solidFill>
                <a:latin typeface="Times New Roman" charset="0"/>
                <a:ea typeface="MS PGothic" charset="0"/>
                <a:cs typeface="MS PGothic" charset="0"/>
              </a:defRPr>
            </a:lvl3pPr>
            <a:lvl4pPr>
              <a:defRPr sz="2800">
                <a:solidFill>
                  <a:schemeClr val="tx1"/>
                </a:solidFill>
                <a:latin typeface="Times New Roman" charset="0"/>
                <a:ea typeface="MS PGothic" charset="0"/>
                <a:cs typeface="MS PGothic" charset="0"/>
              </a:defRPr>
            </a:lvl4pPr>
            <a:lvl5pPr>
              <a:defRPr sz="2800">
                <a:solidFill>
                  <a:schemeClr val="tx1"/>
                </a:solidFill>
                <a:latin typeface="Times New Roman" charset="0"/>
                <a:ea typeface="MS PGothic" charset="0"/>
                <a:cs typeface="MS PGothic" charset="0"/>
              </a:defRPr>
            </a:lvl5pPr>
            <a:lvl6pPr eaLnBrk="0" hangingPunct="0">
              <a:defRPr sz="2800">
                <a:solidFill>
                  <a:schemeClr val="tx1"/>
                </a:solidFill>
                <a:latin typeface="Times New Roman" charset="0"/>
                <a:ea typeface="MS PGothic" charset="0"/>
                <a:cs typeface="MS PGothic" charset="0"/>
              </a:defRPr>
            </a:lvl6pPr>
            <a:lvl7pPr eaLnBrk="0" hangingPunct="0">
              <a:defRPr sz="2800">
                <a:solidFill>
                  <a:schemeClr val="tx1"/>
                </a:solidFill>
                <a:latin typeface="Times New Roman" charset="0"/>
                <a:ea typeface="MS PGothic" charset="0"/>
                <a:cs typeface="MS PGothic" charset="0"/>
              </a:defRPr>
            </a:lvl7pPr>
            <a:lvl8pPr eaLnBrk="0" hangingPunct="0">
              <a:defRPr sz="2800">
                <a:solidFill>
                  <a:schemeClr val="tx1"/>
                </a:solidFill>
                <a:latin typeface="Times New Roman" charset="0"/>
                <a:ea typeface="MS PGothic" charset="0"/>
                <a:cs typeface="MS PGothic" charset="0"/>
              </a:defRPr>
            </a:lvl8pPr>
            <a:lvl9pPr eaLnBrk="0" hangingPunct="0">
              <a:defRPr sz="2800">
                <a:solidFill>
                  <a:schemeClr val="tx1"/>
                </a:solidFill>
                <a:latin typeface="Times New Roman" charset="0"/>
                <a:ea typeface="MS PGothic" charset="0"/>
                <a:cs typeface="MS PGothic" charset="0"/>
              </a:defRPr>
            </a:lvl9pPr>
          </a:lstStyle>
          <a:p>
            <a:pPr marL="0" marR="0">
              <a:spcBef>
                <a:spcPts val="0"/>
              </a:spcBef>
              <a:spcAft>
                <a:spcPts val="0"/>
              </a:spcAft>
            </a:pPr>
            <a:r>
              <a:rPr lang="en-US" sz="1600" dirty="0" err="1">
                <a:effectLst/>
                <a:latin typeface="Courier" pitchFamily="2" charset="0"/>
                <a:ea typeface="MS Mincho" panose="02020609040205080304" pitchFamily="49" charset="-128"/>
                <a:cs typeface="Courier New" panose="02070309020205020404" pitchFamily="49" charset="0"/>
              </a:rPr>
              <a:t>lm</a:t>
            </a:r>
            <a:r>
              <a:rPr lang="en-US" sz="1600" dirty="0">
                <a:effectLst/>
                <a:latin typeface="Courier" pitchFamily="2" charset="0"/>
                <a:ea typeface="MS Mincho" panose="02020609040205080304" pitchFamily="49" charset="-128"/>
                <a:cs typeface="Courier New" panose="02070309020205020404" pitchFamily="49" charset="0"/>
              </a:rPr>
              <a:t>(formula = GPA ~ </a:t>
            </a:r>
            <a:r>
              <a:rPr lang="en-US" sz="1600" dirty="0" err="1">
                <a:effectLst/>
                <a:latin typeface="Courier" pitchFamily="2" charset="0"/>
                <a:ea typeface="MS Mincho" panose="02020609040205080304" pitchFamily="49" charset="-128"/>
                <a:cs typeface="Courier New" panose="02070309020205020404" pitchFamily="49" charset="0"/>
              </a:rPr>
              <a:t>as.factor</a:t>
            </a:r>
            <a:r>
              <a:rPr lang="en-US" sz="1600" dirty="0">
                <a:effectLst/>
                <a:latin typeface="Courier" pitchFamily="2" charset="0"/>
                <a:ea typeface="MS Mincho" panose="02020609040205080304" pitchFamily="49" charset="-128"/>
                <a:cs typeface="Courier New" panose="02070309020205020404" pitchFamily="49" charset="0"/>
              </a:rPr>
              <a:t>(</a:t>
            </a:r>
            <a:r>
              <a:rPr lang="en-US" sz="1600" dirty="0" err="1">
                <a:effectLst/>
                <a:latin typeface="Courier" pitchFamily="2" charset="0"/>
                <a:ea typeface="MS Mincho" panose="02020609040205080304" pitchFamily="49" charset="-128"/>
                <a:cs typeface="Courier New" panose="02070309020205020404" pitchFamily="49" charset="0"/>
              </a:rPr>
              <a:t>schoolyr</a:t>
            </a:r>
            <a:r>
              <a:rPr lang="en-US" sz="1600" dirty="0">
                <a:effectLst/>
                <a:latin typeface="Courier" pitchFamily="2" charset="0"/>
                <a:ea typeface="MS Mincho" panose="02020609040205080304" pitchFamily="49" charset="-128"/>
                <a:cs typeface="Courier New" panose="02070309020205020404" pitchFamily="49" charset="0"/>
              </a:rPr>
              <a:t>), data = </a:t>
            </a:r>
            <a:r>
              <a:rPr lang="en-US" sz="1600" dirty="0" err="1">
                <a:effectLst/>
                <a:latin typeface="Courier" pitchFamily="2" charset="0"/>
                <a:ea typeface="MS Mincho" panose="02020609040205080304" pitchFamily="49" charset="-128"/>
                <a:cs typeface="Courier New" panose="02070309020205020404" pitchFamily="49" charset="0"/>
              </a:rPr>
              <a:t>dataCAS</a:t>
            </a:r>
            <a:r>
              <a:rPr lang="en-US" sz="1600" dirty="0">
                <a:effectLst/>
                <a:latin typeface="Courier" pitchFamily="2" charset="0"/>
                <a:ea typeface="MS Mincho" panose="02020609040205080304" pitchFamily="49" charset="-128"/>
                <a:cs typeface="Courier New" panose="02070309020205020404" pitchFamily="49" charset="0"/>
              </a:rPr>
              <a:t>) </a:t>
            </a:r>
          </a:p>
          <a:p>
            <a:pPr marL="0" marR="0">
              <a:spcBef>
                <a:spcPts val="0"/>
              </a:spcBef>
              <a:spcAft>
                <a:spcPts val="0"/>
              </a:spcAft>
            </a:pPr>
            <a:r>
              <a:rPr lang="en-US" sz="1600" dirty="0">
                <a:effectLst/>
                <a:latin typeface="Courier" pitchFamily="2" charset="0"/>
                <a:ea typeface="MS Mincho" panose="02020609040205080304" pitchFamily="49" charset="-128"/>
                <a:cs typeface="Courier New" panose="02070309020205020404" pitchFamily="49" charset="0"/>
              </a:rPr>
              <a:t>Coefficients:</a:t>
            </a:r>
          </a:p>
          <a:p>
            <a:pPr marL="0" marR="0">
              <a:spcBef>
                <a:spcPts val="0"/>
              </a:spcBef>
              <a:spcAft>
                <a:spcPts val="0"/>
              </a:spcAft>
            </a:pPr>
            <a:r>
              <a:rPr lang="en-US" sz="1600" dirty="0">
                <a:effectLst/>
                <a:latin typeface="Courier" pitchFamily="2" charset="0"/>
                <a:ea typeface="MS Mincho" panose="02020609040205080304" pitchFamily="49" charset="-128"/>
                <a:cs typeface="Courier New" panose="02070309020205020404" pitchFamily="49" charset="0"/>
              </a:rPr>
              <a:t>                     Estimate Std. Error t value </a:t>
            </a:r>
            <a:r>
              <a:rPr lang="en-US" sz="1600" dirty="0" err="1">
                <a:effectLst/>
                <a:latin typeface="Courier" pitchFamily="2" charset="0"/>
                <a:ea typeface="MS Mincho" panose="02020609040205080304" pitchFamily="49" charset="-128"/>
                <a:cs typeface="Courier New" panose="02070309020205020404" pitchFamily="49" charset="0"/>
              </a:rPr>
              <a:t>Pr</a:t>
            </a:r>
            <a:r>
              <a:rPr lang="en-US" sz="1600" dirty="0">
                <a:effectLst/>
                <a:latin typeface="Courier" pitchFamily="2" charset="0"/>
                <a:ea typeface="MS Mincho" panose="02020609040205080304" pitchFamily="49" charset="-128"/>
                <a:cs typeface="Courier New" panose="02070309020205020404" pitchFamily="49" charset="0"/>
              </a:rPr>
              <a:t>(&gt;|t|)    </a:t>
            </a:r>
          </a:p>
          <a:p>
            <a:pPr marL="0" marR="0">
              <a:spcBef>
                <a:spcPts val="0"/>
              </a:spcBef>
              <a:spcAft>
                <a:spcPts val="0"/>
              </a:spcAft>
            </a:pPr>
            <a:r>
              <a:rPr lang="en-US" sz="1600" dirty="0">
                <a:effectLst/>
                <a:latin typeface="Courier" pitchFamily="2" charset="0"/>
                <a:ea typeface="MS Mincho" panose="02020609040205080304" pitchFamily="49" charset="-128"/>
                <a:cs typeface="Courier New" panose="02070309020205020404" pitchFamily="49" charset="0"/>
              </a:rPr>
              <a:t>(Intercept)              3.17       0.01 274.605  &lt; 2e-16 ***</a:t>
            </a:r>
          </a:p>
          <a:p>
            <a:pPr marL="0" marR="0">
              <a:spcBef>
                <a:spcPts val="0"/>
              </a:spcBef>
              <a:spcAft>
                <a:spcPts val="0"/>
              </a:spcAft>
            </a:pPr>
            <a:r>
              <a:rPr lang="en-US" sz="1600" dirty="0" err="1">
                <a:solidFill>
                  <a:srgbClr val="000000"/>
                </a:solidFill>
                <a:effectLst/>
                <a:latin typeface="Courier" pitchFamily="2" charset="0"/>
                <a:ea typeface="MS Mincho" panose="02020609040205080304" pitchFamily="49" charset="-128"/>
                <a:cs typeface="Times New Roman" panose="02020603050405020304" pitchFamily="18" charset="0"/>
              </a:rPr>
              <a:t>schoolyrSophomore</a:t>
            </a:r>
            <a:r>
              <a:rPr lang="en-US" sz="1100" dirty="0">
                <a:effectLst/>
              </a:rPr>
              <a:t>                            </a:t>
            </a:r>
            <a:r>
              <a:rPr lang="en-US" sz="1600" dirty="0">
                <a:effectLst/>
                <a:latin typeface="Courier" pitchFamily="2" charset="0"/>
                <a:ea typeface="MS Mincho" panose="02020609040205080304" pitchFamily="49" charset="-128"/>
                <a:cs typeface="Courier New" panose="02070309020205020404" pitchFamily="49" charset="0"/>
              </a:rPr>
              <a:t>0.06       0.02   3.402 0.000671 ***</a:t>
            </a:r>
          </a:p>
          <a:p>
            <a:pPr marL="0" marR="0">
              <a:spcBef>
                <a:spcPts val="0"/>
              </a:spcBef>
              <a:spcAft>
                <a:spcPts val="0"/>
              </a:spcAft>
            </a:pPr>
            <a:r>
              <a:rPr lang="en-US" sz="1600" dirty="0" err="1">
                <a:solidFill>
                  <a:srgbClr val="000000"/>
                </a:solidFill>
                <a:effectLst/>
                <a:latin typeface="Courier" pitchFamily="2" charset="0"/>
                <a:ea typeface="MS Mincho" panose="02020609040205080304" pitchFamily="49" charset="-128"/>
                <a:cs typeface="Times New Roman" panose="02020603050405020304" pitchFamily="18" charset="0"/>
              </a:rPr>
              <a:t>schoolyrJunior</a:t>
            </a:r>
            <a:r>
              <a:rPr lang="en-US" sz="1600" dirty="0">
                <a:effectLst/>
                <a:latin typeface="Courier" pitchFamily="2" charset="0"/>
                <a:ea typeface="MS Mincho" panose="02020609040205080304" pitchFamily="49" charset="-128"/>
                <a:cs typeface="Courier New" panose="02070309020205020404" pitchFamily="49" charset="0"/>
              </a:rPr>
              <a:t>           0.08       0.02   4.801  1.6e-06 ***</a:t>
            </a:r>
          </a:p>
          <a:p>
            <a:pPr marL="0" marR="0">
              <a:spcBef>
                <a:spcPts val="0"/>
              </a:spcBef>
              <a:spcAft>
                <a:spcPts val="0"/>
              </a:spcAft>
            </a:pPr>
            <a:r>
              <a:rPr lang="en-US" sz="1600" dirty="0" err="1">
                <a:solidFill>
                  <a:srgbClr val="000000"/>
                </a:solidFill>
                <a:effectLst/>
                <a:latin typeface="Courier" pitchFamily="2" charset="0"/>
                <a:ea typeface="MS Mincho" panose="02020609040205080304" pitchFamily="49" charset="-128"/>
                <a:cs typeface="Times New Roman" panose="02020603050405020304" pitchFamily="18" charset="0"/>
              </a:rPr>
              <a:t>schoolyrSenior</a:t>
            </a:r>
            <a:r>
              <a:rPr lang="en-US" sz="1600" dirty="0">
                <a:effectLst/>
                <a:latin typeface="Courier" pitchFamily="2" charset="0"/>
                <a:ea typeface="MS Mincho" panose="02020609040205080304" pitchFamily="49" charset="-128"/>
                <a:cs typeface="Courier New" panose="02070309020205020404" pitchFamily="49" charset="0"/>
              </a:rPr>
              <a:t>           0.16       0.02   9.806  &lt; 2e-16 ***</a:t>
            </a:r>
          </a:p>
          <a:p>
            <a:pPr marL="0" marR="0">
              <a:spcBef>
                <a:spcPts val="0"/>
              </a:spcBef>
              <a:spcAft>
                <a:spcPts val="0"/>
              </a:spcAft>
            </a:pPr>
            <a:r>
              <a:rPr lang="en-US" sz="1600" dirty="0" err="1">
                <a:solidFill>
                  <a:srgbClr val="000000"/>
                </a:solidFill>
                <a:effectLst/>
                <a:latin typeface="Courier" pitchFamily="2" charset="0"/>
                <a:ea typeface="MS Mincho" panose="02020609040205080304" pitchFamily="49" charset="-128"/>
                <a:cs typeface="Times New Roman" panose="02020603050405020304" pitchFamily="18" charset="0"/>
              </a:rPr>
              <a:t>schoolyrSuper</a:t>
            </a:r>
            <a:r>
              <a:rPr lang="en-US" sz="1600" dirty="0">
                <a:solidFill>
                  <a:srgbClr val="000000"/>
                </a:solidFill>
                <a:effectLst/>
                <a:latin typeface="Courier" pitchFamily="2" charset="0"/>
                <a:ea typeface="MS Mincho" panose="02020609040205080304" pitchFamily="49" charset="-128"/>
                <a:cs typeface="Times New Roman" panose="02020603050405020304" pitchFamily="18" charset="0"/>
              </a:rPr>
              <a:t>-senior</a:t>
            </a:r>
            <a:r>
              <a:rPr lang="en-US" sz="1600" dirty="0">
                <a:effectLst/>
                <a:latin typeface="Courier" pitchFamily="2" charset="0"/>
                <a:ea typeface="MS Mincho" panose="02020609040205080304" pitchFamily="49" charset="-128"/>
                <a:cs typeface="Courier New" panose="02070309020205020404" pitchFamily="49" charset="0"/>
              </a:rPr>
              <a:t>     0.03       0.02   1.492 0.135664</a:t>
            </a:r>
          </a:p>
          <a:p>
            <a:pPr marL="0" marR="0">
              <a:spcBef>
                <a:spcPts val="0"/>
              </a:spcBef>
              <a:spcAft>
                <a:spcPts val="0"/>
              </a:spcAft>
            </a:pPr>
            <a:r>
              <a:rPr lang="en-US" sz="1600" dirty="0">
                <a:effectLst/>
                <a:latin typeface="Courier" pitchFamily="2" charset="0"/>
                <a:ea typeface="MS Mincho" panose="02020609040205080304" pitchFamily="49" charset="-128"/>
                <a:cs typeface="Courier New" panose="02070309020205020404" pitchFamily="49" charset="0"/>
              </a:rPr>
              <a:t> </a:t>
            </a:r>
          </a:p>
        </p:txBody>
      </p:sp>
      <p:sp>
        <p:nvSpPr>
          <p:cNvPr id="3" name="Slide Number Placeholder 2">
            <a:extLst>
              <a:ext uri="{FF2B5EF4-FFF2-40B4-BE49-F238E27FC236}">
                <a16:creationId xmlns:a16="http://schemas.microsoft.com/office/drawing/2014/main" id="{A4A27EE2-F181-6947-AB24-012DC8ACFFE0}"/>
              </a:ext>
            </a:extLst>
          </p:cNvPr>
          <p:cNvSpPr>
            <a:spLocks noGrp="1"/>
          </p:cNvSpPr>
          <p:nvPr>
            <p:ph type="sldNum" sz="quarter" idx="12"/>
          </p:nvPr>
        </p:nvSpPr>
        <p:spPr/>
        <p:txBody>
          <a:bodyPr/>
          <a:lstStyle/>
          <a:p>
            <a:fld id="{2E49A1BC-06DB-0849-9175-6C876832AA2B}" type="slidenum">
              <a:rPr lang="en-US" smtClean="0"/>
              <a:t>9</a:t>
            </a:fld>
            <a:endParaRPr lang="en-US"/>
          </a:p>
        </p:txBody>
      </p:sp>
      <p:sp>
        <p:nvSpPr>
          <p:cNvPr id="10" name="TextBox 9">
            <a:extLst>
              <a:ext uri="{FF2B5EF4-FFF2-40B4-BE49-F238E27FC236}">
                <a16:creationId xmlns:a16="http://schemas.microsoft.com/office/drawing/2014/main" id="{A1508C7F-5CB8-0349-B0DC-BC253AEF58F8}"/>
              </a:ext>
            </a:extLst>
          </p:cNvPr>
          <p:cNvSpPr txBox="1"/>
          <p:nvPr/>
        </p:nvSpPr>
        <p:spPr>
          <a:xfrm>
            <a:off x="405455" y="3112811"/>
            <a:ext cx="8128945" cy="3372074"/>
          </a:xfrm>
          <a:prstGeom prst="rect">
            <a:avLst/>
          </a:prstGeom>
        </p:spPr>
        <p:txBody>
          <a:bodyPr vert="horz" wrap="square" lIns="91440" tIns="45720" rIns="91440" bIns="45720" rtlCol="0">
            <a:normAutofit fontScale="92500" lnSpcReduction="10000"/>
          </a:bodyPr>
          <a:lstStyle/>
          <a:p>
            <a:r>
              <a:rPr lang="en-US" sz="2000" dirty="0"/>
              <a:t>When deciding whether to include a variable in the model, you will make a choice based on multiple things:</a:t>
            </a:r>
          </a:p>
          <a:p>
            <a:pPr marL="342900" indent="-342900">
              <a:buFont typeface="Arial" panose="020B0604020202020204" pitchFamily="34" charset="0"/>
              <a:buChar char="•"/>
            </a:pPr>
            <a:r>
              <a:rPr lang="en-US" sz="2000" dirty="0"/>
              <a:t>Is the variable necessary to include to answer my question of interest? I.e., if I am asking about the relationship between age and medical expenditures, I want to choose a model that includes age even if it is not significant, because that tells me the answer to my question. Also true for a question about effect modification.</a:t>
            </a:r>
          </a:p>
          <a:p>
            <a:pPr marL="342900" indent="-342900">
              <a:buFont typeface="Arial" panose="020B0604020202020204" pitchFamily="34" charset="0"/>
              <a:buChar char="•"/>
            </a:pPr>
            <a:r>
              <a:rPr lang="en-US" sz="2000" dirty="0"/>
              <a:t>For a multi-level variable like </a:t>
            </a:r>
            <a:r>
              <a:rPr lang="en-US" sz="2000" dirty="0" err="1"/>
              <a:t>schoolyr</a:t>
            </a:r>
            <a:r>
              <a:rPr lang="en-US" sz="2000" dirty="0"/>
              <a:t> above, one level not having a significant coefficient is not a reason to exclude the variable from the model. It just means this specific comparison is not significant.</a:t>
            </a:r>
          </a:p>
          <a:p>
            <a:pPr marL="342900" indent="-342900">
              <a:buFont typeface="Arial" panose="020B0604020202020204" pitchFamily="34" charset="0"/>
              <a:buChar char="•"/>
            </a:pPr>
            <a:r>
              <a:rPr lang="en-US" sz="2000" dirty="0"/>
              <a:t>Sometimes we include confounders in a model just because it is common practice in the field to do so</a:t>
            </a:r>
          </a:p>
        </p:txBody>
      </p:sp>
      <p:sp>
        <p:nvSpPr>
          <p:cNvPr id="4" name="Footer Placeholder 4">
            <a:extLst>
              <a:ext uri="{FF2B5EF4-FFF2-40B4-BE49-F238E27FC236}">
                <a16:creationId xmlns:a16="http://schemas.microsoft.com/office/drawing/2014/main" id="{5F07DC97-1C57-B6F9-1458-B7F63E7F5F08}"/>
              </a:ext>
            </a:extLst>
          </p:cNvPr>
          <p:cNvSpPr>
            <a:spLocks noGrp="1"/>
          </p:cNvSpPr>
          <p:nvPr>
            <p:ph type="ftr" sz="quarter" idx="11"/>
          </p:nvPr>
        </p:nvSpPr>
        <p:spPr>
          <a:xfrm>
            <a:off x="2590800" y="6356350"/>
            <a:ext cx="3962400" cy="365125"/>
          </a:xfrm>
        </p:spPr>
        <p:txBody>
          <a:bodyPr/>
          <a:lstStyle/>
          <a:p>
            <a:r>
              <a:rPr lang="en-US" dirty="0"/>
              <a:t>Health Data Analysis Practicum</a:t>
            </a:r>
          </a:p>
        </p:txBody>
      </p:sp>
    </p:spTree>
    <p:extLst>
      <p:ext uri="{BB962C8B-B14F-4D97-AF65-F5344CB8AC3E}">
        <p14:creationId xmlns:p14="http://schemas.microsoft.com/office/powerpoint/2010/main" val="166235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rmAutofit/>
      </a:bodyPr>
      <a:lstStyle>
        <a:defPPr marL="342900" indent="-342900" algn="l">
          <a:buFont typeface="Arial"/>
          <a:buChar char="•"/>
          <a:defRPr sz="2200" dirty="0" smtClean="0">
            <a:solidFill>
              <a:schemeClr val="tx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27696</TotalTime>
  <Words>2399</Words>
  <Application>Microsoft Macintosh PowerPoint</Application>
  <PresentationFormat>On-screen Show (4:3)</PresentationFormat>
  <Paragraphs>250</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Black</vt:lpstr>
      <vt:lpstr>Calibri</vt:lpstr>
      <vt:lpstr>Courier</vt:lpstr>
      <vt:lpstr>Times New Roman</vt:lpstr>
      <vt:lpstr>Office Theme</vt:lpstr>
      <vt:lpstr>Model selection</vt:lpstr>
      <vt:lpstr>What is a statistical model?</vt:lpstr>
      <vt:lpstr>Empirical science: search for “truth”</vt:lpstr>
      <vt:lpstr>Which is the best (true, right) model?</vt:lpstr>
      <vt:lpstr>How to choose the best model</vt:lpstr>
      <vt:lpstr>How to choose the best model</vt:lpstr>
      <vt:lpstr>Some ways to choose a useful model</vt:lpstr>
      <vt:lpstr>Overfitting and prediction</vt:lpstr>
      <vt:lpstr>How to decide to include a variable or not</vt:lpstr>
      <vt:lpstr>Key points for this part</vt:lpstr>
      <vt:lpstr>Prediction</vt:lpstr>
      <vt:lpstr>Examples of prediction settings in health</vt:lpstr>
      <vt:lpstr>Heart attack data set</vt:lpstr>
      <vt:lpstr>Basics of prediction</vt:lpstr>
      <vt:lpstr>Goals of a predictive model</vt:lpstr>
      <vt:lpstr>Building a predictive model</vt:lpstr>
      <vt:lpstr>The dangers of “overfitting”</vt:lpstr>
      <vt:lpstr>Modeling choices have practical implications</vt:lpstr>
      <vt:lpstr>Extension to new data sets</vt:lpstr>
      <vt:lpstr>Motivating example: CheXNet</vt:lpstr>
      <vt:lpstr>Motivating example: CheXNet</vt:lpstr>
      <vt:lpstr>Motivating example: CheXNet</vt:lpstr>
      <vt:lpstr>Motivating example: CheXNet</vt:lpstr>
      <vt:lpstr>Two key take-aways</vt:lpstr>
      <vt:lpstr>This is the world we are living in now</vt:lpstr>
      <vt:lpstr>This is the world we are living in now</vt:lpstr>
      <vt:lpstr>This is the world we are living in now</vt:lpstr>
      <vt:lpstr>This is the world we are living in now</vt:lpstr>
      <vt:lpstr>If you want to explore further</vt:lpstr>
    </vt:vector>
  </TitlesOfParts>
  <Company>Johns Hopkins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Margaret Taub</dc:creator>
  <cp:lastModifiedBy>Margaret Taub</cp:lastModifiedBy>
  <cp:revision>193</cp:revision>
  <cp:lastPrinted>2019-10-30T16:45:00Z</cp:lastPrinted>
  <dcterms:created xsi:type="dcterms:W3CDTF">2014-03-27T19:01:42Z</dcterms:created>
  <dcterms:modified xsi:type="dcterms:W3CDTF">2025-03-05T18:53:35Z</dcterms:modified>
</cp:coreProperties>
</file>