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0" r:id="rId3"/>
    <p:sldId id="261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81"/>
    <a:srgbClr val="3B97C9"/>
    <a:srgbClr val="007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87"/>
  </p:normalViewPr>
  <p:slideViewPr>
    <p:cSldViewPr snapToGrid="0" snapToObjects="1">
      <p:cViewPr varScale="1">
        <p:scale>
          <a:sx n="143" d="100"/>
          <a:sy n="143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1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39" y="362583"/>
            <a:ext cx="5977914" cy="560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Patient Data Use Agreement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97638-33E2-5F41-B936-CBC3E10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17" y="1515316"/>
            <a:ext cx="5585759" cy="3708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BE707-5D30-D948-B3AC-9AB3210731F6}"/>
              </a:ext>
            </a:extLst>
          </p:cNvPr>
          <p:cNvSpPr txBox="1"/>
          <p:nvPr/>
        </p:nvSpPr>
        <p:spPr>
          <a:xfrm>
            <a:off x="180839" y="1425669"/>
            <a:ext cx="60675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A way to give patients access to and control of complete health data that clinicians can trust.</a:t>
            </a:r>
          </a:p>
          <a:p>
            <a:endParaRPr lang="en-US" sz="2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Not currently possible to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share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 and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aggregate data 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across disparate health systems and locations, to patient and learning health system detriment</a:t>
            </a:r>
          </a:p>
          <a:p>
            <a:pPr lvl="1"/>
            <a:endParaRPr lang="en-US" sz="2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Patients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don’t have access 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to all of their heath data when they need it, limiting self-management of health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Providers may not be able to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obtain or trust data provided by patient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, which may lead to suboptimal coordination and outcomes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1BBCE-0A9F-E64B-B400-AD85D5EB094E}"/>
              </a:ext>
            </a:extLst>
          </p:cNvPr>
          <p:cNvSpPr txBox="1"/>
          <p:nvPr/>
        </p:nvSpPr>
        <p:spPr>
          <a:xfrm>
            <a:off x="180839" y="1145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NEEDED: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66349-43F4-1B43-A13B-0AB3353642E0}"/>
              </a:ext>
            </a:extLst>
          </p:cNvPr>
          <p:cNvSpPr txBox="1"/>
          <p:nvPr/>
        </p:nvSpPr>
        <p:spPr>
          <a:xfrm>
            <a:off x="180839" y="5836735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D1D2A-2651-8F4F-A2DF-2DD08437510C}"/>
              </a:ext>
            </a:extLst>
          </p:cNvPr>
          <p:cNvSpPr txBox="1"/>
          <p:nvPr/>
        </p:nvSpPr>
        <p:spPr>
          <a:xfrm>
            <a:off x="1783009" y="5798782"/>
            <a:ext cx="778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A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data use agreement 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with a third party entity acting as the health data manager.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3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E4B2B-D586-E94F-AA02-34CD3D71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1180177"/>
            <a:ext cx="7145069" cy="4924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Health Data Managers can be: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Healthcare providers 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Healthcare payers/insurers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Third-party, non-provider entities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Patient health data (Longitudinal Health Data/LHD):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Kept separately from any other medical record and is under full control of patient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Through health data manager, patient can share some, all, or none of LHD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Automatically Updated with Patient Encounter Data Receipt 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background process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No change to provider legal medical record requirements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2D921C-8DCE-9A4A-BBE4-94795EF7784C}"/>
              </a:ext>
            </a:extLst>
          </p:cNvPr>
          <p:cNvSpPr txBox="1">
            <a:spLocks/>
          </p:cNvSpPr>
          <p:nvPr/>
        </p:nvSpPr>
        <p:spPr>
          <a:xfrm>
            <a:off x="180838" y="416373"/>
            <a:ext cx="8891443" cy="560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Patient Data Use Agreement: </a:t>
            </a:r>
            <a:r>
              <a:rPr lang="en-US" dirty="0">
                <a:solidFill>
                  <a:srgbClr val="FF7281"/>
                </a:solidFill>
                <a:latin typeface="Impact" panose="020B0806030902050204" pitchFamily="34" charset="0"/>
              </a:rPr>
              <a:t>Details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8732F2-CEC4-8D40-92A8-18BCED7B2336}"/>
              </a:ext>
            </a:extLst>
          </p:cNvPr>
          <p:cNvGrpSpPr/>
          <p:nvPr/>
        </p:nvGrpSpPr>
        <p:grpSpPr>
          <a:xfrm>
            <a:off x="7942828" y="2082032"/>
            <a:ext cx="3648434" cy="3121076"/>
            <a:chOff x="7494593" y="1953326"/>
            <a:chExt cx="3648434" cy="31210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4176DD-B7BD-FE41-A4BB-C958C8ED9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5017" y="2715714"/>
              <a:ext cx="1012234" cy="1012234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832116-AE34-F745-83AE-BA95CE7A0DB7}"/>
                </a:ext>
              </a:extLst>
            </p:cNvPr>
            <p:cNvSpPr/>
            <p:nvPr/>
          </p:nvSpPr>
          <p:spPr>
            <a:xfrm>
              <a:off x="8023410" y="1953326"/>
              <a:ext cx="2590800" cy="2590800"/>
            </a:xfrm>
            <a:prstGeom prst="ellipse">
              <a:avLst/>
            </a:prstGeom>
            <a:noFill/>
            <a:ln w="57150">
              <a:solidFill>
                <a:srgbClr val="0072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C81C0D-A89C-8445-A32A-9A0225FC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593" y="2278566"/>
              <a:ext cx="1057634" cy="10772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062322-6063-6542-87A6-2BDCA3DB7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0813" y="2262636"/>
              <a:ext cx="942214" cy="10932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DFA25D-A8A7-8748-92B8-C4A1B04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4425" y="4141241"/>
              <a:ext cx="1451161" cy="933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5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929F74-3D10-7246-8F73-1EC929E884F6}"/>
              </a:ext>
            </a:extLst>
          </p:cNvPr>
          <p:cNvSpPr txBox="1">
            <a:spLocks/>
          </p:cNvSpPr>
          <p:nvPr/>
        </p:nvSpPr>
        <p:spPr>
          <a:xfrm>
            <a:off x="180838" y="416373"/>
            <a:ext cx="8891443" cy="560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Patient Data Use Agreement: </a:t>
            </a:r>
            <a:r>
              <a:rPr lang="en-US" dirty="0">
                <a:solidFill>
                  <a:srgbClr val="FF7281"/>
                </a:solidFill>
                <a:latin typeface="Impact" panose="020B0806030902050204" pitchFamily="34" charset="0"/>
              </a:rPr>
              <a:t>Impacts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374BA-AA7A-EF46-A48D-66F8A842A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" t="4004" r="8823" b="12648"/>
          <a:stretch/>
        </p:blipFill>
        <p:spPr>
          <a:xfrm>
            <a:off x="6947647" y="1748118"/>
            <a:ext cx="5065059" cy="36307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838" y="1035494"/>
            <a:ext cx="7071609" cy="4922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PATIENTS: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Access to a complete, longitudinal health record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Ability to incorporate patient-generated health data and patient-reported outcomes data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Ability to exert control over and share personal health data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Optimization of self-management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PROVIDERS: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More complete and reliable data gives a fuller picture of patient, improving diagnosis and treatments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Reduced burden due to automatic update process (fewer record requests)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HEALTH SYSTEM: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Better care coordination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Big data analytics and improved AI/machine learning to support better personalized medicine and precision public health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Engaged patient population 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Advances the triple aim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8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37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284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Calibri Light</vt:lpstr>
      <vt:lpstr>Impact</vt:lpstr>
      <vt:lpstr>Office Theme</vt:lpstr>
      <vt:lpstr>Patient Data Use Agreement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Pathway to Patient Data Ownership and Better Health</dc:title>
  <dc:creator>Mikk, Kathy</dc:creator>
  <cp:lastModifiedBy>Brown, Noranda E</cp:lastModifiedBy>
  <cp:revision>34</cp:revision>
  <dcterms:created xsi:type="dcterms:W3CDTF">2017-11-06T17:18:18Z</dcterms:created>
  <dcterms:modified xsi:type="dcterms:W3CDTF">2018-03-20T20:43:56Z</dcterms:modified>
</cp:coreProperties>
</file>