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20" r:id="rId3"/>
    <p:sldId id="921" r:id="rId4"/>
    <p:sldId id="922" r:id="rId5"/>
    <p:sldId id="928" r:id="rId6"/>
    <p:sldId id="931" r:id="rId7"/>
    <p:sldId id="932" r:id="rId8"/>
    <p:sldId id="933" r:id="rId9"/>
    <p:sldId id="938" r:id="rId10"/>
    <p:sldId id="939" r:id="rId11"/>
    <p:sldId id="940" r:id="rId12"/>
    <p:sldId id="942" r:id="rId13"/>
    <p:sldId id="941" r:id="rId14"/>
    <p:sldId id="943" r:id="rId15"/>
    <p:sldId id="945" r:id="rId16"/>
    <p:sldId id="944" r:id="rId17"/>
    <p:sldId id="949" r:id="rId18"/>
    <p:sldId id="959" r:id="rId19"/>
    <p:sldId id="961" r:id="rId20"/>
    <p:sldId id="963" r:id="rId21"/>
    <p:sldId id="964" r:id="rId22"/>
    <p:sldId id="967" r:id="rId23"/>
    <p:sldId id="968" r:id="rId24"/>
    <p:sldId id="969" r:id="rId25"/>
    <p:sldId id="970" r:id="rId26"/>
    <p:sldId id="971" r:id="rId27"/>
    <p:sldId id="972" r:id="rId28"/>
    <p:sldId id="973" r:id="rId29"/>
    <p:sldId id="974" r:id="rId30"/>
    <p:sldId id="966" r:id="rId31"/>
    <p:sldId id="983" r:id="rId32"/>
    <p:sldId id="978" r:id="rId33"/>
    <p:sldId id="984" r:id="rId34"/>
    <p:sldId id="987" r:id="rId35"/>
    <p:sldId id="988" r:id="rId36"/>
    <p:sldId id="989" r:id="rId37"/>
    <p:sldId id="990" r:id="rId38"/>
    <p:sldId id="991" r:id="rId39"/>
    <p:sldId id="992" r:id="rId40"/>
    <p:sldId id="993" r:id="rId41"/>
    <p:sldId id="958" r:id="rId42"/>
    <p:sldId id="975" r:id="rId43"/>
    <p:sldId id="846" r:id="rId44"/>
    <p:sldId id="965" r:id="rId45"/>
    <p:sldId id="1000" r:id="rId46"/>
    <p:sldId id="998" r:id="rId47"/>
    <p:sldId id="999" r:id="rId48"/>
    <p:sldId id="1001" r:id="rId49"/>
    <p:sldId id="85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384"/>
    <a:srgbClr val="C9BB86"/>
    <a:srgbClr val="6AEDDD"/>
    <a:srgbClr val="014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4"/>
    <p:restoredTop sz="96327"/>
  </p:normalViewPr>
  <p:slideViewPr>
    <p:cSldViewPr snapToGrid="0">
      <p:cViewPr>
        <p:scale>
          <a:sx n="108" d="100"/>
          <a:sy n="108" d="100"/>
        </p:scale>
        <p:origin x="6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42C-1411-512C-07E9-4139EEE5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1C26-F1BC-BCB6-D60D-4B13A4D6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3E04-9C7D-DDCF-82CB-8BF62F1E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5D1A-E73D-3928-AA40-682287F3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369D-D0FE-BA4F-4ED0-95222334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CBF0-374C-BF5D-78AE-AE31BB8E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FC7E-D752-EB54-BF3B-DDB2EB24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FB17-1B0D-81D5-4197-444DDDBC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FDB9-0DFD-A16A-E93F-826FB7DB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E04D-D1F1-BF8B-6734-E910EC8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DA95C-9498-C9E0-C396-2BC6AF62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8BEBC-9585-395A-1154-30154CF5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E190-9C45-B669-1547-1276FFF8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2F3E-D9B5-337B-0B5E-CCDE487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8987-4929-4AB1-F0D1-11918ED4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4EC5-9DFF-13E0-9747-0D64D44A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57F6-FC0C-88B4-D7CE-B68FD830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3D30-689C-6B05-01E7-A917D6DE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BD88-C200-3443-C7C6-7C571F5D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FD80-167D-3B8B-D541-3A24C256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AE70-4260-B12E-B7AD-233A8546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1638-32A3-5967-3015-398B743A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E894-74AF-7DC3-BD94-4C0EC22C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3F1A-92F5-5675-90D4-E46114C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0E4E-6DDB-58D8-956C-406EE2FD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E9E0-D937-F8C0-5E81-92F46940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7481-FF24-B66D-3C6D-6FA8C842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C89A6-60EC-C877-71F5-2700D2FD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7E70-D9EF-A9C5-9B2D-2C98A9E8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E8C3-B006-CAC9-2E7C-52152E69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4A36-F483-AEE1-1E1B-CA27B084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BDEF-99BB-A643-61B2-49FA9A0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FA37-8E63-6CB7-4785-444E616D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A06E4-3D2B-1F2E-3A68-3EBA0A1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F002D-99A6-1487-9A2E-20F87E7B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AF509-55ED-9BB4-4AD2-61EC7A6FE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E2D75-B649-B929-EAE5-F3525B87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B3361-0325-B7D0-2E3D-5FBDC177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93D35-074B-6799-3BEB-108B10FC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84FB-9581-7F8D-C80A-CA387965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E62AA-28FB-F2F6-1D5A-996BF0C3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221E-11B5-DD3F-3CBD-01F37F3C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88F3-8CC1-48B1-E6CA-0DDFF6A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9FF62-2747-0F33-2FC7-BC0A5038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187DF-DD15-01FE-C239-AF4E9C83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B71B-4A78-E02E-61AA-5106AC4D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A96-8691-6C9C-69ED-43E58C55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CEC8-BCC6-C669-87A3-B1AF351A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14368-177B-99B5-6DE2-43419583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2534-AF15-697B-7456-85007775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1ED15-D993-2888-8F12-55BC9CBD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FEB82-4FAB-0BBA-455C-B1A2AB4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A852-8BE6-9B33-2AC0-F7281AF6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66A60-3105-BBEF-ADB0-835C8FF4C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CCEBA-B960-C540-F5FF-35C056C5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F8D6-FF3B-46DB-1B5E-B2FF5D73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2BDBA-24C5-B957-6557-13A53BFA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F4F3-832D-8C16-4B2E-3759A872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320F3-2FE5-75FA-8537-2AFCF740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E1FB-584B-3B70-8504-9064CCFB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AA56-9A6E-FCDF-CE33-61ABAF50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0D0F-AE65-8948-A6C9-6300ED5C85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7E2C-4D93-41F8-37E4-F4F71A82C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E73D-F67A-185C-F43C-50B5126D2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D31D-235E-5E46-84B2-1AB499EB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1065" y="-731838"/>
            <a:ext cx="9144000" cy="1966872"/>
          </a:xfrm>
        </p:spPr>
        <p:txBody>
          <a:bodyPr/>
          <a:lstStyle/>
          <a:p>
            <a:r>
              <a:rPr lang="en-US" dirty="0"/>
              <a:t>Stats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66A9-88D2-E7E5-BA75-D89E6FB0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9719"/>
            <a:ext cx="686331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ANOVA</a:t>
            </a:r>
          </a:p>
        </p:txBody>
      </p:sp>
      <p:pic>
        <p:nvPicPr>
          <p:cNvPr id="4" name="Picture 3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F1835F23-1501-B223-02C0-7F250E9C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10" y="0"/>
            <a:ext cx="5328690" cy="6858000"/>
          </a:xfrm>
          <a:prstGeom prst="rect">
            <a:avLst/>
          </a:prstGeom>
        </p:spPr>
      </p:pic>
      <p:pic>
        <p:nvPicPr>
          <p:cNvPr id="6" name="Picture 5" descr="A diagram of different colored rhombuses&#10;&#10;Description automatically generated">
            <a:extLst>
              <a:ext uri="{FF2B5EF4-FFF2-40B4-BE49-F238E27FC236}">
                <a16:creationId xmlns:a16="http://schemas.microsoft.com/office/drawing/2014/main" id="{EB443360-8A36-17AD-20BC-DE94D2AF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0" y="2464475"/>
            <a:ext cx="6868290" cy="42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ANOVA compares the differences in variance within and between groups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Lets consider our 4 groups of dog based on breed and ask if they differ in size.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We can calculate how far the mean of each of sub-groups is from the overall mean to get between group variance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9254D-2F67-94E2-5015-978B7E156542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9664975-64C8-CD9B-E466-21BD0B982472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1D56F-47A9-6B55-8ED6-F8F885D39029}"/>
              </a:ext>
            </a:extLst>
          </p:cNvPr>
          <p:cNvCxnSpPr>
            <a:cxnSpLocks/>
          </p:cNvCxnSpPr>
          <p:nvPr/>
        </p:nvCxnSpPr>
        <p:spPr>
          <a:xfrm>
            <a:off x="582599" y="4397918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7C4062-C937-5342-D1B5-7FAA1887B6CB}"/>
              </a:ext>
            </a:extLst>
          </p:cNvPr>
          <p:cNvCxnSpPr>
            <a:cxnSpLocks/>
          </p:cNvCxnSpPr>
          <p:nvPr/>
        </p:nvCxnSpPr>
        <p:spPr>
          <a:xfrm>
            <a:off x="585888" y="3863161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1E047-479E-C882-98E9-0CCB9B191EFD}"/>
              </a:ext>
            </a:extLst>
          </p:cNvPr>
          <p:cNvCxnSpPr>
            <a:cxnSpLocks/>
          </p:cNvCxnSpPr>
          <p:nvPr/>
        </p:nvCxnSpPr>
        <p:spPr>
          <a:xfrm>
            <a:off x="578212" y="3067852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DA87A8-EEA1-72E2-B507-96681C600DA2}"/>
              </a:ext>
            </a:extLst>
          </p:cNvPr>
          <p:cNvCxnSpPr>
            <a:cxnSpLocks/>
          </p:cNvCxnSpPr>
          <p:nvPr/>
        </p:nvCxnSpPr>
        <p:spPr>
          <a:xfrm>
            <a:off x="581792" y="2371823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F3F12-E8F6-6A89-F460-0CC0A494B7FE}"/>
              </a:ext>
            </a:extLst>
          </p:cNvPr>
          <p:cNvCxnSpPr>
            <a:cxnSpLocks/>
          </p:cNvCxnSpPr>
          <p:nvPr/>
        </p:nvCxnSpPr>
        <p:spPr>
          <a:xfrm flipV="1">
            <a:off x="2587525" y="3601279"/>
            <a:ext cx="0" cy="79663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8BB89-FCDF-9A8F-33C7-9A2E29721F6B}"/>
              </a:ext>
            </a:extLst>
          </p:cNvPr>
          <p:cNvCxnSpPr>
            <a:cxnSpLocks/>
          </p:cNvCxnSpPr>
          <p:nvPr/>
        </p:nvCxnSpPr>
        <p:spPr>
          <a:xfrm>
            <a:off x="5164929" y="2391818"/>
            <a:ext cx="0" cy="116045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B184D-3D8D-5932-36D7-83CF9329AECF}"/>
              </a:ext>
            </a:extLst>
          </p:cNvPr>
          <p:cNvCxnSpPr>
            <a:cxnSpLocks/>
          </p:cNvCxnSpPr>
          <p:nvPr/>
        </p:nvCxnSpPr>
        <p:spPr>
          <a:xfrm>
            <a:off x="4083445" y="3088720"/>
            <a:ext cx="0" cy="47431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9B067-84F4-59AF-C959-1DB2C7EB63F1}"/>
              </a:ext>
            </a:extLst>
          </p:cNvPr>
          <p:cNvCxnSpPr>
            <a:cxnSpLocks/>
          </p:cNvCxnSpPr>
          <p:nvPr/>
        </p:nvCxnSpPr>
        <p:spPr>
          <a:xfrm flipV="1">
            <a:off x="3410377" y="3567878"/>
            <a:ext cx="0" cy="32349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4433C-1896-9D75-66D7-25C9FAFE3149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00382-2FC2-CE99-6B2D-326C48485D40}"/>
              </a:ext>
            </a:extLst>
          </p:cNvPr>
          <p:cNvSpPr txBox="1"/>
          <p:nvPr/>
        </p:nvSpPr>
        <p:spPr>
          <a:xfrm>
            <a:off x="5422741" y="29385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05D7-178B-9187-A3D9-C4A57A7356FC}"/>
              </a:ext>
            </a:extLst>
          </p:cNvPr>
          <p:cNvSpPr txBox="1"/>
          <p:nvPr/>
        </p:nvSpPr>
        <p:spPr>
          <a:xfrm>
            <a:off x="5422741" y="37596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group3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CFD83-D249-FF2D-DFD7-3D3F604A7005}"/>
              </a:ext>
            </a:extLst>
          </p:cNvPr>
          <p:cNvSpPr txBox="1"/>
          <p:nvPr/>
        </p:nvSpPr>
        <p:spPr>
          <a:xfrm>
            <a:off x="5412522" y="429660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group4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255B8C-F32A-B58B-0491-5FE96AD2BA75}"/>
              </a:ext>
            </a:extLst>
          </p:cNvPr>
          <p:cNvSpPr txBox="1"/>
          <p:nvPr/>
        </p:nvSpPr>
        <p:spPr>
          <a:xfrm>
            <a:off x="6864770" y="566479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2"/>
                </a:solidFill>
                <a:latin typeface="Helvetica" pitchFamily="2" charset="0"/>
              </a:rPr>
              <a:t>Between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1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ANOVA compares the differences in variance within and between groups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Lets consider our 4 groups of dog based on breed and ask if they differ in size.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We can add up the variance found within each of the sub groups to get the within group variance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B50A3-3ABB-8731-C75B-45EE9D9F8B29}"/>
              </a:ext>
            </a:extLst>
          </p:cNvPr>
          <p:cNvCxnSpPr>
            <a:cxnSpLocks/>
          </p:cNvCxnSpPr>
          <p:nvPr/>
        </p:nvCxnSpPr>
        <p:spPr>
          <a:xfrm flipV="1">
            <a:off x="4556957" y="1906111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9664975-64C8-CD9B-E466-21BD0B982472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A28490-A04B-BE08-5B02-35766567F0FA}"/>
              </a:ext>
            </a:extLst>
          </p:cNvPr>
          <p:cNvCxnSpPr>
            <a:cxnSpLocks/>
          </p:cNvCxnSpPr>
          <p:nvPr/>
        </p:nvCxnSpPr>
        <p:spPr>
          <a:xfrm>
            <a:off x="4562819" y="2420162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012F1-0CF2-6D06-6979-78368A793382}"/>
              </a:ext>
            </a:extLst>
          </p:cNvPr>
          <p:cNvCxnSpPr>
            <a:cxnSpLocks/>
          </p:cNvCxnSpPr>
          <p:nvPr/>
        </p:nvCxnSpPr>
        <p:spPr>
          <a:xfrm flipV="1">
            <a:off x="3501880" y="2607222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D2E14-A3CE-E1EB-96DF-24F932BC726F}"/>
              </a:ext>
            </a:extLst>
          </p:cNvPr>
          <p:cNvCxnSpPr>
            <a:cxnSpLocks/>
          </p:cNvCxnSpPr>
          <p:nvPr/>
        </p:nvCxnSpPr>
        <p:spPr>
          <a:xfrm>
            <a:off x="3507742" y="3121273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26EC08-A5B7-8E61-1EA4-A2AB643DBE0A}"/>
              </a:ext>
            </a:extLst>
          </p:cNvPr>
          <p:cNvCxnSpPr>
            <a:cxnSpLocks/>
          </p:cNvCxnSpPr>
          <p:nvPr/>
        </p:nvCxnSpPr>
        <p:spPr>
          <a:xfrm flipV="1">
            <a:off x="2804357" y="3393366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E0BFB-7E12-44B9-8A57-DD58AE4BEA1D}"/>
              </a:ext>
            </a:extLst>
          </p:cNvPr>
          <p:cNvCxnSpPr>
            <a:cxnSpLocks/>
          </p:cNvCxnSpPr>
          <p:nvPr/>
        </p:nvCxnSpPr>
        <p:spPr>
          <a:xfrm>
            <a:off x="2810219" y="3907417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04A6A4-4988-0239-EBBC-022C3AA6F70A}"/>
              </a:ext>
            </a:extLst>
          </p:cNvPr>
          <p:cNvCxnSpPr>
            <a:cxnSpLocks/>
          </p:cNvCxnSpPr>
          <p:nvPr/>
        </p:nvCxnSpPr>
        <p:spPr>
          <a:xfrm flipV="1">
            <a:off x="2007188" y="3938170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6167F-9F48-E467-D316-FD014093FE84}"/>
              </a:ext>
            </a:extLst>
          </p:cNvPr>
          <p:cNvCxnSpPr>
            <a:cxnSpLocks/>
          </p:cNvCxnSpPr>
          <p:nvPr/>
        </p:nvCxnSpPr>
        <p:spPr>
          <a:xfrm>
            <a:off x="2013050" y="4452221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5B47BB-B7A0-A246-F6C7-0B1FC300C2F2}"/>
              </a:ext>
            </a:extLst>
          </p:cNvPr>
          <p:cNvSpPr txBox="1"/>
          <p:nvPr/>
        </p:nvSpPr>
        <p:spPr>
          <a:xfrm>
            <a:off x="6864770" y="5664797"/>
            <a:ext cx="49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solidFill>
                  <a:schemeClr val="accent6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6"/>
                </a:solidFill>
                <a:latin typeface="Helvetica" pitchFamily="2" charset="0"/>
              </a:rPr>
              <a:t>Within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ANOVA compares the differences in variance within and between groups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Lets consider our 4 groups of dog based on breed and ask if they differ in size.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We can now test if the variance </a:t>
            </a:r>
            <a:r>
              <a:rPr lang="en-US" sz="2400" dirty="0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sz="2400" dirty="0">
                <a:latin typeface="Helvetica" pitchFamily="2" charset="0"/>
              </a:rPr>
              <a:t> groups is larger than the variance </a:t>
            </a:r>
            <a:r>
              <a:rPr lang="en-US" sz="2400" dirty="0">
                <a:solidFill>
                  <a:schemeClr val="accent6"/>
                </a:solidFill>
                <a:latin typeface="Helvetica" pitchFamily="2" charset="0"/>
              </a:rPr>
              <a:t>within</a:t>
            </a:r>
            <a:r>
              <a:rPr lang="en-US" sz="2400" dirty="0">
                <a:latin typeface="Helvetica" pitchFamily="2" charset="0"/>
              </a:rPr>
              <a:t> groups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B50A3-3ABB-8731-C75B-45EE9D9F8B29}"/>
              </a:ext>
            </a:extLst>
          </p:cNvPr>
          <p:cNvCxnSpPr>
            <a:cxnSpLocks/>
          </p:cNvCxnSpPr>
          <p:nvPr/>
        </p:nvCxnSpPr>
        <p:spPr>
          <a:xfrm flipV="1">
            <a:off x="4556957" y="1906111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9254D-2F67-94E2-5015-978B7E156542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9664975-64C8-CD9B-E466-21BD0B982472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1D56F-47A9-6B55-8ED6-F8F885D39029}"/>
              </a:ext>
            </a:extLst>
          </p:cNvPr>
          <p:cNvCxnSpPr>
            <a:cxnSpLocks/>
          </p:cNvCxnSpPr>
          <p:nvPr/>
        </p:nvCxnSpPr>
        <p:spPr>
          <a:xfrm>
            <a:off x="582599" y="4397918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7C4062-C937-5342-D1B5-7FAA1887B6CB}"/>
              </a:ext>
            </a:extLst>
          </p:cNvPr>
          <p:cNvCxnSpPr>
            <a:cxnSpLocks/>
          </p:cNvCxnSpPr>
          <p:nvPr/>
        </p:nvCxnSpPr>
        <p:spPr>
          <a:xfrm>
            <a:off x="585888" y="3863161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1E047-479E-C882-98E9-0CCB9B191EFD}"/>
              </a:ext>
            </a:extLst>
          </p:cNvPr>
          <p:cNvCxnSpPr>
            <a:cxnSpLocks/>
          </p:cNvCxnSpPr>
          <p:nvPr/>
        </p:nvCxnSpPr>
        <p:spPr>
          <a:xfrm>
            <a:off x="578212" y="3067852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DA87A8-EEA1-72E2-B507-96681C600DA2}"/>
              </a:ext>
            </a:extLst>
          </p:cNvPr>
          <p:cNvCxnSpPr>
            <a:cxnSpLocks/>
          </p:cNvCxnSpPr>
          <p:nvPr/>
        </p:nvCxnSpPr>
        <p:spPr>
          <a:xfrm>
            <a:off x="581792" y="2371823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F3F12-E8F6-6A89-F460-0CC0A494B7FE}"/>
              </a:ext>
            </a:extLst>
          </p:cNvPr>
          <p:cNvCxnSpPr>
            <a:cxnSpLocks/>
          </p:cNvCxnSpPr>
          <p:nvPr/>
        </p:nvCxnSpPr>
        <p:spPr>
          <a:xfrm flipV="1">
            <a:off x="2587525" y="3601279"/>
            <a:ext cx="0" cy="79663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8BB89-FCDF-9A8F-33C7-9A2E29721F6B}"/>
              </a:ext>
            </a:extLst>
          </p:cNvPr>
          <p:cNvCxnSpPr>
            <a:cxnSpLocks/>
          </p:cNvCxnSpPr>
          <p:nvPr/>
        </p:nvCxnSpPr>
        <p:spPr>
          <a:xfrm>
            <a:off x="5164929" y="2391818"/>
            <a:ext cx="0" cy="116045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B184D-3D8D-5932-36D7-83CF9329AECF}"/>
              </a:ext>
            </a:extLst>
          </p:cNvPr>
          <p:cNvCxnSpPr>
            <a:cxnSpLocks/>
          </p:cNvCxnSpPr>
          <p:nvPr/>
        </p:nvCxnSpPr>
        <p:spPr>
          <a:xfrm>
            <a:off x="4083445" y="3088720"/>
            <a:ext cx="0" cy="47431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9B067-84F4-59AF-C959-1DB2C7EB63F1}"/>
              </a:ext>
            </a:extLst>
          </p:cNvPr>
          <p:cNvCxnSpPr>
            <a:cxnSpLocks/>
          </p:cNvCxnSpPr>
          <p:nvPr/>
        </p:nvCxnSpPr>
        <p:spPr>
          <a:xfrm flipV="1">
            <a:off x="3410377" y="3567878"/>
            <a:ext cx="0" cy="32349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A28490-A04B-BE08-5B02-35766567F0FA}"/>
              </a:ext>
            </a:extLst>
          </p:cNvPr>
          <p:cNvCxnSpPr>
            <a:cxnSpLocks/>
          </p:cNvCxnSpPr>
          <p:nvPr/>
        </p:nvCxnSpPr>
        <p:spPr>
          <a:xfrm>
            <a:off x="4562819" y="2420162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012F1-0CF2-6D06-6979-78368A793382}"/>
              </a:ext>
            </a:extLst>
          </p:cNvPr>
          <p:cNvCxnSpPr>
            <a:cxnSpLocks/>
          </p:cNvCxnSpPr>
          <p:nvPr/>
        </p:nvCxnSpPr>
        <p:spPr>
          <a:xfrm flipV="1">
            <a:off x="3501880" y="2607222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D2E14-A3CE-E1EB-96DF-24F932BC726F}"/>
              </a:ext>
            </a:extLst>
          </p:cNvPr>
          <p:cNvCxnSpPr>
            <a:cxnSpLocks/>
          </p:cNvCxnSpPr>
          <p:nvPr/>
        </p:nvCxnSpPr>
        <p:spPr>
          <a:xfrm>
            <a:off x="3507742" y="3121273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26EC08-A5B7-8E61-1EA4-A2AB643DBE0A}"/>
              </a:ext>
            </a:extLst>
          </p:cNvPr>
          <p:cNvCxnSpPr>
            <a:cxnSpLocks/>
          </p:cNvCxnSpPr>
          <p:nvPr/>
        </p:nvCxnSpPr>
        <p:spPr>
          <a:xfrm flipV="1">
            <a:off x="2804357" y="3393366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E0BFB-7E12-44B9-8A57-DD58AE4BEA1D}"/>
              </a:ext>
            </a:extLst>
          </p:cNvPr>
          <p:cNvCxnSpPr>
            <a:cxnSpLocks/>
          </p:cNvCxnSpPr>
          <p:nvPr/>
        </p:nvCxnSpPr>
        <p:spPr>
          <a:xfrm>
            <a:off x="2810219" y="3907417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04A6A4-4988-0239-EBBC-022C3AA6F70A}"/>
              </a:ext>
            </a:extLst>
          </p:cNvPr>
          <p:cNvCxnSpPr>
            <a:cxnSpLocks/>
          </p:cNvCxnSpPr>
          <p:nvPr/>
        </p:nvCxnSpPr>
        <p:spPr>
          <a:xfrm flipV="1">
            <a:off x="2007188" y="3938170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6167F-9F48-E467-D316-FD014093FE84}"/>
              </a:ext>
            </a:extLst>
          </p:cNvPr>
          <p:cNvCxnSpPr>
            <a:cxnSpLocks/>
          </p:cNvCxnSpPr>
          <p:nvPr/>
        </p:nvCxnSpPr>
        <p:spPr>
          <a:xfrm>
            <a:off x="2013050" y="4452221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4433C-1896-9D75-66D7-25C9FAFE3149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00382-2FC2-CE99-6B2D-326C48485D40}"/>
              </a:ext>
            </a:extLst>
          </p:cNvPr>
          <p:cNvSpPr txBox="1"/>
          <p:nvPr/>
        </p:nvSpPr>
        <p:spPr>
          <a:xfrm>
            <a:off x="5422741" y="29385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05D7-178B-9187-A3D9-C4A57A7356FC}"/>
              </a:ext>
            </a:extLst>
          </p:cNvPr>
          <p:cNvSpPr txBox="1"/>
          <p:nvPr/>
        </p:nvSpPr>
        <p:spPr>
          <a:xfrm>
            <a:off x="5422741" y="37596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group3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CFD83-D249-FF2D-DFD7-3D3F604A7005}"/>
              </a:ext>
            </a:extLst>
          </p:cNvPr>
          <p:cNvSpPr txBox="1"/>
          <p:nvPr/>
        </p:nvSpPr>
        <p:spPr>
          <a:xfrm>
            <a:off x="5412522" y="429660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group4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DBCE04-74D0-71E6-AC4E-D79A605BFDE1}"/>
              </a:ext>
            </a:extLst>
          </p:cNvPr>
          <p:cNvSpPr txBox="1"/>
          <p:nvPr/>
        </p:nvSpPr>
        <p:spPr>
          <a:xfrm>
            <a:off x="6864770" y="5664797"/>
            <a:ext cx="49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solidFill>
                  <a:schemeClr val="accent6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6"/>
                </a:solidFill>
                <a:latin typeface="Helvetica" pitchFamily="2" charset="0"/>
              </a:rPr>
              <a:t>Within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17255"/>
            <a:ext cx="433451" cy="573940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If variance </a:t>
            </a:r>
            <a:r>
              <a:rPr lang="en-US" sz="2400" dirty="0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sz="2400" dirty="0">
                <a:latin typeface="Helvetica" pitchFamily="2" charset="0"/>
              </a:rPr>
              <a:t> groups is much larger than the variance </a:t>
            </a:r>
            <a:r>
              <a:rPr lang="en-US" sz="2400" dirty="0">
                <a:solidFill>
                  <a:schemeClr val="accent6"/>
                </a:solidFill>
                <a:latin typeface="Helvetica" pitchFamily="2" charset="0"/>
              </a:rPr>
              <a:t>within</a:t>
            </a:r>
            <a:r>
              <a:rPr lang="en-US" sz="2400" dirty="0">
                <a:latin typeface="Helvetica" pitchFamily="2" charset="0"/>
              </a:rPr>
              <a:t> groups</a:t>
            </a:r>
          </a:p>
          <a:p>
            <a:r>
              <a:rPr lang="en-US" sz="2400" dirty="0">
                <a:latin typeface="Helvetica" pitchFamily="2" charset="0"/>
              </a:rPr>
              <a:t>it suggests a difference between groups.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A2C45-695D-7614-E1DB-7DCCF8F7CC2C}"/>
              </a:ext>
            </a:extLst>
          </p:cNvPr>
          <p:cNvSpPr txBox="1"/>
          <p:nvPr/>
        </p:nvSpPr>
        <p:spPr>
          <a:xfrm>
            <a:off x="6864770" y="5664797"/>
            <a:ext cx="49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solidFill>
                  <a:schemeClr val="accent6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6"/>
                </a:solidFill>
                <a:latin typeface="Helvetica" pitchFamily="2" charset="0"/>
              </a:rPr>
              <a:t>Within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B50A3-3ABB-8731-C75B-45EE9D9F8B29}"/>
              </a:ext>
            </a:extLst>
          </p:cNvPr>
          <p:cNvCxnSpPr>
            <a:cxnSpLocks/>
          </p:cNvCxnSpPr>
          <p:nvPr/>
        </p:nvCxnSpPr>
        <p:spPr>
          <a:xfrm flipV="1">
            <a:off x="4556957" y="1851951"/>
            <a:ext cx="0" cy="27843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9254D-2F67-94E2-5015-978B7E156542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4573600"/>
            <a:ext cx="433451" cy="713675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3786907"/>
            <a:ext cx="433451" cy="49800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4268" y="2545700"/>
            <a:ext cx="433451" cy="506510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F3F12-E8F6-6A89-F460-0CC0A494B7FE}"/>
              </a:ext>
            </a:extLst>
          </p:cNvPr>
          <p:cNvCxnSpPr>
            <a:cxnSpLocks/>
          </p:cNvCxnSpPr>
          <p:nvPr/>
        </p:nvCxnSpPr>
        <p:spPr>
          <a:xfrm flipV="1">
            <a:off x="2587525" y="3578636"/>
            <a:ext cx="0" cy="126712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8BB89-FCDF-9A8F-33C7-9A2E29721F6B}"/>
              </a:ext>
            </a:extLst>
          </p:cNvPr>
          <p:cNvCxnSpPr>
            <a:cxnSpLocks/>
          </p:cNvCxnSpPr>
          <p:nvPr/>
        </p:nvCxnSpPr>
        <p:spPr>
          <a:xfrm>
            <a:off x="5164929" y="2252771"/>
            <a:ext cx="0" cy="129950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B184D-3D8D-5932-36D7-83CF9329AECF}"/>
              </a:ext>
            </a:extLst>
          </p:cNvPr>
          <p:cNvCxnSpPr>
            <a:cxnSpLocks/>
          </p:cNvCxnSpPr>
          <p:nvPr/>
        </p:nvCxnSpPr>
        <p:spPr>
          <a:xfrm>
            <a:off x="4083445" y="2743200"/>
            <a:ext cx="0" cy="80907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9B067-84F4-59AF-C959-1DB2C7EB63F1}"/>
              </a:ext>
            </a:extLst>
          </p:cNvPr>
          <p:cNvCxnSpPr>
            <a:cxnSpLocks/>
          </p:cNvCxnSpPr>
          <p:nvPr/>
        </p:nvCxnSpPr>
        <p:spPr>
          <a:xfrm flipV="1">
            <a:off x="3410377" y="3552276"/>
            <a:ext cx="0" cy="449672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A28490-A04B-BE08-5B02-35766567F0FA}"/>
              </a:ext>
            </a:extLst>
          </p:cNvPr>
          <p:cNvCxnSpPr>
            <a:cxnSpLocks/>
          </p:cNvCxnSpPr>
          <p:nvPr/>
        </p:nvCxnSpPr>
        <p:spPr>
          <a:xfrm flipH="1">
            <a:off x="4556957" y="2200243"/>
            <a:ext cx="5862" cy="37662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012F1-0CF2-6D06-6979-78368A793382}"/>
              </a:ext>
            </a:extLst>
          </p:cNvPr>
          <p:cNvCxnSpPr>
            <a:cxnSpLocks/>
          </p:cNvCxnSpPr>
          <p:nvPr/>
        </p:nvCxnSpPr>
        <p:spPr>
          <a:xfrm flipV="1">
            <a:off x="3501880" y="2491195"/>
            <a:ext cx="0" cy="252005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D2E14-A3CE-E1EB-96DF-24F932BC726F}"/>
              </a:ext>
            </a:extLst>
          </p:cNvPr>
          <p:cNvCxnSpPr>
            <a:cxnSpLocks/>
          </p:cNvCxnSpPr>
          <p:nvPr/>
        </p:nvCxnSpPr>
        <p:spPr>
          <a:xfrm>
            <a:off x="3501880" y="2777925"/>
            <a:ext cx="5862" cy="30901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26EC08-A5B7-8E61-1EA4-A2AB643DBE0A}"/>
              </a:ext>
            </a:extLst>
          </p:cNvPr>
          <p:cNvCxnSpPr>
            <a:cxnSpLocks/>
          </p:cNvCxnSpPr>
          <p:nvPr/>
        </p:nvCxnSpPr>
        <p:spPr>
          <a:xfrm flipV="1">
            <a:off x="2804357" y="3752182"/>
            <a:ext cx="0" cy="24976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E0BFB-7E12-44B9-8A57-DD58AE4BEA1D}"/>
              </a:ext>
            </a:extLst>
          </p:cNvPr>
          <p:cNvCxnSpPr>
            <a:cxnSpLocks/>
          </p:cNvCxnSpPr>
          <p:nvPr/>
        </p:nvCxnSpPr>
        <p:spPr>
          <a:xfrm>
            <a:off x="2798644" y="4057888"/>
            <a:ext cx="0" cy="27264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04A6A4-4988-0239-EBBC-022C3AA6F70A}"/>
              </a:ext>
            </a:extLst>
          </p:cNvPr>
          <p:cNvCxnSpPr>
            <a:cxnSpLocks/>
          </p:cNvCxnSpPr>
          <p:nvPr/>
        </p:nvCxnSpPr>
        <p:spPr>
          <a:xfrm flipV="1">
            <a:off x="2007188" y="4515725"/>
            <a:ext cx="0" cy="39779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6167F-9F48-E467-D316-FD014093FE84}"/>
              </a:ext>
            </a:extLst>
          </p:cNvPr>
          <p:cNvCxnSpPr>
            <a:cxnSpLocks/>
          </p:cNvCxnSpPr>
          <p:nvPr/>
        </p:nvCxnSpPr>
        <p:spPr>
          <a:xfrm flipH="1">
            <a:off x="2001475" y="4959560"/>
            <a:ext cx="5713" cy="37272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4433C-1896-9D75-66D7-25C9FAFE3149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00382-2FC2-CE99-6B2D-326C48485D40}"/>
              </a:ext>
            </a:extLst>
          </p:cNvPr>
          <p:cNvSpPr txBox="1"/>
          <p:nvPr/>
        </p:nvSpPr>
        <p:spPr>
          <a:xfrm>
            <a:off x="5422741" y="29385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05D7-178B-9187-A3D9-C4A57A7356FC}"/>
              </a:ext>
            </a:extLst>
          </p:cNvPr>
          <p:cNvSpPr txBox="1"/>
          <p:nvPr/>
        </p:nvSpPr>
        <p:spPr>
          <a:xfrm>
            <a:off x="5422741" y="37596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group3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CFD83-D249-FF2D-DFD7-3D3F604A7005}"/>
              </a:ext>
            </a:extLst>
          </p:cNvPr>
          <p:cNvSpPr txBox="1"/>
          <p:nvPr/>
        </p:nvSpPr>
        <p:spPr>
          <a:xfrm>
            <a:off x="5412522" y="429660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group4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6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17254"/>
            <a:ext cx="433451" cy="2504275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If variance </a:t>
            </a:r>
            <a:r>
              <a:rPr lang="en-US" sz="2400" dirty="0">
                <a:solidFill>
                  <a:schemeClr val="accent6"/>
                </a:solidFill>
                <a:latin typeface="Helvetica" pitchFamily="2" charset="0"/>
              </a:rPr>
              <a:t>within</a:t>
            </a:r>
            <a:r>
              <a:rPr lang="en-US" sz="2400" dirty="0">
                <a:latin typeface="Helvetica" pitchFamily="2" charset="0"/>
              </a:rPr>
              <a:t> groups is larger </a:t>
            </a:r>
          </a:p>
          <a:p>
            <a:r>
              <a:rPr lang="en-US" sz="2400" dirty="0">
                <a:latin typeface="Helvetica" pitchFamily="2" charset="0"/>
              </a:rPr>
              <a:t>than the variance </a:t>
            </a:r>
            <a:r>
              <a:rPr lang="en-US" sz="2400" dirty="0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sz="2400" dirty="0">
                <a:latin typeface="Helvetica" pitchFamily="2" charset="0"/>
              </a:rPr>
              <a:t> groups</a:t>
            </a:r>
          </a:p>
          <a:p>
            <a:r>
              <a:rPr lang="en-US" sz="2400" dirty="0">
                <a:latin typeface="Helvetica" pitchFamily="2" charset="0"/>
              </a:rPr>
              <a:t>it suggests that there is no difference between groups.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A2C45-695D-7614-E1DB-7DCCF8F7CC2C}"/>
              </a:ext>
            </a:extLst>
          </p:cNvPr>
          <p:cNvSpPr txBox="1"/>
          <p:nvPr/>
        </p:nvSpPr>
        <p:spPr>
          <a:xfrm>
            <a:off x="6864770" y="5664797"/>
            <a:ext cx="49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2"/>
                </a:solidFill>
                <a:latin typeface="Helvetica" pitchFamily="2" charset="0"/>
              </a:rPr>
              <a:t>Between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solidFill>
                  <a:schemeClr val="accent6"/>
                </a:solidFill>
                <a:latin typeface="Helvetica" pitchFamily="2" charset="0"/>
              </a:rPr>
              <a:t>Varaiance</a:t>
            </a:r>
            <a:r>
              <a:rPr lang="en-US" baseline="-25000" dirty="0" err="1">
                <a:solidFill>
                  <a:schemeClr val="accent6"/>
                </a:solidFill>
                <a:latin typeface="Helvetica" pitchFamily="2" charset="0"/>
              </a:rPr>
              <a:t>Within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9254D-2F67-94E2-5015-978B7E156542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2529770"/>
            <a:ext cx="433451" cy="275750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2694292"/>
            <a:ext cx="433451" cy="2151470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4268" y="2252771"/>
            <a:ext cx="433451" cy="2043831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F3F12-E8F6-6A89-F460-0CC0A494B7FE}"/>
              </a:ext>
            </a:extLst>
          </p:cNvPr>
          <p:cNvCxnSpPr>
            <a:cxnSpLocks/>
          </p:cNvCxnSpPr>
          <p:nvPr/>
        </p:nvCxnSpPr>
        <p:spPr>
          <a:xfrm flipV="1">
            <a:off x="2587525" y="3578636"/>
            <a:ext cx="0" cy="31045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8BB89-FCDF-9A8F-33C7-9A2E29721F6B}"/>
              </a:ext>
            </a:extLst>
          </p:cNvPr>
          <p:cNvCxnSpPr>
            <a:cxnSpLocks/>
          </p:cNvCxnSpPr>
          <p:nvPr/>
        </p:nvCxnSpPr>
        <p:spPr>
          <a:xfrm>
            <a:off x="5130204" y="3086935"/>
            <a:ext cx="0" cy="465341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B184D-3D8D-5932-36D7-83CF9329AECF}"/>
              </a:ext>
            </a:extLst>
          </p:cNvPr>
          <p:cNvCxnSpPr>
            <a:cxnSpLocks/>
          </p:cNvCxnSpPr>
          <p:nvPr/>
        </p:nvCxnSpPr>
        <p:spPr>
          <a:xfrm>
            <a:off x="4083445" y="3214495"/>
            <a:ext cx="0" cy="337781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9B067-84F4-59AF-C959-1DB2C7EB63F1}"/>
              </a:ext>
            </a:extLst>
          </p:cNvPr>
          <p:cNvCxnSpPr>
            <a:cxnSpLocks/>
          </p:cNvCxnSpPr>
          <p:nvPr/>
        </p:nvCxnSpPr>
        <p:spPr>
          <a:xfrm flipV="1">
            <a:off x="3410377" y="3552276"/>
            <a:ext cx="0" cy="20739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04A6A4-4988-0239-EBBC-022C3AA6F70A}"/>
              </a:ext>
            </a:extLst>
          </p:cNvPr>
          <p:cNvCxnSpPr>
            <a:cxnSpLocks/>
          </p:cNvCxnSpPr>
          <p:nvPr/>
        </p:nvCxnSpPr>
        <p:spPr>
          <a:xfrm flipV="1">
            <a:off x="2001475" y="2544300"/>
            <a:ext cx="0" cy="16830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6167F-9F48-E467-D316-FD014093FE84}"/>
              </a:ext>
            </a:extLst>
          </p:cNvPr>
          <p:cNvCxnSpPr>
            <a:cxnSpLocks/>
          </p:cNvCxnSpPr>
          <p:nvPr/>
        </p:nvCxnSpPr>
        <p:spPr>
          <a:xfrm>
            <a:off x="2001475" y="4036673"/>
            <a:ext cx="0" cy="129561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4433C-1896-9D75-66D7-25C9FAFE3149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00382-2FC2-CE99-6B2D-326C48485D40}"/>
              </a:ext>
            </a:extLst>
          </p:cNvPr>
          <p:cNvSpPr txBox="1"/>
          <p:nvPr/>
        </p:nvSpPr>
        <p:spPr>
          <a:xfrm>
            <a:off x="5422741" y="29385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05D7-178B-9187-A3D9-C4A57A7356FC}"/>
              </a:ext>
            </a:extLst>
          </p:cNvPr>
          <p:cNvSpPr txBox="1"/>
          <p:nvPr/>
        </p:nvSpPr>
        <p:spPr>
          <a:xfrm>
            <a:off x="5422741" y="37596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group3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CFD83-D249-FF2D-DFD7-3D3F604A7005}"/>
              </a:ext>
            </a:extLst>
          </p:cNvPr>
          <p:cNvSpPr txBox="1"/>
          <p:nvPr/>
        </p:nvSpPr>
        <p:spPr>
          <a:xfrm>
            <a:off x="5412522" y="429660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group4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AA436D-098D-7FA9-8AEC-3B2E4E049084}"/>
              </a:ext>
            </a:extLst>
          </p:cNvPr>
          <p:cNvCxnSpPr>
            <a:cxnSpLocks/>
          </p:cNvCxnSpPr>
          <p:nvPr/>
        </p:nvCxnSpPr>
        <p:spPr>
          <a:xfrm flipV="1">
            <a:off x="2901298" y="2694292"/>
            <a:ext cx="0" cy="16830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D6B34F-E883-DFFA-6AFF-36CBA382D4CB}"/>
              </a:ext>
            </a:extLst>
          </p:cNvPr>
          <p:cNvCxnSpPr>
            <a:cxnSpLocks/>
          </p:cNvCxnSpPr>
          <p:nvPr/>
        </p:nvCxnSpPr>
        <p:spPr>
          <a:xfrm>
            <a:off x="2901298" y="4186665"/>
            <a:ext cx="0" cy="65909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C0DD2D-1908-22AB-1D21-D23E84268A7D}"/>
              </a:ext>
            </a:extLst>
          </p:cNvPr>
          <p:cNvCxnSpPr>
            <a:cxnSpLocks/>
          </p:cNvCxnSpPr>
          <p:nvPr/>
        </p:nvCxnSpPr>
        <p:spPr>
          <a:xfrm flipV="1">
            <a:off x="3493536" y="2201403"/>
            <a:ext cx="0" cy="16830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481FEC-A488-B0B1-5811-ECCBF17FE0F2}"/>
              </a:ext>
            </a:extLst>
          </p:cNvPr>
          <p:cNvCxnSpPr>
            <a:cxnSpLocks/>
          </p:cNvCxnSpPr>
          <p:nvPr/>
        </p:nvCxnSpPr>
        <p:spPr>
          <a:xfrm>
            <a:off x="3493536" y="3693776"/>
            <a:ext cx="0" cy="65909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7BD39-FE8A-D58E-768E-9C65326A2510}"/>
              </a:ext>
            </a:extLst>
          </p:cNvPr>
          <p:cNvCxnSpPr>
            <a:cxnSpLocks/>
          </p:cNvCxnSpPr>
          <p:nvPr/>
        </p:nvCxnSpPr>
        <p:spPr>
          <a:xfrm flipV="1">
            <a:off x="4525612" y="1943843"/>
            <a:ext cx="0" cy="16830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C7F03D-68A2-541C-3D70-F87E12EA73E1}"/>
              </a:ext>
            </a:extLst>
          </p:cNvPr>
          <p:cNvCxnSpPr>
            <a:cxnSpLocks/>
          </p:cNvCxnSpPr>
          <p:nvPr/>
        </p:nvCxnSpPr>
        <p:spPr>
          <a:xfrm>
            <a:off x="4525612" y="3436216"/>
            <a:ext cx="0" cy="98531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4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05422" y="1275503"/>
            <a:ext cx="5204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To test if these differences are significantly different we need to compare them to a NULL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H</a:t>
            </a:r>
            <a:r>
              <a:rPr lang="en-US" sz="2400" baseline="-25000" dirty="0">
                <a:latin typeface="Helvetica" pitchFamily="2" charset="0"/>
              </a:rPr>
              <a:t>0</a:t>
            </a:r>
            <a:r>
              <a:rPr lang="en-US" sz="2400" dirty="0">
                <a:latin typeface="Helvetica" pitchFamily="2" charset="0"/>
              </a:rPr>
              <a:t>: Each of the sub-groups are samples drawn from the same normal distribution.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H</a:t>
            </a:r>
            <a:r>
              <a:rPr lang="en-US" sz="2400" baseline="-25000" dirty="0">
                <a:latin typeface="Helvetica" pitchFamily="2" charset="0"/>
              </a:rPr>
              <a:t>A</a:t>
            </a:r>
            <a:r>
              <a:rPr lang="en-US" sz="2400" dirty="0">
                <a:latin typeface="Helvetica" pitchFamily="2" charset="0"/>
              </a:rPr>
              <a:t>: The sub-groups are samples drawn from from set of normal distribution with differing means (but equal variances). 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201F449-9943-4FF8-2E65-E4286F76D4C2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081847-41C4-503A-3B80-F4B722691649}"/>
              </a:ext>
            </a:extLst>
          </p:cNvPr>
          <p:cNvGrpSpPr/>
          <p:nvPr/>
        </p:nvGrpSpPr>
        <p:grpSpPr>
          <a:xfrm>
            <a:off x="718805" y="1079683"/>
            <a:ext cx="3783747" cy="2786261"/>
            <a:chOff x="718805" y="1079683"/>
            <a:chExt cx="4353737" cy="483498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01908D3-F1EE-8DBB-28B6-F4AF730E1ADC}"/>
                </a:ext>
              </a:extLst>
            </p:cNvPr>
            <p:cNvSpPr/>
            <p:nvPr/>
          </p:nvSpPr>
          <p:spPr>
            <a:xfrm>
              <a:off x="2088770" y="3922321"/>
              <a:ext cx="433451" cy="971414"/>
            </a:xfrm>
            <a:custGeom>
              <a:avLst/>
              <a:gdLst>
                <a:gd name="connsiteX0" fmla="*/ 10757 w 1012335"/>
                <a:gd name="connsiteY0" fmla="*/ 0 h 2786231"/>
                <a:gd name="connsiteX1" fmla="*/ 419548 w 1012335"/>
                <a:gd name="connsiteY1" fmla="*/ 634702 h 2786231"/>
                <a:gd name="connsiteX2" fmla="*/ 914400 w 1012335"/>
                <a:gd name="connsiteY2" fmla="*/ 1118796 h 2786231"/>
                <a:gd name="connsiteX3" fmla="*/ 968188 w 1012335"/>
                <a:gd name="connsiteY3" fmla="*/ 1506071 h 2786231"/>
                <a:gd name="connsiteX4" fmla="*/ 408790 w 1012335"/>
                <a:gd name="connsiteY4" fmla="*/ 2108499 h 2786231"/>
                <a:gd name="connsiteX5" fmla="*/ 0 w 1012335"/>
                <a:gd name="connsiteY5" fmla="*/ 2786231 h 278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35" h="2786231">
                  <a:moveTo>
                    <a:pt x="10757" y="0"/>
                  </a:moveTo>
                  <a:cubicBezTo>
                    <a:pt x="139849" y="224118"/>
                    <a:pt x="268941" y="448236"/>
                    <a:pt x="419548" y="634702"/>
                  </a:cubicBezTo>
                  <a:cubicBezTo>
                    <a:pt x="570155" y="821168"/>
                    <a:pt x="822960" y="973568"/>
                    <a:pt x="914400" y="1118796"/>
                  </a:cubicBezTo>
                  <a:cubicBezTo>
                    <a:pt x="1005840" y="1264024"/>
                    <a:pt x="1052456" y="1341120"/>
                    <a:pt x="968188" y="1506071"/>
                  </a:cubicBezTo>
                  <a:cubicBezTo>
                    <a:pt x="883920" y="1671022"/>
                    <a:pt x="570155" y="1895139"/>
                    <a:pt x="408790" y="2108499"/>
                  </a:cubicBezTo>
                  <a:cubicBezTo>
                    <a:pt x="247425" y="2321859"/>
                    <a:pt x="123712" y="2554045"/>
                    <a:pt x="0" y="2786231"/>
                  </a:cubicBezTo>
                </a:path>
              </a:pathLst>
            </a:cu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3D02D9C-A6F7-18BC-5A19-137989877F59}"/>
                </a:ext>
              </a:extLst>
            </p:cNvPr>
            <p:cNvSpPr/>
            <p:nvPr/>
          </p:nvSpPr>
          <p:spPr>
            <a:xfrm>
              <a:off x="2901298" y="3393366"/>
              <a:ext cx="433451" cy="971414"/>
            </a:xfrm>
            <a:custGeom>
              <a:avLst/>
              <a:gdLst>
                <a:gd name="connsiteX0" fmla="*/ 10757 w 1012335"/>
                <a:gd name="connsiteY0" fmla="*/ 0 h 2786231"/>
                <a:gd name="connsiteX1" fmla="*/ 419548 w 1012335"/>
                <a:gd name="connsiteY1" fmla="*/ 634702 h 2786231"/>
                <a:gd name="connsiteX2" fmla="*/ 914400 w 1012335"/>
                <a:gd name="connsiteY2" fmla="*/ 1118796 h 2786231"/>
                <a:gd name="connsiteX3" fmla="*/ 968188 w 1012335"/>
                <a:gd name="connsiteY3" fmla="*/ 1506071 h 2786231"/>
                <a:gd name="connsiteX4" fmla="*/ 408790 w 1012335"/>
                <a:gd name="connsiteY4" fmla="*/ 2108499 h 2786231"/>
                <a:gd name="connsiteX5" fmla="*/ 0 w 1012335"/>
                <a:gd name="connsiteY5" fmla="*/ 2786231 h 278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35" h="2786231">
                  <a:moveTo>
                    <a:pt x="10757" y="0"/>
                  </a:moveTo>
                  <a:cubicBezTo>
                    <a:pt x="139849" y="224118"/>
                    <a:pt x="268941" y="448236"/>
                    <a:pt x="419548" y="634702"/>
                  </a:cubicBezTo>
                  <a:cubicBezTo>
                    <a:pt x="570155" y="821168"/>
                    <a:pt x="822960" y="973568"/>
                    <a:pt x="914400" y="1118796"/>
                  </a:cubicBezTo>
                  <a:cubicBezTo>
                    <a:pt x="1005840" y="1264024"/>
                    <a:pt x="1052456" y="1341120"/>
                    <a:pt x="968188" y="1506071"/>
                  </a:cubicBezTo>
                  <a:cubicBezTo>
                    <a:pt x="883920" y="1671022"/>
                    <a:pt x="570155" y="1895139"/>
                    <a:pt x="408790" y="2108499"/>
                  </a:cubicBezTo>
                  <a:cubicBezTo>
                    <a:pt x="247425" y="2321859"/>
                    <a:pt x="123712" y="2554045"/>
                    <a:pt x="0" y="2786231"/>
                  </a:cubicBezTo>
                </a:path>
              </a:pathLst>
            </a:cu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FCFA17-49C5-294A-3A86-83EE3BCC3D41}"/>
                </a:ext>
              </a:extLst>
            </p:cNvPr>
            <p:cNvSpPr/>
            <p:nvPr/>
          </p:nvSpPr>
          <p:spPr>
            <a:xfrm>
              <a:off x="4639091" y="1906111"/>
              <a:ext cx="433451" cy="971414"/>
            </a:xfrm>
            <a:custGeom>
              <a:avLst/>
              <a:gdLst>
                <a:gd name="connsiteX0" fmla="*/ 10757 w 1012335"/>
                <a:gd name="connsiteY0" fmla="*/ 0 h 2786231"/>
                <a:gd name="connsiteX1" fmla="*/ 419548 w 1012335"/>
                <a:gd name="connsiteY1" fmla="*/ 634702 h 2786231"/>
                <a:gd name="connsiteX2" fmla="*/ 914400 w 1012335"/>
                <a:gd name="connsiteY2" fmla="*/ 1118796 h 2786231"/>
                <a:gd name="connsiteX3" fmla="*/ 968188 w 1012335"/>
                <a:gd name="connsiteY3" fmla="*/ 1506071 h 2786231"/>
                <a:gd name="connsiteX4" fmla="*/ 408790 w 1012335"/>
                <a:gd name="connsiteY4" fmla="*/ 2108499 h 2786231"/>
                <a:gd name="connsiteX5" fmla="*/ 0 w 1012335"/>
                <a:gd name="connsiteY5" fmla="*/ 2786231 h 278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35" h="2786231">
                  <a:moveTo>
                    <a:pt x="10757" y="0"/>
                  </a:moveTo>
                  <a:cubicBezTo>
                    <a:pt x="139849" y="224118"/>
                    <a:pt x="268941" y="448236"/>
                    <a:pt x="419548" y="634702"/>
                  </a:cubicBezTo>
                  <a:cubicBezTo>
                    <a:pt x="570155" y="821168"/>
                    <a:pt x="822960" y="973568"/>
                    <a:pt x="914400" y="1118796"/>
                  </a:cubicBezTo>
                  <a:cubicBezTo>
                    <a:pt x="1005840" y="1264024"/>
                    <a:pt x="1052456" y="1341120"/>
                    <a:pt x="968188" y="1506071"/>
                  </a:cubicBezTo>
                  <a:cubicBezTo>
                    <a:pt x="883920" y="1671022"/>
                    <a:pt x="570155" y="1895139"/>
                    <a:pt x="408790" y="2108499"/>
                  </a:cubicBezTo>
                  <a:cubicBezTo>
                    <a:pt x="247425" y="2321859"/>
                    <a:pt x="123712" y="2554045"/>
                    <a:pt x="0" y="2786231"/>
                  </a:cubicBezTo>
                </a:path>
              </a:pathLst>
            </a:cu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60C407E-6493-6439-4200-5A3321B863CF}"/>
                </a:ext>
              </a:extLst>
            </p:cNvPr>
            <p:cNvSpPr/>
            <p:nvPr/>
          </p:nvSpPr>
          <p:spPr>
            <a:xfrm>
              <a:off x="3593154" y="2607222"/>
              <a:ext cx="433451" cy="971414"/>
            </a:xfrm>
            <a:custGeom>
              <a:avLst/>
              <a:gdLst>
                <a:gd name="connsiteX0" fmla="*/ 10757 w 1012335"/>
                <a:gd name="connsiteY0" fmla="*/ 0 h 2786231"/>
                <a:gd name="connsiteX1" fmla="*/ 419548 w 1012335"/>
                <a:gd name="connsiteY1" fmla="*/ 634702 h 2786231"/>
                <a:gd name="connsiteX2" fmla="*/ 914400 w 1012335"/>
                <a:gd name="connsiteY2" fmla="*/ 1118796 h 2786231"/>
                <a:gd name="connsiteX3" fmla="*/ 968188 w 1012335"/>
                <a:gd name="connsiteY3" fmla="*/ 1506071 h 2786231"/>
                <a:gd name="connsiteX4" fmla="*/ 408790 w 1012335"/>
                <a:gd name="connsiteY4" fmla="*/ 2108499 h 2786231"/>
                <a:gd name="connsiteX5" fmla="*/ 0 w 1012335"/>
                <a:gd name="connsiteY5" fmla="*/ 2786231 h 278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35" h="2786231">
                  <a:moveTo>
                    <a:pt x="10757" y="0"/>
                  </a:moveTo>
                  <a:cubicBezTo>
                    <a:pt x="139849" y="224118"/>
                    <a:pt x="268941" y="448236"/>
                    <a:pt x="419548" y="634702"/>
                  </a:cubicBezTo>
                  <a:cubicBezTo>
                    <a:pt x="570155" y="821168"/>
                    <a:pt x="822960" y="973568"/>
                    <a:pt x="914400" y="1118796"/>
                  </a:cubicBezTo>
                  <a:cubicBezTo>
                    <a:pt x="1005840" y="1264024"/>
                    <a:pt x="1052456" y="1341120"/>
                    <a:pt x="968188" y="1506071"/>
                  </a:cubicBezTo>
                  <a:cubicBezTo>
                    <a:pt x="883920" y="1671022"/>
                    <a:pt x="570155" y="1895139"/>
                    <a:pt x="408790" y="2108499"/>
                  </a:cubicBezTo>
                  <a:cubicBezTo>
                    <a:pt x="247425" y="2321859"/>
                    <a:pt x="123712" y="2554045"/>
                    <a:pt x="0" y="2786231"/>
                  </a:cubicBezTo>
                </a:path>
              </a:pathLst>
            </a:cu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7E5B6DB-74C6-4B82-1483-D4BFE70F6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05" y="1145894"/>
              <a:ext cx="0" cy="476876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" descr="Your Best Friends' Genes | Smithsonian Science Education Center">
              <a:extLst>
                <a:ext uri="{FF2B5EF4-FFF2-40B4-BE49-F238E27FC236}">
                  <a16:creationId xmlns:a16="http://schemas.microsoft.com/office/drawing/2014/main" id="{F7D9B82C-BC9B-CEBB-DD10-F1CD297B73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0" t="31694" r="62918"/>
            <a:stretch/>
          </p:blipFill>
          <p:spPr bwMode="auto">
            <a:xfrm>
              <a:off x="2313219" y="2877525"/>
              <a:ext cx="524526" cy="119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Your Best Friends' Genes | Smithsonian Science Education Center">
              <a:extLst>
                <a:ext uri="{FF2B5EF4-FFF2-40B4-BE49-F238E27FC236}">
                  <a16:creationId xmlns:a16="http://schemas.microsoft.com/office/drawing/2014/main" id="{664D6451-3501-1F49-DE76-3CBC810F6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38" r="12711"/>
            <a:stretch/>
          </p:blipFill>
          <p:spPr bwMode="auto">
            <a:xfrm>
              <a:off x="2988736" y="1671569"/>
              <a:ext cx="525994" cy="142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Your Best Friends' Genes | Smithsonian Science Education Center">
              <a:extLst>
                <a:ext uri="{FF2B5EF4-FFF2-40B4-BE49-F238E27FC236}">
                  <a16:creationId xmlns:a16="http://schemas.microsoft.com/office/drawing/2014/main" id="{93FF1D74-AC34-A369-06D4-49FE94AAC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40" t="551" r="474" b="-551"/>
            <a:stretch/>
          </p:blipFill>
          <p:spPr bwMode="auto">
            <a:xfrm>
              <a:off x="3972797" y="1079683"/>
              <a:ext cx="544010" cy="118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B27226C-38B4-7943-D259-4C0BCB398F6B}"/>
                </a:ext>
              </a:extLst>
            </p:cNvPr>
            <p:cNvSpPr/>
            <p:nvPr/>
          </p:nvSpPr>
          <p:spPr>
            <a:xfrm>
              <a:off x="790008" y="1906111"/>
              <a:ext cx="1012335" cy="3390336"/>
            </a:xfrm>
            <a:custGeom>
              <a:avLst/>
              <a:gdLst>
                <a:gd name="connsiteX0" fmla="*/ 10757 w 1012335"/>
                <a:gd name="connsiteY0" fmla="*/ 0 h 2786231"/>
                <a:gd name="connsiteX1" fmla="*/ 419548 w 1012335"/>
                <a:gd name="connsiteY1" fmla="*/ 634702 h 2786231"/>
                <a:gd name="connsiteX2" fmla="*/ 914400 w 1012335"/>
                <a:gd name="connsiteY2" fmla="*/ 1118796 h 2786231"/>
                <a:gd name="connsiteX3" fmla="*/ 968188 w 1012335"/>
                <a:gd name="connsiteY3" fmla="*/ 1506071 h 2786231"/>
                <a:gd name="connsiteX4" fmla="*/ 408790 w 1012335"/>
                <a:gd name="connsiteY4" fmla="*/ 2108499 h 2786231"/>
                <a:gd name="connsiteX5" fmla="*/ 0 w 1012335"/>
                <a:gd name="connsiteY5" fmla="*/ 2786231 h 278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35" h="2786231">
                  <a:moveTo>
                    <a:pt x="10757" y="0"/>
                  </a:moveTo>
                  <a:cubicBezTo>
                    <a:pt x="139849" y="224118"/>
                    <a:pt x="268941" y="448236"/>
                    <a:pt x="419548" y="634702"/>
                  </a:cubicBezTo>
                  <a:cubicBezTo>
                    <a:pt x="570155" y="821168"/>
                    <a:pt x="822960" y="973568"/>
                    <a:pt x="914400" y="1118796"/>
                  </a:cubicBezTo>
                  <a:cubicBezTo>
                    <a:pt x="1005840" y="1264024"/>
                    <a:pt x="1052456" y="1341120"/>
                    <a:pt x="968188" y="1506071"/>
                  </a:cubicBezTo>
                  <a:cubicBezTo>
                    <a:pt x="883920" y="1671022"/>
                    <a:pt x="570155" y="1895139"/>
                    <a:pt x="408790" y="2108499"/>
                  </a:cubicBezTo>
                  <a:cubicBezTo>
                    <a:pt x="247425" y="2321859"/>
                    <a:pt x="123712" y="2554045"/>
                    <a:pt x="0" y="2786231"/>
                  </a:cubicBezTo>
                </a:path>
              </a:pathLst>
            </a:custGeom>
            <a:noFill/>
            <a:ln w="76200">
              <a:solidFill>
                <a:srgbClr val="06738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62C2B523-909B-8FB0-683F-1F4D6D23BF69}"/>
              </a:ext>
            </a:extLst>
          </p:cNvPr>
          <p:cNvSpPr/>
          <p:nvPr/>
        </p:nvSpPr>
        <p:spPr>
          <a:xfrm>
            <a:off x="1911744" y="5535107"/>
            <a:ext cx="376704" cy="559798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ECAF605-F1A2-DBA8-AE33-BAE7C1640DF5}"/>
              </a:ext>
            </a:extLst>
          </p:cNvPr>
          <p:cNvSpPr/>
          <p:nvPr/>
        </p:nvSpPr>
        <p:spPr>
          <a:xfrm>
            <a:off x="2617896" y="5195560"/>
            <a:ext cx="376704" cy="559798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704CE05-758D-6030-929A-5536BAD0D087}"/>
              </a:ext>
            </a:extLst>
          </p:cNvPr>
          <p:cNvSpPr/>
          <p:nvPr/>
        </p:nvSpPr>
        <p:spPr>
          <a:xfrm>
            <a:off x="4128177" y="4338498"/>
            <a:ext cx="376704" cy="559798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C2C7C69-466F-4EBC-75B5-566C0AC40567}"/>
              </a:ext>
            </a:extLst>
          </p:cNvPr>
          <p:cNvSpPr/>
          <p:nvPr/>
        </p:nvSpPr>
        <p:spPr>
          <a:xfrm>
            <a:off x="3219174" y="4742528"/>
            <a:ext cx="376704" cy="559798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F0DB39-DC95-0039-FF41-01A27DB3220C}"/>
              </a:ext>
            </a:extLst>
          </p:cNvPr>
          <p:cNvCxnSpPr>
            <a:cxnSpLocks/>
          </p:cNvCxnSpPr>
          <p:nvPr/>
        </p:nvCxnSpPr>
        <p:spPr>
          <a:xfrm flipV="1">
            <a:off x="721134" y="3900407"/>
            <a:ext cx="0" cy="27481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848C6887-66C6-19B4-70EC-F50BD9B8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r="70010"/>
          <a:stretch/>
        </p:blipFill>
        <p:spPr bwMode="auto">
          <a:xfrm>
            <a:off x="1519552" y="5223007"/>
            <a:ext cx="347899" cy="10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513847F3-4245-AC33-39B0-6BCD03D19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0" t="31694" r="62918"/>
          <a:stretch/>
        </p:blipFill>
        <p:spPr bwMode="auto">
          <a:xfrm>
            <a:off x="2106808" y="4898296"/>
            <a:ext cx="455855" cy="6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D2FE7E74-9E7F-32D1-7D02-4521C6D44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8" r="12711"/>
          <a:stretch/>
        </p:blipFill>
        <p:spPr bwMode="auto">
          <a:xfrm>
            <a:off x="2693886" y="4203338"/>
            <a:ext cx="457131" cy="8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0FB3DE74-A8A0-979E-0DC3-2DBB47B49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0" t="551" r="474" b="-551"/>
          <a:stretch/>
        </p:blipFill>
        <p:spPr bwMode="auto">
          <a:xfrm>
            <a:off x="3549114" y="3862251"/>
            <a:ext cx="472788" cy="68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74">
            <a:extLst>
              <a:ext uri="{FF2B5EF4-FFF2-40B4-BE49-F238E27FC236}">
                <a16:creationId xmlns:a16="http://schemas.microsoft.com/office/drawing/2014/main" id="{B33DB36E-BC5B-9AD5-B8A2-674085666B9E}"/>
              </a:ext>
            </a:extLst>
          </p:cNvPr>
          <p:cNvSpPr/>
          <p:nvPr/>
        </p:nvSpPr>
        <p:spPr>
          <a:xfrm>
            <a:off x="760103" y="4303393"/>
            <a:ext cx="690186" cy="819089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381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40589B6-E97D-ADF9-383A-59E00FF9CA6E}"/>
              </a:ext>
            </a:extLst>
          </p:cNvPr>
          <p:cNvSpPr/>
          <p:nvPr/>
        </p:nvSpPr>
        <p:spPr>
          <a:xfrm>
            <a:off x="749185" y="4692868"/>
            <a:ext cx="1065298" cy="819089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381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35FC7A1F-415A-C336-FE0B-89110CF144D9}"/>
              </a:ext>
            </a:extLst>
          </p:cNvPr>
          <p:cNvSpPr/>
          <p:nvPr/>
        </p:nvSpPr>
        <p:spPr>
          <a:xfrm>
            <a:off x="739619" y="5158372"/>
            <a:ext cx="879800" cy="819089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381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FE78C352-B0BA-E3F4-5E32-7814821BA445}"/>
              </a:ext>
            </a:extLst>
          </p:cNvPr>
          <p:cNvSpPr/>
          <p:nvPr/>
        </p:nvSpPr>
        <p:spPr>
          <a:xfrm>
            <a:off x="728145" y="5427915"/>
            <a:ext cx="543371" cy="819089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381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037A39-8D6D-584F-ED35-4BCDC400D33F}"/>
              </a:ext>
            </a:extLst>
          </p:cNvPr>
          <p:cNvSpPr txBox="1"/>
          <p:nvPr/>
        </p:nvSpPr>
        <p:spPr>
          <a:xfrm>
            <a:off x="4815068" y="1931062"/>
            <a:ext cx="166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The sub-groups are only different by chance</a:t>
            </a:r>
            <a:endParaRPr lang="en-US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FD1B5E-6258-6803-1ED0-D6DE727CC6C2}"/>
              </a:ext>
            </a:extLst>
          </p:cNvPr>
          <p:cNvSpPr txBox="1"/>
          <p:nvPr/>
        </p:nvSpPr>
        <p:spPr>
          <a:xfrm>
            <a:off x="4854036" y="4643252"/>
            <a:ext cx="166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A </a:t>
            </a:r>
            <a:r>
              <a:rPr lang="en-US" dirty="0"/>
              <a:t>The sub-groups are not all from 1 distribution</a:t>
            </a:r>
            <a:endParaRPr lang="en-US" baseline="-25000" dirty="0"/>
          </a:p>
        </p:txBody>
      </p:sp>
      <p:pic>
        <p:nvPicPr>
          <p:cNvPr id="81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4486D470-AF08-3324-1C46-CBD5DB400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0" t="31457" r="70010"/>
          <a:stretch/>
        </p:blipFill>
        <p:spPr bwMode="auto">
          <a:xfrm>
            <a:off x="1519552" y="2907887"/>
            <a:ext cx="334661" cy="7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3C32DF-A8BD-8269-300D-2E4938FFA35C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Calculate an F value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23E46A-0881-29B7-165B-97E027AC42DE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B50A3-3ABB-8731-C75B-45EE9D9F8B29}"/>
              </a:ext>
            </a:extLst>
          </p:cNvPr>
          <p:cNvCxnSpPr>
            <a:cxnSpLocks/>
          </p:cNvCxnSpPr>
          <p:nvPr/>
        </p:nvCxnSpPr>
        <p:spPr>
          <a:xfrm flipV="1">
            <a:off x="4556957" y="1906111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9254D-2F67-94E2-5015-978B7E156542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CF5A458-82FC-C925-5F77-07B73B1D607D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C7ED60-FBDF-186D-CAAB-7F3EFBB01334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9664975-64C8-CD9B-E466-21BD0B982472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E4EDB5E-9C38-DE34-95A3-E1AC4EAEEDC8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1D56F-47A9-6B55-8ED6-F8F885D39029}"/>
              </a:ext>
            </a:extLst>
          </p:cNvPr>
          <p:cNvCxnSpPr>
            <a:cxnSpLocks/>
          </p:cNvCxnSpPr>
          <p:nvPr/>
        </p:nvCxnSpPr>
        <p:spPr>
          <a:xfrm>
            <a:off x="582599" y="4397918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7C4062-C937-5342-D1B5-7FAA1887B6CB}"/>
              </a:ext>
            </a:extLst>
          </p:cNvPr>
          <p:cNvCxnSpPr>
            <a:cxnSpLocks/>
          </p:cNvCxnSpPr>
          <p:nvPr/>
        </p:nvCxnSpPr>
        <p:spPr>
          <a:xfrm>
            <a:off x="585888" y="3863161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1E047-479E-C882-98E9-0CCB9B191EFD}"/>
              </a:ext>
            </a:extLst>
          </p:cNvPr>
          <p:cNvCxnSpPr>
            <a:cxnSpLocks/>
          </p:cNvCxnSpPr>
          <p:nvPr/>
        </p:nvCxnSpPr>
        <p:spPr>
          <a:xfrm>
            <a:off x="578212" y="3067852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DA87A8-EEA1-72E2-B507-96681C600DA2}"/>
              </a:ext>
            </a:extLst>
          </p:cNvPr>
          <p:cNvCxnSpPr>
            <a:cxnSpLocks/>
          </p:cNvCxnSpPr>
          <p:nvPr/>
        </p:nvCxnSpPr>
        <p:spPr>
          <a:xfrm>
            <a:off x="581792" y="2371823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F3F12-E8F6-6A89-F460-0CC0A494B7FE}"/>
              </a:ext>
            </a:extLst>
          </p:cNvPr>
          <p:cNvCxnSpPr>
            <a:cxnSpLocks/>
          </p:cNvCxnSpPr>
          <p:nvPr/>
        </p:nvCxnSpPr>
        <p:spPr>
          <a:xfrm flipV="1">
            <a:off x="2587525" y="3601279"/>
            <a:ext cx="0" cy="79663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8BB89-FCDF-9A8F-33C7-9A2E29721F6B}"/>
              </a:ext>
            </a:extLst>
          </p:cNvPr>
          <p:cNvCxnSpPr>
            <a:cxnSpLocks/>
          </p:cNvCxnSpPr>
          <p:nvPr/>
        </p:nvCxnSpPr>
        <p:spPr>
          <a:xfrm>
            <a:off x="5164929" y="2391818"/>
            <a:ext cx="0" cy="116045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B184D-3D8D-5932-36D7-83CF9329AECF}"/>
              </a:ext>
            </a:extLst>
          </p:cNvPr>
          <p:cNvCxnSpPr>
            <a:cxnSpLocks/>
          </p:cNvCxnSpPr>
          <p:nvPr/>
        </p:nvCxnSpPr>
        <p:spPr>
          <a:xfrm>
            <a:off x="4083445" y="3088720"/>
            <a:ext cx="0" cy="47431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9B067-84F4-59AF-C959-1DB2C7EB63F1}"/>
              </a:ext>
            </a:extLst>
          </p:cNvPr>
          <p:cNvCxnSpPr>
            <a:cxnSpLocks/>
          </p:cNvCxnSpPr>
          <p:nvPr/>
        </p:nvCxnSpPr>
        <p:spPr>
          <a:xfrm flipV="1">
            <a:off x="3410377" y="3567878"/>
            <a:ext cx="0" cy="323494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A28490-A04B-BE08-5B02-35766567F0FA}"/>
              </a:ext>
            </a:extLst>
          </p:cNvPr>
          <p:cNvCxnSpPr>
            <a:cxnSpLocks/>
          </p:cNvCxnSpPr>
          <p:nvPr/>
        </p:nvCxnSpPr>
        <p:spPr>
          <a:xfrm>
            <a:off x="4562819" y="2420162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012F1-0CF2-6D06-6979-78368A793382}"/>
              </a:ext>
            </a:extLst>
          </p:cNvPr>
          <p:cNvCxnSpPr>
            <a:cxnSpLocks/>
          </p:cNvCxnSpPr>
          <p:nvPr/>
        </p:nvCxnSpPr>
        <p:spPr>
          <a:xfrm flipV="1">
            <a:off x="3501880" y="2607222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D2E14-A3CE-E1EB-96DF-24F932BC726F}"/>
              </a:ext>
            </a:extLst>
          </p:cNvPr>
          <p:cNvCxnSpPr>
            <a:cxnSpLocks/>
          </p:cNvCxnSpPr>
          <p:nvPr/>
        </p:nvCxnSpPr>
        <p:spPr>
          <a:xfrm>
            <a:off x="3507742" y="3121273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26EC08-A5B7-8E61-1EA4-A2AB643DBE0A}"/>
              </a:ext>
            </a:extLst>
          </p:cNvPr>
          <p:cNvCxnSpPr>
            <a:cxnSpLocks/>
          </p:cNvCxnSpPr>
          <p:nvPr/>
        </p:nvCxnSpPr>
        <p:spPr>
          <a:xfrm flipV="1">
            <a:off x="2804357" y="3393366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E0BFB-7E12-44B9-8A57-DD58AE4BEA1D}"/>
              </a:ext>
            </a:extLst>
          </p:cNvPr>
          <p:cNvCxnSpPr>
            <a:cxnSpLocks/>
          </p:cNvCxnSpPr>
          <p:nvPr/>
        </p:nvCxnSpPr>
        <p:spPr>
          <a:xfrm>
            <a:off x="2810219" y="3907417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04A6A4-4988-0239-EBBC-022C3AA6F70A}"/>
              </a:ext>
            </a:extLst>
          </p:cNvPr>
          <p:cNvCxnSpPr>
            <a:cxnSpLocks/>
          </p:cNvCxnSpPr>
          <p:nvPr/>
        </p:nvCxnSpPr>
        <p:spPr>
          <a:xfrm flipV="1">
            <a:off x="2007188" y="3938170"/>
            <a:ext cx="0" cy="44419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6167F-9F48-E467-D316-FD014093FE84}"/>
              </a:ext>
            </a:extLst>
          </p:cNvPr>
          <p:cNvCxnSpPr>
            <a:cxnSpLocks/>
          </p:cNvCxnSpPr>
          <p:nvPr/>
        </p:nvCxnSpPr>
        <p:spPr>
          <a:xfrm>
            <a:off x="2013050" y="4452221"/>
            <a:ext cx="0" cy="47494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4433C-1896-9D75-66D7-25C9FAFE3149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00382-2FC2-CE99-6B2D-326C48485D40}"/>
              </a:ext>
            </a:extLst>
          </p:cNvPr>
          <p:cNvSpPr txBox="1"/>
          <p:nvPr/>
        </p:nvSpPr>
        <p:spPr>
          <a:xfrm>
            <a:off x="5422741" y="29385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605D7-178B-9187-A3D9-C4A57A7356FC}"/>
              </a:ext>
            </a:extLst>
          </p:cNvPr>
          <p:cNvSpPr txBox="1"/>
          <p:nvPr/>
        </p:nvSpPr>
        <p:spPr>
          <a:xfrm>
            <a:off x="5422741" y="37596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group3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CFD83-D249-FF2D-DFD7-3D3F604A7005}"/>
              </a:ext>
            </a:extLst>
          </p:cNvPr>
          <p:cNvSpPr txBox="1"/>
          <p:nvPr/>
        </p:nvSpPr>
        <p:spPr>
          <a:xfrm>
            <a:off x="5412522" y="429660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group4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BCE04-74D0-71E6-AC4E-D79A605BFDE1}"/>
                  </a:ext>
                </a:extLst>
              </p:cNvPr>
              <p:cNvSpPr txBox="1"/>
              <p:nvPr/>
            </p:nvSpPr>
            <p:spPr>
              <a:xfrm>
                <a:off x="7541911" y="2073273"/>
                <a:ext cx="3365024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" pitchFamily="2" charset="0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accent2"/>
                            </a:solidFill>
                            <a:latin typeface="Helvetica" pitchFamily="2" charset="0"/>
                          </a:rPr>
                          <m:t>Varaiance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chemeClr val="accent2"/>
                            </a:solidFill>
                            <a:latin typeface="Helvetica" pitchFamily="2" charset="0"/>
                          </a:rPr>
                          <m:t>Between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accent6"/>
                            </a:solidFill>
                            <a:latin typeface="Helvetica" pitchFamily="2" charset="0"/>
                          </a:rPr>
                          <m:t>Varaiance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chemeClr val="accent6"/>
                            </a:solidFill>
                            <a:latin typeface="Helvetica" pitchFamily="2" charset="0"/>
                          </a:rPr>
                          <m:t>Within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6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BCE04-74D0-71E6-AC4E-D79A605B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911" y="2073273"/>
                <a:ext cx="3365024" cy="809517"/>
              </a:xfrm>
              <a:prstGeom prst="rect">
                <a:avLst/>
              </a:prstGeom>
              <a:blipFill>
                <a:blip r:embed="rId2"/>
                <a:stretch>
                  <a:fillRect l="-3759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349541-79EF-83A9-EF87-33F7178D6664}"/>
              </a:ext>
            </a:extLst>
          </p:cNvPr>
          <p:cNvSpPr txBox="1"/>
          <p:nvPr/>
        </p:nvSpPr>
        <p:spPr>
          <a:xfrm>
            <a:off x="6697804" y="3198216"/>
            <a:ext cx="52448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And than compare this F-value to a value (critical score) expected under the NULL hypothesis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If F &gt; critical score we </a:t>
            </a:r>
            <a:r>
              <a:rPr lang="en-US" sz="2000" u="sng" dirty="0">
                <a:latin typeface="Helvetica" pitchFamily="2" charset="0"/>
              </a:rPr>
              <a:t>reject</a:t>
            </a:r>
            <a:r>
              <a:rPr lang="en-US" sz="2000" dirty="0">
                <a:latin typeface="Helvetica" pitchFamily="2" charset="0"/>
              </a:rPr>
              <a:t> the NULL</a:t>
            </a:r>
          </a:p>
          <a:p>
            <a:r>
              <a:rPr lang="en-US" sz="2000" dirty="0">
                <a:latin typeface="Helvetica" pitchFamily="2" charset="0"/>
              </a:rPr>
              <a:t>If F &lt; critical score we </a:t>
            </a:r>
            <a:r>
              <a:rPr lang="en-US" sz="2000" u="sng" dirty="0">
                <a:latin typeface="Helvetica" pitchFamily="2" charset="0"/>
              </a:rPr>
              <a:t>accept</a:t>
            </a:r>
            <a:r>
              <a:rPr lang="en-US" sz="2000" dirty="0">
                <a:latin typeface="Helvetica" pitchFamily="2" charset="0"/>
              </a:rPr>
              <a:t> the NULL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The p-value we will the probability of getting a value of F &gt; critical score </a:t>
            </a: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82447" y="940114"/>
            <a:ext cx="11351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What about the sample size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Larger samples sizes make it easier to determine if the groups are from the same shared distribution. We incorporate this using the degrees of freedom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BCE04-74D0-71E6-AC4E-D79A605BFDE1}"/>
                  </a:ext>
                </a:extLst>
              </p:cNvPr>
              <p:cNvSpPr txBox="1"/>
              <p:nvPr/>
            </p:nvSpPr>
            <p:spPr>
              <a:xfrm>
                <a:off x="1032194" y="3429000"/>
                <a:ext cx="6944145" cy="117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F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Varaiance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Between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𝑔𝑟𝑜𝑢𝑝𝑠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Varaiance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Within</m:t>
                            </m:r>
                          </m:num>
                          <m:den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𝑔𝑟𝑜𝑢𝑝𝑠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BCE04-74D0-71E6-AC4E-D79A605B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94" y="3429000"/>
                <a:ext cx="6944145" cy="1176541"/>
              </a:xfrm>
              <a:prstGeom prst="rect">
                <a:avLst/>
              </a:prstGeom>
              <a:blipFill>
                <a:blip r:embed="rId2"/>
                <a:stretch>
                  <a:fillRect l="-1828" t="-45161" b="-75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83B1E8-2501-0ADE-ED9F-85D6E17B4863}"/>
              </a:ext>
            </a:extLst>
          </p:cNvPr>
          <p:cNvCxnSpPr>
            <a:cxnSpLocks/>
          </p:cNvCxnSpPr>
          <p:nvPr/>
        </p:nvCxnSpPr>
        <p:spPr>
          <a:xfrm flipH="1">
            <a:off x="6966286" y="3251200"/>
            <a:ext cx="1601981" cy="435337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6064CE8-0B41-4DBE-07AA-A552CD49FF1E}"/>
              </a:ext>
            </a:extLst>
          </p:cNvPr>
          <p:cNvSpPr txBox="1"/>
          <p:nvPr/>
        </p:nvSpPr>
        <p:spPr>
          <a:xfrm>
            <a:off x="8568267" y="2706469"/>
            <a:ext cx="3092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of freedom for variance between groups.</a:t>
            </a:r>
          </a:p>
          <a:p>
            <a:endParaRPr lang="en-US" dirty="0"/>
          </a:p>
          <a:p>
            <a:r>
              <a:rPr lang="en-US" dirty="0"/>
              <a:t>Having more groups splits the data and makes it harder to find a difference</a:t>
            </a:r>
          </a:p>
          <a:p>
            <a:r>
              <a:rPr lang="en-US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0E28CB-BA64-BB46-2A84-E8BCEE4CF263}"/>
              </a:ext>
            </a:extLst>
          </p:cNvPr>
          <p:cNvSpPr txBox="1"/>
          <p:nvPr/>
        </p:nvSpPr>
        <p:spPr>
          <a:xfrm>
            <a:off x="8703734" y="5022824"/>
            <a:ext cx="309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of freedom for variance within groups.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536F89-CDF7-AAF5-2035-B7858505610E}"/>
              </a:ext>
            </a:extLst>
          </p:cNvPr>
          <p:cNvCxnSpPr>
            <a:cxnSpLocks/>
          </p:cNvCxnSpPr>
          <p:nvPr/>
        </p:nvCxnSpPr>
        <p:spPr>
          <a:xfrm flipH="1" flipV="1">
            <a:off x="6773333" y="4692627"/>
            <a:ext cx="1710268" cy="646248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9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EC844-DA58-65B9-FE88-16BC29701BAD}"/>
              </a:ext>
            </a:extLst>
          </p:cNvPr>
          <p:cNvSpPr txBox="1"/>
          <p:nvPr/>
        </p:nvSpPr>
        <p:spPr>
          <a:xfrm>
            <a:off x="1441080" y="1164134"/>
            <a:ext cx="979890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 R we will write models using the math's notations</a:t>
            </a:r>
          </a:p>
          <a:p>
            <a:pPr algn="ctr"/>
            <a:endParaRPr lang="en-US" sz="800" dirty="0"/>
          </a:p>
          <a:p>
            <a:pPr algn="ctr"/>
            <a:r>
              <a:rPr lang="en-US" sz="3600" dirty="0"/>
              <a:t>Response variable ~ Explanatory variable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As the response variable is on the y-axis </a:t>
            </a:r>
          </a:p>
          <a:p>
            <a:pPr algn="ctr"/>
            <a:r>
              <a:rPr lang="en-US" sz="2800" dirty="0"/>
              <a:t>and the explanatory is on the x-axis we often write it as</a:t>
            </a:r>
          </a:p>
          <a:p>
            <a:pPr algn="ctr"/>
            <a:r>
              <a:rPr lang="en-US" sz="4000" dirty="0"/>
              <a:t>Y ~ X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R if we want to run an ANOVA using the </a:t>
            </a:r>
            <a:r>
              <a:rPr lang="en-US" sz="2800" dirty="0" err="1"/>
              <a:t>aov</a:t>
            </a:r>
            <a:r>
              <a:rPr lang="en-US" sz="2800" dirty="0"/>
              <a:t>() function we write</a:t>
            </a:r>
          </a:p>
          <a:p>
            <a:pPr algn="ctr"/>
            <a:endParaRPr lang="en-US" sz="800" dirty="0"/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aov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(Y ~ X)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45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1728970" y="1053714"/>
            <a:ext cx="94400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Lets test if the petal width is different across iris species</a:t>
            </a:r>
          </a:p>
          <a:p>
            <a:r>
              <a:rPr lang="en-US" sz="3200" dirty="0"/>
              <a:t>  </a:t>
            </a:r>
          </a:p>
        </p:txBody>
      </p:sp>
      <p:pic>
        <p:nvPicPr>
          <p:cNvPr id="6" name="Picture 2" descr="Data Science Example - Iris dataset">
            <a:extLst>
              <a:ext uri="{FF2B5EF4-FFF2-40B4-BE49-F238E27FC236}">
                <a16:creationId xmlns:a16="http://schemas.microsoft.com/office/drawing/2014/main" id="{2EEEAD61-BB81-C587-F292-C4FD5636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63" y="2933645"/>
            <a:ext cx="8805333" cy="329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E54529-226E-9E65-FD1C-1B8BD37E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50" y="31857"/>
            <a:ext cx="11137900" cy="93961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Multiple groups</a:t>
            </a:r>
          </a:p>
        </p:txBody>
      </p:sp>
      <p:pic>
        <p:nvPicPr>
          <p:cNvPr id="2" name="Picture 1" descr="A diagram of different colored rhombuses&#10;&#10;Description automatically generated">
            <a:extLst>
              <a:ext uri="{FF2B5EF4-FFF2-40B4-BE49-F238E27FC236}">
                <a16:creationId xmlns:a16="http://schemas.microsoft.com/office/drawing/2014/main" id="{7D06CDB5-A857-6764-0A9A-272946F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1225071"/>
            <a:ext cx="7452677" cy="459339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257F2A-ED80-1686-6D76-08B468157601}"/>
              </a:ext>
            </a:extLst>
          </p:cNvPr>
          <p:cNvSpPr/>
          <p:nvPr/>
        </p:nvSpPr>
        <p:spPr>
          <a:xfrm>
            <a:off x="4463415" y="1338469"/>
            <a:ext cx="7452677" cy="4479991"/>
          </a:xfrm>
          <a:prstGeom prst="roundRect">
            <a:avLst>
              <a:gd name="adj" fmla="val 1577"/>
            </a:avLst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4042E-EA9A-7721-70D0-45D3163D5A50}"/>
              </a:ext>
            </a:extLst>
          </p:cNvPr>
          <p:cNvSpPr txBox="1"/>
          <p:nvPr/>
        </p:nvSpPr>
        <p:spPr>
          <a:xfrm>
            <a:off x="1294478" y="2539724"/>
            <a:ext cx="173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Dependent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791D26-5E43-BEA4-4129-14D020BBBD0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30770" y="2936022"/>
            <a:ext cx="1288044" cy="324523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2B60A1-29F8-53A4-0E4E-D7EE03AB42AC}"/>
              </a:ext>
            </a:extLst>
          </p:cNvPr>
          <p:cNvSpPr/>
          <p:nvPr/>
        </p:nvSpPr>
        <p:spPr>
          <a:xfrm>
            <a:off x="1294478" y="2327123"/>
            <a:ext cx="1736292" cy="1217798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DA823-D5EF-00FB-3CB2-8983C4AE7392}"/>
              </a:ext>
            </a:extLst>
          </p:cNvPr>
          <p:cNvSpPr txBox="1"/>
          <p:nvPr/>
        </p:nvSpPr>
        <p:spPr>
          <a:xfrm>
            <a:off x="3580479" y="6155593"/>
            <a:ext cx="37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variable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A2793B-4FDD-572C-21D2-E583988B2EF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368209" y="5942992"/>
            <a:ext cx="821544" cy="466206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9009A2-1D48-04C0-7534-8E93B57D6D30}"/>
              </a:ext>
            </a:extLst>
          </p:cNvPr>
          <p:cNvSpPr/>
          <p:nvPr/>
        </p:nvSpPr>
        <p:spPr>
          <a:xfrm>
            <a:off x="3580479" y="6072065"/>
            <a:ext cx="3787730" cy="674266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26D9BC-603C-F747-86BC-A740786B0154}"/>
              </a:ext>
            </a:extLst>
          </p:cNvPr>
          <p:cNvSpPr/>
          <p:nvPr/>
        </p:nvSpPr>
        <p:spPr>
          <a:xfrm>
            <a:off x="275908" y="3757522"/>
            <a:ext cx="3711024" cy="2060938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093B-77C4-26CC-9164-7A78398EEA62}"/>
              </a:ext>
            </a:extLst>
          </p:cNvPr>
          <p:cNvSpPr txBox="1"/>
          <p:nvPr/>
        </p:nvSpPr>
        <p:spPr>
          <a:xfrm>
            <a:off x="352797" y="4350391"/>
            <a:ext cx="361965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Always plot and think about your hypothesis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2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Lets test if the petal width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iris$Petal.Width</a:t>
            </a:r>
            <a:r>
              <a:rPr lang="en-US" sz="3200" dirty="0"/>
              <a:t>) </a:t>
            </a:r>
          </a:p>
          <a:p>
            <a:pPr algn="ctr"/>
            <a:r>
              <a:rPr lang="en-US" sz="3200" dirty="0"/>
              <a:t>is different across iris species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sz="3200" dirty="0"/>
              <a:t>)</a:t>
            </a:r>
            <a:endParaRPr lang="en-US" sz="3200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mod1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aov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(Y ~ X)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summary(mod1)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2" name="Picture 1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8362E79D-BEFA-F192-B38A-D6FF1314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251" y="3429000"/>
            <a:ext cx="2399035" cy="3087547"/>
          </a:xfrm>
          <a:prstGeom prst="rect">
            <a:avLst/>
          </a:prstGeom>
        </p:spPr>
      </p:pic>
      <p:pic>
        <p:nvPicPr>
          <p:cNvPr id="5" name="Picture 2" descr="Data Science Example - Iris dataset">
            <a:extLst>
              <a:ext uri="{FF2B5EF4-FFF2-40B4-BE49-F238E27FC236}">
                <a16:creationId xmlns:a16="http://schemas.microsoft.com/office/drawing/2014/main" id="{901C9891-0BE7-97EE-7712-5E7DFFDF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2" y="3593997"/>
            <a:ext cx="7371388" cy="27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1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Lets test if the petal width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iris$Petal.Width</a:t>
            </a:r>
            <a:r>
              <a:rPr lang="en-US" sz="3200" dirty="0"/>
              <a:t>) </a:t>
            </a:r>
          </a:p>
          <a:p>
            <a:pPr algn="ctr"/>
            <a:r>
              <a:rPr lang="en-US" sz="3200" dirty="0"/>
              <a:t>is different across iris species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sz="3200" dirty="0"/>
              <a:t>)</a:t>
            </a:r>
            <a:endParaRPr lang="en-US" sz="3200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mod1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aov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(Y ~ X)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summary(mod1)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698641" y="1750401"/>
            <a:ext cx="6768958" cy="87737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</p:cNvCxnSpPr>
          <p:nvPr/>
        </p:nvCxnSpPr>
        <p:spPr>
          <a:xfrm>
            <a:off x="1456267" y="2627775"/>
            <a:ext cx="992716" cy="19780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2448982" y="4436532"/>
            <a:ext cx="4764618" cy="4108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D382-945B-39F0-4BA3-1F637D6634D5}"/>
              </a:ext>
            </a:extLst>
          </p:cNvPr>
          <p:cNvSpPr txBox="1"/>
          <p:nvPr/>
        </p:nvSpPr>
        <p:spPr>
          <a:xfrm>
            <a:off x="565361" y="1873839"/>
            <a:ext cx="70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is the between group variation</a:t>
            </a:r>
          </a:p>
        </p:txBody>
      </p:sp>
    </p:spTree>
    <p:extLst>
      <p:ext uri="{BB962C8B-B14F-4D97-AF65-F5344CB8AC3E}">
        <p14:creationId xmlns:p14="http://schemas.microsoft.com/office/powerpoint/2010/main" val="310023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4779575" y="1829498"/>
            <a:ext cx="6413358" cy="87737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</p:cNvCxnSpPr>
          <p:nvPr/>
        </p:nvCxnSpPr>
        <p:spPr>
          <a:xfrm flipH="1">
            <a:off x="7213600" y="2714861"/>
            <a:ext cx="948267" cy="21801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2448982" y="4789441"/>
            <a:ext cx="4764618" cy="4108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D382-945B-39F0-4BA3-1F637D6634D5}"/>
              </a:ext>
            </a:extLst>
          </p:cNvPr>
          <p:cNvSpPr txBox="1"/>
          <p:nvPr/>
        </p:nvSpPr>
        <p:spPr>
          <a:xfrm>
            <a:off x="4680161" y="1952936"/>
            <a:ext cx="664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is the within group variation</a:t>
            </a:r>
          </a:p>
        </p:txBody>
      </p:sp>
    </p:spTree>
    <p:extLst>
      <p:ext uri="{BB962C8B-B14F-4D97-AF65-F5344CB8AC3E}">
        <p14:creationId xmlns:p14="http://schemas.microsoft.com/office/powerpoint/2010/main" val="1960311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3" y="1027445"/>
            <a:ext cx="6413358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</p:cNvCxnSpPr>
          <p:nvPr/>
        </p:nvCxnSpPr>
        <p:spPr>
          <a:xfrm flipH="1">
            <a:off x="4746612" y="2706872"/>
            <a:ext cx="524932" cy="1374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4419600" y="4080933"/>
            <a:ext cx="558801" cy="111931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5D382-945B-39F0-4BA3-1F637D6634D5}"/>
                  </a:ext>
                </a:extLst>
              </p:cNvPr>
              <p:cNvSpPr txBox="1"/>
              <p:nvPr/>
            </p:nvSpPr>
            <p:spPr>
              <a:xfrm>
                <a:off x="2337752" y="1075311"/>
                <a:ext cx="664823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Degrees of freedom</a:t>
                </a:r>
              </a:p>
              <a:p>
                <a:pPr algn="ctr"/>
                <a:r>
                  <a:rPr lang="en-GB" sz="2000" b="0" dirty="0">
                    <a:solidFill>
                      <a:schemeClr val="accent2"/>
                    </a:solidFill>
                  </a:rPr>
                  <a:t>Between groups </a:t>
                </a:r>
                <a:r>
                  <a:rPr lang="en-GB" sz="2000" b="0" dirty="0" err="1">
                    <a:solidFill>
                      <a:schemeClr val="accent2"/>
                    </a:solidFill>
                  </a:rPr>
                  <a:t>df</a:t>
                </a:r>
                <a:r>
                  <a:rPr lang="en-GB" sz="2000" b="0" dirty="0">
                    <a:solidFill>
                      <a:schemeClr val="accent2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𝑔𝑟𝑜𝑢𝑝𝑠</m:t>
                    </m:r>
                    <m:r>
                      <a:rPr lang="en-GB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1 </a:t>
                </a:r>
              </a:p>
              <a:p>
                <a:pPr algn="ctr"/>
                <a:r>
                  <a:rPr lang="en-GB" sz="2000" b="0" dirty="0">
                    <a:solidFill>
                      <a:schemeClr val="accent6"/>
                    </a:solidFill>
                  </a:rPr>
                  <a:t>Within groups </a:t>
                </a:r>
                <a:r>
                  <a:rPr lang="en-GB" sz="2000" b="0" dirty="0" err="1">
                    <a:solidFill>
                      <a:schemeClr val="accent6"/>
                    </a:solidFill>
                  </a:rPr>
                  <a:t>df</a:t>
                </a:r>
                <a:r>
                  <a:rPr lang="en-GB" sz="2000" b="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 − 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2000" dirty="0"/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5D382-945B-39F0-4BA3-1F637D663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52" y="1075311"/>
                <a:ext cx="6648239" cy="1631216"/>
              </a:xfrm>
              <a:prstGeom prst="rect">
                <a:avLst/>
              </a:prstGeom>
              <a:blipFill>
                <a:blip r:embed="rId3"/>
                <a:stretch>
                  <a:fillRect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3" y="1027445"/>
            <a:ext cx="6413358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271544" y="2706872"/>
            <a:ext cx="282589" cy="1374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4978399" y="4080933"/>
            <a:ext cx="1151467" cy="11980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D382-945B-39F0-4BA3-1F637D6634D5}"/>
              </a:ext>
            </a:extLst>
          </p:cNvPr>
          <p:cNvSpPr txBox="1"/>
          <p:nvPr/>
        </p:nvSpPr>
        <p:spPr>
          <a:xfrm>
            <a:off x="2337752" y="1075311"/>
            <a:ext cx="66482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Sum of the squares</a:t>
            </a:r>
          </a:p>
          <a:p>
            <a:pPr algn="ctr"/>
            <a:r>
              <a:rPr lang="en-US" sz="2800" dirty="0"/>
              <a:t>Variance measure similar to how we measured variance in week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3" y="1027445"/>
            <a:ext cx="6413358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7544" y="2736097"/>
            <a:ext cx="316456" cy="1374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5994399" y="4110158"/>
            <a:ext cx="1219201" cy="11980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D382-945B-39F0-4BA3-1F637D6634D5}"/>
              </a:ext>
            </a:extLst>
          </p:cNvPr>
          <p:cNvSpPr txBox="1"/>
          <p:nvPr/>
        </p:nvSpPr>
        <p:spPr>
          <a:xfrm>
            <a:off x="2337752" y="1075311"/>
            <a:ext cx="66482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Mean Sum of the squares</a:t>
            </a:r>
          </a:p>
          <a:p>
            <a:pPr algn="ctr"/>
            <a:r>
              <a:rPr lang="en-US" sz="2800" dirty="0"/>
              <a:t>Sum of squared divided by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3" y="1027445"/>
            <a:ext cx="6413358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72878" y="2736097"/>
            <a:ext cx="316456" cy="1374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7179733" y="4110158"/>
            <a:ext cx="1219201" cy="11980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D382-945B-39F0-4BA3-1F637D6634D5}"/>
              </a:ext>
            </a:extLst>
          </p:cNvPr>
          <p:cNvSpPr txBox="1"/>
          <p:nvPr/>
        </p:nvSpPr>
        <p:spPr>
          <a:xfrm>
            <a:off x="2337752" y="1075311"/>
            <a:ext cx="6648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 value</a:t>
            </a:r>
          </a:p>
          <a:p>
            <a:pPr algn="ctr"/>
            <a:r>
              <a:rPr lang="en-US" sz="2000" dirty="0"/>
              <a:t>Between group Mean sum of Sq </a:t>
            </a:r>
          </a:p>
          <a:p>
            <a:pPr algn="ctr"/>
            <a:r>
              <a:rPr lang="en-US" sz="2000" dirty="0"/>
              <a:t>divided by </a:t>
            </a:r>
          </a:p>
          <a:p>
            <a:pPr algn="ctr"/>
            <a:r>
              <a:rPr lang="en-US" sz="2000" dirty="0"/>
              <a:t>Within Mean sum of Sq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109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2" y="1027445"/>
            <a:ext cx="7399055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72878" y="2736097"/>
            <a:ext cx="316456" cy="1374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7179733" y="4110158"/>
            <a:ext cx="1219201" cy="11980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059918-288E-3D0A-1FDF-50556BE27687}"/>
                  </a:ext>
                </a:extLst>
              </p:cNvPr>
              <p:cNvSpPr txBox="1"/>
              <p:nvPr/>
            </p:nvSpPr>
            <p:spPr>
              <a:xfrm>
                <a:off x="2623927" y="1213104"/>
                <a:ext cx="6944145" cy="117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F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Varaiance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Between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𝑔𝑟𝑜𝑢𝑝𝑠</m:t>
                            </m:r>
                            <m:r>
                              <a:rPr lang="en-GB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Varaiance</m:t>
                            </m:r>
                            <m:r>
                              <m:rPr>
                                <m:nor/>
                              </m:rPr>
                              <a:rPr lang="en-US" sz="2800" baseline="-250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Helvetica" pitchFamily="2" charset="0"/>
                              </a:rPr>
                              <m:t>Within</m:t>
                            </m:r>
                          </m:num>
                          <m:den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𝑔𝑟𝑜𝑢𝑝𝑠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059918-288E-3D0A-1FDF-50556BE2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7" y="1213104"/>
                <a:ext cx="6944145" cy="1176541"/>
              </a:xfrm>
              <a:prstGeom prst="rect">
                <a:avLst/>
              </a:prstGeom>
              <a:blipFill>
                <a:blip r:embed="rId3"/>
                <a:stretch>
                  <a:fillRect l="-1825" t="-43617" b="-7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3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26F0D-225F-0AA2-BC3C-5264C63E0BCB}"/>
              </a:ext>
            </a:extLst>
          </p:cNvPr>
          <p:cNvSpPr/>
          <p:nvPr/>
        </p:nvSpPr>
        <p:spPr>
          <a:xfrm>
            <a:off x="2455192" y="1027445"/>
            <a:ext cx="7399055" cy="202987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65E1B-1328-4D12-9427-87F7FDBB394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95733" y="3057320"/>
            <a:ext cx="973667" cy="909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7585C-51BB-4841-7719-9F6221EE59D0}"/>
              </a:ext>
            </a:extLst>
          </p:cNvPr>
          <p:cNvSpPr/>
          <p:nvPr/>
        </p:nvSpPr>
        <p:spPr>
          <a:xfrm>
            <a:off x="8314266" y="3967136"/>
            <a:ext cx="1710267" cy="11980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59918-288E-3D0A-1FDF-50556BE27687}"/>
              </a:ext>
            </a:extLst>
          </p:cNvPr>
          <p:cNvSpPr txBox="1"/>
          <p:nvPr/>
        </p:nvSpPr>
        <p:spPr>
          <a:xfrm>
            <a:off x="2623927" y="1257552"/>
            <a:ext cx="723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P-value is calculated by comparing the F-value to a table of expected values. Its the probability of saying F is larger than 1 when its really only larger than 1 by chance (i.e. type II error).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5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colored rhombuses&#10;&#10;Description automatically generated">
            <a:extLst>
              <a:ext uri="{FF2B5EF4-FFF2-40B4-BE49-F238E27FC236}">
                <a16:creationId xmlns:a16="http://schemas.microsoft.com/office/drawing/2014/main" id="{7D06CDB5-A857-6764-0A9A-272946F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1225071"/>
            <a:ext cx="7452677" cy="459339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257F2A-ED80-1686-6D76-08B468157601}"/>
              </a:ext>
            </a:extLst>
          </p:cNvPr>
          <p:cNvSpPr/>
          <p:nvPr/>
        </p:nvSpPr>
        <p:spPr>
          <a:xfrm>
            <a:off x="4463415" y="1338469"/>
            <a:ext cx="7452677" cy="4479991"/>
          </a:xfrm>
          <a:prstGeom prst="roundRect">
            <a:avLst>
              <a:gd name="adj" fmla="val 1577"/>
            </a:avLst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4042E-EA9A-7721-70D0-45D3163D5A50}"/>
              </a:ext>
            </a:extLst>
          </p:cNvPr>
          <p:cNvSpPr txBox="1"/>
          <p:nvPr/>
        </p:nvSpPr>
        <p:spPr>
          <a:xfrm>
            <a:off x="1294478" y="2539724"/>
            <a:ext cx="173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Dependent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791D26-5E43-BEA4-4129-14D020BBBD0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30770" y="2936022"/>
            <a:ext cx="1288044" cy="324523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2B60A1-29F8-53A4-0E4E-D7EE03AB42AC}"/>
              </a:ext>
            </a:extLst>
          </p:cNvPr>
          <p:cNvSpPr/>
          <p:nvPr/>
        </p:nvSpPr>
        <p:spPr>
          <a:xfrm>
            <a:off x="1294478" y="2327123"/>
            <a:ext cx="1736292" cy="1217798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DA823-D5EF-00FB-3CB2-8983C4AE7392}"/>
              </a:ext>
            </a:extLst>
          </p:cNvPr>
          <p:cNvSpPr txBox="1"/>
          <p:nvPr/>
        </p:nvSpPr>
        <p:spPr>
          <a:xfrm>
            <a:off x="3580479" y="6155593"/>
            <a:ext cx="37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variable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A2793B-4FDD-572C-21D2-E583988B2EF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368209" y="5942992"/>
            <a:ext cx="821544" cy="466206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9009A2-1D48-04C0-7534-8E93B57D6D30}"/>
              </a:ext>
            </a:extLst>
          </p:cNvPr>
          <p:cNvSpPr/>
          <p:nvPr/>
        </p:nvSpPr>
        <p:spPr>
          <a:xfrm>
            <a:off x="3580479" y="6072065"/>
            <a:ext cx="3787730" cy="674266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26D9BC-603C-F747-86BC-A740786B0154}"/>
              </a:ext>
            </a:extLst>
          </p:cNvPr>
          <p:cNvSpPr/>
          <p:nvPr/>
        </p:nvSpPr>
        <p:spPr>
          <a:xfrm>
            <a:off x="275908" y="3757522"/>
            <a:ext cx="3711024" cy="2060938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093B-77C4-26CC-9164-7A78398EEA62}"/>
              </a:ext>
            </a:extLst>
          </p:cNvPr>
          <p:cNvSpPr txBox="1"/>
          <p:nvPr/>
        </p:nvSpPr>
        <p:spPr>
          <a:xfrm>
            <a:off x="289160" y="4041898"/>
            <a:ext cx="36965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I might be interested in whether different penguin species have different flipper lengths. Hence, I think species effects flipper length.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403B30-4FA0-BE04-D003-E50BF845B2B9}"/>
              </a:ext>
            </a:extLst>
          </p:cNvPr>
          <p:cNvSpPr txBox="1">
            <a:spLocks/>
          </p:cNvSpPr>
          <p:nvPr/>
        </p:nvSpPr>
        <p:spPr>
          <a:xfrm>
            <a:off x="527050" y="31857"/>
            <a:ext cx="11137900" cy="939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Helvetica" pitchFamily="2" charset="0"/>
              </a:rPr>
              <a:t>Multiple groups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1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in 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3" y="1604155"/>
            <a:ext cx="11351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does not tell you which group is different to the others 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67F22B2-230E-5A4B-D785-B7BB9647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2448983" y="3429000"/>
            <a:ext cx="8032751" cy="29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7017187" y="856527"/>
            <a:ext cx="4999100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7130586" y="1087843"/>
            <a:ext cx="4831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assumes that the data and more importantly the residuals are normally distributed.</a:t>
            </a:r>
          </a:p>
          <a:p>
            <a:pPr algn="ctr"/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Residuals are the distances of each data point from some fitted value.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A86C4-D166-B0EE-52F7-472C1BCED08D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E3E26-9AA7-33F3-718D-E08E519D9968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D7190F-64C2-6178-A81F-D2607170B2C5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28F3CC-7E94-AF53-59E0-2FC44D398586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A245DEFB-C4FF-1478-6353-1D9451334A97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50ABB-5F48-8F82-4963-CFD42E5C15E5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D1931-503C-76F9-4452-A418B0DF169A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65205C-55FC-7EDD-667F-CE40A5F56080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14C78E-618A-D246-AF2C-AA86E87B770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97340" y="3569013"/>
            <a:ext cx="22126" cy="54959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8E9D53-4551-2C31-EE9B-7495231A691D}"/>
              </a:ext>
            </a:extLst>
          </p:cNvPr>
          <p:cNvSpPr/>
          <p:nvPr/>
        </p:nvSpPr>
        <p:spPr>
          <a:xfrm>
            <a:off x="727789" y="4118603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C9D2BC-2CF2-25E5-BC00-23C9B7007C0E}"/>
              </a:ext>
            </a:extLst>
          </p:cNvPr>
          <p:cNvSpPr txBox="1"/>
          <p:nvPr/>
        </p:nvSpPr>
        <p:spPr>
          <a:xfrm>
            <a:off x="1873545" y="3749271"/>
            <a:ext cx="29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for datapoint 1 = - 5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91437C-3CE6-492D-BC97-1040D0B5A445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819466" y="3214102"/>
            <a:ext cx="11522" cy="35491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04DBCAC-DEFF-D87D-732F-F13C0D057C4E}"/>
              </a:ext>
            </a:extLst>
          </p:cNvPr>
          <p:cNvSpPr/>
          <p:nvPr/>
        </p:nvSpPr>
        <p:spPr>
          <a:xfrm>
            <a:off x="761437" y="3214102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D0D10-D590-E12C-8043-00B8670424F4}"/>
              </a:ext>
            </a:extLst>
          </p:cNvPr>
          <p:cNvSpPr txBox="1"/>
          <p:nvPr/>
        </p:nvSpPr>
        <p:spPr>
          <a:xfrm>
            <a:off x="1884482" y="3094002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for datapoint 2 =  1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3BBF0-F285-75DB-00EC-689246D9405E}"/>
              </a:ext>
            </a:extLst>
          </p:cNvPr>
          <p:cNvSpPr/>
          <p:nvPr/>
        </p:nvSpPr>
        <p:spPr>
          <a:xfrm>
            <a:off x="880189" y="3867242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32020-C1C0-0761-1832-240CD30828B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9740" y="3590787"/>
            <a:ext cx="10250" cy="276455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8738DF6-1777-70AF-D5B0-9BE862662215}"/>
              </a:ext>
            </a:extLst>
          </p:cNvPr>
          <p:cNvSpPr/>
          <p:nvPr/>
        </p:nvSpPr>
        <p:spPr>
          <a:xfrm>
            <a:off x="901962" y="2748985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E197C-3F64-4C49-6370-79545252940B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959990" y="2748985"/>
            <a:ext cx="11523" cy="820028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AABD24-87D7-C614-A709-B9D443E8AD87}"/>
              </a:ext>
            </a:extLst>
          </p:cNvPr>
          <p:cNvSpPr txBox="1"/>
          <p:nvPr/>
        </p:nvSpPr>
        <p:spPr>
          <a:xfrm>
            <a:off x="1570675" y="917826"/>
            <a:ext cx="372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fit something like a mean</a:t>
            </a:r>
          </a:p>
          <a:p>
            <a:r>
              <a:rPr lang="en-US" dirty="0"/>
              <a:t>Every data point will have a residual</a:t>
            </a:r>
          </a:p>
          <a:p>
            <a:r>
              <a:rPr lang="en-US" dirty="0"/>
              <a:t>to that fitted value </a:t>
            </a:r>
          </a:p>
        </p:txBody>
      </p:sp>
    </p:spTree>
    <p:extLst>
      <p:ext uri="{BB962C8B-B14F-4D97-AF65-F5344CB8AC3E}">
        <p14:creationId xmlns:p14="http://schemas.microsoft.com/office/powerpoint/2010/main" val="4042215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7017187" y="856527"/>
            <a:ext cx="4999100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7130586" y="1087843"/>
            <a:ext cx="4831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assumes that the data and more importantly the residuals are normally distributed.</a:t>
            </a:r>
          </a:p>
          <a:p>
            <a:pPr algn="ctr"/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Residuals are the distances of each data point from some fitted value.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A86C4-D166-B0EE-52F7-472C1BCED08D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E3E26-9AA7-33F3-718D-E08E519D9968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D7190F-64C2-6178-A81F-D2607170B2C5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28F3CC-7E94-AF53-59E0-2FC44D398586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A245DEFB-C4FF-1478-6353-1D9451334A97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50ABB-5F48-8F82-4963-CFD42E5C15E5}"/>
              </a:ext>
            </a:extLst>
          </p:cNvPr>
          <p:cNvSpPr txBox="1"/>
          <p:nvPr/>
        </p:nvSpPr>
        <p:spPr>
          <a:xfrm>
            <a:off x="5414210" y="3387568"/>
            <a:ext cx="985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Total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D1931-503C-76F9-4452-A418B0DF169A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65205C-55FC-7EDD-667F-CE40A5F56080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6FCF41A0-71FA-6342-5A7A-23CB98CA9039}"/>
              </a:ext>
            </a:extLst>
          </p:cNvPr>
          <p:cNvSpPr/>
          <p:nvPr/>
        </p:nvSpPr>
        <p:spPr>
          <a:xfrm>
            <a:off x="2478236" y="3575300"/>
            <a:ext cx="433451" cy="1741568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51EBABB-2249-979A-7BF2-ADD26F03A9D2}"/>
              </a:ext>
            </a:extLst>
          </p:cNvPr>
          <p:cNvSpPr/>
          <p:nvPr/>
        </p:nvSpPr>
        <p:spPr>
          <a:xfrm>
            <a:off x="4639091" y="1906110"/>
            <a:ext cx="433451" cy="1669189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91F0B6-626F-8318-C476-DE491DA49BF0}"/>
              </a:ext>
            </a:extLst>
          </p:cNvPr>
          <p:cNvCxnSpPr>
            <a:cxnSpLocks/>
          </p:cNvCxnSpPr>
          <p:nvPr/>
        </p:nvCxnSpPr>
        <p:spPr>
          <a:xfrm>
            <a:off x="582599" y="4397918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E25F20-2BD1-CE84-111E-19A6F8B1AA1C}"/>
              </a:ext>
            </a:extLst>
          </p:cNvPr>
          <p:cNvCxnSpPr>
            <a:cxnSpLocks/>
          </p:cNvCxnSpPr>
          <p:nvPr/>
        </p:nvCxnSpPr>
        <p:spPr>
          <a:xfrm>
            <a:off x="581792" y="2693557"/>
            <a:ext cx="4884748" cy="202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14C78E-618A-D246-AF2C-AA86E87B770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351986" y="4418138"/>
            <a:ext cx="22126" cy="54959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023E34-78E1-22B5-1FF5-A49ED4EBC176}"/>
              </a:ext>
            </a:extLst>
          </p:cNvPr>
          <p:cNvSpPr txBox="1"/>
          <p:nvPr/>
        </p:nvSpPr>
        <p:spPr>
          <a:xfrm>
            <a:off x="5422741" y="22527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5C8534-542D-5812-7469-0BFE96A9411A}"/>
              </a:ext>
            </a:extLst>
          </p:cNvPr>
          <p:cNvSpPr txBox="1"/>
          <p:nvPr/>
        </p:nvSpPr>
        <p:spPr>
          <a:xfrm>
            <a:off x="5439675" y="429190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group2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8E9D53-4551-2C31-EE9B-7495231A691D}"/>
              </a:ext>
            </a:extLst>
          </p:cNvPr>
          <p:cNvSpPr/>
          <p:nvPr/>
        </p:nvSpPr>
        <p:spPr>
          <a:xfrm>
            <a:off x="2282435" y="4967728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91437C-3CE6-492D-BC97-1040D0B5A445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2374112" y="4063227"/>
            <a:ext cx="11522" cy="35491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04DBCAC-DEFF-D87D-732F-F13C0D057C4E}"/>
              </a:ext>
            </a:extLst>
          </p:cNvPr>
          <p:cNvSpPr/>
          <p:nvPr/>
        </p:nvSpPr>
        <p:spPr>
          <a:xfrm>
            <a:off x="2316083" y="4063227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A766AB-F827-940C-91D7-79BCB67B7E5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39091" y="2680107"/>
            <a:ext cx="0" cy="337032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D7535FB-3297-1606-236D-AC0AAF645450}"/>
              </a:ext>
            </a:extLst>
          </p:cNvPr>
          <p:cNvSpPr/>
          <p:nvPr/>
        </p:nvSpPr>
        <p:spPr>
          <a:xfrm>
            <a:off x="4569540" y="3017139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99F605-494F-F6F0-E75F-80218F7B2446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661217" y="2338646"/>
            <a:ext cx="11522" cy="35491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06649F9-4FCF-E11E-C29A-64E3266445E8}"/>
              </a:ext>
            </a:extLst>
          </p:cNvPr>
          <p:cNvSpPr/>
          <p:nvPr/>
        </p:nvSpPr>
        <p:spPr>
          <a:xfrm>
            <a:off x="4603188" y="2338646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19D5A-F110-8C4F-A76B-B2C976BC3BCF}"/>
              </a:ext>
            </a:extLst>
          </p:cNvPr>
          <p:cNvSpPr txBox="1"/>
          <p:nvPr/>
        </p:nvSpPr>
        <p:spPr>
          <a:xfrm>
            <a:off x="1570675" y="917826"/>
            <a:ext cx="372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fit something like a mean</a:t>
            </a:r>
          </a:p>
          <a:p>
            <a:r>
              <a:rPr lang="en-US" dirty="0"/>
              <a:t>Every data point will have a residual</a:t>
            </a:r>
          </a:p>
          <a:p>
            <a:r>
              <a:rPr lang="en-US" dirty="0"/>
              <a:t>to that fitted value </a:t>
            </a:r>
          </a:p>
        </p:txBody>
      </p:sp>
    </p:spTree>
    <p:extLst>
      <p:ext uri="{BB962C8B-B14F-4D97-AF65-F5344CB8AC3E}">
        <p14:creationId xmlns:p14="http://schemas.microsoft.com/office/powerpoint/2010/main" val="4129648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7017187" y="856527"/>
            <a:ext cx="4999100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7130586" y="1087843"/>
            <a:ext cx="4831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assumes that the data and more importantly the residuals are normally distributed.</a:t>
            </a:r>
          </a:p>
          <a:p>
            <a:pPr algn="ctr"/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Residuals are the distances of each data point from some fitted value.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A diagram of different species&#10;&#10;Description automatically generated">
            <a:extLst>
              <a:ext uri="{FF2B5EF4-FFF2-40B4-BE49-F238E27FC236}">
                <a16:creationId xmlns:a16="http://schemas.microsoft.com/office/drawing/2014/main" id="{41768209-0925-6253-861E-978A8333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3" y="2496634"/>
            <a:ext cx="6204538" cy="36476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CF29D6-0ACC-8493-255C-3DBF04EFA97B}"/>
              </a:ext>
            </a:extLst>
          </p:cNvPr>
          <p:cNvSpPr txBox="1"/>
          <p:nvPr/>
        </p:nvSpPr>
        <p:spPr>
          <a:xfrm>
            <a:off x="577404" y="1024253"/>
            <a:ext cx="5395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check our data by just plotting them</a:t>
            </a:r>
          </a:p>
          <a:p>
            <a:pPr algn="ctr"/>
            <a:r>
              <a:rPr lang="en-US" dirty="0"/>
              <a:t>Its subjective but a great way at spotting funky looking distributions.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These all look relatively normally distributed so ok.</a:t>
            </a:r>
          </a:p>
        </p:txBody>
      </p:sp>
    </p:spTree>
    <p:extLst>
      <p:ext uri="{BB962C8B-B14F-4D97-AF65-F5344CB8AC3E}">
        <p14:creationId xmlns:p14="http://schemas.microsoft.com/office/powerpoint/2010/main" val="30509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7017187" y="856527"/>
            <a:ext cx="4999100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7130586" y="1087843"/>
            <a:ext cx="4831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assumes that the data and more importantly the residuals are normally distributed.</a:t>
            </a:r>
          </a:p>
          <a:p>
            <a:pPr algn="ctr"/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Residuals are the distances of each data point from some fitted value.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4" y="2669307"/>
            <a:ext cx="5274314" cy="2086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E9B00-050A-1C16-985C-31D8AE63808A}"/>
              </a:ext>
            </a:extLst>
          </p:cNvPr>
          <p:cNvSpPr txBox="1"/>
          <p:nvPr/>
        </p:nvSpPr>
        <p:spPr>
          <a:xfrm>
            <a:off x="577404" y="1024253"/>
            <a:ext cx="53953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also directly plot the residuals of our model to see if they look normal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hist(mod1$residuals)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58B1A-4E01-DF63-E487-F0C066914EBA}"/>
              </a:ext>
            </a:extLst>
          </p:cNvPr>
          <p:cNvSpPr txBox="1"/>
          <p:nvPr/>
        </p:nvSpPr>
        <p:spPr>
          <a:xfrm>
            <a:off x="290336" y="4956584"/>
            <a:ext cx="5969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is it important that the residuals are normally distributed?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Remember variance is measured using a mean and non normal distributions might not have clear central tendencies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8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AAC3EE-E3E1-FF28-6163-8C978BC5E056}"/>
              </a:ext>
            </a:extLst>
          </p:cNvPr>
          <p:cNvSpPr/>
          <p:nvPr/>
        </p:nvSpPr>
        <p:spPr>
          <a:xfrm>
            <a:off x="939750" y="4837785"/>
            <a:ext cx="4451647" cy="73430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1083121" y="5011908"/>
            <a:ext cx="406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lets take our distribution of residuals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3A4F43-AFDB-91D4-2FE3-333EB60F8F3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165574" y="4104898"/>
            <a:ext cx="800784" cy="7328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1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number&#10;&#10;Description automatically generated">
            <a:extLst>
              <a:ext uri="{FF2B5EF4-FFF2-40B4-BE49-F238E27FC236}">
                <a16:creationId xmlns:a16="http://schemas.microsoft.com/office/drawing/2014/main" id="{C06241BD-F009-77CE-2C7C-5A2A6D35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4" y="4725400"/>
            <a:ext cx="2626482" cy="196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AAC3EE-E3E1-FF28-6163-8C978BC5E056}"/>
              </a:ext>
            </a:extLst>
          </p:cNvPr>
          <p:cNvSpPr/>
          <p:nvPr/>
        </p:nvSpPr>
        <p:spPr>
          <a:xfrm>
            <a:off x="939749" y="4837785"/>
            <a:ext cx="5719963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988121" y="5011908"/>
            <a:ext cx="5722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we can create a theoretical distribution of residuals </a:t>
            </a:r>
          </a:p>
          <a:p>
            <a:r>
              <a:rPr lang="en-US" dirty="0"/>
              <a:t>for our model that follows a normal distribution. </a:t>
            </a:r>
          </a:p>
          <a:p>
            <a:endParaRPr lang="en-US" dirty="0"/>
          </a:p>
          <a:p>
            <a:r>
              <a:rPr lang="en-US" dirty="0"/>
              <a:t>We will compare our observed residuals to this distribution</a:t>
            </a:r>
          </a:p>
          <a:p>
            <a:r>
              <a:rPr lang="en-US" dirty="0"/>
              <a:t>to decide if our distribution is normal.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732EA7-42F5-55CE-A785-20FA85B4939C}"/>
              </a:ext>
            </a:extLst>
          </p:cNvPr>
          <p:cNvCxnSpPr>
            <a:cxnSpLocks/>
          </p:cNvCxnSpPr>
          <p:nvPr/>
        </p:nvCxnSpPr>
        <p:spPr>
          <a:xfrm>
            <a:off x="6659712" y="5522026"/>
            <a:ext cx="1023623" cy="5700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72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number&#10;&#10;Description automatically generated">
            <a:extLst>
              <a:ext uri="{FF2B5EF4-FFF2-40B4-BE49-F238E27FC236}">
                <a16:creationId xmlns:a16="http://schemas.microsoft.com/office/drawing/2014/main" id="{0D0FCFA9-0294-25FA-6E52-3AF2AFA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4" y="4725400"/>
            <a:ext cx="2626482" cy="196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0536" y="30628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pic>
        <p:nvPicPr>
          <p:cNvPr id="7" name="Picture 6" descr="A graph of a normal q-q plot&#10;&#10;Description automatically generated">
            <a:extLst>
              <a:ext uri="{FF2B5EF4-FFF2-40B4-BE49-F238E27FC236}">
                <a16:creationId xmlns:a16="http://schemas.microsoft.com/office/drawing/2014/main" id="{57C3B98C-890B-4DAE-DA88-566ABC9B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52" y="2081796"/>
            <a:ext cx="4657024" cy="2843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02742B-73ED-DF18-0AD9-1699EB25D030}"/>
              </a:ext>
            </a:extLst>
          </p:cNvPr>
          <p:cNvSpPr/>
          <p:nvPr/>
        </p:nvSpPr>
        <p:spPr>
          <a:xfrm>
            <a:off x="7255823" y="2624449"/>
            <a:ext cx="3206340" cy="1211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AAC3EE-E3E1-FF28-6163-8C978BC5E056}"/>
              </a:ext>
            </a:extLst>
          </p:cNvPr>
          <p:cNvSpPr/>
          <p:nvPr/>
        </p:nvSpPr>
        <p:spPr>
          <a:xfrm>
            <a:off x="2819495" y="2646226"/>
            <a:ext cx="446219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1172349" y="5163740"/>
            <a:ext cx="537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this by looking at each section of the our </a:t>
            </a:r>
          </a:p>
          <a:p>
            <a:r>
              <a:rPr lang="en-US" dirty="0"/>
              <a:t>distribution, the quantiles, and asking if they add up to </a:t>
            </a:r>
          </a:p>
          <a:p>
            <a:r>
              <a:rPr lang="en-US" dirty="0"/>
              <a:t>a similar value to the theoretical one.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FFC457-5789-BB29-6E5E-7388598C9479}"/>
              </a:ext>
            </a:extLst>
          </p:cNvPr>
          <p:cNvSpPr/>
          <p:nvPr/>
        </p:nvSpPr>
        <p:spPr>
          <a:xfrm>
            <a:off x="1092149" y="4990185"/>
            <a:ext cx="5719963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8906F9-464B-049C-57D7-ADBA6D9E17D7}"/>
              </a:ext>
            </a:extLst>
          </p:cNvPr>
          <p:cNvSpPr/>
          <p:nvPr/>
        </p:nvSpPr>
        <p:spPr>
          <a:xfrm>
            <a:off x="7917426" y="5186987"/>
            <a:ext cx="446219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0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number&#10;&#10;Description automatically generated">
            <a:extLst>
              <a:ext uri="{FF2B5EF4-FFF2-40B4-BE49-F238E27FC236}">
                <a16:creationId xmlns:a16="http://schemas.microsoft.com/office/drawing/2014/main" id="{0D0FCFA9-0294-25FA-6E52-3AF2AFA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4" y="4725400"/>
            <a:ext cx="2626482" cy="196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0536" y="30628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pic>
        <p:nvPicPr>
          <p:cNvPr id="7" name="Picture 6" descr="A graph of a normal q-q plot&#10;&#10;Description automatically generated">
            <a:extLst>
              <a:ext uri="{FF2B5EF4-FFF2-40B4-BE49-F238E27FC236}">
                <a16:creationId xmlns:a16="http://schemas.microsoft.com/office/drawing/2014/main" id="{57C3B98C-890B-4DAE-DA88-566ABC9B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52" y="2081796"/>
            <a:ext cx="4657024" cy="2843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02742B-73ED-DF18-0AD9-1699EB25D030}"/>
              </a:ext>
            </a:extLst>
          </p:cNvPr>
          <p:cNvSpPr/>
          <p:nvPr/>
        </p:nvSpPr>
        <p:spPr>
          <a:xfrm>
            <a:off x="7707087" y="2624449"/>
            <a:ext cx="2755076" cy="1211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AAC3EE-E3E1-FF28-6163-8C978BC5E056}"/>
              </a:ext>
            </a:extLst>
          </p:cNvPr>
          <p:cNvSpPr/>
          <p:nvPr/>
        </p:nvSpPr>
        <p:spPr>
          <a:xfrm>
            <a:off x="2819495" y="2646226"/>
            <a:ext cx="446219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1172349" y="5163740"/>
            <a:ext cx="537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this by looking at each section of the our </a:t>
            </a:r>
          </a:p>
          <a:p>
            <a:r>
              <a:rPr lang="en-US" dirty="0"/>
              <a:t>distribution, the quantiles, and asking if they add up to </a:t>
            </a:r>
          </a:p>
          <a:p>
            <a:r>
              <a:rPr lang="en-US" dirty="0"/>
              <a:t>a similar value to the theoretical one.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FFC457-5789-BB29-6E5E-7388598C9479}"/>
              </a:ext>
            </a:extLst>
          </p:cNvPr>
          <p:cNvSpPr/>
          <p:nvPr/>
        </p:nvSpPr>
        <p:spPr>
          <a:xfrm>
            <a:off x="1092149" y="4990185"/>
            <a:ext cx="5719963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5DD20-624F-6F39-743C-C18DAB442B9A}"/>
              </a:ext>
            </a:extLst>
          </p:cNvPr>
          <p:cNvCxnSpPr>
            <a:cxnSpLocks/>
          </p:cNvCxnSpPr>
          <p:nvPr/>
        </p:nvCxnSpPr>
        <p:spPr>
          <a:xfrm>
            <a:off x="3265714" y="3062846"/>
            <a:ext cx="3811980" cy="5353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8906F9-464B-049C-57D7-ADBA6D9E17D7}"/>
              </a:ext>
            </a:extLst>
          </p:cNvPr>
          <p:cNvSpPr/>
          <p:nvPr/>
        </p:nvSpPr>
        <p:spPr>
          <a:xfrm>
            <a:off x="7917426" y="5186987"/>
            <a:ext cx="371551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7DA29-3A6A-CF16-D27E-437CE9DD101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597606" y="3901094"/>
            <a:ext cx="505596" cy="12858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FABB3C-701B-59E8-0DB9-253E2A36EEDB}"/>
              </a:ext>
            </a:extLst>
          </p:cNvPr>
          <p:cNvSpPr/>
          <p:nvPr/>
        </p:nvSpPr>
        <p:spPr>
          <a:xfrm>
            <a:off x="7291994" y="3470531"/>
            <a:ext cx="438843" cy="3969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1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number&#10;&#10;Description automatically generated">
            <a:extLst>
              <a:ext uri="{FF2B5EF4-FFF2-40B4-BE49-F238E27FC236}">
                <a16:creationId xmlns:a16="http://schemas.microsoft.com/office/drawing/2014/main" id="{0D0FCFA9-0294-25FA-6E52-3AF2AFA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4" y="4725400"/>
            <a:ext cx="2626482" cy="196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0536" y="30628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pic>
        <p:nvPicPr>
          <p:cNvPr id="7" name="Picture 6" descr="A graph of a normal q-q plot&#10;&#10;Description automatically generated">
            <a:extLst>
              <a:ext uri="{FF2B5EF4-FFF2-40B4-BE49-F238E27FC236}">
                <a16:creationId xmlns:a16="http://schemas.microsoft.com/office/drawing/2014/main" id="{57C3B98C-890B-4DAE-DA88-566ABC9B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52" y="2081796"/>
            <a:ext cx="4657024" cy="2843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02742B-73ED-DF18-0AD9-1699EB25D030}"/>
              </a:ext>
            </a:extLst>
          </p:cNvPr>
          <p:cNvSpPr/>
          <p:nvPr/>
        </p:nvSpPr>
        <p:spPr>
          <a:xfrm>
            <a:off x="8344937" y="2624449"/>
            <a:ext cx="2117226" cy="1211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AAC3EE-E3E1-FF28-6163-8C978BC5E056}"/>
              </a:ext>
            </a:extLst>
          </p:cNvPr>
          <p:cNvSpPr/>
          <p:nvPr/>
        </p:nvSpPr>
        <p:spPr>
          <a:xfrm>
            <a:off x="3413257" y="2646226"/>
            <a:ext cx="446219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1172349" y="5163740"/>
            <a:ext cx="537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this by looking at each section of the our </a:t>
            </a:r>
          </a:p>
          <a:p>
            <a:r>
              <a:rPr lang="en-US" dirty="0"/>
              <a:t>distribution, the quantiles, and asking if they add up to </a:t>
            </a:r>
          </a:p>
          <a:p>
            <a:r>
              <a:rPr lang="en-US" dirty="0"/>
              <a:t>a similar value to the theoretical one.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FFC457-5789-BB29-6E5E-7388598C9479}"/>
              </a:ext>
            </a:extLst>
          </p:cNvPr>
          <p:cNvSpPr/>
          <p:nvPr/>
        </p:nvSpPr>
        <p:spPr>
          <a:xfrm>
            <a:off x="1092149" y="4990185"/>
            <a:ext cx="5719963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5DD20-624F-6F39-743C-C18DAB442B9A}"/>
              </a:ext>
            </a:extLst>
          </p:cNvPr>
          <p:cNvCxnSpPr>
            <a:cxnSpLocks/>
          </p:cNvCxnSpPr>
          <p:nvPr/>
        </p:nvCxnSpPr>
        <p:spPr>
          <a:xfrm>
            <a:off x="3859476" y="3178763"/>
            <a:ext cx="3846447" cy="2502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8906F9-464B-049C-57D7-ADBA6D9E17D7}"/>
              </a:ext>
            </a:extLst>
          </p:cNvPr>
          <p:cNvSpPr/>
          <p:nvPr/>
        </p:nvSpPr>
        <p:spPr>
          <a:xfrm>
            <a:off x="8261813" y="5186987"/>
            <a:ext cx="347798" cy="14018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7DA29-3A6A-CF16-D27E-437CE9DD101E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8066140" y="3732797"/>
            <a:ext cx="369572" cy="14541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48DAD-350B-893F-70D5-902C79847F9A}"/>
              </a:ext>
            </a:extLst>
          </p:cNvPr>
          <p:cNvSpPr/>
          <p:nvPr/>
        </p:nvSpPr>
        <p:spPr>
          <a:xfrm>
            <a:off x="7787342" y="3241964"/>
            <a:ext cx="557595" cy="49083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E54529-226E-9E65-FD1C-1B8BD37E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50" y="31857"/>
            <a:ext cx="11137900" cy="93961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ANOVA (Analysis of variance)</a:t>
            </a:r>
          </a:p>
        </p:txBody>
      </p:sp>
      <p:pic>
        <p:nvPicPr>
          <p:cNvPr id="2" name="Picture 1" descr="A diagram of different colored rhombuses&#10;&#10;Description automatically generated">
            <a:extLst>
              <a:ext uri="{FF2B5EF4-FFF2-40B4-BE49-F238E27FC236}">
                <a16:creationId xmlns:a16="http://schemas.microsoft.com/office/drawing/2014/main" id="{7D06CDB5-A857-6764-0A9A-272946F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1225071"/>
            <a:ext cx="7452677" cy="459339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257F2A-ED80-1686-6D76-08B468157601}"/>
              </a:ext>
            </a:extLst>
          </p:cNvPr>
          <p:cNvSpPr/>
          <p:nvPr/>
        </p:nvSpPr>
        <p:spPr>
          <a:xfrm>
            <a:off x="4463415" y="1338469"/>
            <a:ext cx="7452677" cy="4479991"/>
          </a:xfrm>
          <a:prstGeom prst="roundRect">
            <a:avLst>
              <a:gd name="adj" fmla="val 1577"/>
            </a:avLst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26D9BC-603C-F747-86BC-A740786B0154}"/>
              </a:ext>
            </a:extLst>
          </p:cNvPr>
          <p:cNvSpPr/>
          <p:nvPr/>
        </p:nvSpPr>
        <p:spPr>
          <a:xfrm>
            <a:off x="275908" y="1225070"/>
            <a:ext cx="3711024" cy="459339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FC66D-D958-A712-B836-C7603F4461EB}"/>
              </a:ext>
            </a:extLst>
          </p:cNvPr>
          <p:cNvSpPr txBox="1"/>
          <p:nvPr/>
        </p:nvSpPr>
        <p:spPr>
          <a:xfrm>
            <a:off x="402011" y="1628939"/>
            <a:ext cx="35849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 ANOVA measures the variance both within and between the groups to test whether the means are different. </a:t>
            </a:r>
          </a:p>
          <a:p>
            <a:endParaRPr lang="en-US" sz="2000" dirty="0"/>
          </a:p>
          <a:p>
            <a:r>
              <a:rPr lang="en-IE" sz="2000" dirty="0"/>
              <a:t>The null hypothesis (</a:t>
            </a:r>
            <a:r>
              <a:rPr lang="en-IE" sz="2000" i="1" dirty="0"/>
              <a:t>H</a:t>
            </a:r>
            <a:r>
              <a:rPr lang="en-IE" sz="2000" baseline="-25000" dirty="0"/>
              <a:t>0</a:t>
            </a:r>
            <a:r>
              <a:rPr lang="en-IE" sz="2000" dirty="0"/>
              <a:t>) of the ANOVA is no difference in means, and the alternative hypothesis (</a:t>
            </a:r>
            <a:r>
              <a:rPr lang="en-IE" sz="2000" i="1" dirty="0"/>
              <a:t>H</a:t>
            </a:r>
            <a:r>
              <a:rPr lang="en-IE" sz="2000" baseline="-25000" dirty="0"/>
              <a:t>a</a:t>
            </a:r>
            <a:r>
              <a:rPr lang="en-IE" sz="2000" dirty="0"/>
              <a:t>) is that the means are different from one another.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850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number&#10;&#10;Description automatically generated">
            <a:extLst>
              <a:ext uri="{FF2B5EF4-FFF2-40B4-BE49-F238E27FC236}">
                <a16:creationId xmlns:a16="http://schemas.microsoft.com/office/drawing/2014/main" id="{0D0FCFA9-0294-25FA-6E52-3AF2AFA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4" y="4725400"/>
            <a:ext cx="2626482" cy="196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ANOVA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202599" y="888092"/>
            <a:ext cx="117868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QQ plots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Compares the distribution of our residuals to an idealized normal distribution.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starts at one end of the distributions (1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quantiles) and cumulatively adds up the values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65F8AD-EE29-34F4-D161-1AAE62107487}"/>
              </a:ext>
            </a:extLst>
          </p:cNvPr>
          <p:cNvSpPr/>
          <p:nvPr/>
        </p:nvSpPr>
        <p:spPr>
          <a:xfrm>
            <a:off x="69192" y="856526"/>
            <a:ext cx="11947095" cy="5888657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6C9A4AD-4E37-8654-291B-772470CA9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0536" y="30628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35305AFD-F205-1583-7A6B-29658F8A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3" y="2355282"/>
            <a:ext cx="3840217" cy="1749616"/>
          </a:xfrm>
          <a:prstGeom prst="rect">
            <a:avLst/>
          </a:prstGeom>
        </p:spPr>
      </p:pic>
      <p:pic>
        <p:nvPicPr>
          <p:cNvPr id="7" name="Picture 6" descr="A graph of a normal q-q plot&#10;&#10;Description automatically generated">
            <a:extLst>
              <a:ext uri="{FF2B5EF4-FFF2-40B4-BE49-F238E27FC236}">
                <a16:creationId xmlns:a16="http://schemas.microsoft.com/office/drawing/2014/main" id="{57C3B98C-890B-4DAE-DA88-566ABC9B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52" y="2081796"/>
            <a:ext cx="4657024" cy="2843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4AC2D9-9D83-C179-B176-E582CFECB2A4}"/>
              </a:ext>
            </a:extLst>
          </p:cNvPr>
          <p:cNvSpPr txBox="1"/>
          <p:nvPr/>
        </p:nvSpPr>
        <p:spPr>
          <a:xfrm>
            <a:off x="1172349" y="5163740"/>
            <a:ext cx="5493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residuals are close to the line it indicates that they </a:t>
            </a:r>
          </a:p>
          <a:p>
            <a:r>
              <a:rPr lang="en-US" dirty="0"/>
              <a:t>are distributed normally.</a:t>
            </a:r>
          </a:p>
          <a:p>
            <a:endParaRPr lang="en-US" dirty="0"/>
          </a:p>
          <a:p>
            <a:r>
              <a:rPr lang="en-US" dirty="0"/>
              <a:t>Subject to how close but give a good visual indication.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FFC457-5789-BB29-6E5E-7388598C9479}"/>
              </a:ext>
            </a:extLst>
          </p:cNvPr>
          <p:cNvSpPr/>
          <p:nvPr/>
        </p:nvSpPr>
        <p:spPr>
          <a:xfrm>
            <a:off x="1092149" y="4990185"/>
            <a:ext cx="5719963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dirty="0"/>
              <a:t>Kruskal-Wallis</a:t>
            </a:r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Non-parametric version of an ANOVA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53445E-8AD0-8DF8-8DB9-D7AD76787178}"/>
              </a:ext>
            </a:extLst>
          </p:cNvPr>
          <p:cNvGrpSpPr/>
          <p:nvPr/>
        </p:nvGrpSpPr>
        <p:grpSpPr>
          <a:xfrm>
            <a:off x="9417492" y="4222215"/>
            <a:ext cx="2767025" cy="2566767"/>
            <a:chOff x="8748726" y="3678143"/>
            <a:chExt cx="3142247" cy="3016281"/>
          </a:xfrm>
        </p:grpSpPr>
        <p:pic>
          <p:nvPicPr>
            <p:cNvPr id="3" name="Picture 2" descr="Guinness Pint (Delivery Only) – Doyles Bar Ferns">
              <a:extLst>
                <a:ext uri="{FF2B5EF4-FFF2-40B4-BE49-F238E27FC236}">
                  <a16:creationId xmlns:a16="http://schemas.microsoft.com/office/drawing/2014/main" id="{8590E39E-8154-1AB9-4AE1-6CE83DC82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726" y="5516783"/>
              <a:ext cx="1180535" cy="10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Guinness Pint (Delivery Only) – Doyles Bar Ferns">
              <a:extLst>
                <a:ext uri="{FF2B5EF4-FFF2-40B4-BE49-F238E27FC236}">
                  <a16:creationId xmlns:a16="http://schemas.microsoft.com/office/drawing/2014/main" id="{799F8291-FFEF-99C6-6177-7973F2317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5725" y="5513355"/>
              <a:ext cx="1184391" cy="105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Guinness Pint (Delivery Only) – Doyles Bar Ferns">
              <a:extLst>
                <a:ext uri="{FF2B5EF4-FFF2-40B4-BE49-F238E27FC236}">
                  <a16:creationId xmlns:a16="http://schemas.microsoft.com/office/drawing/2014/main" id="{A1AA81D0-C77B-D5DA-046C-EBFDB610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582" y="5491069"/>
              <a:ext cx="1184391" cy="105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Guinness Pint (Delivery Only) – Doyles Bar Ferns">
              <a:extLst>
                <a:ext uri="{FF2B5EF4-FFF2-40B4-BE49-F238E27FC236}">
                  <a16:creationId xmlns:a16="http://schemas.microsoft.com/office/drawing/2014/main" id="{5B87DDFD-7ECA-0D40-9124-E45BEDCE0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726" y="4275621"/>
              <a:ext cx="1180535" cy="10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Guinness Pint (Delivery Only) – Doyles Bar Ferns">
              <a:extLst>
                <a:ext uri="{FF2B5EF4-FFF2-40B4-BE49-F238E27FC236}">
                  <a16:creationId xmlns:a16="http://schemas.microsoft.com/office/drawing/2014/main" id="{38B96400-30DD-E4D0-1520-BBCB98F51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5725" y="4272193"/>
              <a:ext cx="1184391" cy="105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uinness Pint (Delivery Only) – Doyles Bar Ferns">
              <a:extLst>
                <a:ext uri="{FF2B5EF4-FFF2-40B4-BE49-F238E27FC236}">
                  <a16:creationId xmlns:a16="http://schemas.microsoft.com/office/drawing/2014/main" id="{629D5A89-75A2-0204-B362-E2F535E87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582" y="4249907"/>
              <a:ext cx="1184391" cy="105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91A9D3-717F-5892-C1B4-C3C6830FC60F}"/>
                </a:ext>
              </a:extLst>
            </p:cNvPr>
            <p:cNvSpPr/>
            <p:nvPr/>
          </p:nvSpPr>
          <p:spPr>
            <a:xfrm>
              <a:off x="8794026" y="3717657"/>
              <a:ext cx="3050652" cy="2976767"/>
            </a:xfrm>
            <a:prstGeom prst="round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F69116-41E4-F68D-9020-0865CC4984A3}"/>
                </a:ext>
              </a:extLst>
            </p:cNvPr>
            <p:cNvSpPr txBox="1"/>
            <p:nvPr/>
          </p:nvSpPr>
          <p:spPr>
            <a:xfrm>
              <a:off x="9869843" y="3678143"/>
              <a:ext cx="1036159" cy="37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Batch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DC912F-96EC-68F1-44F5-5C8F3BAF360B}"/>
                </a:ext>
              </a:extLst>
            </p:cNvPr>
            <p:cNvSpPr txBox="1"/>
            <p:nvPr/>
          </p:nvSpPr>
          <p:spPr>
            <a:xfrm>
              <a:off x="9122248" y="4769600"/>
              <a:ext cx="486405" cy="37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4.5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DAA458-E9F8-F72A-EDA8-BEEF4746CC2C}"/>
                </a:ext>
              </a:extLst>
            </p:cNvPr>
            <p:cNvSpPr txBox="1"/>
            <p:nvPr/>
          </p:nvSpPr>
          <p:spPr>
            <a:xfrm>
              <a:off x="10087114" y="4769600"/>
              <a:ext cx="486405" cy="37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5.1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58A7E7-FE05-FCF4-7431-1248F2F7A6A2}"/>
                </a:ext>
              </a:extLst>
            </p:cNvPr>
            <p:cNvSpPr txBox="1"/>
            <p:nvPr/>
          </p:nvSpPr>
          <p:spPr>
            <a:xfrm>
              <a:off x="11071893" y="4798486"/>
              <a:ext cx="476412" cy="6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3.9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27A496-ABA3-DF52-0ECA-5DF318D9F316}"/>
                </a:ext>
              </a:extLst>
            </p:cNvPr>
            <p:cNvSpPr txBox="1"/>
            <p:nvPr/>
          </p:nvSpPr>
          <p:spPr>
            <a:xfrm>
              <a:off x="9117106" y="5934656"/>
              <a:ext cx="486405" cy="37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4.0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F72280-3AD1-8B31-F641-4E2D02C11A4D}"/>
                </a:ext>
              </a:extLst>
            </p:cNvPr>
            <p:cNvSpPr txBox="1"/>
            <p:nvPr/>
          </p:nvSpPr>
          <p:spPr>
            <a:xfrm>
              <a:off x="10081972" y="5934656"/>
              <a:ext cx="486405" cy="37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3.5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F57F1A-D742-6A6E-A845-D4E29949272A}"/>
                </a:ext>
              </a:extLst>
            </p:cNvPr>
            <p:cNvSpPr txBox="1"/>
            <p:nvPr/>
          </p:nvSpPr>
          <p:spPr>
            <a:xfrm>
              <a:off x="11066751" y="5963541"/>
              <a:ext cx="476412" cy="6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3.0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8BB8C6-44AB-43FD-3D33-F5407FBCE180}"/>
                </a:ext>
              </a:extLst>
            </p:cNvPr>
            <p:cNvSpPr txBox="1"/>
            <p:nvPr/>
          </p:nvSpPr>
          <p:spPr>
            <a:xfrm>
              <a:off x="9831380" y="5248802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BEB894-8ADC-52EC-AAE9-BA8F5F7D0B0D}"/>
                </a:ext>
              </a:extLst>
            </p:cNvPr>
            <p:cNvSpPr txBox="1"/>
            <p:nvPr/>
          </p:nvSpPr>
          <p:spPr>
            <a:xfrm>
              <a:off x="10865397" y="5234401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9562F3-8D3F-3002-86CE-A44DFEC0A66F}"/>
                </a:ext>
              </a:extLst>
            </p:cNvPr>
            <p:cNvSpPr txBox="1"/>
            <p:nvPr/>
          </p:nvSpPr>
          <p:spPr>
            <a:xfrm>
              <a:off x="10839457" y="3997144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03ACB9-A186-A2EF-D920-CE5721D23249}"/>
                </a:ext>
              </a:extLst>
            </p:cNvPr>
            <p:cNvSpPr txBox="1"/>
            <p:nvPr/>
          </p:nvSpPr>
          <p:spPr>
            <a:xfrm>
              <a:off x="8852420" y="5241929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027DE5-7524-A402-BA03-FBED679B073E}"/>
                </a:ext>
              </a:extLst>
            </p:cNvPr>
            <p:cNvSpPr txBox="1"/>
            <p:nvPr/>
          </p:nvSpPr>
          <p:spPr>
            <a:xfrm>
              <a:off x="8804229" y="3979738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709421-0F2B-91FB-BAD7-A1F5C57D376A}"/>
                </a:ext>
              </a:extLst>
            </p:cNvPr>
            <p:cNvSpPr txBox="1"/>
            <p:nvPr/>
          </p:nvSpPr>
          <p:spPr>
            <a:xfrm>
              <a:off x="9888280" y="3982636"/>
              <a:ext cx="926936" cy="379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7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E68A18-EC87-1308-3A77-F402EE20E0E6}"/>
              </a:ext>
            </a:extLst>
          </p:cNvPr>
          <p:cNvGrpSpPr/>
          <p:nvPr/>
        </p:nvGrpSpPr>
        <p:grpSpPr>
          <a:xfrm>
            <a:off x="9456134" y="1482277"/>
            <a:ext cx="2723389" cy="2648319"/>
            <a:chOff x="5276345" y="3660357"/>
            <a:chExt cx="3159459" cy="2995842"/>
          </a:xfrm>
        </p:grpSpPr>
        <p:pic>
          <p:nvPicPr>
            <p:cNvPr id="10" name="Picture 2" descr="Guinness Pint (Delivery Only) – Doyles Bar Ferns">
              <a:extLst>
                <a:ext uri="{FF2B5EF4-FFF2-40B4-BE49-F238E27FC236}">
                  <a16:creationId xmlns:a16="http://schemas.microsoft.com/office/drawing/2014/main" id="{F4EE0D66-E7CB-EB1C-ED4A-EC0D6C1FD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5" y="5478559"/>
              <a:ext cx="1180535" cy="10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Guinness Pint (Delivery Only) – Doyles Bar Ferns">
              <a:extLst>
                <a:ext uri="{FF2B5EF4-FFF2-40B4-BE49-F238E27FC236}">
                  <a16:creationId xmlns:a16="http://schemas.microsoft.com/office/drawing/2014/main" id="{FC2A808E-0977-B6AC-56F6-0C86225F8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344" y="5475132"/>
              <a:ext cx="1184391" cy="10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Guinness Pint (Delivery Only) – Doyles Bar Ferns">
              <a:extLst>
                <a:ext uri="{FF2B5EF4-FFF2-40B4-BE49-F238E27FC236}">
                  <a16:creationId xmlns:a16="http://schemas.microsoft.com/office/drawing/2014/main" id="{4F5F0B33-71D7-D654-5FEE-8C3F41255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201" y="5452845"/>
              <a:ext cx="1184391" cy="10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Guinness Pint (Delivery Only) – Doyles Bar Ferns">
              <a:extLst>
                <a:ext uri="{FF2B5EF4-FFF2-40B4-BE49-F238E27FC236}">
                  <a16:creationId xmlns:a16="http://schemas.microsoft.com/office/drawing/2014/main" id="{F43A2058-5CAA-5EA2-FAC9-4FD6B7D83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5" y="4237398"/>
              <a:ext cx="1180535" cy="10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Guinness Pint (Delivery Only) – Doyles Bar Ferns">
              <a:extLst>
                <a:ext uri="{FF2B5EF4-FFF2-40B4-BE49-F238E27FC236}">
                  <a16:creationId xmlns:a16="http://schemas.microsoft.com/office/drawing/2014/main" id="{40BC3B89-A7E4-479B-6620-61220E2F7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344" y="4233970"/>
              <a:ext cx="1184391" cy="10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Guinness Pint (Delivery Only) – Doyles Bar Ferns">
              <a:extLst>
                <a:ext uri="{FF2B5EF4-FFF2-40B4-BE49-F238E27FC236}">
                  <a16:creationId xmlns:a16="http://schemas.microsoft.com/office/drawing/2014/main" id="{9E8A6102-68D7-1D55-0562-04D876947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201" y="4211684"/>
              <a:ext cx="1184391" cy="10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33F33B-108B-532A-BECB-394312C2FC86}"/>
                </a:ext>
              </a:extLst>
            </p:cNvPr>
            <p:cNvSpPr/>
            <p:nvPr/>
          </p:nvSpPr>
          <p:spPr>
            <a:xfrm>
              <a:off x="5321645" y="3679434"/>
              <a:ext cx="3050652" cy="2976765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7FA95-7A50-4EB6-1501-1DB4A73FB520}"/>
                </a:ext>
              </a:extLst>
            </p:cNvPr>
            <p:cNvSpPr txBox="1"/>
            <p:nvPr/>
          </p:nvSpPr>
          <p:spPr>
            <a:xfrm>
              <a:off x="6321799" y="3660357"/>
              <a:ext cx="1050345" cy="36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Batch 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60B899-C9C6-371E-B274-607CB3E38FC6}"/>
                </a:ext>
              </a:extLst>
            </p:cNvPr>
            <p:cNvSpPr txBox="1"/>
            <p:nvPr/>
          </p:nvSpPr>
          <p:spPr>
            <a:xfrm>
              <a:off x="5655538" y="4711896"/>
              <a:ext cx="496905" cy="36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5.3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11F63-8838-605C-04B8-B88A7C97AD93}"/>
                </a:ext>
              </a:extLst>
            </p:cNvPr>
            <p:cNvSpPr txBox="1"/>
            <p:nvPr/>
          </p:nvSpPr>
          <p:spPr>
            <a:xfrm>
              <a:off x="6620402" y="4711896"/>
              <a:ext cx="496905" cy="36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277B6-7324-3420-752A-A560A8E53BD2}"/>
                </a:ext>
              </a:extLst>
            </p:cNvPr>
            <p:cNvSpPr txBox="1"/>
            <p:nvPr/>
          </p:nvSpPr>
          <p:spPr>
            <a:xfrm>
              <a:off x="7605183" y="4740781"/>
              <a:ext cx="476412" cy="62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5.9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DF7376-52FD-A9DB-E96F-AAD37DC72D77}"/>
                </a:ext>
              </a:extLst>
            </p:cNvPr>
            <p:cNvSpPr txBox="1"/>
            <p:nvPr/>
          </p:nvSpPr>
          <p:spPr>
            <a:xfrm>
              <a:off x="5650396" y="5876952"/>
              <a:ext cx="496905" cy="36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6.5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9A35B7-05E1-202A-B632-3940AAD2D2BC}"/>
                </a:ext>
              </a:extLst>
            </p:cNvPr>
            <p:cNvSpPr txBox="1"/>
            <p:nvPr/>
          </p:nvSpPr>
          <p:spPr>
            <a:xfrm>
              <a:off x="6615261" y="5876952"/>
              <a:ext cx="496905" cy="36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6.9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FD4843-0347-DA25-77D7-04418B890D4E}"/>
                </a:ext>
              </a:extLst>
            </p:cNvPr>
            <p:cNvSpPr txBox="1"/>
            <p:nvPr/>
          </p:nvSpPr>
          <p:spPr>
            <a:xfrm>
              <a:off x="7600041" y="5905837"/>
              <a:ext cx="476412" cy="62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5.9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E411B-5798-35BB-245B-6124F82007DB}"/>
                </a:ext>
              </a:extLst>
            </p:cNvPr>
            <p:cNvSpPr txBox="1"/>
            <p:nvPr/>
          </p:nvSpPr>
          <p:spPr>
            <a:xfrm>
              <a:off x="6352800" y="3956988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E31396-83B3-8558-01DC-6A32827A3A58}"/>
                </a:ext>
              </a:extLst>
            </p:cNvPr>
            <p:cNvSpPr txBox="1"/>
            <p:nvPr/>
          </p:nvSpPr>
          <p:spPr>
            <a:xfrm>
              <a:off x="5350543" y="3938373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51CE1E-2EF5-6CA5-BAC8-1BD704E9A666}"/>
                </a:ext>
              </a:extLst>
            </p:cNvPr>
            <p:cNvSpPr txBox="1"/>
            <p:nvPr/>
          </p:nvSpPr>
          <p:spPr>
            <a:xfrm>
              <a:off x="7386188" y="393265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6D50B0-3A51-7A4B-4D0D-49BF6B4005FE}"/>
                </a:ext>
              </a:extLst>
            </p:cNvPr>
            <p:cNvSpPr txBox="1"/>
            <p:nvPr/>
          </p:nvSpPr>
          <p:spPr>
            <a:xfrm>
              <a:off x="7366280" y="5199816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6219FD-F474-618A-487B-708041B2D3A9}"/>
                </a:ext>
              </a:extLst>
            </p:cNvPr>
            <p:cNvSpPr txBox="1"/>
            <p:nvPr/>
          </p:nvSpPr>
          <p:spPr>
            <a:xfrm>
              <a:off x="5306851" y="5219532"/>
              <a:ext cx="1056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C17040-156B-0789-BAD3-776789A6B2CB}"/>
                </a:ext>
              </a:extLst>
            </p:cNvPr>
            <p:cNvSpPr txBox="1"/>
            <p:nvPr/>
          </p:nvSpPr>
          <p:spPr>
            <a:xfrm>
              <a:off x="6363663" y="5226188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  <a:latin typeface="Helvetica" pitchFamily="2" charset="0"/>
                </a:rPr>
                <a:t>Rank 12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E8A70BE-CF93-7939-6F42-DD74734836E1}"/>
              </a:ext>
            </a:extLst>
          </p:cNvPr>
          <p:cNvSpPr/>
          <p:nvPr/>
        </p:nvSpPr>
        <p:spPr>
          <a:xfrm>
            <a:off x="225631" y="1499141"/>
            <a:ext cx="9061942" cy="5246042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BEE302-BD30-F08A-6C8C-492B170D6F4B}"/>
              </a:ext>
            </a:extLst>
          </p:cNvPr>
          <p:cNvSpPr txBox="1"/>
          <p:nvPr/>
        </p:nvSpPr>
        <p:spPr>
          <a:xfrm>
            <a:off x="500801" y="1876362"/>
            <a:ext cx="8091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1800" b="1" dirty="0">
                <a:latin typeface="Calibri" panose="020F0502020204030204" pitchFamily="34" charset="0"/>
                <a:cs typeface="Calibri" panose="020F0502020204030204" pitchFamily="34" charset="0"/>
              </a:rPr>
              <a:t>Kruskal-Wallis </a:t>
            </a:r>
            <a:r>
              <a:rPr lang="en-IE" sz="1800" dirty="0">
                <a:latin typeface="Calibri" panose="020F0502020204030204" pitchFamily="34" charset="0"/>
                <a:cs typeface="Calibri" panose="020F0502020204030204" pitchFamily="34" charset="0"/>
              </a:rPr>
              <a:t>test works in the same way as the  Mann Whitney U test where instead of u</a:t>
            </a: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sing values of means and variance it uses the rank sum of the groups. </a:t>
            </a: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It tests whether the rank sum is different between the groups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means it does not assume a normal distribution, only that the values are ordinal.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do this easily in R using the flowing code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kw_mod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kruskal.test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iris$Petal.Width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kw_mod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Picture 47" descr="A close-up of a test&#10;&#10;Description automatically generated">
            <a:extLst>
              <a:ext uri="{FF2B5EF4-FFF2-40B4-BE49-F238E27FC236}">
                <a16:creationId xmlns:a16="http://schemas.microsoft.com/office/drawing/2014/main" id="{B24293E0-987C-5440-6240-EA513F918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68"/>
          <a:stretch/>
        </p:blipFill>
        <p:spPr>
          <a:xfrm>
            <a:off x="556339" y="4987754"/>
            <a:ext cx="7666595" cy="14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Post hoc tests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1065546"/>
            <a:ext cx="11351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ANOVA does not tell you which group is different to the others</a:t>
            </a:r>
          </a:p>
          <a:p>
            <a:pPr algn="ctr"/>
            <a:r>
              <a:rPr lang="en-US" sz="3200" dirty="0"/>
              <a:t>Why not run a series of t-test for each pairwise comparison? 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5" name="Picture 4" descr="A diagram of different species&#10;&#10;Description automatically generated">
            <a:extLst>
              <a:ext uri="{FF2B5EF4-FFF2-40B4-BE49-F238E27FC236}">
                <a16:creationId xmlns:a16="http://schemas.microsoft.com/office/drawing/2014/main" id="{A04D2B8F-7D0C-799A-3AD2-2AB37882D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8"/>
          <a:stretch/>
        </p:blipFill>
        <p:spPr>
          <a:xfrm>
            <a:off x="2438400" y="2323674"/>
            <a:ext cx="7315199" cy="4053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C0EB7-6757-DDCA-A4E0-F70348B735F0}"/>
              </a:ext>
            </a:extLst>
          </p:cNvPr>
          <p:cNvSpPr txBox="1"/>
          <p:nvPr/>
        </p:nvSpPr>
        <p:spPr>
          <a:xfrm>
            <a:off x="4750130" y="2078181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06AC1-1DFF-8D4E-3810-C8AE6B5AD8FA}"/>
              </a:ext>
            </a:extLst>
          </p:cNvPr>
          <p:cNvSpPr txBox="1"/>
          <p:nvPr/>
        </p:nvSpPr>
        <p:spPr>
          <a:xfrm>
            <a:off x="6340529" y="203624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422FC-50F4-C3EB-0A14-442845A74255}"/>
              </a:ext>
            </a:extLst>
          </p:cNvPr>
          <p:cNvSpPr txBox="1"/>
          <p:nvPr/>
        </p:nvSpPr>
        <p:spPr>
          <a:xfrm>
            <a:off x="7930928" y="2061548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pic>
        <p:nvPicPr>
          <p:cNvPr id="10" name="Picture 9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44B8F9FA-2433-4CE6-4297-99BD98E2D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50" y="2299924"/>
            <a:ext cx="2679041" cy="34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ory statistics">
            <a:extLst>
              <a:ext uri="{FF2B5EF4-FFF2-40B4-BE49-F238E27FC236}">
                <a16:creationId xmlns:a16="http://schemas.microsoft.com/office/drawing/2014/main" id="{5706BA87-32AA-A308-DFD6-9F456C81E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/>
          <a:stretch/>
        </p:blipFill>
        <p:spPr bwMode="auto">
          <a:xfrm>
            <a:off x="2443733" y="1528763"/>
            <a:ext cx="7304534" cy="5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214CA-E859-E82C-5608-5D87D2F18CE4}"/>
              </a:ext>
            </a:extLst>
          </p:cNvPr>
          <p:cNvSpPr txBox="1"/>
          <p:nvPr/>
        </p:nvSpPr>
        <p:spPr>
          <a:xfrm>
            <a:off x="1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If we run a test enough times we will eventually reject the null just by chance</a:t>
            </a:r>
          </a:p>
        </p:txBody>
      </p:sp>
    </p:spTree>
    <p:extLst>
      <p:ext uri="{BB962C8B-B14F-4D97-AF65-F5344CB8AC3E}">
        <p14:creationId xmlns:p14="http://schemas.microsoft.com/office/powerpoint/2010/main" val="309789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Tukey post hoc test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Tukeys</a:t>
            </a:r>
            <a:r>
              <a:rPr lang="en-US" sz="2800" dirty="0"/>
              <a:t> post hoc test conducts a pairwise comparison between each group using a test similar to a t-test but which compares all groups at the same time and adjusts the p-value to avoid inflating type I errors</a:t>
            </a:r>
          </a:p>
          <a:p>
            <a:pPr algn="ctr"/>
            <a:endParaRPr lang="en-US" b="1" dirty="0"/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(mod1)</a:t>
            </a:r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11" name="Picture 10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FE279239-A213-4D36-D58E-A8C164E6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50" y="3598594"/>
            <a:ext cx="6130856" cy="28527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93CBB4-E92B-51DB-A5BD-D7683605A4CF}"/>
              </a:ext>
            </a:extLst>
          </p:cNvPr>
          <p:cNvSpPr txBox="1"/>
          <p:nvPr/>
        </p:nvSpPr>
        <p:spPr>
          <a:xfrm>
            <a:off x="815620" y="5106390"/>
            <a:ext cx="15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pairwise </a:t>
            </a:r>
          </a:p>
          <a:p>
            <a:r>
              <a:rPr lang="en-US" dirty="0"/>
              <a:t>comparison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83E454-274F-8FA9-FA9A-4DBC98D63D91}"/>
              </a:ext>
            </a:extLst>
          </p:cNvPr>
          <p:cNvSpPr/>
          <p:nvPr/>
        </p:nvSpPr>
        <p:spPr>
          <a:xfrm>
            <a:off x="815620" y="5106390"/>
            <a:ext cx="1495192" cy="6463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51ED6F-2E22-C425-87FB-4A5E4D11B3A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10812" y="5429556"/>
            <a:ext cx="1299288" cy="163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50C101-EE68-E62A-44B7-637B0A455E3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10812" y="5429556"/>
            <a:ext cx="1346788" cy="4767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774F4-948B-05BB-CE9A-5A6162FCFD1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10812" y="5429556"/>
            <a:ext cx="1334913" cy="7523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58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Tukey post hoc test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Tukeys</a:t>
            </a:r>
            <a:r>
              <a:rPr lang="en-US" sz="2800" dirty="0"/>
              <a:t> post hoc test conducts a pairwise comparison between each group using a test similar to a t-test but which compares all groups at the same time and adjusts the p-value to avoid inflating type I errors</a:t>
            </a:r>
          </a:p>
          <a:p>
            <a:pPr algn="ctr"/>
            <a:endParaRPr lang="en-US" b="1" dirty="0"/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(mod1)</a:t>
            </a:r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11" name="Picture 10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FE279239-A213-4D36-D58E-A8C164E6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50" y="3598594"/>
            <a:ext cx="6130856" cy="2852724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0CB3AF1-CCF6-C8C0-24BC-F091D6B5763F}"/>
              </a:ext>
            </a:extLst>
          </p:cNvPr>
          <p:cNvSpPr/>
          <p:nvPr/>
        </p:nvSpPr>
        <p:spPr>
          <a:xfrm>
            <a:off x="8096004" y="4823218"/>
            <a:ext cx="3447088" cy="4263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A954E4-847D-3DDB-BE8E-0015DF7756F2}"/>
              </a:ext>
            </a:extLst>
          </p:cNvPr>
          <p:cNvSpPr txBox="1"/>
          <p:nvPr/>
        </p:nvSpPr>
        <p:spPr>
          <a:xfrm>
            <a:off x="8167254" y="4852543"/>
            <a:ext cx="331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group means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59CCBA1-9A01-8AA1-21D4-896AB9FA1543}"/>
              </a:ext>
            </a:extLst>
          </p:cNvPr>
          <p:cNvSpPr/>
          <p:nvPr/>
        </p:nvSpPr>
        <p:spPr>
          <a:xfrm>
            <a:off x="5759532" y="5023118"/>
            <a:ext cx="712375" cy="12698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B02600-842E-3676-D8B8-BEFCA1F85A5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448157" y="5036402"/>
            <a:ext cx="1647847" cy="2131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0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Tukey post hoc test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Tukeys</a:t>
            </a:r>
            <a:r>
              <a:rPr lang="en-US" sz="2800" dirty="0"/>
              <a:t> post hoc test conducts a pairwise comparison between each group using a test similar to a t-test but which compares all groups at the same time and adjusts the p-value to avoid inflating type I errors</a:t>
            </a:r>
          </a:p>
          <a:p>
            <a:pPr algn="ctr"/>
            <a:endParaRPr lang="en-US" b="1" dirty="0"/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(mod1)</a:t>
            </a:r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11" name="Picture 10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FE279239-A213-4D36-D58E-A8C164E6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50" y="3598594"/>
            <a:ext cx="6130856" cy="2852724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0CB3AF1-CCF6-C8C0-24BC-F091D6B5763F}"/>
              </a:ext>
            </a:extLst>
          </p:cNvPr>
          <p:cNvSpPr/>
          <p:nvPr/>
        </p:nvSpPr>
        <p:spPr>
          <a:xfrm>
            <a:off x="8143504" y="3813815"/>
            <a:ext cx="3794384" cy="4263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A954E4-847D-3DDB-BE8E-0015DF7756F2}"/>
              </a:ext>
            </a:extLst>
          </p:cNvPr>
          <p:cNvSpPr txBox="1"/>
          <p:nvPr/>
        </p:nvSpPr>
        <p:spPr>
          <a:xfrm>
            <a:off x="8167254" y="3843140"/>
            <a:ext cx="385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values used to calculate p-value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59CCBA1-9A01-8AA1-21D4-896AB9FA1543}"/>
              </a:ext>
            </a:extLst>
          </p:cNvPr>
          <p:cNvSpPr/>
          <p:nvPr/>
        </p:nvSpPr>
        <p:spPr>
          <a:xfrm>
            <a:off x="6495657" y="5106390"/>
            <a:ext cx="2050620" cy="11865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B02600-842E-3676-D8B8-BEFCA1F85A58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7520967" y="4026999"/>
            <a:ext cx="622537" cy="10793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46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Tukey post hoc test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Tukeys</a:t>
            </a:r>
            <a:r>
              <a:rPr lang="en-US" sz="2800" dirty="0"/>
              <a:t> post hoc test conducts a pairwise comparison between each group using a test similar to a t-test but which compares all groups at the same time and adjusts the p-value to avoid inflating type I errors</a:t>
            </a:r>
          </a:p>
          <a:p>
            <a:pPr algn="ctr"/>
            <a:endParaRPr lang="en-US" b="1" dirty="0"/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TukeyHSD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(mod1)</a:t>
            </a:r>
          </a:p>
          <a:p>
            <a:pPr algn="ctr"/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tukey_res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pic>
        <p:nvPicPr>
          <p:cNvPr id="11" name="Picture 10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FE279239-A213-4D36-D58E-A8C164E6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50" y="3598594"/>
            <a:ext cx="6130856" cy="2852724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0CB3AF1-CCF6-C8C0-24BC-F091D6B5763F}"/>
              </a:ext>
            </a:extLst>
          </p:cNvPr>
          <p:cNvSpPr/>
          <p:nvPr/>
        </p:nvSpPr>
        <p:spPr>
          <a:xfrm>
            <a:off x="8143504" y="3813815"/>
            <a:ext cx="1873039" cy="4263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A954E4-847D-3DDB-BE8E-0015DF7756F2}"/>
              </a:ext>
            </a:extLst>
          </p:cNvPr>
          <p:cNvSpPr txBox="1"/>
          <p:nvPr/>
        </p:nvSpPr>
        <p:spPr>
          <a:xfrm>
            <a:off x="8167254" y="384314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Adjusted p-values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59CCBA1-9A01-8AA1-21D4-896AB9FA1543}"/>
              </a:ext>
            </a:extLst>
          </p:cNvPr>
          <p:cNvSpPr/>
          <p:nvPr/>
        </p:nvSpPr>
        <p:spPr>
          <a:xfrm>
            <a:off x="8478982" y="5106390"/>
            <a:ext cx="807521" cy="11865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B02600-842E-3676-D8B8-BEFCA1F85A5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8882743" y="4240183"/>
            <a:ext cx="98192" cy="8662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4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If using a non parametric test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64774" y="856527"/>
            <a:ext cx="11351513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757B2-DC0B-47DE-6E46-F7FA91AC584D}"/>
              </a:ext>
            </a:extLst>
          </p:cNvPr>
          <p:cNvSpPr txBox="1"/>
          <p:nvPr/>
        </p:nvSpPr>
        <p:spPr>
          <a:xfrm>
            <a:off x="664774" y="951716"/>
            <a:ext cx="113515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Tukeys</a:t>
            </a:r>
            <a:r>
              <a:rPr lang="en-US" sz="2800" dirty="0"/>
              <a:t> post hoc test requires normal residuals.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we used the non parametric </a:t>
            </a: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Kruskal-Wallis test we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Could Test pairwise differences using a series of Mann–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Whitney U tests with the p-values adjusted to account for the inflated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probability of a type I error (called Bonferroni tests).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pairwise.wilcox.test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iris$Petal.Width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iris$Species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p.adjust.method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bonferroni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1C7484-BC96-7009-CB9E-99EB6B58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04" y="4152559"/>
            <a:ext cx="5034803" cy="20592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A8D18-5933-879E-8235-EA0D6E652587}"/>
              </a:ext>
            </a:extLst>
          </p:cNvPr>
          <p:cNvCxnSpPr>
            <a:cxnSpLocks/>
          </p:cNvCxnSpPr>
          <p:nvPr/>
        </p:nvCxnSpPr>
        <p:spPr>
          <a:xfrm flipV="1">
            <a:off x="5925787" y="4806243"/>
            <a:ext cx="2418788" cy="3954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93CBB4-E92B-51DB-A5BD-D7683605A4CF}"/>
              </a:ext>
            </a:extLst>
          </p:cNvPr>
          <p:cNvSpPr txBox="1"/>
          <p:nvPr/>
        </p:nvSpPr>
        <p:spPr>
          <a:xfrm>
            <a:off x="8391742" y="4314898"/>
            <a:ext cx="2672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pairwise comparison </a:t>
            </a:r>
          </a:p>
          <a:p>
            <a:r>
              <a:rPr lang="en-US" dirty="0"/>
              <a:t>is given in a matrix with </a:t>
            </a:r>
          </a:p>
          <a:p>
            <a:r>
              <a:rPr lang="en-US" dirty="0"/>
              <a:t>The associated p-value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83E454-274F-8FA9-FA9A-4DBC98D63D91}"/>
              </a:ext>
            </a:extLst>
          </p:cNvPr>
          <p:cNvSpPr/>
          <p:nvPr/>
        </p:nvSpPr>
        <p:spPr>
          <a:xfrm>
            <a:off x="8391742" y="4314898"/>
            <a:ext cx="2568848" cy="10094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8F7457-96AC-31CB-45DA-8500B4B38643}"/>
              </a:ext>
            </a:extLst>
          </p:cNvPr>
          <p:cNvCxnSpPr>
            <a:cxnSpLocks/>
          </p:cNvCxnSpPr>
          <p:nvPr/>
        </p:nvCxnSpPr>
        <p:spPr>
          <a:xfrm flipV="1">
            <a:off x="5809977" y="4819599"/>
            <a:ext cx="2534598" cy="628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35FD20-FB59-3970-3ED7-6030DA12DC6C}"/>
              </a:ext>
            </a:extLst>
          </p:cNvPr>
          <p:cNvCxnSpPr>
            <a:cxnSpLocks/>
          </p:cNvCxnSpPr>
          <p:nvPr/>
        </p:nvCxnSpPr>
        <p:spPr>
          <a:xfrm flipV="1">
            <a:off x="6745184" y="4819599"/>
            <a:ext cx="1544044" cy="6415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3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3670541" y="0"/>
            <a:ext cx="485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99255-5716-7C7C-7B21-4607A7797B20}"/>
              </a:ext>
            </a:extLst>
          </p:cNvPr>
          <p:cNvSpPr txBox="1"/>
          <p:nvPr/>
        </p:nvSpPr>
        <p:spPr>
          <a:xfrm>
            <a:off x="4415923" y="188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24766F-4119-7985-9699-FF181064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3" y="1152939"/>
            <a:ext cx="11582400" cy="55129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For multiple groups we use ANOVA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ANOVA works by comparing between group variance to within group variance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Residuals need to be normally distributed and QQ plots can check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latin typeface="Helvetica" pitchFamily="2" charset="0"/>
                <a:cs typeface="Calibri" panose="020F0502020204030204" pitchFamily="34" charset="0"/>
              </a:rPr>
              <a:t>Kruskal-Wallis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is the non-parametric version of ANOVA and should be used when residuals are not normally distributed.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Post hoc tests are required to test which groups differ to avoid inflating type I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itchFamily="2" charset="0"/>
                <a:cs typeface="Calibri" panose="020F0502020204030204" pitchFamily="34" charset="0"/>
              </a:rPr>
              <a:t>Tukeys</a:t>
            </a:r>
            <a:r>
              <a:rPr lang="en-US" dirty="0">
                <a:latin typeface="Helvetica" pitchFamily="2" charset="0"/>
                <a:cs typeface="Calibri" panose="020F0502020204030204" pitchFamily="34" charset="0"/>
              </a:rPr>
              <a:t> test should be used for ANOVAS, Bonferroni corrected Mann–Whitney U tests should be used for </a:t>
            </a:r>
            <a:r>
              <a:rPr lang="en-IE" sz="2400" dirty="0">
                <a:latin typeface="Helvetica" pitchFamily="2" charset="0"/>
                <a:cs typeface="Calibri" panose="020F0502020204030204" pitchFamily="34" charset="0"/>
              </a:rPr>
              <a:t>Kruskal-Wallis tests</a:t>
            </a:r>
            <a:endParaRPr lang="en-US" dirty="0">
              <a:latin typeface="Helvetica" pitchFamily="2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0B2A376-509A-19EF-2CCF-93C316768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r="50163"/>
          <a:stretch/>
        </p:blipFill>
        <p:spPr bwMode="auto">
          <a:xfrm>
            <a:off x="3497590" y="1412024"/>
            <a:ext cx="1604497" cy="41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3C8A7-F0A4-AD7C-039F-40FC5361C851}"/>
              </a:ext>
            </a:extLst>
          </p:cNvPr>
          <p:cNvSpPr txBox="1"/>
          <p:nvPr/>
        </p:nvSpPr>
        <p:spPr>
          <a:xfrm>
            <a:off x="0" y="69890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Imagine a dog show </a:t>
            </a:r>
          </a:p>
        </p:txBody>
      </p:sp>
      <p:pic>
        <p:nvPicPr>
          <p:cNvPr id="11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C91DD9CF-EED5-7656-DF86-F459FEE5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30" y="4580057"/>
            <a:ext cx="9077739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94EFA4-1645-5D8D-9169-61C7ACA9C4F1}"/>
              </a:ext>
            </a:extLst>
          </p:cNvPr>
          <p:cNvSpPr txBox="1"/>
          <p:nvPr/>
        </p:nvSpPr>
        <p:spPr>
          <a:xfrm>
            <a:off x="0" y="109241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Lets see what groupings help predict body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949D-C005-23B8-E075-3C35CCBAA6F0}"/>
              </a:ext>
            </a:extLst>
          </p:cNvPr>
          <p:cNvSpPr txBox="1"/>
          <p:nvPr/>
        </p:nvSpPr>
        <p:spPr>
          <a:xfrm>
            <a:off x="384313" y="2967335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Body size of all dogs</a:t>
            </a:r>
          </a:p>
        </p:txBody>
      </p:sp>
    </p:spTree>
    <p:extLst>
      <p:ext uri="{BB962C8B-B14F-4D97-AF65-F5344CB8AC3E}">
        <p14:creationId xmlns:p14="http://schemas.microsoft.com/office/powerpoint/2010/main" val="40024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5DF1766D-3181-3C97-D582-2FA79C001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r="48102"/>
          <a:stretch/>
        </p:blipFill>
        <p:spPr bwMode="auto">
          <a:xfrm>
            <a:off x="4212794" y="4384869"/>
            <a:ext cx="1300610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5D556973-E5FD-7427-9CD2-14ADDCBD5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r="83952"/>
          <a:stretch/>
        </p:blipFill>
        <p:spPr bwMode="auto">
          <a:xfrm>
            <a:off x="3481098" y="4459418"/>
            <a:ext cx="536225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0B2A376-509A-19EF-2CCF-93C316768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3" r="1123" b="13676"/>
          <a:stretch/>
        </p:blipFill>
        <p:spPr bwMode="auto">
          <a:xfrm>
            <a:off x="3497590" y="1412025"/>
            <a:ext cx="5116323" cy="35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949D-C005-23B8-E075-3C35CCBAA6F0}"/>
              </a:ext>
            </a:extLst>
          </p:cNvPr>
          <p:cNvSpPr txBox="1"/>
          <p:nvPr/>
        </p:nvSpPr>
        <p:spPr>
          <a:xfrm>
            <a:off x="384313" y="2967335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Body size of all dogs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E73C3-CB32-710F-56F2-DB61DF5F7F00}"/>
              </a:ext>
            </a:extLst>
          </p:cNvPr>
          <p:cNvSpPr txBox="1"/>
          <p:nvPr/>
        </p:nvSpPr>
        <p:spPr>
          <a:xfrm>
            <a:off x="0" y="6218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If we group them by the age of each dog in the show each group will have a similar variance to the over all distribution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17967-B946-B25D-C51D-885C0061D588}"/>
              </a:ext>
            </a:extLst>
          </p:cNvPr>
          <p:cNvCxnSpPr>
            <a:cxnSpLocks/>
          </p:cNvCxnSpPr>
          <p:nvPr/>
        </p:nvCxnSpPr>
        <p:spPr>
          <a:xfrm flipV="1">
            <a:off x="2953836" y="3722210"/>
            <a:ext cx="2068738" cy="1273861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B19E5E8C-2A6D-05A9-C0B1-5B0513B8D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65"/>
          <a:stretch/>
        </p:blipFill>
        <p:spPr bwMode="auto">
          <a:xfrm>
            <a:off x="1975071" y="4383072"/>
            <a:ext cx="874645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044CA9A9-1CED-DC3D-B074-A583DEE9E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2" r="32128"/>
          <a:stretch/>
        </p:blipFill>
        <p:spPr bwMode="auto">
          <a:xfrm>
            <a:off x="511692" y="4580056"/>
            <a:ext cx="1463379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BAEAC762-F900-28B6-CE8F-48D20BFA0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7" r="61835"/>
          <a:stretch/>
        </p:blipFill>
        <p:spPr bwMode="auto">
          <a:xfrm>
            <a:off x="5671405" y="4743550"/>
            <a:ext cx="627624" cy="20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984299E8-851A-76AF-4BFD-8A689E3A5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2" r="12711"/>
          <a:stretch/>
        </p:blipFill>
        <p:spPr bwMode="auto">
          <a:xfrm>
            <a:off x="6347306" y="4810539"/>
            <a:ext cx="1522875" cy="20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B430E581-1D5B-C6F7-7EC9-912E14730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6" r="77440"/>
          <a:stretch/>
        </p:blipFill>
        <p:spPr bwMode="auto">
          <a:xfrm>
            <a:off x="8578396" y="4766246"/>
            <a:ext cx="475212" cy="2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3F786760-0193-B818-B5DB-938AE99E0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7"/>
          <a:stretch/>
        </p:blipFill>
        <p:spPr bwMode="auto">
          <a:xfrm>
            <a:off x="10108874" y="4810539"/>
            <a:ext cx="1077292" cy="2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274E2375-57A0-24A6-723E-2768E472C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r="70010"/>
          <a:stretch/>
        </p:blipFill>
        <p:spPr bwMode="auto">
          <a:xfrm>
            <a:off x="9415866" y="4443143"/>
            <a:ext cx="622849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815EB9-CFD1-994A-26D4-B477880CADA9}"/>
              </a:ext>
            </a:extLst>
          </p:cNvPr>
          <p:cNvSpPr/>
          <p:nvPr/>
        </p:nvSpPr>
        <p:spPr>
          <a:xfrm>
            <a:off x="384313" y="4996072"/>
            <a:ext cx="265043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5D9282-31E9-01A3-0893-3EE9A24DC104}"/>
              </a:ext>
            </a:extLst>
          </p:cNvPr>
          <p:cNvSpPr/>
          <p:nvPr/>
        </p:nvSpPr>
        <p:spPr>
          <a:xfrm>
            <a:off x="8322365" y="4557448"/>
            <a:ext cx="3034748" cy="2390150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79D1187-4D38-47DB-0AC6-278D281C0888}"/>
              </a:ext>
            </a:extLst>
          </p:cNvPr>
          <p:cNvSpPr/>
          <p:nvPr/>
        </p:nvSpPr>
        <p:spPr>
          <a:xfrm>
            <a:off x="3197959" y="4989738"/>
            <a:ext cx="231544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5315C2-68A6-112E-6576-9290715D78C4}"/>
              </a:ext>
            </a:extLst>
          </p:cNvPr>
          <p:cNvSpPr/>
          <p:nvPr/>
        </p:nvSpPr>
        <p:spPr>
          <a:xfrm>
            <a:off x="5605943" y="4955630"/>
            <a:ext cx="249152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6013-EE3A-EF3A-9468-E2FC3154A0F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256105" y="3679863"/>
            <a:ext cx="1583634" cy="877585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71C3B3-19D8-B60D-D48E-800C6FA28340}"/>
              </a:ext>
            </a:extLst>
          </p:cNvPr>
          <p:cNvCxnSpPr>
            <a:cxnSpLocks/>
          </p:cNvCxnSpPr>
          <p:nvPr/>
        </p:nvCxnSpPr>
        <p:spPr>
          <a:xfrm flipV="1">
            <a:off x="7003967" y="3922643"/>
            <a:ext cx="36425" cy="1032987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CBEFF-403E-7232-0584-8D87F71E3443}"/>
              </a:ext>
            </a:extLst>
          </p:cNvPr>
          <p:cNvCxnSpPr>
            <a:cxnSpLocks/>
          </p:cNvCxnSpPr>
          <p:nvPr/>
        </p:nvCxnSpPr>
        <p:spPr>
          <a:xfrm flipV="1">
            <a:off x="4544585" y="3722210"/>
            <a:ext cx="1421003" cy="123342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C418DE-8CC8-987E-53B2-4EC2A8630C8E}"/>
              </a:ext>
            </a:extLst>
          </p:cNvPr>
          <p:cNvCxnSpPr>
            <a:cxnSpLocks/>
          </p:cNvCxnSpPr>
          <p:nvPr/>
        </p:nvCxnSpPr>
        <p:spPr>
          <a:xfrm flipV="1">
            <a:off x="7605141" y="1987549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2F88D8-FADA-3579-BC52-AD59EC415AB7}"/>
              </a:ext>
            </a:extLst>
          </p:cNvPr>
          <p:cNvCxnSpPr>
            <a:cxnSpLocks/>
          </p:cNvCxnSpPr>
          <p:nvPr/>
        </p:nvCxnSpPr>
        <p:spPr>
          <a:xfrm flipH="1">
            <a:off x="7577986" y="3243710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E1E8CF-FA4D-1A10-DB46-FB5F3D9A087E}"/>
              </a:ext>
            </a:extLst>
          </p:cNvPr>
          <p:cNvCxnSpPr>
            <a:cxnSpLocks/>
          </p:cNvCxnSpPr>
          <p:nvPr/>
        </p:nvCxnSpPr>
        <p:spPr>
          <a:xfrm flipV="1">
            <a:off x="6730082" y="2002649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C23A9F-FFD9-806A-D3C6-1A709ED04F27}"/>
              </a:ext>
            </a:extLst>
          </p:cNvPr>
          <p:cNvCxnSpPr>
            <a:cxnSpLocks/>
          </p:cNvCxnSpPr>
          <p:nvPr/>
        </p:nvCxnSpPr>
        <p:spPr>
          <a:xfrm flipH="1">
            <a:off x="6702927" y="3258810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27962E-1854-EEDC-BA99-2531C02A9F1A}"/>
              </a:ext>
            </a:extLst>
          </p:cNvPr>
          <p:cNvCxnSpPr>
            <a:cxnSpLocks/>
          </p:cNvCxnSpPr>
          <p:nvPr/>
        </p:nvCxnSpPr>
        <p:spPr>
          <a:xfrm flipV="1">
            <a:off x="5838587" y="2027307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656747-9201-DAA1-72A9-D9E04E00C8F2}"/>
              </a:ext>
            </a:extLst>
          </p:cNvPr>
          <p:cNvCxnSpPr>
            <a:cxnSpLocks/>
          </p:cNvCxnSpPr>
          <p:nvPr/>
        </p:nvCxnSpPr>
        <p:spPr>
          <a:xfrm flipH="1">
            <a:off x="5811432" y="3283468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95485-B326-018C-B12A-84EB7AE61224}"/>
              </a:ext>
            </a:extLst>
          </p:cNvPr>
          <p:cNvCxnSpPr>
            <a:cxnSpLocks/>
          </p:cNvCxnSpPr>
          <p:nvPr/>
        </p:nvCxnSpPr>
        <p:spPr>
          <a:xfrm flipV="1">
            <a:off x="5092133" y="1995383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ECBC2A-7575-96F9-86A1-D5BAE071AC48}"/>
              </a:ext>
            </a:extLst>
          </p:cNvPr>
          <p:cNvCxnSpPr>
            <a:cxnSpLocks/>
          </p:cNvCxnSpPr>
          <p:nvPr/>
        </p:nvCxnSpPr>
        <p:spPr>
          <a:xfrm flipH="1">
            <a:off x="5064978" y="3251544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9EFD2F-2A60-F2A6-EE20-FB7E5A1CF1B7}"/>
              </a:ext>
            </a:extLst>
          </p:cNvPr>
          <p:cNvCxnSpPr>
            <a:cxnSpLocks/>
          </p:cNvCxnSpPr>
          <p:nvPr/>
        </p:nvCxnSpPr>
        <p:spPr>
          <a:xfrm flipV="1">
            <a:off x="3403452" y="1988964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3C28E5-2945-CFBB-82C6-83C6A9247FC8}"/>
              </a:ext>
            </a:extLst>
          </p:cNvPr>
          <p:cNvCxnSpPr>
            <a:cxnSpLocks/>
          </p:cNvCxnSpPr>
          <p:nvPr/>
        </p:nvCxnSpPr>
        <p:spPr>
          <a:xfrm flipH="1">
            <a:off x="3376297" y="3245125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7D6C44-C950-88FD-314D-02B20D2EC767}"/>
              </a:ext>
            </a:extLst>
          </p:cNvPr>
          <p:cNvSpPr/>
          <p:nvPr/>
        </p:nvSpPr>
        <p:spPr>
          <a:xfrm>
            <a:off x="8573620" y="1383704"/>
            <a:ext cx="3034748" cy="239015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E6DE5F-7C1A-22C9-8957-EDF9B727EBED}"/>
              </a:ext>
            </a:extLst>
          </p:cNvPr>
          <p:cNvSpPr txBox="1"/>
          <p:nvPr/>
        </p:nvSpPr>
        <p:spPr>
          <a:xfrm>
            <a:off x="8600777" y="1560591"/>
            <a:ext cx="3007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Group dogs according to their age does not help explain the overall variance of body size.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That is each subgroup still looks like the overall group</a:t>
            </a:r>
          </a:p>
        </p:txBody>
      </p:sp>
    </p:spTree>
    <p:extLst>
      <p:ext uri="{BB962C8B-B14F-4D97-AF65-F5344CB8AC3E}">
        <p14:creationId xmlns:p14="http://schemas.microsoft.com/office/powerpoint/2010/main" val="38909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ndefined">
            <a:extLst>
              <a:ext uri="{FF2B5EF4-FFF2-40B4-BE49-F238E27FC236}">
                <a16:creationId xmlns:a16="http://schemas.microsoft.com/office/drawing/2014/main" id="{D7C972C2-DFF7-8D56-DFCB-2176F7B7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79" y="1732486"/>
            <a:ext cx="5185856" cy="308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5DF1766D-3181-3C97-D582-2FA79C001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0" r="55244"/>
          <a:stretch/>
        </p:blipFill>
        <p:spPr bwMode="auto">
          <a:xfrm>
            <a:off x="3657586" y="4537972"/>
            <a:ext cx="1285824" cy="2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5D556973-E5FD-7427-9CD2-14ADDCBD5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r="83952"/>
          <a:stretch/>
        </p:blipFill>
        <p:spPr bwMode="auto">
          <a:xfrm>
            <a:off x="786317" y="4450053"/>
            <a:ext cx="530621" cy="234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949D-C005-23B8-E075-3C35CCBAA6F0}"/>
              </a:ext>
            </a:extLst>
          </p:cNvPr>
          <p:cNvSpPr txBox="1"/>
          <p:nvPr/>
        </p:nvSpPr>
        <p:spPr>
          <a:xfrm>
            <a:off x="384313" y="2967335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Body size of all dogs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E73C3-CB32-710F-56F2-DB61DF5F7F00}"/>
              </a:ext>
            </a:extLst>
          </p:cNvPr>
          <p:cNvSpPr txBox="1"/>
          <p:nvPr/>
        </p:nvSpPr>
        <p:spPr>
          <a:xfrm>
            <a:off x="0" y="6218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If we group them by the breed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17967-B946-B25D-C51D-885C0061D588}"/>
              </a:ext>
            </a:extLst>
          </p:cNvPr>
          <p:cNvCxnSpPr>
            <a:cxnSpLocks/>
          </p:cNvCxnSpPr>
          <p:nvPr/>
        </p:nvCxnSpPr>
        <p:spPr>
          <a:xfrm flipV="1">
            <a:off x="2953836" y="3816804"/>
            <a:ext cx="1712719" cy="1179267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B19E5E8C-2A6D-05A9-C0B1-5B0513B8D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r="90365"/>
          <a:stretch/>
        </p:blipFill>
        <p:spPr bwMode="auto">
          <a:xfrm>
            <a:off x="2182511" y="4400014"/>
            <a:ext cx="441247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044CA9A9-1CED-DC3D-B074-A583DEE9E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4" t="551" r="22610" b="-551"/>
          <a:stretch/>
        </p:blipFill>
        <p:spPr bwMode="auto">
          <a:xfrm>
            <a:off x="9046097" y="4400014"/>
            <a:ext cx="1620834" cy="23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984299E8-851A-76AF-4BFD-8A689E3A5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8" r="12711"/>
          <a:stretch/>
        </p:blipFill>
        <p:spPr bwMode="auto">
          <a:xfrm>
            <a:off x="6923412" y="4886251"/>
            <a:ext cx="673028" cy="18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3F786760-0193-B818-B5DB-938AE99E0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8" r="40256"/>
          <a:stretch/>
        </p:blipFill>
        <p:spPr bwMode="auto">
          <a:xfrm>
            <a:off x="6097720" y="4661327"/>
            <a:ext cx="601034" cy="2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274E2375-57A0-24A6-723E-2768E472C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r="70010"/>
          <a:stretch/>
        </p:blipFill>
        <p:spPr bwMode="auto">
          <a:xfrm>
            <a:off x="1556490" y="4619143"/>
            <a:ext cx="560839" cy="21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815EB9-CFD1-994A-26D4-B477880CADA9}"/>
              </a:ext>
            </a:extLst>
          </p:cNvPr>
          <p:cNvSpPr/>
          <p:nvPr/>
        </p:nvSpPr>
        <p:spPr>
          <a:xfrm>
            <a:off x="384313" y="4996072"/>
            <a:ext cx="265043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5D9282-31E9-01A3-0893-3EE9A24DC104}"/>
              </a:ext>
            </a:extLst>
          </p:cNvPr>
          <p:cNvSpPr/>
          <p:nvPr/>
        </p:nvSpPr>
        <p:spPr>
          <a:xfrm>
            <a:off x="8322365" y="4557448"/>
            <a:ext cx="3034748" cy="2245970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79D1187-4D38-47DB-0AC6-278D281C0888}"/>
              </a:ext>
            </a:extLst>
          </p:cNvPr>
          <p:cNvSpPr/>
          <p:nvPr/>
        </p:nvSpPr>
        <p:spPr>
          <a:xfrm>
            <a:off x="3197959" y="4989738"/>
            <a:ext cx="231544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5315C2-68A6-112E-6576-9290715D78C4}"/>
              </a:ext>
            </a:extLst>
          </p:cNvPr>
          <p:cNvSpPr/>
          <p:nvPr/>
        </p:nvSpPr>
        <p:spPr>
          <a:xfrm>
            <a:off x="5605943" y="4955630"/>
            <a:ext cx="2491525" cy="1837221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6013-EE3A-EF3A-9468-E2FC3154A0F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077700" y="2601022"/>
            <a:ext cx="2762039" cy="1956426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71C3B3-19D8-B60D-D48E-800C6FA28340}"/>
              </a:ext>
            </a:extLst>
          </p:cNvPr>
          <p:cNvCxnSpPr>
            <a:cxnSpLocks/>
          </p:cNvCxnSpPr>
          <p:nvPr/>
        </p:nvCxnSpPr>
        <p:spPr>
          <a:xfrm flipH="1" flipV="1">
            <a:off x="6335265" y="3065447"/>
            <a:ext cx="668702" cy="1890183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CBEFF-403E-7232-0584-8D87F71E3443}"/>
              </a:ext>
            </a:extLst>
          </p:cNvPr>
          <p:cNvCxnSpPr>
            <a:cxnSpLocks/>
          </p:cNvCxnSpPr>
          <p:nvPr/>
        </p:nvCxnSpPr>
        <p:spPr>
          <a:xfrm flipV="1">
            <a:off x="4544585" y="3679863"/>
            <a:ext cx="997087" cy="1275767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95485-B326-018C-B12A-84EB7AE61224}"/>
              </a:ext>
            </a:extLst>
          </p:cNvPr>
          <p:cNvCxnSpPr>
            <a:cxnSpLocks/>
          </p:cNvCxnSpPr>
          <p:nvPr/>
        </p:nvCxnSpPr>
        <p:spPr>
          <a:xfrm flipV="1">
            <a:off x="4759383" y="3482008"/>
            <a:ext cx="0" cy="2819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ECBC2A-7575-96F9-86A1-D5BAE071AC48}"/>
              </a:ext>
            </a:extLst>
          </p:cNvPr>
          <p:cNvCxnSpPr>
            <a:cxnSpLocks/>
          </p:cNvCxnSpPr>
          <p:nvPr/>
        </p:nvCxnSpPr>
        <p:spPr>
          <a:xfrm>
            <a:off x="4760034" y="3756670"/>
            <a:ext cx="0" cy="25693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9EFD2F-2A60-F2A6-EE20-FB7E5A1CF1B7}"/>
              </a:ext>
            </a:extLst>
          </p:cNvPr>
          <p:cNvCxnSpPr>
            <a:cxnSpLocks/>
          </p:cNvCxnSpPr>
          <p:nvPr/>
        </p:nvCxnSpPr>
        <p:spPr>
          <a:xfrm flipV="1">
            <a:off x="3403452" y="1988964"/>
            <a:ext cx="0" cy="1077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3C28E5-2945-CFBB-82C6-83C6A9247FC8}"/>
              </a:ext>
            </a:extLst>
          </p:cNvPr>
          <p:cNvCxnSpPr>
            <a:cxnSpLocks/>
          </p:cNvCxnSpPr>
          <p:nvPr/>
        </p:nvCxnSpPr>
        <p:spPr>
          <a:xfrm flipH="1">
            <a:off x="3376297" y="3245125"/>
            <a:ext cx="27806" cy="11843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7D6C44-C950-88FD-314D-02B20D2EC767}"/>
              </a:ext>
            </a:extLst>
          </p:cNvPr>
          <p:cNvSpPr/>
          <p:nvPr/>
        </p:nvSpPr>
        <p:spPr>
          <a:xfrm>
            <a:off x="8573620" y="1083557"/>
            <a:ext cx="3034748" cy="2690297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E6DE5F-7C1A-22C9-8957-EDF9B727EBED}"/>
              </a:ext>
            </a:extLst>
          </p:cNvPr>
          <p:cNvSpPr txBox="1"/>
          <p:nvPr/>
        </p:nvSpPr>
        <p:spPr>
          <a:xfrm>
            <a:off x="8600777" y="1132744"/>
            <a:ext cx="3007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Group dogs according to their breed clearly shows some groups are different.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Now the variance within each sub group is much lower compared to the overall variance (between groups)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95F89-8EED-3A50-EFB4-775EB4D200D6}"/>
              </a:ext>
            </a:extLst>
          </p:cNvPr>
          <p:cNvCxnSpPr>
            <a:cxnSpLocks/>
          </p:cNvCxnSpPr>
          <p:nvPr/>
        </p:nvCxnSpPr>
        <p:spPr>
          <a:xfrm flipV="1">
            <a:off x="5402114" y="3183834"/>
            <a:ext cx="0" cy="2819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26EC38-0211-657F-84C6-1837958560F7}"/>
              </a:ext>
            </a:extLst>
          </p:cNvPr>
          <p:cNvCxnSpPr>
            <a:cxnSpLocks/>
          </p:cNvCxnSpPr>
          <p:nvPr/>
        </p:nvCxnSpPr>
        <p:spPr>
          <a:xfrm>
            <a:off x="5402765" y="3458496"/>
            <a:ext cx="0" cy="25693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493233-DC36-7660-331F-08543C095E00}"/>
              </a:ext>
            </a:extLst>
          </p:cNvPr>
          <p:cNvCxnSpPr>
            <a:cxnSpLocks/>
          </p:cNvCxnSpPr>
          <p:nvPr/>
        </p:nvCxnSpPr>
        <p:spPr>
          <a:xfrm flipV="1">
            <a:off x="5965332" y="2567609"/>
            <a:ext cx="0" cy="2819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665205-51A3-6A5E-428B-F9E64A234C76}"/>
              </a:ext>
            </a:extLst>
          </p:cNvPr>
          <p:cNvCxnSpPr>
            <a:cxnSpLocks/>
          </p:cNvCxnSpPr>
          <p:nvPr/>
        </p:nvCxnSpPr>
        <p:spPr>
          <a:xfrm>
            <a:off x="5965983" y="2842271"/>
            <a:ext cx="0" cy="25693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4E8441-C5C6-4707-6DCE-F936723D23F0}"/>
              </a:ext>
            </a:extLst>
          </p:cNvPr>
          <p:cNvCxnSpPr>
            <a:cxnSpLocks/>
          </p:cNvCxnSpPr>
          <p:nvPr/>
        </p:nvCxnSpPr>
        <p:spPr>
          <a:xfrm flipV="1">
            <a:off x="6621315" y="2203174"/>
            <a:ext cx="0" cy="2819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4C9D2-81AD-00DA-1B94-BEF3A70BE7AB}"/>
              </a:ext>
            </a:extLst>
          </p:cNvPr>
          <p:cNvCxnSpPr>
            <a:cxnSpLocks/>
          </p:cNvCxnSpPr>
          <p:nvPr/>
        </p:nvCxnSpPr>
        <p:spPr>
          <a:xfrm>
            <a:off x="6621966" y="2477836"/>
            <a:ext cx="0" cy="25693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ANOVA compares the differences in variance within and between groups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Lets consider our 4 groups of dog based on breed and ask if they differ in size </a:t>
            </a:r>
          </a:p>
        </p:txBody>
      </p:sp>
      <p:pic>
        <p:nvPicPr>
          <p:cNvPr id="21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BC394B96-1DE1-6D65-B7C7-409B975F3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r="70010"/>
          <a:stretch/>
        </p:blipFill>
        <p:spPr bwMode="auto">
          <a:xfrm>
            <a:off x="1407006" y="3117203"/>
            <a:ext cx="560839" cy="21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CB3827AF-F606-2D83-D33F-68DA2C289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0" t="31694" r="62918"/>
          <a:stretch/>
        </p:blipFill>
        <p:spPr bwMode="auto">
          <a:xfrm>
            <a:off x="2313219" y="2877525"/>
            <a:ext cx="524526" cy="11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CFD2DE43-F482-B669-499B-27BF5DCCF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8" r="12711"/>
          <a:stretch/>
        </p:blipFill>
        <p:spPr bwMode="auto">
          <a:xfrm>
            <a:off x="2988736" y="1671569"/>
            <a:ext cx="525994" cy="14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Your Best Friends' Genes | Smithsonian Science Education Center">
            <a:extLst>
              <a:ext uri="{FF2B5EF4-FFF2-40B4-BE49-F238E27FC236}">
                <a16:creationId xmlns:a16="http://schemas.microsoft.com/office/drawing/2014/main" id="{3643B436-EC68-A207-F249-6E306BC89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0" t="551" r="474" b="-551"/>
          <a:stretch/>
        </p:blipFill>
        <p:spPr bwMode="auto">
          <a:xfrm>
            <a:off x="3972797" y="1079683"/>
            <a:ext cx="544010" cy="11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4892B8-A4DE-0212-6669-766E90916539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1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0CECA-A5B4-D25F-1601-70BE4F608F4D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How does ANOVA work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B502605-2A6E-2B1E-0278-5AB044FB4213}"/>
              </a:ext>
            </a:extLst>
          </p:cNvPr>
          <p:cNvSpPr/>
          <p:nvPr/>
        </p:nvSpPr>
        <p:spPr>
          <a:xfrm>
            <a:off x="2088770" y="392232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6AF335-EFBE-114E-5DC0-3753FDDC517E}"/>
              </a:ext>
            </a:extLst>
          </p:cNvPr>
          <p:cNvSpPr/>
          <p:nvPr/>
        </p:nvSpPr>
        <p:spPr>
          <a:xfrm>
            <a:off x="2901298" y="3393366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A2142-DB97-A638-15A2-1CC8210D05E6}"/>
              </a:ext>
            </a:extLst>
          </p:cNvPr>
          <p:cNvSpPr/>
          <p:nvPr/>
        </p:nvSpPr>
        <p:spPr>
          <a:xfrm>
            <a:off x="4639091" y="1906111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D5A935-3E4E-E001-538D-EB8007E7426D}"/>
              </a:ext>
            </a:extLst>
          </p:cNvPr>
          <p:cNvSpPr/>
          <p:nvPr/>
        </p:nvSpPr>
        <p:spPr>
          <a:xfrm>
            <a:off x="3593154" y="2607222"/>
            <a:ext cx="433451" cy="971414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C5B84-4CA4-E627-605D-0EBF3E4D1F1C}"/>
              </a:ext>
            </a:extLst>
          </p:cNvPr>
          <p:cNvCxnSpPr>
            <a:cxnSpLocks/>
          </p:cNvCxnSpPr>
          <p:nvPr/>
        </p:nvCxnSpPr>
        <p:spPr>
          <a:xfrm flipV="1">
            <a:off x="718805" y="1145894"/>
            <a:ext cx="0" cy="47687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38FE2C-C5AC-828F-9AED-2A3FB6FC5840}"/>
              </a:ext>
            </a:extLst>
          </p:cNvPr>
          <p:cNvSpPr/>
          <p:nvPr/>
        </p:nvSpPr>
        <p:spPr>
          <a:xfrm>
            <a:off x="6587495" y="856527"/>
            <a:ext cx="542879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4E5C-C8F1-45B5-F95E-0D3D66AFD11E}"/>
              </a:ext>
            </a:extLst>
          </p:cNvPr>
          <p:cNvSpPr txBox="1"/>
          <p:nvPr/>
        </p:nvSpPr>
        <p:spPr>
          <a:xfrm>
            <a:off x="6771416" y="1275503"/>
            <a:ext cx="5351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ANOVA compares the differences in variance within and between groups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Lets consider our 4 groups of dog based on breed and ask if they differ in size.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We can put all the groups together and look at the overall </a:t>
            </a:r>
            <a:r>
              <a:rPr lang="en-US" sz="2400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sz="2400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DC43E-5646-4811-4994-EB545CC56186}"/>
              </a:ext>
            </a:extLst>
          </p:cNvPr>
          <p:cNvCxnSpPr>
            <a:cxnSpLocks/>
          </p:cNvCxnSpPr>
          <p:nvPr/>
        </p:nvCxnSpPr>
        <p:spPr>
          <a:xfrm flipV="1">
            <a:off x="579908" y="1884595"/>
            <a:ext cx="0" cy="1667681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179AB-C1E3-DD99-1BC0-C2974B0E4CB8}"/>
              </a:ext>
            </a:extLst>
          </p:cNvPr>
          <p:cNvCxnSpPr>
            <a:cxnSpLocks/>
          </p:cNvCxnSpPr>
          <p:nvPr/>
        </p:nvCxnSpPr>
        <p:spPr>
          <a:xfrm flipH="1">
            <a:off x="579908" y="3582184"/>
            <a:ext cx="4577" cy="1775124"/>
          </a:xfrm>
          <a:prstGeom prst="straightConnector1">
            <a:avLst/>
          </a:prstGeom>
          <a:ln w="47625">
            <a:solidFill>
              <a:srgbClr val="0673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2FF12-38CA-02E1-4717-CABF6CB99077}"/>
              </a:ext>
            </a:extLst>
          </p:cNvPr>
          <p:cNvCxnSpPr>
            <a:cxnSpLocks/>
          </p:cNvCxnSpPr>
          <p:nvPr/>
        </p:nvCxnSpPr>
        <p:spPr>
          <a:xfrm>
            <a:off x="579908" y="3558416"/>
            <a:ext cx="4884748" cy="202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D723624-9314-50B6-5F07-FA716F7EBE56}"/>
              </a:ext>
            </a:extLst>
          </p:cNvPr>
          <p:cNvSpPr/>
          <p:nvPr/>
        </p:nvSpPr>
        <p:spPr>
          <a:xfrm>
            <a:off x="790008" y="1906111"/>
            <a:ext cx="1012335" cy="3390336"/>
          </a:xfrm>
          <a:custGeom>
            <a:avLst/>
            <a:gdLst>
              <a:gd name="connsiteX0" fmla="*/ 10757 w 1012335"/>
              <a:gd name="connsiteY0" fmla="*/ 0 h 2786231"/>
              <a:gd name="connsiteX1" fmla="*/ 419548 w 1012335"/>
              <a:gd name="connsiteY1" fmla="*/ 634702 h 2786231"/>
              <a:gd name="connsiteX2" fmla="*/ 914400 w 1012335"/>
              <a:gd name="connsiteY2" fmla="*/ 1118796 h 2786231"/>
              <a:gd name="connsiteX3" fmla="*/ 968188 w 1012335"/>
              <a:gd name="connsiteY3" fmla="*/ 1506071 h 2786231"/>
              <a:gd name="connsiteX4" fmla="*/ 408790 w 1012335"/>
              <a:gd name="connsiteY4" fmla="*/ 2108499 h 2786231"/>
              <a:gd name="connsiteX5" fmla="*/ 0 w 1012335"/>
              <a:gd name="connsiteY5" fmla="*/ 2786231 h 27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335" h="2786231">
                <a:moveTo>
                  <a:pt x="10757" y="0"/>
                </a:moveTo>
                <a:cubicBezTo>
                  <a:pt x="139849" y="224118"/>
                  <a:pt x="268941" y="448236"/>
                  <a:pt x="419548" y="634702"/>
                </a:cubicBezTo>
                <a:cubicBezTo>
                  <a:pt x="570155" y="821168"/>
                  <a:pt x="822960" y="973568"/>
                  <a:pt x="914400" y="1118796"/>
                </a:cubicBezTo>
                <a:cubicBezTo>
                  <a:pt x="1005840" y="1264024"/>
                  <a:pt x="1052456" y="1341120"/>
                  <a:pt x="968188" y="1506071"/>
                </a:cubicBezTo>
                <a:cubicBezTo>
                  <a:pt x="883920" y="1671022"/>
                  <a:pt x="570155" y="1895139"/>
                  <a:pt x="408790" y="2108499"/>
                </a:cubicBezTo>
                <a:cubicBezTo>
                  <a:pt x="247425" y="2321859"/>
                  <a:pt x="123712" y="2554045"/>
                  <a:pt x="0" y="2786231"/>
                </a:cubicBezTo>
              </a:path>
            </a:pathLst>
          </a:custGeom>
          <a:noFill/>
          <a:ln w="7620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6B28-EDAD-8319-558D-3172ECA0AC57}"/>
              </a:ext>
            </a:extLst>
          </p:cNvPr>
          <p:cNvSpPr txBox="1"/>
          <p:nvPr/>
        </p:nvSpPr>
        <p:spPr>
          <a:xfrm>
            <a:off x="5450618" y="333769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mean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92594-A661-E058-B75F-79C1EAAD1A76}"/>
              </a:ext>
            </a:extLst>
          </p:cNvPr>
          <p:cNvSpPr txBox="1"/>
          <p:nvPr/>
        </p:nvSpPr>
        <p:spPr>
          <a:xfrm rot="16200000">
            <a:off x="-370276" y="3321443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variance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F5BF61-A9C6-7446-DCD9-FEA004B9DD19}"/>
              </a:ext>
            </a:extLst>
          </p:cNvPr>
          <p:cNvSpPr/>
          <p:nvPr/>
        </p:nvSpPr>
        <p:spPr>
          <a:xfrm>
            <a:off x="69192" y="856527"/>
            <a:ext cx="6411781" cy="566002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AD005-9A21-377D-6106-AC46E2920822}"/>
              </a:ext>
            </a:extLst>
          </p:cNvPr>
          <p:cNvSpPr txBox="1"/>
          <p:nvPr/>
        </p:nvSpPr>
        <p:spPr>
          <a:xfrm>
            <a:off x="6864770" y="5664797"/>
            <a:ext cx="160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67384"/>
                </a:solidFill>
                <a:latin typeface="Helvetica" pitchFamily="2" charset="0"/>
              </a:rPr>
              <a:t>Variance</a:t>
            </a:r>
            <a:r>
              <a:rPr lang="en-US" baseline="-25000" dirty="0" err="1">
                <a:solidFill>
                  <a:srgbClr val="067384"/>
                </a:solidFill>
                <a:latin typeface="Helvetica" pitchFamily="2" charset="0"/>
              </a:rPr>
              <a:t>Total</a:t>
            </a:r>
            <a:r>
              <a:rPr lang="en-US" dirty="0">
                <a:latin typeface="Helvetica" pitchFamily="2" charset="0"/>
              </a:rPr>
              <a:t> =</a:t>
            </a:r>
            <a:endParaRPr lang="en-US" dirty="0">
              <a:solidFill>
                <a:schemeClr val="accent6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7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22764</TotalTime>
  <Words>2308</Words>
  <Application>Microsoft Macintosh PowerPoint</Application>
  <PresentationFormat>Widescreen</PresentationFormat>
  <Paragraphs>382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Helvetica</vt:lpstr>
      <vt:lpstr>Office Theme</vt:lpstr>
      <vt:lpstr>Stats lecture 5</vt:lpstr>
      <vt:lpstr>Multiple groups</vt:lpstr>
      <vt:lpstr>PowerPoint Presentation</vt:lpstr>
      <vt:lpstr>ANOVA (Analysis of variance)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lecture 4</dc:title>
  <dc:creator>Healy, Kevin</dc:creator>
  <cp:lastModifiedBy>Healy, Kevin</cp:lastModifiedBy>
  <cp:revision>13</cp:revision>
  <dcterms:created xsi:type="dcterms:W3CDTF">2023-09-27T16:03:11Z</dcterms:created>
  <dcterms:modified xsi:type="dcterms:W3CDTF">2023-10-24T16:04:56Z</dcterms:modified>
</cp:coreProperties>
</file>