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1001" r:id="rId3"/>
    <p:sldId id="1002" r:id="rId4"/>
    <p:sldId id="1025" r:id="rId5"/>
    <p:sldId id="1026" r:id="rId6"/>
    <p:sldId id="913" r:id="rId7"/>
    <p:sldId id="1006" r:id="rId8"/>
    <p:sldId id="1020" r:id="rId9"/>
    <p:sldId id="1021" r:id="rId10"/>
    <p:sldId id="1005" r:id="rId11"/>
    <p:sldId id="1023" r:id="rId12"/>
    <p:sldId id="1022" r:id="rId13"/>
    <p:sldId id="1024" r:id="rId14"/>
    <p:sldId id="1061" r:id="rId15"/>
    <p:sldId id="1062" r:id="rId16"/>
    <p:sldId id="1063" r:id="rId17"/>
    <p:sldId id="1064" r:id="rId18"/>
    <p:sldId id="1027" r:id="rId19"/>
    <p:sldId id="1028" r:id="rId20"/>
    <p:sldId id="1029" r:id="rId21"/>
    <p:sldId id="1060" r:id="rId22"/>
    <p:sldId id="1007" r:id="rId23"/>
    <p:sldId id="1065" r:id="rId24"/>
    <p:sldId id="1003" r:id="rId25"/>
    <p:sldId id="1031" r:id="rId26"/>
    <p:sldId id="1030" r:id="rId27"/>
    <p:sldId id="1008" r:id="rId28"/>
    <p:sldId id="1009" r:id="rId29"/>
    <p:sldId id="1010" r:id="rId30"/>
    <p:sldId id="1015" r:id="rId31"/>
    <p:sldId id="1011" r:id="rId32"/>
    <p:sldId id="1012" r:id="rId33"/>
    <p:sldId id="1016" r:id="rId34"/>
    <p:sldId id="1013" r:id="rId35"/>
    <p:sldId id="1014" r:id="rId36"/>
    <p:sldId id="1032" r:id="rId37"/>
    <p:sldId id="1066" r:id="rId38"/>
    <p:sldId id="1067" r:id="rId39"/>
    <p:sldId id="1033" r:id="rId40"/>
    <p:sldId id="1017" r:id="rId41"/>
    <p:sldId id="1018" r:id="rId42"/>
    <p:sldId id="1034" r:id="rId43"/>
    <p:sldId id="1035" r:id="rId44"/>
    <p:sldId id="1037" r:id="rId45"/>
    <p:sldId id="973" r:id="rId46"/>
    <p:sldId id="1038" r:id="rId47"/>
    <p:sldId id="1039" r:id="rId48"/>
    <p:sldId id="1040" r:id="rId49"/>
    <p:sldId id="1041" r:id="rId50"/>
    <p:sldId id="1042" r:id="rId51"/>
    <p:sldId id="1043" r:id="rId52"/>
    <p:sldId id="1046" r:id="rId53"/>
    <p:sldId id="1045" r:id="rId54"/>
    <p:sldId id="1047" r:id="rId55"/>
    <p:sldId id="1048" r:id="rId56"/>
    <p:sldId id="1050" r:id="rId57"/>
    <p:sldId id="1051" r:id="rId58"/>
    <p:sldId id="1052" r:id="rId59"/>
    <p:sldId id="1053" r:id="rId60"/>
    <p:sldId id="1054" r:id="rId61"/>
    <p:sldId id="1055" r:id="rId62"/>
    <p:sldId id="984" r:id="rId63"/>
    <p:sldId id="402" r:id="rId64"/>
    <p:sldId id="1056" r:id="rId65"/>
    <p:sldId id="1057" r:id="rId66"/>
    <p:sldId id="1058" r:id="rId67"/>
    <p:sldId id="1059" r:id="rId68"/>
    <p:sldId id="85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7384"/>
    <a:srgbClr val="C9BB86"/>
    <a:srgbClr val="6AEDDD"/>
    <a:srgbClr val="014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67"/>
    <p:restoredTop sz="96327"/>
  </p:normalViewPr>
  <p:slideViewPr>
    <p:cSldViewPr snapToGrid="0">
      <p:cViewPr varScale="1">
        <p:scale>
          <a:sx n="86" d="100"/>
          <a:sy n="86" d="100"/>
        </p:scale>
        <p:origin x="21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442C-1411-512C-07E9-4139EEE5105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75B1C26-F1BC-BCB6-D60D-4B13A4D6C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B3E04-9C7D-DDCF-82CB-8BF62F1E4562}"/>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5" name="Footer Placeholder 4">
            <a:extLst>
              <a:ext uri="{FF2B5EF4-FFF2-40B4-BE49-F238E27FC236}">
                <a16:creationId xmlns:a16="http://schemas.microsoft.com/office/drawing/2014/main" id="{39345D1A-E73D-3928-AA40-682287F39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6369D-D0FE-BA4F-4ED0-9522233416B4}"/>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101843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CBF0-374C-BF5D-78AE-AE31BB8E05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6F1FC7E-D752-EB54-BF3B-DDB2EB240D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CFFB17-1B0D-81D5-4197-444DDDBCF4EA}"/>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5" name="Footer Placeholder 4">
            <a:extLst>
              <a:ext uri="{FF2B5EF4-FFF2-40B4-BE49-F238E27FC236}">
                <a16:creationId xmlns:a16="http://schemas.microsoft.com/office/drawing/2014/main" id="{709CFDB9-0DFD-A16A-E93F-826FB7DBB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EE04D-D1F1-BF8B-6734-E910EC847282}"/>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273317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DA95C-9498-C9E0-C396-2BC6AF629D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AC8BEBC-9585-395A-1154-30154CF550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9EE190-9C45-B669-1547-1276FFF87C93}"/>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5" name="Footer Placeholder 4">
            <a:extLst>
              <a:ext uri="{FF2B5EF4-FFF2-40B4-BE49-F238E27FC236}">
                <a16:creationId xmlns:a16="http://schemas.microsoft.com/office/drawing/2014/main" id="{E9992F3E-D9B5-337B-0B5E-CCDE4874E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8987-4929-4AB1-F0D1-11918ED44D9B}"/>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329206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EC5-9DFF-13E0-9747-0D64D44ADF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B357F6-FC0C-88B4-D7CE-B68FD83081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BA3D30-689C-6B05-01E7-A917D6DEED93}"/>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5" name="Footer Placeholder 4">
            <a:extLst>
              <a:ext uri="{FF2B5EF4-FFF2-40B4-BE49-F238E27FC236}">
                <a16:creationId xmlns:a16="http://schemas.microsoft.com/office/drawing/2014/main" id="{4104BD88-C200-3443-C7C6-7C571F5D6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FFD80-167D-3B8B-D541-3A24C2566568}"/>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396132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AE70-4260-B12E-B7AD-233A8546EA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0751638-32A3-5967-3015-398B743AF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5DE894-74AF-7DC3-BD94-4C0EC22C85C5}"/>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5" name="Footer Placeholder 4">
            <a:extLst>
              <a:ext uri="{FF2B5EF4-FFF2-40B4-BE49-F238E27FC236}">
                <a16:creationId xmlns:a16="http://schemas.microsoft.com/office/drawing/2014/main" id="{30D83F1A-92F5-5675-90D4-E46114C5D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70E4E-6DDB-58D8-956C-406EE2FD58AA}"/>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378322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E9E0-D937-F8C0-5E81-92F46940800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027481-FF24-B66D-3C6D-6FA8C842A9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C1C89A6-60EC-C877-71F5-2700D2FD4C5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C87E70-D9EF-A9C5-9B2D-2C98A9E80D25}"/>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6" name="Footer Placeholder 5">
            <a:extLst>
              <a:ext uri="{FF2B5EF4-FFF2-40B4-BE49-F238E27FC236}">
                <a16:creationId xmlns:a16="http://schemas.microsoft.com/office/drawing/2014/main" id="{78D6E8C3-B006-CAC9-2E7C-52152E69B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B4A36-F483-AEE1-1E1B-CA27B08444A6}"/>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162662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DEF-99BB-A643-61B2-49FA9A02366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29FA37-8E63-6CB7-4785-444E616D2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24A06E4-3D2B-1F2E-3A68-3EBA0A1A19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82F002D-99A6-1487-9A2E-20F87E7B2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CAF509-55ED-9BB4-4AD2-61EC7A6FE6D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1E2D75-B649-B929-EAE5-F3525B87CB57}"/>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8" name="Footer Placeholder 7">
            <a:extLst>
              <a:ext uri="{FF2B5EF4-FFF2-40B4-BE49-F238E27FC236}">
                <a16:creationId xmlns:a16="http://schemas.microsoft.com/office/drawing/2014/main" id="{2C4B3361-0325-B7D0-2E3D-5FBDC1770A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93D35-074B-6799-3BEB-108B10FC039F}"/>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145522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84FB-9581-7F8D-C80A-CA38796513C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A2E62AA-28FB-F2F6-1D5A-996BF0C3BF1F}"/>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4" name="Footer Placeholder 3">
            <a:extLst>
              <a:ext uri="{FF2B5EF4-FFF2-40B4-BE49-F238E27FC236}">
                <a16:creationId xmlns:a16="http://schemas.microsoft.com/office/drawing/2014/main" id="{4F05221E-11B5-DD3F-3CBD-01F37F3CFC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888F3-8CC1-48B1-E6CA-0DDFF6A6256C}"/>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207138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49FF62-2747-0F33-2FC7-BC0A5038E3B7}"/>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3" name="Footer Placeholder 2">
            <a:extLst>
              <a:ext uri="{FF2B5EF4-FFF2-40B4-BE49-F238E27FC236}">
                <a16:creationId xmlns:a16="http://schemas.microsoft.com/office/drawing/2014/main" id="{789187DF-DD15-01FE-C239-AF4E9C83F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F4B71B-4A78-E02E-61AA-5106AC4DA9F6}"/>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368988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5A96-8691-6C9C-69ED-43E58C55C1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174CEC8-BCC6-C669-87A3-B1AF351A2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514368-177B-99B5-6DE2-434195838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B42534-AF15-697B-7456-85007775B666}"/>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6" name="Footer Placeholder 5">
            <a:extLst>
              <a:ext uri="{FF2B5EF4-FFF2-40B4-BE49-F238E27FC236}">
                <a16:creationId xmlns:a16="http://schemas.microsoft.com/office/drawing/2014/main" id="{6881ED15-D993-2888-8F12-55BC9CBD2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FEB82-4FAB-0BBA-455C-B1A2AB49C298}"/>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245023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A852-8BE6-9B33-2AC0-F7281AF63E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B66A60-3105-BBEF-ADB0-835C8FF4C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2CCEBA-B960-C540-F5FF-35C056C54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39F8D6-FF3B-46DB-1B5E-B2FF5D739528}"/>
              </a:ext>
            </a:extLst>
          </p:cNvPr>
          <p:cNvSpPr>
            <a:spLocks noGrp="1"/>
          </p:cNvSpPr>
          <p:nvPr>
            <p:ph type="dt" sz="half" idx="10"/>
          </p:nvPr>
        </p:nvSpPr>
        <p:spPr/>
        <p:txBody>
          <a:bodyPr/>
          <a:lstStyle/>
          <a:p>
            <a:fld id="{BB7B0D0F-AE65-8948-A6C9-6300ED5C8549}" type="datetimeFigureOut">
              <a:rPr lang="en-US" smtClean="0"/>
              <a:t>11/7/23</a:t>
            </a:fld>
            <a:endParaRPr lang="en-US"/>
          </a:p>
        </p:txBody>
      </p:sp>
      <p:sp>
        <p:nvSpPr>
          <p:cNvPr id="6" name="Footer Placeholder 5">
            <a:extLst>
              <a:ext uri="{FF2B5EF4-FFF2-40B4-BE49-F238E27FC236}">
                <a16:creationId xmlns:a16="http://schemas.microsoft.com/office/drawing/2014/main" id="{0362BDBA-24C5-B957-6557-13A53BFA0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F4F3-832D-8C16-4B2E-3759A872A9C3}"/>
              </a:ext>
            </a:extLst>
          </p:cNvPr>
          <p:cNvSpPr>
            <a:spLocks noGrp="1"/>
          </p:cNvSpPr>
          <p:nvPr>
            <p:ph type="sldNum" sz="quarter" idx="12"/>
          </p:nvPr>
        </p:nvSpPr>
        <p:spPr/>
        <p:txBody>
          <a:bodyPr/>
          <a:lstStyle/>
          <a:p>
            <a:fld id="{552BD31D-235E-5E46-84B2-1AB499EBBB2E}" type="slidenum">
              <a:rPr lang="en-US" smtClean="0"/>
              <a:t>‹#›</a:t>
            </a:fld>
            <a:endParaRPr lang="en-US"/>
          </a:p>
        </p:txBody>
      </p:sp>
    </p:spTree>
    <p:extLst>
      <p:ext uri="{BB962C8B-B14F-4D97-AF65-F5344CB8AC3E}">
        <p14:creationId xmlns:p14="http://schemas.microsoft.com/office/powerpoint/2010/main" val="374328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320F3-2FE5-75FA-8537-2AFCF740C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AF1E1FB-584B-3B70-8504-9064CCFB81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DCAA56-9A6E-FCDF-CE33-61ABAF50CD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B0D0F-AE65-8948-A6C9-6300ED5C8549}" type="datetimeFigureOut">
              <a:rPr lang="en-US" smtClean="0"/>
              <a:t>11/7/23</a:t>
            </a:fld>
            <a:endParaRPr lang="en-US"/>
          </a:p>
        </p:txBody>
      </p:sp>
      <p:sp>
        <p:nvSpPr>
          <p:cNvPr id="5" name="Footer Placeholder 4">
            <a:extLst>
              <a:ext uri="{FF2B5EF4-FFF2-40B4-BE49-F238E27FC236}">
                <a16:creationId xmlns:a16="http://schemas.microsoft.com/office/drawing/2014/main" id="{F04C7E2C-4D93-41F8-37E4-F4F71A82C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15E73D-F67A-185C-F43C-50B5126D2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BD31D-235E-5E46-84B2-1AB499EBBB2E}" type="slidenum">
              <a:rPr lang="en-US" smtClean="0"/>
              <a:t>‹#›</a:t>
            </a:fld>
            <a:endParaRPr lang="en-US"/>
          </a:p>
        </p:txBody>
      </p:sp>
    </p:spTree>
    <p:extLst>
      <p:ext uri="{BB962C8B-B14F-4D97-AF65-F5344CB8AC3E}">
        <p14:creationId xmlns:p14="http://schemas.microsoft.com/office/powerpoint/2010/main" val="110970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9E4F-385E-60A5-7214-45CDA9688E02}"/>
              </a:ext>
            </a:extLst>
          </p:cNvPr>
          <p:cNvSpPr>
            <a:spLocks noGrp="1"/>
          </p:cNvSpPr>
          <p:nvPr>
            <p:ph type="ctrTitle"/>
          </p:nvPr>
        </p:nvSpPr>
        <p:spPr>
          <a:xfrm>
            <a:off x="-851065" y="-731838"/>
            <a:ext cx="9144000" cy="1966872"/>
          </a:xfrm>
        </p:spPr>
        <p:txBody>
          <a:bodyPr/>
          <a:lstStyle/>
          <a:p>
            <a:r>
              <a:rPr lang="en-US" dirty="0"/>
              <a:t>Stats lecture 6</a:t>
            </a:r>
          </a:p>
        </p:txBody>
      </p:sp>
      <p:sp>
        <p:nvSpPr>
          <p:cNvPr id="3" name="Subtitle 2">
            <a:extLst>
              <a:ext uri="{FF2B5EF4-FFF2-40B4-BE49-F238E27FC236}">
                <a16:creationId xmlns:a16="http://schemas.microsoft.com/office/drawing/2014/main" id="{8F2166A9-88D2-E7E5-BA75-D89E6FB03211}"/>
              </a:ext>
            </a:extLst>
          </p:cNvPr>
          <p:cNvSpPr>
            <a:spLocks noGrp="1"/>
          </p:cNvSpPr>
          <p:nvPr>
            <p:ph type="subTitle" idx="1"/>
          </p:nvPr>
        </p:nvSpPr>
        <p:spPr>
          <a:xfrm>
            <a:off x="0" y="1559719"/>
            <a:ext cx="6863310" cy="1655762"/>
          </a:xfrm>
        </p:spPr>
        <p:txBody>
          <a:bodyPr>
            <a:normAutofit/>
          </a:bodyPr>
          <a:lstStyle/>
          <a:p>
            <a:r>
              <a:rPr lang="en-US" sz="4800" dirty="0"/>
              <a:t>Linear models</a:t>
            </a:r>
          </a:p>
        </p:txBody>
      </p:sp>
      <p:pic>
        <p:nvPicPr>
          <p:cNvPr id="5" name="Picture 4" descr="A graph of body mass&#10;&#10;Description automatically generated">
            <a:extLst>
              <a:ext uri="{FF2B5EF4-FFF2-40B4-BE49-F238E27FC236}">
                <a16:creationId xmlns:a16="http://schemas.microsoft.com/office/drawing/2014/main" id="{C7945A43-4737-22D7-1795-CA1767CA90EC}"/>
              </a:ext>
            </a:extLst>
          </p:cNvPr>
          <p:cNvPicPr>
            <a:picLocks noChangeAspect="1"/>
          </p:cNvPicPr>
          <p:nvPr/>
        </p:nvPicPr>
        <p:blipFill>
          <a:blip r:embed="rId2"/>
          <a:stretch>
            <a:fillRect/>
          </a:stretch>
        </p:blipFill>
        <p:spPr>
          <a:xfrm>
            <a:off x="86288" y="2930397"/>
            <a:ext cx="6690733" cy="3843612"/>
          </a:xfrm>
          <a:prstGeom prst="rect">
            <a:avLst/>
          </a:prstGeom>
        </p:spPr>
      </p:pic>
      <p:pic>
        <p:nvPicPr>
          <p:cNvPr id="8" name="Picture 7" descr="A blue background with a qr code&#10;&#10;Description automatically generated">
            <a:extLst>
              <a:ext uri="{FF2B5EF4-FFF2-40B4-BE49-F238E27FC236}">
                <a16:creationId xmlns:a16="http://schemas.microsoft.com/office/drawing/2014/main" id="{8EADF219-B547-CBF5-E373-5B9D72AEF222}"/>
              </a:ext>
            </a:extLst>
          </p:cNvPr>
          <p:cNvPicPr>
            <a:picLocks noChangeAspect="1"/>
          </p:cNvPicPr>
          <p:nvPr/>
        </p:nvPicPr>
        <p:blipFill>
          <a:blip r:embed="rId3"/>
          <a:stretch>
            <a:fillRect/>
          </a:stretch>
        </p:blipFill>
        <p:spPr>
          <a:xfrm>
            <a:off x="7733717" y="-15686"/>
            <a:ext cx="4476212" cy="6895176"/>
          </a:xfrm>
          <a:prstGeom prst="rect">
            <a:avLst/>
          </a:prstGeom>
        </p:spPr>
      </p:pic>
    </p:spTree>
    <p:extLst>
      <p:ext uri="{BB962C8B-B14F-4D97-AF65-F5344CB8AC3E}">
        <p14:creationId xmlns:p14="http://schemas.microsoft.com/office/powerpoint/2010/main" val="241470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Pearson’s correlation</a:t>
            </a:r>
          </a:p>
        </p:txBody>
      </p:sp>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4093428"/>
          </a:xfrm>
          <a:prstGeom prst="rect">
            <a:avLst/>
          </a:prstGeom>
          <a:noFill/>
        </p:spPr>
        <p:txBody>
          <a:bodyPr wrap="square">
            <a:spAutoFit/>
          </a:bodyPr>
          <a:lstStyle/>
          <a:p>
            <a:r>
              <a:rPr lang="en-US" sz="2000" dirty="0"/>
              <a:t>Pearson's correlations give a coefficient indicating how tow variables x and y relate to each other. </a:t>
            </a:r>
          </a:p>
          <a:p>
            <a:endParaRPr lang="en-US" sz="2000" dirty="0"/>
          </a:p>
          <a:p>
            <a:r>
              <a:rPr lang="en-US" sz="2000" dirty="0"/>
              <a:t>Coefficient of correlation is between -1 and 1, with -1 indicating a perfect negative correlation and 1 a perfect positive correlation.</a:t>
            </a:r>
          </a:p>
          <a:p>
            <a:endParaRPr lang="en-US" sz="2000" dirty="0"/>
          </a:p>
          <a:p>
            <a:endParaRPr lang="en-US" sz="2000" dirty="0"/>
          </a:p>
          <a:p>
            <a:endParaRPr lang="en-US" sz="2000" dirty="0"/>
          </a:p>
        </p:txBody>
      </p:sp>
      <p:pic>
        <p:nvPicPr>
          <p:cNvPr id="11" name="Picture 2" descr="Correlation Coefficient | Types, Formulas &amp; Examples">
            <a:extLst>
              <a:ext uri="{FF2B5EF4-FFF2-40B4-BE49-F238E27FC236}">
                <a16:creationId xmlns:a16="http://schemas.microsoft.com/office/drawing/2014/main" id="{F2E0925E-D296-810F-89AF-53410C0F91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465" t="3710" r="35802" b="16046"/>
          <a:stretch/>
        </p:blipFill>
        <p:spPr bwMode="auto">
          <a:xfrm>
            <a:off x="6953787" y="2085696"/>
            <a:ext cx="2701833" cy="32946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7B0C11-FBF9-1399-CD5C-F8EBE203E5AD}"/>
              </a:ext>
            </a:extLst>
          </p:cNvPr>
          <p:cNvSpPr txBox="1"/>
          <p:nvPr/>
        </p:nvSpPr>
        <p:spPr>
          <a:xfrm>
            <a:off x="7717843" y="1450473"/>
            <a:ext cx="1053494" cy="523220"/>
          </a:xfrm>
          <a:prstGeom prst="rect">
            <a:avLst/>
          </a:prstGeom>
          <a:noFill/>
        </p:spPr>
        <p:txBody>
          <a:bodyPr wrap="none" rtlCol="0">
            <a:spAutoFit/>
          </a:bodyPr>
          <a:lstStyle/>
          <a:p>
            <a:r>
              <a:rPr lang="en-US" sz="2800" b="1" dirty="0">
                <a:latin typeface="Helvetica" pitchFamily="2" charset="0"/>
              </a:rPr>
              <a:t>R = 0</a:t>
            </a:r>
          </a:p>
        </p:txBody>
      </p:sp>
    </p:spTree>
    <p:extLst>
      <p:ext uri="{BB962C8B-B14F-4D97-AF65-F5344CB8AC3E}">
        <p14:creationId xmlns:p14="http://schemas.microsoft.com/office/powerpoint/2010/main" val="64611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Pearson’s correlation</a:t>
            </a:r>
          </a:p>
        </p:txBody>
      </p:sp>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4093428"/>
          </a:xfrm>
          <a:prstGeom prst="rect">
            <a:avLst/>
          </a:prstGeom>
          <a:noFill/>
        </p:spPr>
        <p:txBody>
          <a:bodyPr wrap="square">
            <a:spAutoFit/>
          </a:bodyPr>
          <a:lstStyle/>
          <a:p>
            <a:r>
              <a:rPr lang="en-US" sz="2000" dirty="0"/>
              <a:t>Pearson's correlations give a coefficient indicating how tow variables x and y relate to each other. </a:t>
            </a:r>
          </a:p>
          <a:p>
            <a:endParaRPr lang="en-US" sz="2000" dirty="0"/>
          </a:p>
          <a:p>
            <a:r>
              <a:rPr lang="en-US" sz="2000" dirty="0"/>
              <a:t>Coefficient of correlation is between -1 and 1, with -1 indicating a perfect negative correlation and 1 a perfect positive correlation.</a:t>
            </a:r>
          </a:p>
          <a:p>
            <a:endParaRPr lang="en-US" sz="2000" dirty="0"/>
          </a:p>
          <a:p>
            <a:endParaRPr lang="en-US" sz="2000" dirty="0"/>
          </a:p>
          <a:p>
            <a:endParaRPr lang="en-US" sz="2000" dirty="0"/>
          </a:p>
        </p:txBody>
      </p:sp>
      <p:pic>
        <p:nvPicPr>
          <p:cNvPr id="12" name="Picture 2" descr="Correlation Coefficient | Types, Formulas &amp; Examples">
            <a:extLst>
              <a:ext uri="{FF2B5EF4-FFF2-40B4-BE49-F238E27FC236}">
                <a16:creationId xmlns:a16="http://schemas.microsoft.com/office/drawing/2014/main" id="{02963A03-5632-8AEC-6510-F34F1AE621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9" t="486" r="71602" b="19270"/>
          <a:stretch/>
        </p:blipFill>
        <p:spPr bwMode="auto">
          <a:xfrm>
            <a:off x="9349506" y="2065610"/>
            <a:ext cx="2490283" cy="30693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598A5F-CB41-A8B5-05F2-66D230D3AF43}"/>
              </a:ext>
            </a:extLst>
          </p:cNvPr>
          <p:cNvSpPr txBox="1"/>
          <p:nvPr/>
        </p:nvSpPr>
        <p:spPr>
          <a:xfrm>
            <a:off x="10096147" y="1488435"/>
            <a:ext cx="1053494" cy="523220"/>
          </a:xfrm>
          <a:prstGeom prst="rect">
            <a:avLst/>
          </a:prstGeom>
          <a:noFill/>
        </p:spPr>
        <p:txBody>
          <a:bodyPr wrap="none" rtlCol="0">
            <a:spAutoFit/>
          </a:bodyPr>
          <a:lstStyle/>
          <a:p>
            <a:r>
              <a:rPr lang="en-US" sz="2800" b="1" dirty="0">
                <a:latin typeface="Helvetica" pitchFamily="2" charset="0"/>
              </a:rPr>
              <a:t>R = 1</a:t>
            </a:r>
          </a:p>
        </p:txBody>
      </p:sp>
    </p:spTree>
    <p:extLst>
      <p:ext uri="{BB962C8B-B14F-4D97-AF65-F5344CB8AC3E}">
        <p14:creationId xmlns:p14="http://schemas.microsoft.com/office/powerpoint/2010/main" val="284804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Pearson’s correlation</a:t>
            </a:r>
          </a:p>
        </p:txBody>
      </p:sp>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4093428"/>
          </a:xfrm>
          <a:prstGeom prst="rect">
            <a:avLst/>
          </a:prstGeom>
          <a:noFill/>
        </p:spPr>
        <p:txBody>
          <a:bodyPr wrap="square">
            <a:spAutoFit/>
          </a:bodyPr>
          <a:lstStyle/>
          <a:p>
            <a:r>
              <a:rPr lang="en-US" sz="2000" dirty="0"/>
              <a:t>Pearson's correlations give a coefficient indicating how tow variables x and y relate to each other. </a:t>
            </a:r>
          </a:p>
          <a:p>
            <a:endParaRPr lang="en-US" sz="2000" dirty="0"/>
          </a:p>
          <a:p>
            <a:r>
              <a:rPr lang="en-US" sz="2000" dirty="0"/>
              <a:t>Coefficient of correlation is between -1 and 1, with -1 indicating a perfect negative correlation and 1 a perfect positive correlation.</a:t>
            </a:r>
          </a:p>
          <a:p>
            <a:endParaRPr lang="en-US" sz="2000" dirty="0"/>
          </a:p>
          <a:p>
            <a:endParaRPr lang="en-US" sz="2000" dirty="0"/>
          </a:p>
          <a:p>
            <a:endParaRPr lang="en-US" sz="2000" dirty="0"/>
          </a:p>
        </p:txBody>
      </p:sp>
      <p:pic>
        <p:nvPicPr>
          <p:cNvPr id="1026" name="Picture 2" descr="Correlation Coefficient | Types, Formulas &amp; Examples">
            <a:extLst>
              <a:ext uri="{FF2B5EF4-FFF2-40B4-BE49-F238E27FC236}">
                <a16:creationId xmlns:a16="http://schemas.microsoft.com/office/drawing/2014/main" id="{0AA49713-3B34-E9E3-FB75-59120BCF52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098" t="2165" r="2736" b="17591"/>
          <a:stretch/>
        </p:blipFill>
        <p:spPr bwMode="auto">
          <a:xfrm>
            <a:off x="4515387" y="2085696"/>
            <a:ext cx="2451652" cy="316879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BA553FA-4C90-2EB3-024B-B1C79DDCC316}"/>
              </a:ext>
            </a:extLst>
          </p:cNvPr>
          <p:cNvSpPr txBox="1"/>
          <p:nvPr/>
        </p:nvSpPr>
        <p:spPr>
          <a:xfrm>
            <a:off x="5247118" y="1498293"/>
            <a:ext cx="1173719" cy="523220"/>
          </a:xfrm>
          <a:prstGeom prst="rect">
            <a:avLst/>
          </a:prstGeom>
          <a:noFill/>
        </p:spPr>
        <p:txBody>
          <a:bodyPr wrap="none" rtlCol="0">
            <a:spAutoFit/>
          </a:bodyPr>
          <a:lstStyle/>
          <a:p>
            <a:r>
              <a:rPr lang="en-US" sz="2800" b="1" dirty="0">
                <a:latin typeface="Helvetica" pitchFamily="2" charset="0"/>
              </a:rPr>
              <a:t>R = -1</a:t>
            </a:r>
          </a:p>
        </p:txBody>
      </p:sp>
    </p:spTree>
    <p:extLst>
      <p:ext uri="{BB962C8B-B14F-4D97-AF65-F5344CB8AC3E}">
        <p14:creationId xmlns:p14="http://schemas.microsoft.com/office/powerpoint/2010/main" val="389366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Pearson’s correlation</a:t>
            </a:r>
          </a:p>
        </p:txBody>
      </p:sp>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4093428"/>
          </a:xfrm>
          <a:prstGeom prst="rect">
            <a:avLst/>
          </a:prstGeom>
          <a:noFill/>
        </p:spPr>
        <p:txBody>
          <a:bodyPr wrap="square">
            <a:spAutoFit/>
          </a:bodyPr>
          <a:lstStyle/>
          <a:p>
            <a:r>
              <a:rPr lang="en-US" sz="2000" dirty="0"/>
              <a:t>Pearson's correlations give a coefficient indicating how tow variables x and y relate to each other. </a:t>
            </a:r>
          </a:p>
          <a:p>
            <a:endParaRPr lang="en-US" sz="2000" dirty="0"/>
          </a:p>
          <a:p>
            <a:r>
              <a:rPr lang="en-US" sz="2000" dirty="0"/>
              <a:t>Coefficient of correlation is between -1 and 1, with -1 indicating a perfect negative correlation and 1 a perfect positive correlation.</a:t>
            </a:r>
          </a:p>
          <a:p>
            <a:endParaRPr lang="en-US" sz="2000" dirty="0"/>
          </a:p>
          <a:p>
            <a:endParaRPr lang="en-US" sz="2000" dirty="0"/>
          </a:p>
          <a:p>
            <a:endParaRPr lang="en-US" sz="2000" dirty="0"/>
          </a:p>
        </p:txBody>
      </p:sp>
      <p:pic>
        <p:nvPicPr>
          <p:cNvPr id="1026" name="Picture 2" descr="Correlation Coefficient | Types, Formulas &amp; Examples">
            <a:extLst>
              <a:ext uri="{FF2B5EF4-FFF2-40B4-BE49-F238E27FC236}">
                <a16:creationId xmlns:a16="http://schemas.microsoft.com/office/drawing/2014/main" id="{0AA49713-3B34-E9E3-FB75-59120BCF52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098" t="2165" r="2736" b="17591"/>
          <a:stretch/>
        </p:blipFill>
        <p:spPr bwMode="auto">
          <a:xfrm>
            <a:off x="4515387" y="2085696"/>
            <a:ext cx="2451652" cy="316879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BA553FA-4C90-2EB3-024B-B1C79DDCC316}"/>
              </a:ext>
            </a:extLst>
          </p:cNvPr>
          <p:cNvSpPr txBox="1"/>
          <p:nvPr/>
        </p:nvSpPr>
        <p:spPr>
          <a:xfrm>
            <a:off x="5247118" y="1498293"/>
            <a:ext cx="1173719" cy="523220"/>
          </a:xfrm>
          <a:prstGeom prst="rect">
            <a:avLst/>
          </a:prstGeom>
          <a:noFill/>
        </p:spPr>
        <p:txBody>
          <a:bodyPr wrap="none" rtlCol="0">
            <a:spAutoFit/>
          </a:bodyPr>
          <a:lstStyle/>
          <a:p>
            <a:r>
              <a:rPr lang="en-US" sz="2800" b="1" dirty="0">
                <a:latin typeface="Helvetica" pitchFamily="2" charset="0"/>
              </a:rPr>
              <a:t>R = -1</a:t>
            </a:r>
          </a:p>
        </p:txBody>
      </p:sp>
      <p:pic>
        <p:nvPicPr>
          <p:cNvPr id="11" name="Picture 2" descr="Correlation Coefficient | Types, Formulas &amp; Examples">
            <a:extLst>
              <a:ext uri="{FF2B5EF4-FFF2-40B4-BE49-F238E27FC236}">
                <a16:creationId xmlns:a16="http://schemas.microsoft.com/office/drawing/2014/main" id="{F2E0925E-D296-810F-89AF-53410C0F91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465" t="3710" r="35802" b="16046"/>
          <a:stretch/>
        </p:blipFill>
        <p:spPr bwMode="auto">
          <a:xfrm>
            <a:off x="6953787" y="2085696"/>
            <a:ext cx="2701833" cy="32946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orrelation Coefficient | Types, Formulas &amp; Examples">
            <a:extLst>
              <a:ext uri="{FF2B5EF4-FFF2-40B4-BE49-F238E27FC236}">
                <a16:creationId xmlns:a16="http://schemas.microsoft.com/office/drawing/2014/main" id="{02963A03-5632-8AEC-6510-F34F1AE621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9" t="486" r="71602" b="19270"/>
          <a:stretch/>
        </p:blipFill>
        <p:spPr bwMode="auto">
          <a:xfrm>
            <a:off x="9349506" y="2065610"/>
            <a:ext cx="2490283" cy="30693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7B0C11-FBF9-1399-CD5C-F8EBE203E5AD}"/>
              </a:ext>
            </a:extLst>
          </p:cNvPr>
          <p:cNvSpPr txBox="1"/>
          <p:nvPr/>
        </p:nvSpPr>
        <p:spPr>
          <a:xfrm>
            <a:off x="7717843" y="1450473"/>
            <a:ext cx="1053494" cy="523220"/>
          </a:xfrm>
          <a:prstGeom prst="rect">
            <a:avLst/>
          </a:prstGeom>
          <a:noFill/>
        </p:spPr>
        <p:txBody>
          <a:bodyPr wrap="none" rtlCol="0">
            <a:spAutoFit/>
          </a:bodyPr>
          <a:lstStyle/>
          <a:p>
            <a:r>
              <a:rPr lang="en-US" sz="2800" b="1" dirty="0">
                <a:latin typeface="Helvetica" pitchFamily="2" charset="0"/>
              </a:rPr>
              <a:t>R = 0</a:t>
            </a:r>
          </a:p>
        </p:txBody>
      </p:sp>
      <p:sp>
        <p:nvSpPr>
          <p:cNvPr id="14" name="TextBox 13">
            <a:extLst>
              <a:ext uri="{FF2B5EF4-FFF2-40B4-BE49-F238E27FC236}">
                <a16:creationId xmlns:a16="http://schemas.microsoft.com/office/drawing/2014/main" id="{18598A5F-CB41-A8B5-05F2-66D230D3AF43}"/>
              </a:ext>
            </a:extLst>
          </p:cNvPr>
          <p:cNvSpPr txBox="1"/>
          <p:nvPr/>
        </p:nvSpPr>
        <p:spPr>
          <a:xfrm>
            <a:off x="10096147" y="1488435"/>
            <a:ext cx="1053494" cy="523220"/>
          </a:xfrm>
          <a:prstGeom prst="rect">
            <a:avLst/>
          </a:prstGeom>
          <a:noFill/>
        </p:spPr>
        <p:txBody>
          <a:bodyPr wrap="none" rtlCol="0">
            <a:spAutoFit/>
          </a:bodyPr>
          <a:lstStyle/>
          <a:p>
            <a:r>
              <a:rPr lang="en-US" sz="2800" b="1" dirty="0">
                <a:latin typeface="Helvetica" pitchFamily="2" charset="0"/>
              </a:rPr>
              <a:t>R = 1</a:t>
            </a:r>
          </a:p>
        </p:txBody>
      </p:sp>
    </p:spTree>
    <p:extLst>
      <p:ext uri="{BB962C8B-B14F-4D97-AF65-F5344CB8AC3E}">
        <p14:creationId xmlns:p14="http://schemas.microsoft.com/office/powerpoint/2010/main" val="146164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 name="TextBox 6">
            <a:extLst>
              <a:ext uri="{FF2B5EF4-FFF2-40B4-BE49-F238E27FC236}">
                <a16:creationId xmlns:a16="http://schemas.microsoft.com/office/drawing/2014/main" id="{58FBBF0D-67A2-6C22-0FEE-D4C9C76B6748}"/>
              </a:ext>
            </a:extLst>
          </p:cNvPr>
          <p:cNvSpPr txBox="1"/>
          <p:nvPr/>
        </p:nvSpPr>
        <p:spPr>
          <a:xfrm>
            <a:off x="1" y="240334"/>
            <a:ext cx="12191999" cy="584775"/>
          </a:xfrm>
          <a:prstGeom prst="rect">
            <a:avLst/>
          </a:prstGeom>
          <a:noFill/>
        </p:spPr>
        <p:txBody>
          <a:bodyPr wrap="square">
            <a:spAutoFit/>
          </a:bodyPr>
          <a:lstStyle/>
          <a:p>
            <a:pPr algn="ctr"/>
            <a:r>
              <a:rPr lang="en-US" sz="3200" dirty="0"/>
              <a:t>https://</a:t>
            </a:r>
            <a:r>
              <a:rPr lang="en-US" sz="3200" dirty="0" err="1"/>
              <a:t>www.guessthecorrelation.com</a:t>
            </a:r>
            <a:r>
              <a:rPr lang="en-US" sz="3200" dirty="0"/>
              <a:t>/</a:t>
            </a:r>
          </a:p>
        </p:txBody>
      </p:sp>
      <p:pic>
        <p:nvPicPr>
          <p:cNvPr id="2" name="Picture 1" descr="A blue background with a qr code&#10;&#10;Description automatically generated">
            <a:extLst>
              <a:ext uri="{FF2B5EF4-FFF2-40B4-BE49-F238E27FC236}">
                <a16:creationId xmlns:a16="http://schemas.microsoft.com/office/drawing/2014/main" id="{529FCC3A-DFD1-8070-FB21-41F1E67A0F52}"/>
              </a:ext>
            </a:extLst>
          </p:cNvPr>
          <p:cNvPicPr>
            <a:picLocks noChangeAspect="1"/>
          </p:cNvPicPr>
          <p:nvPr/>
        </p:nvPicPr>
        <p:blipFill>
          <a:blip r:embed="rId2"/>
          <a:stretch>
            <a:fillRect/>
          </a:stretch>
        </p:blipFill>
        <p:spPr>
          <a:xfrm>
            <a:off x="631124" y="1225070"/>
            <a:ext cx="3000590" cy="4622122"/>
          </a:xfrm>
          <a:prstGeom prst="rect">
            <a:avLst/>
          </a:prstGeom>
        </p:spPr>
      </p:pic>
      <p:pic>
        <p:nvPicPr>
          <p:cNvPr id="10" name="Picture 9" descr="A screen shot of a graph&#10;&#10;Description automatically generated">
            <a:extLst>
              <a:ext uri="{FF2B5EF4-FFF2-40B4-BE49-F238E27FC236}">
                <a16:creationId xmlns:a16="http://schemas.microsoft.com/office/drawing/2014/main" id="{83ED08D7-DF65-DDF5-AF14-E9DDB1C2FB5F}"/>
              </a:ext>
            </a:extLst>
          </p:cNvPr>
          <p:cNvPicPr>
            <a:picLocks noChangeAspect="1"/>
          </p:cNvPicPr>
          <p:nvPr/>
        </p:nvPicPr>
        <p:blipFill>
          <a:blip r:embed="rId3"/>
          <a:stretch>
            <a:fillRect/>
          </a:stretch>
        </p:blipFill>
        <p:spPr>
          <a:xfrm>
            <a:off x="4972368" y="1548188"/>
            <a:ext cx="4671755" cy="4117118"/>
          </a:xfrm>
          <a:prstGeom prst="rect">
            <a:avLst/>
          </a:prstGeom>
        </p:spPr>
      </p:pic>
    </p:spTree>
    <p:extLst>
      <p:ext uri="{BB962C8B-B14F-4D97-AF65-F5344CB8AC3E}">
        <p14:creationId xmlns:p14="http://schemas.microsoft.com/office/powerpoint/2010/main" val="193461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 name="TextBox 6">
            <a:extLst>
              <a:ext uri="{FF2B5EF4-FFF2-40B4-BE49-F238E27FC236}">
                <a16:creationId xmlns:a16="http://schemas.microsoft.com/office/drawing/2014/main" id="{58FBBF0D-67A2-6C22-0FEE-D4C9C76B6748}"/>
              </a:ext>
            </a:extLst>
          </p:cNvPr>
          <p:cNvSpPr txBox="1"/>
          <p:nvPr/>
        </p:nvSpPr>
        <p:spPr>
          <a:xfrm>
            <a:off x="1" y="240334"/>
            <a:ext cx="12191999" cy="584775"/>
          </a:xfrm>
          <a:prstGeom prst="rect">
            <a:avLst/>
          </a:prstGeom>
          <a:noFill/>
        </p:spPr>
        <p:txBody>
          <a:bodyPr wrap="square">
            <a:spAutoFit/>
          </a:bodyPr>
          <a:lstStyle/>
          <a:p>
            <a:pPr algn="ctr"/>
            <a:r>
              <a:rPr lang="en-US" sz="3200" dirty="0"/>
              <a:t>https://</a:t>
            </a:r>
            <a:r>
              <a:rPr lang="en-US" sz="3200" dirty="0" err="1"/>
              <a:t>www.guessthecorrelation.com</a:t>
            </a:r>
            <a:r>
              <a:rPr lang="en-US" sz="3200" dirty="0"/>
              <a:t>/</a:t>
            </a:r>
          </a:p>
        </p:txBody>
      </p:sp>
      <p:pic>
        <p:nvPicPr>
          <p:cNvPr id="2" name="Picture 1" descr="A blue background with a qr code&#10;&#10;Description automatically generated">
            <a:extLst>
              <a:ext uri="{FF2B5EF4-FFF2-40B4-BE49-F238E27FC236}">
                <a16:creationId xmlns:a16="http://schemas.microsoft.com/office/drawing/2014/main" id="{529FCC3A-DFD1-8070-FB21-41F1E67A0F52}"/>
              </a:ext>
            </a:extLst>
          </p:cNvPr>
          <p:cNvPicPr>
            <a:picLocks noChangeAspect="1"/>
          </p:cNvPicPr>
          <p:nvPr/>
        </p:nvPicPr>
        <p:blipFill>
          <a:blip r:embed="rId2"/>
          <a:stretch>
            <a:fillRect/>
          </a:stretch>
        </p:blipFill>
        <p:spPr>
          <a:xfrm>
            <a:off x="631124" y="1225070"/>
            <a:ext cx="3000590" cy="4622122"/>
          </a:xfrm>
          <a:prstGeom prst="rect">
            <a:avLst/>
          </a:prstGeom>
        </p:spPr>
      </p:pic>
      <p:pic>
        <p:nvPicPr>
          <p:cNvPr id="10" name="Picture 9" descr="A screen shot of a graph&#10;&#10;Description automatically generated">
            <a:extLst>
              <a:ext uri="{FF2B5EF4-FFF2-40B4-BE49-F238E27FC236}">
                <a16:creationId xmlns:a16="http://schemas.microsoft.com/office/drawing/2014/main" id="{83ED08D7-DF65-DDF5-AF14-E9DDB1C2FB5F}"/>
              </a:ext>
            </a:extLst>
          </p:cNvPr>
          <p:cNvPicPr>
            <a:picLocks noChangeAspect="1"/>
          </p:cNvPicPr>
          <p:nvPr/>
        </p:nvPicPr>
        <p:blipFill>
          <a:blip r:embed="rId3"/>
          <a:stretch>
            <a:fillRect/>
          </a:stretch>
        </p:blipFill>
        <p:spPr>
          <a:xfrm>
            <a:off x="4972368" y="1548188"/>
            <a:ext cx="4671755" cy="4117118"/>
          </a:xfrm>
          <a:prstGeom prst="rect">
            <a:avLst/>
          </a:prstGeom>
        </p:spPr>
      </p:pic>
      <p:sp>
        <p:nvSpPr>
          <p:cNvPr id="6" name="TextBox 5">
            <a:extLst>
              <a:ext uri="{FF2B5EF4-FFF2-40B4-BE49-F238E27FC236}">
                <a16:creationId xmlns:a16="http://schemas.microsoft.com/office/drawing/2014/main" id="{FD0DE6D1-43E8-55F9-2333-02556511D891}"/>
              </a:ext>
            </a:extLst>
          </p:cNvPr>
          <p:cNvSpPr txBox="1"/>
          <p:nvPr/>
        </p:nvSpPr>
        <p:spPr>
          <a:xfrm>
            <a:off x="9792250" y="3393798"/>
            <a:ext cx="1839927" cy="369332"/>
          </a:xfrm>
          <a:prstGeom prst="rect">
            <a:avLst/>
          </a:prstGeom>
          <a:noFill/>
        </p:spPr>
        <p:txBody>
          <a:bodyPr wrap="none" rtlCol="0">
            <a:spAutoFit/>
          </a:bodyPr>
          <a:lstStyle/>
          <a:p>
            <a:r>
              <a:rPr lang="en-US" dirty="0"/>
              <a:t>correlation = </a:t>
            </a:r>
            <a:r>
              <a:rPr lang="en-IE" dirty="0"/>
              <a:t>0.53</a:t>
            </a:r>
            <a:endParaRPr lang="en-US" dirty="0"/>
          </a:p>
        </p:txBody>
      </p:sp>
    </p:spTree>
    <p:extLst>
      <p:ext uri="{BB962C8B-B14F-4D97-AF65-F5344CB8AC3E}">
        <p14:creationId xmlns:p14="http://schemas.microsoft.com/office/powerpoint/2010/main" val="407192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 name="TextBox 6">
            <a:extLst>
              <a:ext uri="{FF2B5EF4-FFF2-40B4-BE49-F238E27FC236}">
                <a16:creationId xmlns:a16="http://schemas.microsoft.com/office/drawing/2014/main" id="{58FBBF0D-67A2-6C22-0FEE-D4C9C76B6748}"/>
              </a:ext>
            </a:extLst>
          </p:cNvPr>
          <p:cNvSpPr txBox="1"/>
          <p:nvPr/>
        </p:nvSpPr>
        <p:spPr>
          <a:xfrm>
            <a:off x="1" y="240334"/>
            <a:ext cx="12191999" cy="584775"/>
          </a:xfrm>
          <a:prstGeom prst="rect">
            <a:avLst/>
          </a:prstGeom>
          <a:noFill/>
        </p:spPr>
        <p:txBody>
          <a:bodyPr wrap="square">
            <a:spAutoFit/>
          </a:bodyPr>
          <a:lstStyle/>
          <a:p>
            <a:pPr algn="ctr"/>
            <a:r>
              <a:rPr lang="en-US" sz="3200" dirty="0"/>
              <a:t>https://</a:t>
            </a:r>
            <a:r>
              <a:rPr lang="en-US" sz="3200" dirty="0" err="1"/>
              <a:t>www.guessthecorrelation.com</a:t>
            </a:r>
            <a:r>
              <a:rPr lang="en-US" sz="3200" dirty="0"/>
              <a:t>/</a:t>
            </a:r>
          </a:p>
        </p:txBody>
      </p:sp>
      <p:pic>
        <p:nvPicPr>
          <p:cNvPr id="2" name="Picture 1" descr="A blue background with a qr code&#10;&#10;Description automatically generated">
            <a:extLst>
              <a:ext uri="{FF2B5EF4-FFF2-40B4-BE49-F238E27FC236}">
                <a16:creationId xmlns:a16="http://schemas.microsoft.com/office/drawing/2014/main" id="{529FCC3A-DFD1-8070-FB21-41F1E67A0F52}"/>
              </a:ext>
            </a:extLst>
          </p:cNvPr>
          <p:cNvPicPr>
            <a:picLocks noChangeAspect="1"/>
          </p:cNvPicPr>
          <p:nvPr/>
        </p:nvPicPr>
        <p:blipFill>
          <a:blip r:embed="rId2"/>
          <a:stretch>
            <a:fillRect/>
          </a:stretch>
        </p:blipFill>
        <p:spPr>
          <a:xfrm>
            <a:off x="631124" y="1225070"/>
            <a:ext cx="3000590" cy="4622122"/>
          </a:xfrm>
          <a:prstGeom prst="rect">
            <a:avLst/>
          </a:prstGeom>
        </p:spPr>
      </p:pic>
      <p:pic>
        <p:nvPicPr>
          <p:cNvPr id="8" name="Picture 7" descr="A screen shot of a graph&#10;&#10;Description automatically generated">
            <a:extLst>
              <a:ext uri="{FF2B5EF4-FFF2-40B4-BE49-F238E27FC236}">
                <a16:creationId xmlns:a16="http://schemas.microsoft.com/office/drawing/2014/main" id="{496C1430-F6C2-D959-F5DB-CF826EAD0E01}"/>
              </a:ext>
            </a:extLst>
          </p:cNvPr>
          <p:cNvPicPr>
            <a:picLocks noChangeAspect="1"/>
          </p:cNvPicPr>
          <p:nvPr/>
        </p:nvPicPr>
        <p:blipFill>
          <a:blip r:embed="rId3"/>
          <a:stretch>
            <a:fillRect/>
          </a:stretch>
        </p:blipFill>
        <p:spPr>
          <a:xfrm>
            <a:off x="4678870" y="1608482"/>
            <a:ext cx="4454361" cy="3826565"/>
          </a:xfrm>
          <a:prstGeom prst="rect">
            <a:avLst/>
          </a:prstGeom>
        </p:spPr>
      </p:pic>
    </p:spTree>
    <p:extLst>
      <p:ext uri="{BB962C8B-B14F-4D97-AF65-F5344CB8AC3E}">
        <p14:creationId xmlns:p14="http://schemas.microsoft.com/office/powerpoint/2010/main" val="288274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 name="TextBox 6">
            <a:extLst>
              <a:ext uri="{FF2B5EF4-FFF2-40B4-BE49-F238E27FC236}">
                <a16:creationId xmlns:a16="http://schemas.microsoft.com/office/drawing/2014/main" id="{58FBBF0D-67A2-6C22-0FEE-D4C9C76B6748}"/>
              </a:ext>
            </a:extLst>
          </p:cNvPr>
          <p:cNvSpPr txBox="1"/>
          <p:nvPr/>
        </p:nvSpPr>
        <p:spPr>
          <a:xfrm>
            <a:off x="1" y="240334"/>
            <a:ext cx="12191999" cy="584775"/>
          </a:xfrm>
          <a:prstGeom prst="rect">
            <a:avLst/>
          </a:prstGeom>
          <a:noFill/>
        </p:spPr>
        <p:txBody>
          <a:bodyPr wrap="square">
            <a:spAutoFit/>
          </a:bodyPr>
          <a:lstStyle/>
          <a:p>
            <a:pPr algn="ctr"/>
            <a:r>
              <a:rPr lang="en-US" sz="3200" dirty="0"/>
              <a:t>https://</a:t>
            </a:r>
            <a:r>
              <a:rPr lang="en-US" sz="3200" dirty="0" err="1"/>
              <a:t>www.guessthecorrelation.com</a:t>
            </a:r>
            <a:r>
              <a:rPr lang="en-US" sz="3200" dirty="0"/>
              <a:t>/</a:t>
            </a:r>
          </a:p>
        </p:txBody>
      </p:sp>
      <p:pic>
        <p:nvPicPr>
          <p:cNvPr id="2" name="Picture 1" descr="A blue background with a qr code&#10;&#10;Description automatically generated">
            <a:extLst>
              <a:ext uri="{FF2B5EF4-FFF2-40B4-BE49-F238E27FC236}">
                <a16:creationId xmlns:a16="http://schemas.microsoft.com/office/drawing/2014/main" id="{529FCC3A-DFD1-8070-FB21-41F1E67A0F52}"/>
              </a:ext>
            </a:extLst>
          </p:cNvPr>
          <p:cNvPicPr>
            <a:picLocks noChangeAspect="1"/>
          </p:cNvPicPr>
          <p:nvPr/>
        </p:nvPicPr>
        <p:blipFill>
          <a:blip r:embed="rId2"/>
          <a:stretch>
            <a:fillRect/>
          </a:stretch>
        </p:blipFill>
        <p:spPr>
          <a:xfrm>
            <a:off x="631124" y="1225070"/>
            <a:ext cx="3000590" cy="4622122"/>
          </a:xfrm>
          <a:prstGeom prst="rect">
            <a:avLst/>
          </a:prstGeom>
        </p:spPr>
      </p:pic>
      <p:sp>
        <p:nvSpPr>
          <p:cNvPr id="6" name="TextBox 5">
            <a:extLst>
              <a:ext uri="{FF2B5EF4-FFF2-40B4-BE49-F238E27FC236}">
                <a16:creationId xmlns:a16="http://schemas.microsoft.com/office/drawing/2014/main" id="{FD0DE6D1-43E8-55F9-2333-02556511D891}"/>
              </a:ext>
            </a:extLst>
          </p:cNvPr>
          <p:cNvSpPr txBox="1"/>
          <p:nvPr/>
        </p:nvSpPr>
        <p:spPr>
          <a:xfrm>
            <a:off x="9604698" y="3393798"/>
            <a:ext cx="1839927" cy="369332"/>
          </a:xfrm>
          <a:prstGeom prst="rect">
            <a:avLst/>
          </a:prstGeom>
          <a:noFill/>
        </p:spPr>
        <p:txBody>
          <a:bodyPr wrap="none" rtlCol="0">
            <a:spAutoFit/>
          </a:bodyPr>
          <a:lstStyle/>
          <a:p>
            <a:r>
              <a:rPr lang="en-US" dirty="0"/>
              <a:t>correlation = </a:t>
            </a:r>
            <a:r>
              <a:rPr lang="en-IE" dirty="0"/>
              <a:t>0.13</a:t>
            </a:r>
            <a:endParaRPr lang="en-US" dirty="0"/>
          </a:p>
        </p:txBody>
      </p:sp>
      <p:pic>
        <p:nvPicPr>
          <p:cNvPr id="8" name="Picture 7" descr="A screen shot of a graph&#10;&#10;Description automatically generated">
            <a:extLst>
              <a:ext uri="{FF2B5EF4-FFF2-40B4-BE49-F238E27FC236}">
                <a16:creationId xmlns:a16="http://schemas.microsoft.com/office/drawing/2014/main" id="{496C1430-F6C2-D959-F5DB-CF826EAD0E01}"/>
              </a:ext>
            </a:extLst>
          </p:cNvPr>
          <p:cNvPicPr>
            <a:picLocks noChangeAspect="1"/>
          </p:cNvPicPr>
          <p:nvPr/>
        </p:nvPicPr>
        <p:blipFill>
          <a:blip r:embed="rId3"/>
          <a:stretch>
            <a:fillRect/>
          </a:stretch>
        </p:blipFill>
        <p:spPr>
          <a:xfrm>
            <a:off x="4678870" y="1608482"/>
            <a:ext cx="4454361" cy="3826565"/>
          </a:xfrm>
          <a:prstGeom prst="rect">
            <a:avLst/>
          </a:prstGeom>
        </p:spPr>
      </p:pic>
    </p:spTree>
    <p:extLst>
      <p:ext uri="{BB962C8B-B14F-4D97-AF65-F5344CB8AC3E}">
        <p14:creationId xmlns:p14="http://schemas.microsoft.com/office/powerpoint/2010/main" val="428794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R-squared</a:t>
            </a:r>
          </a:p>
        </p:txBody>
      </p:sp>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5016758"/>
          </a:xfrm>
          <a:prstGeom prst="rect">
            <a:avLst/>
          </a:prstGeom>
          <a:noFill/>
        </p:spPr>
        <p:txBody>
          <a:bodyPr wrap="square">
            <a:spAutoFit/>
          </a:bodyPr>
          <a:lstStyle/>
          <a:p>
            <a:r>
              <a:rPr lang="en-US" sz="2000" dirty="0"/>
              <a:t>We can also ask how close the data is to these correlations with what is called the R-squared value. </a:t>
            </a:r>
          </a:p>
          <a:p>
            <a:endParaRPr lang="en-US" sz="2000" dirty="0"/>
          </a:p>
          <a:p>
            <a:r>
              <a:rPr lang="en-US" sz="2000" dirty="0"/>
              <a:t>High R-squared values indicate that most of the variance in the response variable is explained by the explanatory variable. </a:t>
            </a:r>
          </a:p>
          <a:p>
            <a:endParaRPr lang="en-US" sz="2000" dirty="0"/>
          </a:p>
          <a:p>
            <a:r>
              <a:rPr lang="en-US" sz="2000" dirty="0"/>
              <a:t>R-squared is between 0 and 1 and is simply calculated as the square of the coefficient of correlation </a:t>
            </a:r>
          </a:p>
          <a:p>
            <a:endParaRPr lang="en-US" sz="2000" dirty="0"/>
          </a:p>
          <a:p>
            <a:endParaRPr lang="en-US" sz="2000" dirty="0"/>
          </a:p>
        </p:txBody>
      </p:sp>
    </p:spTree>
    <p:extLst>
      <p:ext uri="{BB962C8B-B14F-4D97-AF65-F5344CB8AC3E}">
        <p14:creationId xmlns:p14="http://schemas.microsoft.com/office/powerpoint/2010/main" val="651266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R-squared</a:t>
            </a:r>
          </a:p>
        </p:txBody>
      </p:sp>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5016758"/>
          </a:xfrm>
          <a:prstGeom prst="rect">
            <a:avLst/>
          </a:prstGeom>
          <a:noFill/>
        </p:spPr>
        <p:txBody>
          <a:bodyPr wrap="square">
            <a:spAutoFit/>
          </a:bodyPr>
          <a:lstStyle/>
          <a:p>
            <a:r>
              <a:rPr lang="en-US" sz="2000" dirty="0"/>
              <a:t>We can also ask how close the data is to these correlations with what is called the R-squared value. </a:t>
            </a:r>
          </a:p>
          <a:p>
            <a:endParaRPr lang="en-US" sz="2000" dirty="0"/>
          </a:p>
          <a:p>
            <a:r>
              <a:rPr lang="en-US" sz="2000" dirty="0"/>
              <a:t>High R-squared values indicate that most of the variance in the response variable is explained by the explanatory variable. </a:t>
            </a:r>
          </a:p>
          <a:p>
            <a:endParaRPr lang="en-US" sz="2000" dirty="0"/>
          </a:p>
          <a:p>
            <a:r>
              <a:rPr lang="en-US" sz="2000" dirty="0"/>
              <a:t>R-squared is between 0 and 1 and is simply calculated as the square of the coefficient of correlation </a:t>
            </a:r>
          </a:p>
          <a:p>
            <a:endParaRPr lang="en-US" sz="2000" dirty="0"/>
          </a:p>
          <a:p>
            <a:endParaRPr lang="en-US" sz="2000" dirty="0"/>
          </a:p>
        </p:txBody>
      </p:sp>
      <p:pic>
        <p:nvPicPr>
          <p:cNvPr id="5122" name="Picture 2" descr="Pearson Correlation Coefficient: Calculation + Examples">
            <a:extLst>
              <a:ext uri="{FF2B5EF4-FFF2-40B4-BE49-F238E27FC236}">
                <a16:creationId xmlns:a16="http://schemas.microsoft.com/office/drawing/2014/main" id="{E84BCB1D-70CD-F673-9CAE-2C8CB1690B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81" t="16939" r="50773" b="45004"/>
          <a:stretch/>
        </p:blipFill>
        <p:spPr bwMode="auto">
          <a:xfrm>
            <a:off x="5264916" y="1519319"/>
            <a:ext cx="2597426" cy="20517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83C11EA-DB1A-9E31-1B63-3110429FDE3B}"/>
              </a:ext>
            </a:extLst>
          </p:cNvPr>
          <p:cNvSpPr txBox="1"/>
          <p:nvPr/>
        </p:nvSpPr>
        <p:spPr>
          <a:xfrm>
            <a:off x="8035825" y="2277598"/>
            <a:ext cx="3145156" cy="523220"/>
          </a:xfrm>
          <a:prstGeom prst="rect">
            <a:avLst/>
          </a:prstGeom>
          <a:noFill/>
        </p:spPr>
        <p:txBody>
          <a:bodyPr wrap="none" rtlCol="0">
            <a:spAutoFit/>
          </a:bodyPr>
          <a:lstStyle/>
          <a:p>
            <a:r>
              <a:rPr lang="en-US" sz="2800" dirty="0"/>
              <a:t>R-squared close to 1</a:t>
            </a:r>
          </a:p>
        </p:txBody>
      </p:sp>
    </p:spTree>
    <p:extLst>
      <p:ext uri="{BB962C8B-B14F-4D97-AF65-F5344CB8AC3E}">
        <p14:creationId xmlns:p14="http://schemas.microsoft.com/office/powerpoint/2010/main" val="192717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54529-226E-9E65-FD1C-1B8BD37E8027}"/>
              </a:ext>
            </a:extLst>
          </p:cNvPr>
          <p:cNvSpPr>
            <a:spLocks noGrp="1"/>
          </p:cNvSpPr>
          <p:nvPr>
            <p:ph type="ctrTitle"/>
          </p:nvPr>
        </p:nvSpPr>
        <p:spPr>
          <a:xfrm>
            <a:off x="527050" y="31857"/>
            <a:ext cx="11137900" cy="939610"/>
          </a:xfrm>
        </p:spPr>
        <p:txBody>
          <a:bodyPr>
            <a:normAutofit/>
          </a:bodyPr>
          <a:lstStyle/>
          <a:p>
            <a:r>
              <a:rPr lang="en-US" dirty="0">
                <a:latin typeface="Helvetica" pitchFamily="2" charset="0"/>
              </a:rPr>
              <a:t>Correlations</a:t>
            </a:r>
          </a:p>
        </p:txBody>
      </p:sp>
      <p:sp>
        <p:nvSpPr>
          <p:cNvPr id="3" name="Rounded Rectangle 2">
            <a:extLst>
              <a:ext uri="{FF2B5EF4-FFF2-40B4-BE49-F238E27FC236}">
                <a16:creationId xmlns:a16="http://schemas.microsoft.com/office/drawing/2014/main" id="{DF257F2A-ED80-1686-6D76-08B468157601}"/>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Rounded Rectangle 4">
            <a:extLst>
              <a:ext uri="{FF2B5EF4-FFF2-40B4-BE49-F238E27FC236}">
                <a16:creationId xmlns:a16="http://schemas.microsoft.com/office/drawing/2014/main" id="{8926D9BC-603C-F747-86BC-A740786B0154}"/>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TextBox 10">
            <a:extLst>
              <a:ext uri="{FF2B5EF4-FFF2-40B4-BE49-F238E27FC236}">
                <a16:creationId xmlns:a16="http://schemas.microsoft.com/office/drawing/2014/main" id="{D23FC66D-D958-A712-B836-C7603F4461EB}"/>
              </a:ext>
            </a:extLst>
          </p:cNvPr>
          <p:cNvSpPr txBox="1"/>
          <p:nvPr/>
        </p:nvSpPr>
        <p:spPr>
          <a:xfrm>
            <a:off x="338959" y="1382286"/>
            <a:ext cx="3584921" cy="4093428"/>
          </a:xfrm>
          <a:prstGeom prst="rect">
            <a:avLst/>
          </a:prstGeom>
          <a:noFill/>
        </p:spPr>
        <p:txBody>
          <a:bodyPr wrap="square">
            <a:spAutoFit/>
          </a:bodyPr>
          <a:lstStyle/>
          <a:p>
            <a:r>
              <a:rPr lang="en-US" sz="2000" dirty="0"/>
              <a:t>When we have two continuous variables we often want to know how they relate. </a:t>
            </a:r>
          </a:p>
          <a:p>
            <a:endParaRPr lang="en-US" sz="2000" dirty="0"/>
          </a:p>
          <a:p>
            <a:r>
              <a:rPr lang="en-US" sz="2000" dirty="0"/>
              <a:t>For example, we might want to know how flipper size changes with body size in penguins. </a:t>
            </a:r>
          </a:p>
          <a:p>
            <a:endParaRPr lang="en-US" sz="2000" dirty="0"/>
          </a:p>
          <a:p>
            <a:r>
              <a:rPr lang="en-US" sz="2000" dirty="0"/>
              <a:t>The first thing we do is decide on our model, that is what affects what. Here we will say that body size (explanatory) drives flipper size (response)</a:t>
            </a:r>
          </a:p>
        </p:txBody>
      </p:sp>
    </p:spTree>
    <p:extLst>
      <p:ext uri="{BB962C8B-B14F-4D97-AF65-F5344CB8AC3E}">
        <p14:creationId xmlns:p14="http://schemas.microsoft.com/office/powerpoint/2010/main" val="3211007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R-squared</a:t>
            </a:r>
          </a:p>
        </p:txBody>
      </p:sp>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5016758"/>
          </a:xfrm>
          <a:prstGeom prst="rect">
            <a:avLst/>
          </a:prstGeom>
          <a:noFill/>
        </p:spPr>
        <p:txBody>
          <a:bodyPr wrap="square">
            <a:spAutoFit/>
          </a:bodyPr>
          <a:lstStyle/>
          <a:p>
            <a:r>
              <a:rPr lang="en-US" sz="2000" dirty="0"/>
              <a:t>We can also ask how close the data is to these correlations with what is called the R-squared value. </a:t>
            </a:r>
          </a:p>
          <a:p>
            <a:endParaRPr lang="en-US" sz="2000" dirty="0"/>
          </a:p>
          <a:p>
            <a:r>
              <a:rPr lang="en-US" sz="2000" dirty="0"/>
              <a:t>High R-squared values indicate that most of the variance in the response variable is explained by the explanatory variable. </a:t>
            </a:r>
          </a:p>
          <a:p>
            <a:endParaRPr lang="en-US" sz="2000" dirty="0"/>
          </a:p>
          <a:p>
            <a:r>
              <a:rPr lang="en-US" sz="2000" dirty="0"/>
              <a:t>R-squared is between 0 and 1 and is simply calculated as the square of the coefficient of correlation </a:t>
            </a:r>
          </a:p>
          <a:p>
            <a:endParaRPr lang="en-US" sz="2000" dirty="0"/>
          </a:p>
          <a:p>
            <a:endParaRPr lang="en-US" sz="2000" dirty="0"/>
          </a:p>
        </p:txBody>
      </p:sp>
      <p:pic>
        <p:nvPicPr>
          <p:cNvPr id="5122" name="Picture 2" descr="Pearson Correlation Coefficient: Calculation + Examples">
            <a:extLst>
              <a:ext uri="{FF2B5EF4-FFF2-40B4-BE49-F238E27FC236}">
                <a16:creationId xmlns:a16="http://schemas.microsoft.com/office/drawing/2014/main" id="{E84BCB1D-70CD-F673-9CAE-2C8CB1690B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81" t="16939" r="50773" b="6674"/>
          <a:stretch/>
        </p:blipFill>
        <p:spPr bwMode="auto">
          <a:xfrm>
            <a:off x="5264916" y="1519319"/>
            <a:ext cx="2597426" cy="41182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83C11EA-DB1A-9E31-1B63-3110429FDE3B}"/>
              </a:ext>
            </a:extLst>
          </p:cNvPr>
          <p:cNvSpPr txBox="1"/>
          <p:nvPr/>
        </p:nvSpPr>
        <p:spPr>
          <a:xfrm>
            <a:off x="8035825" y="2277598"/>
            <a:ext cx="3145156" cy="523220"/>
          </a:xfrm>
          <a:prstGeom prst="rect">
            <a:avLst/>
          </a:prstGeom>
          <a:noFill/>
        </p:spPr>
        <p:txBody>
          <a:bodyPr wrap="none" rtlCol="0">
            <a:spAutoFit/>
          </a:bodyPr>
          <a:lstStyle/>
          <a:p>
            <a:r>
              <a:rPr lang="en-US" sz="2800" dirty="0"/>
              <a:t>R-squared close to 1</a:t>
            </a:r>
          </a:p>
        </p:txBody>
      </p:sp>
      <p:sp>
        <p:nvSpPr>
          <p:cNvPr id="9" name="TextBox 8">
            <a:extLst>
              <a:ext uri="{FF2B5EF4-FFF2-40B4-BE49-F238E27FC236}">
                <a16:creationId xmlns:a16="http://schemas.microsoft.com/office/drawing/2014/main" id="{D3FB6CAB-A5D9-01DB-17C4-A0C043274F08}"/>
              </a:ext>
            </a:extLst>
          </p:cNvPr>
          <p:cNvSpPr txBox="1"/>
          <p:nvPr/>
        </p:nvSpPr>
        <p:spPr>
          <a:xfrm>
            <a:off x="8035825" y="4263167"/>
            <a:ext cx="3706784" cy="523220"/>
          </a:xfrm>
          <a:prstGeom prst="rect">
            <a:avLst/>
          </a:prstGeom>
          <a:noFill/>
        </p:spPr>
        <p:txBody>
          <a:bodyPr wrap="none" rtlCol="0">
            <a:spAutoFit/>
          </a:bodyPr>
          <a:lstStyle/>
          <a:p>
            <a:r>
              <a:rPr lang="en-US" sz="2800" dirty="0"/>
              <a:t>R-squared closer to zero</a:t>
            </a:r>
          </a:p>
        </p:txBody>
      </p:sp>
    </p:spTree>
    <p:extLst>
      <p:ext uri="{BB962C8B-B14F-4D97-AF65-F5344CB8AC3E}">
        <p14:creationId xmlns:p14="http://schemas.microsoft.com/office/powerpoint/2010/main" val="2484137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5016758"/>
          </a:xfrm>
          <a:prstGeom prst="rect">
            <a:avLst/>
          </a:prstGeom>
          <a:noFill/>
        </p:spPr>
        <p:txBody>
          <a:bodyPr wrap="square">
            <a:spAutoFit/>
          </a:bodyPr>
          <a:lstStyle/>
          <a:p>
            <a:r>
              <a:rPr lang="en-US" sz="2000" dirty="0"/>
              <a:t>We can also ask how close the data is to these correlations with what is called the R-squared value. </a:t>
            </a:r>
          </a:p>
          <a:p>
            <a:endParaRPr lang="en-US" sz="2000" dirty="0"/>
          </a:p>
          <a:p>
            <a:r>
              <a:rPr lang="en-US" sz="2000" dirty="0"/>
              <a:t>High R-squared values indicate that most of the variance in the response variable is explained by the explanatory variable. </a:t>
            </a:r>
          </a:p>
          <a:p>
            <a:endParaRPr lang="en-US" sz="2000" dirty="0"/>
          </a:p>
          <a:p>
            <a:r>
              <a:rPr lang="en-US" sz="2000" dirty="0"/>
              <a:t>R-squared is between 0 and 1 and is simply calculated as the square of the coefficient of correlation </a:t>
            </a:r>
          </a:p>
          <a:p>
            <a:endParaRPr lang="en-US" sz="2000" dirty="0"/>
          </a:p>
          <a:p>
            <a:endParaRPr lang="en-US" sz="2000" dirty="0"/>
          </a:p>
        </p:txBody>
      </p:sp>
      <p:pic>
        <p:nvPicPr>
          <p:cNvPr id="5122" name="Picture 2" descr="Pearson Correlation Coefficient: Calculation + Examples">
            <a:extLst>
              <a:ext uri="{FF2B5EF4-FFF2-40B4-BE49-F238E27FC236}">
                <a16:creationId xmlns:a16="http://schemas.microsoft.com/office/drawing/2014/main" id="{E84BCB1D-70CD-F673-9CAE-2C8CB1690B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81" t="16939" r="50773" b="6674"/>
          <a:stretch/>
        </p:blipFill>
        <p:spPr bwMode="auto">
          <a:xfrm>
            <a:off x="5264916" y="1519319"/>
            <a:ext cx="2597426" cy="41182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83C11EA-DB1A-9E31-1B63-3110429FDE3B}"/>
              </a:ext>
            </a:extLst>
          </p:cNvPr>
          <p:cNvSpPr txBox="1"/>
          <p:nvPr/>
        </p:nvSpPr>
        <p:spPr>
          <a:xfrm>
            <a:off x="8035825" y="2277598"/>
            <a:ext cx="3145156" cy="523220"/>
          </a:xfrm>
          <a:prstGeom prst="rect">
            <a:avLst/>
          </a:prstGeom>
          <a:noFill/>
        </p:spPr>
        <p:txBody>
          <a:bodyPr wrap="none" rtlCol="0">
            <a:spAutoFit/>
          </a:bodyPr>
          <a:lstStyle/>
          <a:p>
            <a:r>
              <a:rPr lang="en-US" sz="2800" dirty="0"/>
              <a:t>R-squared close to 1</a:t>
            </a:r>
          </a:p>
        </p:txBody>
      </p:sp>
      <p:sp>
        <p:nvSpPr>
          <p:cNvPr id="9" name="TextBox 8">
            <a:extLst>
              <a:ext uri="{FF2B5EF4-FFF2-40B4-BE49-F238E27FC236}">
                <a16:creationId xmlns:a16="http://schemas.microsoft.com/office/drawing/2014/main" id="{D3FB6CAB-A5D9-01DB-17C4-A0C043274F08}"/>
              </a:ext>
            </a:extLst>
          </p:cNvPr>
          <p:cNvSpPr txBox="1"/>
          <p:nvPr/>
        </p:nvSpPr>
        <p:spPr>
          <a:xfrm>
            <a:off x="8035825" y="4263167"/>
            <a:ext cx="3706784" cy="523220"/>
          </a:xfrm>
          <a:prstGeom prst="rect">
            <a:avLst/>
          </a:prstGeom>
          <a:noFill/>
        </p:spPr>
        <p:txBody>
          <a:bodyPr wrap="none" rtlCol="0">
            <a:spAutoFit/>
          </a:bodyPr>
          <a:lstStyle/>
          <a:p>
            <a:r>
              <a:rPr lang="en-US" sz="2800" dirty="0"/>
              <a:t>R-squared closer to zero</a:t>
            </a:r>
          </a:p>
        </p:txBody>
      </p:sp>
      <p:sp>
        <p:nvSpPr>
          <p:cNvPr id="7" name="TextBox 6">
            <a:extLst>
              <a:ext uri="{FF2B5EF4-FFF2-40B4-BE49-F238E27FC236}">
                <a16:creationId xmlns:a16="http://schemas.microsoft.com/office/drawing/2014/main" id="{58FBBF0D-67A2-6C22-0FEE-D4C9C76B6748}"/>
              </a:ext>
            </a:extLst>
          </p:cNvPr>
          <p:cNvSpPr txBox="1"/>
          <p:nvPr/>
        </p:nvSpPr>
        <p:spPr>
          <a:xfrm>
            <a:off x="1" y="240334"/>
            <a:ext cx="12191999" cy="584775"/>
          </a:xfrm>
          <a:prstGeom prst="rect">
            <a:avLst/>
          </a:prstGeom>
          <a:noFill/>
        </p:spPr>
        <p:txBody>
          <a:bodyPr wrap="square">
            <a:spAutoFit/>
          </a:bodyPr>
          <a:lstStyle/>
          <a:p>
            <a:pPr algn="ctr"/>
            <a:r>
              <a:rPr lang="en-US" sz="3200" dirty="0"/>
              <a:t>https://</a:t>
            </a:r>
            <a:r>
              <a:rPr lang="en-US" sz="3200" dirty="0" err="1"/>
              <a:t>www.guessthecorrelation.com</a:t>
            </a:r>
            <a:r>
              <a:rPr lang="en-US" sz="3200" dirty="0"/>
              <a:t>/</a:t>
            </a:r>
          </a:p>
        </p:txBody>
      </p:sp>
    </p:spTree>
    <p:extLst>
      <p:ext uri="{BB962C8B-B14F-4D97-AF65-F5344CB8AC3E}">
        <p14:creationId xmlns:p14="http://schemas.microsoft.com/office/powerpoint/2010/main" val="3101851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54529-226E-9E65-FD1C-1B8BD37E8027}"/>
              </a:ext>
            </a:extLst>
          </p:cNvPr>
          <p:cNvSpPr>
            <a:spLocks noGrp="1"/>
          </p:cNvSpPr>
          <p:nvPr>
            <p:ph type="ctrTitle"/>
          </p:nvPr>
        </p:nvSpPr>
        <p:spPr>
          <a:xfrm>
            <a:off x="0" y="31857"/>
            <a:ext cx="12192000" cy="939610"/>
          </a:xfrm>
        </p:spPr>
        <p:txBody>
          <a:bodyPr>
            <a:noAutofit/>
          </a:bodyPr>
          <a:lstStyle/>
          <a:p>
            <a:r>
              <a:rPr lang="en-US" sz="3200" dirty="0">
                <a:latin typeface="Helvetica" pitchFamily="2" charset="0"/>
              </a:rPr>
              <a:t>Calculate the coefficient of correlation </a:t>
            </a:r>
            <a:br>
              <a:rPr lang="en-US" sz="3200" dirty="0">
                <a:latin typeface="Helvetica" pitchFamily="2" charset="0"/>
              </a:rPr>
            </a:br>
            <a:r>
              <a:rPr lang="en-US" sz="3200" dirty="0">
                <a:latin typeface="Helvetica" pitchFamily="2" charset="0"/>
              </a:rPr>
              <a:t>and R squared for penguins flippers</a:t>
            </a:r>
          </a:p>
        </p:txBody>
      </p:sp>
      <p:sp>
        <p:nvSpPr>
          <p:cNvPr id="3" name="Rounded Rectangle 2">
            <a:extLst>
              <a:ext uri="{FF2B5EF4-FFF2-40B4-BE49-F238E27FC236}">
                <a16:creationId xmlns:a16="http://schemas.microsoft.com/office/drawing/2014/main" id="{DF257F2A-ED80-1686-6D76-08B468157601}"/>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Rounded Rectangle 4">
            <a:extLst>
              <a:ext uri="{FF2B5EF4-FFF2-40B4-BE49-F238E27FC236}">
                <a16:creationId xmlns:a16="http://schemas.microsoft.com/office/drawing/2014/main" id="{8926D9BC-603C-F747-86BC-A740786B0154}"/>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TextBox 10">
            <a:extLst>
              <a:ext uri="{FF2B5EF4-FFF2-40B4-BE49-F238E27FC236}">
                <a16:creationId xmlns:a16="http://schemas.microsoft.com/office/drawing/2014/main" id="{D23FC66D-D958-A712-B836-C7603F4461EB}"/>
              </a:ext>
            </a:extLst>
          </p:cNvPr>
          <p:cNvSpPr txBox="1"/>
          <p:nvPr/>
        </p:nvSpPr>
        <p:spPr>
          <a:xfrm>
            <a:off x="338959" y="1382286"/>
            <a:ext cx="3584921" cy="4562788"/>
          </a:xfrm>
          <a:prstGeom prst="rect">
            <a:avLst/>
          </a:prstGeom>
          <a:noFill/>
        </p:spPr>
        <p:txBody>
          <a:bodyPr wrap="square">
            <a:spAutoFit/>
          </a:bodyPr>
          <a:lstStyle/>
          <a:p>
            <a:r>
              <a:rPr lang="en-US" sz="2000" dirty="0"/>
              <a:t>Upload the penguin dataset</a:t>
            </a:r>
          </a:p>
          <a:p>
            <a:endParaRPr lang="en-US" sz="2000" dirty="0"/>
          </a:p>
          <a:p>
            <a:r>
              <a:rPr lang="en-US" sz="1050" dirty="0" err="1">
                <a:latin typeface="Consolas" panose="020B0609020204030204" pitchFamily="49" charset="0"/>
                <a:cs typeface="Consolas" panose="020B0609020204030204" pitchFamily="49" charset="0"/>
              </a:rPr>
              <a:t>pen_data</a:t>
            </a:r>
            <a:r>
              <a:rPr lang="en-US" sz="1050" dirty="0">
                <a:latin typeface="Consolas" panose="020B0609020204030204" pitchFamily="49" charset="0"/>
                <a:cs typeface="Consolas" panose="020B0609020204030204" pitchFamily="49" charset="0"/>
              </a:rPr>
              <a:t> &lt;- </a:t>
            </a:r>
            <a:r>
              <a:rPr lang="en-US" sz="1050" dirty="0" err="1">
                <a:latin typeface="Consolas" panose="020B0609020204030204" pitchFamily="49" charset="0"/>
                <a:cs typeface="Consolas" panose="020B0609020204030204" pitchFamily="49" charset="0"/>
              </a:rPr>
              <a:t>read.csv</a:t>
            </a:r>
            <a:r>
              <a:rPr lang="en-US" sz="1050" dirty="0">
                <a:latin typeface="Consolas" panose="020B0609020204030204" pitchFamily="49" charset="0"/>
                <a:cs typeface="Consolas" panose="020B0609020204030204" pitchFamily="49" charset="0"/>
              </a:rPr>
              <a:t>("penguin_1_10_2023.csv")</a:t>
            </a:r>
          </a:p>
          <a:p>
            <a:endParaRPr lang="en-US" sz="2000" dirty="0"/>
          </a:p>
          <a:p>
            <a:r>
              <a:rPr lang="en-US" sz="2000" dirty="0"/>
              <a:t>Use the function </a:t>
            </a:r>
          </a:p>
          <a:p>
            <a:endParaRPr lang="en-US" sz="2000" dirty="0">
              <a:latin typeface="Consolas" panose="020B0609020204030204" pitchFamily="49" charset="0"/>
              <a:cs typeface="Consolas" panose="020B0609020204030204" pitchFamily="49" charset="0"/>
            </a:endParaRPr>
          </a:p>
          <a:p>
            <a:pPr algn="ctr"/>
            <a:r>
              <a:rPr lang="en-US" sz="2000" dirty="0" err="1">
                <a:latin typeface="Consolas" panose="020B0609020204030204" pitchFamily="49" charset="0"/>
                <a:cs typeface="Consolas" panose="020B0609020204030204" pitchFamily="49" charset="0"/>
              </a:rPr>
              <a:t>cor</a:t>
            </a:r>
            <a:r>
              <a:rPr lang="en-US" sz="2000" dirty="0">
                <a:latin typeface="Consolas" panose="020B0609020204030204" pitchFamily="49" charset="0"/>
                <a:cs typeface="Consolas" panose="020B0609020204030204" pitchFamily="49" charset="0"/>
              </a:rPr>
              <a:t>(x, y) </a:t>
            </a:r>
          </a:p>
          <a:p>
            <a:endParaRPr lang="en-US" sz="2000" dirty="0"/>
          </a:p>
          <a:p>
            <a:r>
              <a:rPr lang="en-US" sz="2000" dirty="0"/>
              <a:t>to calculate the </a:t>
            </a:r>
            <a:r>
              <a:rPr lang="en-US" sz="2000" dirty="0">
                <a:latin typeface="Helvetica" pitchFamily="2" charset="0"/>
              </a:rPr>
              <a:t>coefficient</a:t>
            </a:r>
            <a:r>
              <a:rPr lang="en-US" sz="2000" dirty="0"/>
              <a:t> of correlation. </a:t>
            </a:r>
          </a:p>
          <a:p>
            <a:endParaRPr lang="en-US" sz="2000" dirty="0"/>
          </a:p>
          <a:p>
            <a:r>
              <a:rPr lang="en-US" sz="2000" dirty="0"/>
              <a:t>Calculate r-squared by using</a:t>
            </a:r>
          </a:p>
          <a:p>
            <a:r>
              <a:rPr lang="en-US" sz="2000" dirty="0"/>
              <a:t> </a:t>
            </a:r>
          </a:p>
          <a:p>
            <a:pPr algn="ctr"/>
            <a:r>
              <a:rPr lang="en-US" sz="2000" dirty="0">
                <a:latin typeface="Consolas" panose="020B0609020204030204" pitchFamily="49" charset="0"/>
                <a:cs typeface="Consolas" panose="020B0609020204030204" pitchFamily="49" charset="0"/>
              </a:rPr>
              <a:t>c(</a:t>
            </a:r>
            <a:r>
              <a:rPr lang="en-US" sz="2000" dirty="0" err="1">
                <a:latin typeface="Consolas" panose="020B0609020204030204" pitchFamily="49" charset="0"/>
                <a:cs typeface="Consolas" panose="020B0609020204030204" pitchFamily="49" charset="0"/>
              </a:rPr>
              <a:t>cor</a:t>
            </a:r>
            <a:r>
              <a:rPr lang="en-US" sz="2000" dirty="0">
                <a:latin typeface="Consolas" panose="020B0609020204030204" pitchFamily="49" charset="0"/>
                <a:cs typeface="Consolas" panose="020B0609020204030204" pitchFamily="49" charset="0"/>
              </a:rPr>
              <a:t>(x, y))^2</a:t>
            </a:r>
          </a:p>
          <a:p>
            <a:endParaRPr lang="en-US" sz="2000" dirty="0"/>
          </a:p>
        </p:txBody>
      </p:sp>
      <p:pic>
        <p:nvPicPr>
          <p:cNvPr id="6" name="Picture 5" descr="A graph of body mass&#10;&#10;Description automatically generated">
            <a:extLst>
              <a:ext uri="{FF2B5EF4-FFF2-40B4-BE49-F238E27FC236}">
                <a16:creationId xmlns:a16="http://schemas.microsoft.com/office/drawing/2014/main" id="{EEAC21AD-957F-C747-375B-B06768C229D0}"/>
              </a:ext>
            </a:extLst>
          </p:cNvPr>
          <p:cNvPicPr>
            <a:picLocks noChangeAspect="1"/>
          </p:cNvPicPr>
          <p:nvPr/>
        </p:nvPicPr>
        <p:blipFill>
          <a:blip r:embed="rId2"/>
          <a:stretch>
            <a:fillRect/>
          </a:stretch>
        </p:blipFill>
        <p:spPr>
          <a:xfrm>
            <a:off x="4873082" y="1632102"/>
            <a:ext cx="6690733" cy="3843612"/>
          </a:xfrm>
          <a:prstGeom prst="rect">
            <a:avLst/>
          </a:prstGeom>
        </p:spPr>
      </p:pic>
      <p:pic>
        <p:nvPicPr>
          <p:cNvPr id="2" name="Picture 1" descr="A blue background with a qr code&#10;&#10;Description automatically generated">
            <a:extLst>
              <a:ext uri="{FF2B5EF4-FFF2-40B4-BE49-F238E27FC236}">
                <a16:creationId xmlns:a16="http://schemas.microsoft.com/office/drawing/2014/main" id="{83AFB27C-8A9E-7025-059A-E3856C680D76}"/>
              </a:ext>
            </a:extLst>
          </p:cNvPr>
          <p:cNvPicPr>
            <a:picLocks noChangeAspect="1"/>
          </p:cNvPicPr>
          <p:nvPr/>
        </p:nvPicPr>
        <p:blipFill rotWithShape="1">
          <a:blip r:embed="rId3"/>
          <a:srcRect b="45365"/>
          <a:stretch/>
        </p:blipFill>
        <p:spPr>
          <a:xfrm>
            <a:off x="10718416" y="0"/>
            <a:ext cx="1197676" cy="1007964"/>
          </a:xfrm>
          <a:prstGeom prst="rect">
            <a:avLst/>
          </a:prstGeom>
        </p:spPr>
      </p:pic>
    </p:spTree>
    <p:extLst>
      <p:ext uri="{BB962C8B-B14F-4D97-AF65-F5344CB8AC3E}">
        <p14:creationId xmlns:p14="http://schemas.microsoft.com/office/powerpoint/2010/main" val="90047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54529-226E-9E65-FD1C-1B8BD37E8027}"/>
              </a:ext>
            </a:extLst>
          </p:cNvPr>
          <p:cNvSpPr>
            <a:spLocks noGrp="1"/>
          </p:cNvSpPr>
          <p:nvPr>
            <p:ph type="ctrTitle"/>
          </p:nvPr>
        </p:nvSpPr>
        <p:spPr>
          <a:xfrm>
            <a:off x="0" y="31857"/>
            <a:ext cx="12192000" cy="939610"/>
          </a:xfrm>
        </p:spPr>
        <p:txBody>
          <a:bodyPr>
            <a:noAutofit/>
          </a:bodyPr>
          <a:lstStyle/>
          <a:p>
            <a:r>
              <a:rPr lang="en-US" sz="3200" dirty="0">
                <a:latin typeface="Helvetica" pitchFamily="2" charset="0"/>
              </a:rPr>
              <a:t>Calculate the coefficient of correlation </a:t>
            </a:r>
            <a:br>
              <a:rPr lang="en-US" sz="3200" dirty="0">
                <a:latin typeface="Helvetica" pitchFamily="2" charset="0"/>
              </a:rPr>
            </a:br>
            <a:r>
              <a:rPr lang="en-US" sz="3200" dirty="0">
                <a:latin typeface="Helvetica" pitchFamily="2" charset="0"/>
              </a:rPr>
              <a:t>and R squared for penguins flippers</a:t>
            </a:r>
          </a:p>
        </p:txBody>
      </p:sp>
      <p:sp>
        <p:nvSpPr>
          <p:cNvPr id="3" name="Rounded Rectangle 2">
            <a:extLst>
              <a:ext uri="{FF2B5EF4-FFF2-40B4-BE49-F238E27FC236}">
                <a16:creationId xmlns:a16="http://schemas.microsoft.com/office/drawing/2014/main" id="{DF257F2A-ED80-1686-6D76-08B468157601}"/>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Rounded Rectangle 4">
            <a:extLst>
              <a:ext uri="{FF2B5EF4-FFF2-40B4-BE49-F238E27FC236}">
                <a16:creationId xmlns:a16="http://schemas.microsoft.com/office/drawing/2014/main" id="{8926D9BC-603C-F747-86BC-A740786B0154}"/>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TextBox 10">
            <a:extLst>
              <a:ext uri="{FF2B5EF4-FFF2-40B4-BE49-F238E27FC236}">
                <a16:creationId xmlns:a16="http://schemas.microsoft.com/office/drawing/2014/main" id="{D23FC66D-D958-A712-B836-C7603F4461EB}"/>
              </a:ext>
            </a:extLst>
          </p:cNvPr>
          <p:cNvSpPr txBox="1"/>
          <p:nvPr/>
        </p:nvSpPr>
        <p:spPr>
          <a:xfrm>
            <a:off x="338959" y="1382286"/>
            <a:ext cx="3584921" cy="4562788"/>
          </a:xfrm>
          <a:prstGeom prst="rect">
            <a:avLst/>
          </a:prstGeom>
          <a:noFill/>
        </p:spPr>
        <p:txBody>
          <a:bodyPr wrap="square">
            <a:spAutoFit/>
          </a:bodyPr>
          <a:lstStyle/>
          <a:p>
            <a:r>
              <a:rPr lang="en-US" sz="2000" dirty="0"/>
              <a:t>Upload the penguin dataset</a:t>
            </a:r>
          </a:p>
          <a:p>
            <a:endParaRPr lang="en-US" sz="2000" dirty="0"/>
          </a:p>
          <a:p>
            <a:r>
              <a:rPr lang="en-US" sz="1050" dirty="0" err="1">
                <a:latin typeface="Consolas" panose="020B0609020204030204" pitchFamily="49" charset="0"/>
                <a:cs typeface="Consolas" panose="020B0609020204030204" pitchFamily="49" charset="0"/>
              </a:rPr>
              <a:t>pen_data</a:t>
            </a:r>
            <a:r>
              <a:rPr lang="en-US" sz="1050" dirty="0">
                <a:latin typeface="Consolas" panose="020B0609020204030204" pitchFamily="49" charset="0"/>
                <a:cs typeface="Consolas" panose="020B0609020204030204" pitchFamily="49" charset="0"/>
              </a:rPr>
              <a:t> &lt;- </a:t>
            </a:r>
            <a:r>
              <a:rPr lang="en-US" sz="1050" dirty="0" err="1">
                <a:latin typeface="Consolas" panose="020B0609020204030204" pitchFamily="49" charset="0"/>
                <a:cs typeface="Consolas" panose="020B0609020204030204" pitchFamily="49" charset="0"/>
              </a:rPr>
              <a:t>read.csv</a:t>
            </a:r>
            <a:r>
              <a:rPr lang="en-US" sz="1050" dirty="0">
                <a:latin typeface="Consolas" panose="020B0609020204030204" pitchFamily="49" charset="0"/>
                <a:cs typeface="Consolas" panose="020B0609020204030204" pitchFamily="49" charset="0"/>
              </a:rPr>
              <a:t>("penguin_1_10_2023.csv")</a:t>
            </a:r>
          </a:p>
          <a:p>
            <a:endParaRPr lang="en-US" sz="2000" dirty="0"/>
          </a:p>
          <a:p>
            <a:r>
              <a:rPr lang="en-US" sz="2000" dirty="0"/>
              <a:t>Use the function </a:t>
            </a:r>
          </a:p>
          <a:p>
            <a:endParaRPr lang="en-US" sz="2000" dirty="0">
              <a:latin typeface="Consolas" panose="020B0609020204030204" pitchFamily="49" charset="0"/>
              <a:cs typeface="Consolas" panose="020B0609020204030204" pitchFamily="49" charset="0"/>
            </a:endParaRPr>
          </a:p>
          <a:p>
            <a:pPr algn="l"/>
            <a:r>
              <a:rPr lang="en-US" sz="2000" dirty="0" err="1">
                <a:latin typeface="Consolas" panose="020B0609020204030204" pitchFamily="49" charset="0"/>
                <a:cs typeface="Consolas" panose="020B0609020204030204" pitchFamily="49" charset="0"/>
              </a:rPr>
              <a:t>cor</a:t>
            </a:r>
            <a:r>
              <a:rPr lang="en-US" sz="2000" dirty="0">
                <a:latin typeface="Consolas" panose="020B0609020204030204" pitchFamily="49" charset="0"/>
                <a:cs typeface="Consolas" panose="020B0609020204030204" pitchFamily="49" charset="0"/>
              </a:rPr>
              <a:t>(x, y) = </a:t>
            </a:r>
            <a:r>
              <a:rPr lang="en-IE" sz="2000" b="0" i="0" dirty="0">
                <a:solidFill>
                  <a:srgbClr val="000000"/>
                </a:solidFill>
                <a:effectLst/>
                <a:latin typeface="Monaco" pitchFamily="2" charset="77"/>
              </a:rPr>
              <a:t>0.87</a:t>
            </a:r>
            <a:endParaRPr lang="en-US" sz="2000" dirty="0">
              <a:latin typeface="Consolas" panose="020B0609020204030204" pitchFamily="49" charset="0"/>
              <a:cs typeface="Consolas" panose="020B0609020204030204" pitchFamily="49" charset="0"/>
            </a:endParaRPr>
          </a:p>
          <a:p>
            <a:endParaRPr lang="en-US" sz="2000" dirty="0"/>
          </a:p>
          <a:p>
            <a:r>
              <a:rPr lang="en-US" sz="2000" dirty="0"/>
              <a:t>to calculate the </a:t>
            </a:r>
            <a:r>
              <a:rPr lang="en-US" sz="2000" dirty="0">
                <a:latin typeface="Helvetica" pitchFamily="2" charset="0"/>
              </a:rPr>
              <a:t>coefficient</a:t>
            </a:r>
            <a:r>
              <a:rPr lang="en-US" sz="2000" dirty="0"/>
              <a:t> of correlation. </a:t>
            </a:r>
          </a:p>
          <a:p>
            <a:endParaRPr lang="en-US" sz="2000" dirty="0"/>
          </a:p>
          <a:p>
            <a:r>
              <a:rPr lang="en-US" sz="2000" dirty="0"/>
              <a:t>Calculate r-squared by using</a:t>
            </a:r>
          </a:p>
          <a:p>
            <a:r>
              <a:rPr lang="en-US" sz="2000" dirty="0"/>
              <a:t> </a:t>
            </a:r>
          </a:p>
          <a:p>
            <a:pPr algn="ctr"/>
            <a:r>
              <a:rPr lang="en-US" sz="2000" dirty="0">
                <a:latin typeface="Consolas" panose="020B0609020204030204" pitchFamily="49" charset="0"/>
                <a:cs typeface="Consolas" panose="020B0609020204030204" pitchFamily="49" charset="0"/>
              </a:rPr>
              <a:t>c(</a:t>
            </a:r>
            <a:r>
              <a:rPr lang="en-US" sz="2000" dirty="0" err="1">
                <a:latin typeface="Consolas" panose="020B0609020204030204" pitchFamily="49" charset="0"/>
                <a:cs typeface="Consolas" panose="020B0609020204030204" pitchFamily="49" charset="0"/>
              </a:rPr>
              <a:t>cor</a:t>
            </a:r>
            <a:r>
              <a:rPr lang="en-US" sz="2000" dirty="0">
                <a:latin typeface="Consolas" panose="020B0609020204030204" pitchFamily="49" charset="0"/>
                <a:cs typeface="Consolas" panose="020B0609020204030204" pitchFamily="49" charset="0"/>
              </a:rPr>
              <a:t>(x, y))^2 = </a:t>
            </a:r>
            <a:r>
              <a:rPr lang="en-IE" sz="2000" dirty="0"/>
              <a:t>0.76</a:t>
            </a:r>
            <a:endParaRPr lang="en-US" sz="2000" dirty="0">
              <a:latin typeface="Consolas" panose="020B0609020204030204" pitchFamily="49" charset="0"/>
              <a:cs typeface="Consolas" panose="020B0609020204030204" pitchFamily="49" charset="0"/>
            </a:endParaRPr>
          </a:p>
          <a:p>
            <a:endParaRPr lang="en-US" sz="2000" dirty="0"/>
          </a:p>
        </p:txBody>
      </p:sp>
      <p:pic>
        <p:nvPicPr>
          <p:cNvPr id="6" name="Picture 5" descr="A graph of body mass&#10;&#10;Description automatically generated">
            <a:extLst>
              <a:ext uri="{FF2B5EF4-FFF2-40B4-BE49-F238E27FC236}">
                <a16:creationId xmlns:a16="http://schemas.microsoft.com/office/drawing/2014/main" id="{EEAC21AD-957F-C747-375B-B06768C229D0}"/>
              </a:ext>
            </a:extLst>
          </p:cNvPr>
          <p:cNvPicPr>
            <a:picLocks noChangeAspect="1"/>
          </p:cNvPicPr>
          <p:nvPr/>
        </p:nvPicPr>
        <p:blipFill>
          <a:blip r:embed="rId2"/>
          <a:stretch>
            <a:fillRect/>
          </a:stretch>
        </p:blipFill>
        <p:spPr>
          <a:xfrm>
            <a:off x="4873082" y="1632102"/>
            <a:ext cx="6690733" cy="3843612"/>
          </a:xfrm>
          <a:prstGeom prst="rect">
            <a:avLst/>
          </a:prstGeom>
        </p:spPr>
      </p:pic>
      <p:pic>
        <p:nvPicPr>
          <p:cNvPr id="2" name="Picture 1" descr="A blue background with a qr code&#10;&#10;Description automatically generated">
            <a:extLst>
              <a:ext uri="{FF2B5EF4-FFF2-40B4-BE49-F238E27FC236}">
                <a16:creationId xmlns:a16="http://schemas.microsoft.com/office/drawing/2014/main" id="{83AFB27C-8A9E-7025-059A-E3856C680D76}"/>
              </a:ext>
            </a:extLst>
          </p:cNvPr>
          <p:cNvPicPr>
            <a:picLocks noChangeAspect="1"/>
          </p:cNvPicPr>
          <p:nvPr/>
        </p:nvPicPr>
        <p:blipFill rotWithShape="1">
          <a:blip r:embed="rId3"/>
          <a:srcRect b="45365"/>
          <a:stretch/>
        </p:blipFill>
        <p:spPr>
          <a:xfrm>
            <a:off x="10718416" y="0"/>
            <a:ext cx="1197676" cy="1007964"/>
          </a:xfrm>
          <a:prstGeom prst="rect">
            <a:avLst/>
          </a:prstGeom>
        </p:spPr>
      </p:pic>
    </p:spTree>
    <p:extLst>
      <p:ext uri="{BB962C8B-B14F-4D97-AF65-F5344CB8AC3E}">
        <p14:creationId xmlns:p14="http://schemas.microsoft.com/office/powerpoint/2010/main" val="2852097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1574281" y="862206"/>
            <a:ext cx="9043437" cy="1200329"/>
          </a:xfrm>
          <a:prstGeom prst="rect">
            <a:avLst/>
          </a:prstGeom>
          <a:noFill/>
        </p:spPr>
        <p:txBody>
          <a:bodyPr wrap="none" rtlCol="0">
            <a:spAutoFit/>
          </a:bodyPr>
          <a:lstStyle/>
          <a:p>
            <a:pPr algn="ctr"/>
            <a:r>
              <a:rPr lang="en-US" sz="3600" dirty="0"/>
              <a:t>A model is just a simplified version of the world</a:t>
            </a:r>
          </a:p>
          <a:p>
            <a:pPr algn="ctr"/>
            <a:endParaRPr lang="en-US" sz="3600" dirty="0"/>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2750633" y="2918029"/>
            <a:ext cx="6690733" cy="3843612"/>
          </a:xfrm>
          <a:prstGeom prst="rect">
            <a:avLst/>
          </a:prstGeom>
        </p:spPr>
      </p:pic>
    </p:spTree>
    <p:extLst>
      <p:ext uri="{BB962C8B-B14F-4D97-AF65-F5344CB8AC3E}">
        <p14:creationId xmlns:p14="http://schemas.microsoft.com/office/powerpoint/2010/main" val="415181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1574281" y="862206"/>
            <a:ext cx="9043438" cy="1754326"/>
          </a:xfrm>
          <a:prstGeom prst="rect">
            <a:avLst/>
          </a:prstGeom>
          <a:noFill/>
        </p:spPr>
        <p:txBody>
          <a:bodyPr wrap="none" rtlCol="0">
            <a:spAutoFit/>
          </a:bodyPr>
          <a:lstStyle/>
          <a:p>
            <a:pPr algn="ctr"/>
            <a:r>
              <a:rPr lang="en-US" sz="3600" dirty="0"/>
              <a:t>A model is just a simplified version of the world</a:t>
            </a:r>
          </a:p>
          <a:p>
            <a:pPr algn="ctr"/>
            <a:endParaRPr lang="en-US" sz="3600" dirty="0"/>
          </a:p>
          <a:p>
            <a:pPr algn="ctr"/>
            <a:r>
              <a:rPr lang="en-US" sz="3600" dirty="0"/>
              <a:t>We can use simple lines to model the world</a:t>
            </a:r>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2750633" y="2918029"/>
            <a:ext cx="6690733" cy="3843612"/>
          </a:xfrm>
          <a:prstGeom prst="rect">
            <a:avLst/>
          </a:prstGeom>
        </p:spPr>
      </p:pic>
      <p:cxnSp>
        <p:nvCxnSpPr>
          <p:cNvPr id="10" name="Straight Connector 9">
            <a:extLst>
              <a:ext uri="{FF2B5EF4-FFF2-40B4-BE49-F238E27FC236}">
                <a16:creationId xmlns:a16="http://schemas.microsoft.com/office/drawing/2014/main" id="{17283DCA-82D4-878E-68C8-8AAC49894A29}"/>
              </a:ext>
            </a:extLst>
          </p:cNvPr>
          <p:cNvCxnSpPr>
            <a:cxnSpLocks/>
          </p:cNvCxnSpPr>
          <p:nvPr/>
        </p:nvCxnSpPr>
        <p:spPr>
          <a:xfrm flipH="1">
            <a:off x="3034748" y="2918029"/>
            <a:ext cx="6406618" cy="287317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154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1574281" y="862206"/>
            <a:ext cx="9043438" cy="1754326"/>
          </a:xfrm>
          <a:prstGeom prst="rect">
            <a:avLst/>
          </a:prstGeom>
          <a:noFill/>
        </p:spPr>
        <p:txBody>
          <a:bodyPr wrap="none" rtlCol="0">
            <a:spAutoFit/>
          </a:bodyPr>
          <a:lstStyle/>
          <a:p>
            <a:pPr algn="ctr"/>
            <a:r>
              <a:rPr lang="en-US" sz="3600" dirty="0"/>
              <a:t>A model is just a simplified version of the world</a:t>
            </a:r>
          </a:p>
          <a:p>
            <a:pPr algn="ctr"/>
            <a:endParaRPr lang="en-US" sz="3600" dirty="0"/>
          </a:p>
          <a:p>
            <a:pPr algn="ctr"/>
            <a:r>
              <a:rPr lang="en-US" sz="3600" dirty="0"/>
              <a:t>We can use simple lines to model the world</a:t>
            </a:r>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2750633" y="2918029"/>
            <a:ext cx="6690733" cy="3843612"/>
          </a:xfrm>
          <a:prstGeom prst="rect">
            <a:avLst/>
          </a:prstGeom>
        </p:spPr>
      </p:pic>
      <p:cxnSp>
        <p:nvCxnSpPr>
          <p:cNvPr id="10" name="Straight Connector 9">
            <a:extLst>
              <a:ext uri="{FF2B5EF4-FFF2-40B4-BE49-F238E27FC236}">
                <a16:creationId xmlns:a16="http://schemas.microsoft.com/office/drawing/2014/main" id="{17283DCA-82D4-878E-68C8-8AAC49894A29}"/>
              </a:ext>
            </a:extLst>
          </p:cNvPr>
          <p:cNvCxnSpPr>
            <a:cxnSpLocks/>
          </p:cNvCxnSpPr>
          <p:nvPr/>
        </p:nvCxnSpPr>
        <p:spPr>
          <a:xfrm flipH="1">
            <a:off x="3034748" y="2918029"/>
            <a:ext cx="6406618" cy="287317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BA62E727-ADC7-515A-F9E0-79458F67B7DA}"/>
              </a:ext>
            </a:extLst>
          </p:cNvPr>
          <p:cNvSpPr/>
          <p:nvPr/>
        </p:nvSpPr>
        <p:spPr>
          <a:xfrm>
            <a:off x="9712229" y="2736120"/>
            <a:ext cx="2294241" cy="3843612"/>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5" name="TextBox 14">
            <a:extLst>
              <a:ext uri="{FF2B5EF4-FFF2-40B4-BE49-F238E27FC236}">
                <a16:creationId xmlns:a16="http://schemas.microsoft.com/office/drawing/2014/main" id="{43958609-EF5D-30FC-AB6D-D1CCB00A5C70}"/>
              </a:ext>
            </a:extLst>
          </p:cNvPr>
          <p:cNvSpPr txBox="1"/>
          <p:nvPr/>
        </p:nvSpPr>
        <p:spPr>
          <a:xfrm>
            <a:off x="9838932" y="2709297"/>
            <a:ext cx="2154286" cy="3785652"/>
          </a:xfrm>
          <a:prstGeom prst="rect">
            <a:avLst/>
          </a:prstGeom>
          <a:noFill/>
        </p:spPr>
        <p:txBody>
          <a:bodyPr wrap="square" rtlCol="0">
            <a:spAutoFit/>
          </a:bodyPr>
          <a:lstStyle/>
          <a:p>
            <a:r>
              <a:rPr lang="en-US" sz="2000" dirty="0">
                <a:latin typeface="Helvetica" pitchFamily="2" charset="0"/>
              </a:rPr>
              <a:t>This line is a model trying to explain how body size drives flipper length</a:t>
            </a:r>
          </a:p>
          <a:p>
            <a:endParaRPr lang="en-US" sz="2000" dirty="0">
              <a:latin typeface="Helvetica" pitchFamily="2" charset="0"/>
            </a:endParaRPr>
          </a:p>
          <a:p>
            <a:r>
              <a:rPr lang="en-US" sz="2000" dirty="0">
                <a:latin typeface="Helvetica" pitchFamily="2" charset="0"/>
              </a:rPr>
              <a:t>With this model if I have the body size of a penguin I have a prediction of its flipper length</a:t>
            </a:r>
          </a:p>
        </p:txBody>
      </p:sp>
      <p:cxnSp>
        <p:nvCxnSpPr>
          <p:cNvPr id="16" name="Straight Connector 15">
            <a:extLst>
              <a:ext uri="{FF2B5EF4-FFF2-40B4-BE49-F238E27FC236}">
                <a16:creationId xmlns:a16="http://schemas.microsoft.com/office/drawing/2014/main" id="{1C6F3A4E-214A-4FEF-FCFF-31F9EBA63DDA}"/>
              </a:ext>
            </a:extLst>
          </p:cNvPr>
          <p:cNvCxnSpPr>
            <a:cxnSpLocks/>
          </p:cNvCxnSpPr>
          <p:nvPr/>
        </p:nvCxnSpPr>
        <p:spPr>
          <a:xfrm flipH="1" flipV="1">
            <a:off x="9117496" y="3163117"/>
            <a:ext cx="568229" cy="5373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30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2205352" y="862206"/>
            <a:ext cx="7781297" cy="3877985"/>
          </a:xfrm>
          <a:prstGeom prst="rect">
            <a:avLst/>
          </a:prstGeom>
          <a:noFill/>
        </p:spPr>
        <p:txBody>
          <a:bodyPr wrap="none" rtlCol="0">
            <a:spAutoFit/>
          </a:bodyPr>
          <a:lstStyle/>
          <a:p>
            <a:pPr algn="ctr"/>
            <a:endParaRPr lang="en-US" sz="3600" dirty="0"/>
          </a:p>
          <a:p>
            <a:pPr algn="ctr"/>
            <a:r>
              <a:rPr lang="en-US" sz="3600" dirty="0"/>
              <a:t>Lines can be expressed as</a:t>
            </a:r>
          </a:p>
          <a:p>
            <a:pPr algn="ctr"/>
            <a:endParaRPr lang="en-US" sz="3600" dirty="0"/>
          </a:p>
          <a:p>
            <a:pPr algn="ctr"/>
            <a:r>
              <a:rPr lang="en-US" sz="13800" dirty="0"/>
              <a:t>y  = Mx + c</a:t>
            </a:r>
          </a:p>
        </p:txBody>
      </p:sp>
    </p:spTree>
    <p:extLst>
      <p:ext uri="{BB962C8B-B14F-4D97-AF65-F5344CB8AC3E}">
        <p14:creationId xmlns:p14="http://schemas.microsoft.com/office/powerpoint/2010/main" val="1566465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2205352" y="862206"/>
            <a:ext cx="7781297" cy="3877985"/>
          </a:xfrm>
          <a:prstGeom prst="rect">
            <a:avLst/>
          </a:prstGeom>
          <a:noFill/>
        </p:spPr>
        <p:txBody>
          <a:bodyPr wrap="none" rtlCol="0">
            <a:spAutoFit/>
          </a:bodyPr>
          <a:lstStyle/>
          <a:p>
            <a:pPr algn="ctr"/>
            <a:endParaRPr lang="en-US" sz="3600" dirty="0"/>
          </a:p>
          <a:p>
            <a:pPr algn="ctr"/>
            <a:r>
              <a:rPr lang="en-US" sz="3600" dirty="0"/>
              <a:t>Lines can be expressed as</a:t>
            </a:r>
          </a:p>
          <a:p>
            <a:pPr algn="ctr"/>
            <a:endParaRPr lang="en-US" sz="3600" dirty="0"/>
          </a:p>
          <a:p>
            <a:pPr algn="ctr"/>
            <a:r>
              <a:rPr lang="en-US" sz="13800" dirty="0">
                <a:solidFill>
                  <a:srgbClr val="C00000"/>
                </a:solidFill>
              </a:rPr>
              <a:t>y</a:t>
            </a:r>
            <a:r>
              <a:rPr lang="en-US" sz="13800" dirty="0"/>
              <a:t>  = Mx + c</a:t>
            </a:r>
          </a:p>
        </p:txBody>
      </p:sp>
      <p:sp>
        <p:nvSpPr>
          <p:cNvPr id="3" name="Rounded Rectangle 2">
            <a:extLst>
              <a:ext uri="{FF2B5EF4-FFF2-40B4-BE49-F238E27FC236}">
                <a16:creationId xmlns:a16="http://schemas.microsoft.com/office/drawing/2014/main" id="{E6C7329A-E215-F95A-7AED-3F6F799F46A3}"/>
              </a:ext>
            </a:extLst>
          </p:cNvPr>
          <p:cNvSpPr/>
          <p:nvPr/>
        </p:nvSpPr>
        <p:spPr>
          <a:xfrm>
            <a:off x="87173" y="4955358"/>
            <a:ext cx="2816478" cy="1659491"/>
          </a:xfrm>
          <a:prstGeom prst="round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9EC6942-3A70-6150-3DC2-0C274200718F}"/>
              </a:ext>
            </a:extLst>
          </p:cNvPr>
          <p:cNvSpPr txBox="1"/>
          <p:nvPr/>
        </p:nvSpPr>
        <p:spPr>
          <a:xfrm>
            <a:off x="273891" y="5150265"/>
            <a:ext cx="2443041" cy="1200329"/>
          </a:xfrm>
          <a:prstGeom prst="rect">
            <a:avLst/>
          </a:prstGeom>
          <a:noFill/>
        </p:spPr>
        <p:txBody>
          <a:bodyPr wrap="none" rtlCol="0">
            <a:spAutoFit/>
          </a:bodyPr>
          <a:lstStyle/>
          <a:p>
            <a:pPr algn="ctr"/>
            <a:r>
              <a:rPr lang="en-US" sz="2400" dirty="0"/>
              <a:t>Response variable</a:t>
            </a:r>
          </a:p>
          <a:p>
            <a:pPr algn="ctr"/>
            <a:r>
              <a:rPr lang="en-US" sz="2400" dirty="0"/>
              <a:t>The y-axis values </a:t>
            </a:r>
          </a:p>
          <a:p>
            <a:pPr algn="ctr"/>
            <a:r>
              <a:rPr lang="en-US" sz="2400" dirty="0"/>
              <a:t>for the data</a:t>
            </a:r>
          </a:p>
        </p:txBody>
      </p:sp>
      <p:cxnSp>
        <p:nvCxnSpPr>
          <p:cNvPr id="9" name="Straight Connector 8">
            <a:extLst>
              <a:ext uri="{FF2B5EF4-FFF2-40B4-BE49-F238E27FC236}">
                <a16:creationId xmlns:a16="http://schemas.microsoft.com/office/drawing/2014/main" id="{95281809-7A43-D053-6680-D79D6C1A2338}"/>
              </a:ext>
            </a:extLst>
          </p:cNvPr>
          <p:cNvCxnSpPr>
            <a:cxnSpLocks/>
          </p:cNvCxnSpPr>
          <p:nvPr/>
        </p:nvCxnSpPr>
        <p:spPr>
          <a:xfrm flipV="1">
            <a:off x="1762539" y="4147930"/>
            <a:ext cx="728870" cy="80742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083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2205352" y="862206"/>
            <a:ext cx="7781297" cy="3877985"/>
          </a:xfrm>
          <a:prstGeom prst="rect">
            <a:avLst/>
          </a:prstGeom>
          <a:noFill/>
        </p:spPr>
        <p:txBody>
          <a:bodyPr wrap="none" rtlCol="0">
            <a:spAutoFit/>
          </a:bodyPr>
          <a:lstStyle/>
          <a:p>
            <a:pPr algn="ctr"/>
            <a:endParaRPr lang="en-US" sz="3600" dirty="0"/>
          </a:p>
          <a:p>
            <a:pPr algn="ctr"/>
            <a:r>
              <a:rPr lang="en-US" sz="3600" dirty="0"/>
              <a:t>Lines can be expressed as</a:t>
            </a:r>
          </a:p>
          <a:p>
            <a:pPr algn="ctr"/>
            <a:endParaRPr lang="en-US" sz="3600" dirty="0"/>
          </a:p>
          <a:p>
            <a:pPr algn="ctr"/>
            <a:r>
              <a:rPr lang="en-US" sz="13800" dirty="0"/>
              <a:t>y  = </a:t>
            </a:r>
            <a:r>
              <a:rPr lang="en-US" sz="13800" dirty="0">
                <a:solidFill>
                  <a:schemeClr val="accent6"/>
                </a:solidFill>
              </a:rPr>
              <a:t>M</a:t>
            </a:r>
            <a:r>
              <a:rPr lang="en-US" sz="13800" dirty="0"/>
              <a:t>x + c</a:t>
            </a:r>
          </a:p>
        </p:txBody>
      </p:sp>
      <p:cxnSp>
        <p:nvCxnSpPr>
          <p:cNvPr id="7" name="Straight Connector 6">
            <a:extLst>
              <a:ext uri="{FF2B5EF4-FFF2-40B4-BE49-F238E27FC236}">
                <a16:creationId xmlns:a16="http://schemas.microsoft.com/office/drawing/2014/main" id="{2EC6FDF0-8F9C-331E-31AF-E9B44D1C8505}"/>
              </a:ext>
            </a:extLst>
          </p:cNvPr>
          <p:cNvCxnSpPr>
            <a:cxnSpLocks/>
          </p:cNvCxnSpPr>
          <p:nvPr/>
        </p:nvCxnSpPr>
        <p:spPr>
          <a:xfrm flipV="1">
            <a:off x="5241870" y="4253948"/>
            <a:ext cx="357190" cy="70141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C46DDF76-8726-3834-CCC1-99A4287BC28C}"/>
              </a:ext>
            </a:extLst>
          </p:cNvPr>
          <p:cNvSpPr/>
          <p:nvPr/>
        </p:nvSpPr>
        <p:spPr>
          <a:xfrm>
            <a:off x="3065895" y="4928854"/>
            <a:ext cx="2816478" cy="1659491"/>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925F181-35FF-AD76-5C3F-B67B4464F7C4}"/>
              </a:ext>
            </a:extLst>
          </p:cNvPr>
          <p:cNvSpPr txBox="1"/>
          <p:nvPr/>
        </p:nvSpPr>
        <p:spPr>
          <a:xfrm>
            <a:off x="3114821" y="5117722"/>
            <a:ext cx="2718625" cy="1200329"/>
          </a:xfrm>
          <a:prstGeom prst="rect">
            <a:avLst/>
          </a:prstGeom>
          <a:noFill/>
        </p:spPr>
        <p:txBody>
          <a:bodyPr wrap="square" rtlCol="0">
            <a:spAutoFit/>
          </a:bodyPr>
          <a:lstStyle/>
          <a:p>
            <a:pPr algn="ctr"/>
            <a:r>
              <a:rPr lang="en-US" sz="2400" dirty="0"/>
              <a:t>The Slope of the </a:t>
            </a:r>
          </a:p>
          <a:p>
            <a:pPr algn="ctr"/>
            <a:r>
              <a:rPr lang="en-US" sz="2400" dirty="0"/>
              <a:t>Line. A coefficient with 1 value</a:t>
            </a:r>
          </a:p>
        </p:txBody>
      </p:sp>
    </p:spTree>
    <p:extLst>
      <p:ext uri="{BB962C8B-B14F-4D97-AF65-F5344CB8AC3E}">
        <p14:creationId xmlns:p14="http://schemas.microsoft.com/office/powerpoint/2010/main" val="25217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54529-226E-9E65-FD1C-1B8BD37E8027}"/>
              </a:ext>
            </a:extLst>
          </p:cNvPr>
          <p:cNvSpPr>
            <a:spLocks noGrp="1"/>
          </p:cNvSpPr>
          <p:nvPr>
            <p:ph type="ctrTitle"/>
          </p:nvPr>
        </p:nvSpPr>
        <p:spPr>
          <a:xfrm>
            <a:off x="527050" y="31857"/>
            <a:ext cx="11137900" cy="939610"/>
          </a:xfrm>
        </p:spPr>
        <p:txBody>
          <a:bodyPr>
            <a:normAutofit/>
          </a:bodyPr>
          <a:lstStyle/>
          <a:p>
            <a:r>
              <a:rPr lang="en-US" dirty="0">
                <a:latin typeface="Helvetica" pitchFamily="2" charset="0"/>
              </a:rPr>
              <a:t>Co-variance</a:t>
            </a:r>
          </a:p>
        </p:txBody>
      </p:sp>
      <p:sp>
        <p:nvSpPr>
          <p:cNvPr id="3" name="Rounded Rectangle 2">
            <a:extLst>
              <a:ext uri="{FF2B5EF4-FFF2-40B4-BE49-F238E27FC236}">
                <a16:creationId xmlns:a16="http://schemas.microsoft.com/office/drawing/2014/main" id="{DF257F2A-ED80-1686-6D76-08B468157601}"/>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Rounded Rectangle 4">
            <a:extLst>
              <a:ext uri="{FF2B5EF4-FFF2-40B4-BE49-F238E27FC236}">
                <a16:creationId xmlns:a16="http://schemas.microsoft.com/office/drawing/2014/main" id="{8926D9BC-603C-F747-86BC-A740786B0154}"/>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TextBox 10">
            <a:extLst>
              <a:ext uri="{FF2B5EF4-FFF2-40B4-BE49-F238E27FC236}">
                <a16:creationId xmlns:a16="http://schemas.microsoft.com/office/drawing/2014/main" id="{D23FC66D-D958-A712-B836-C7603F4461EB}"/>
              </a:ext>
            </a:extLst>
          </p:cNvPr>
          <p:cNvSpPr txBox="1"/>
          <p:nvPr/>
        </p:nvSpPr>
        <p:spPr>
          <a:xfrm>
            <a:off x="338959" y="1382286"/>
            <a:ext cx="3584921" cy="4093428"/>
          </a:xfrm>
          <a:prstGeom prst="rect">
            <a:avLst/>
          </a:prstGeom>
          <a:noFill/>
        </p:spPr>
        <p:txBody>
          <a:bodyPr wrap="square">
            <a:spAutoFit/>
          </a:bodyPr>
          <a:lstStyle/>
          <a:p>
            <a:r>
              <a:rPr lang="en-US" sz="2000" dirty="0"/>
              <a:t>In our scatter plot we can visually look at how changes in the explanatory variable (body mass) causes changes in our response variable (Flipper length).</a:t>
            </a:r>
          </a:p>
          <a:p>
            <a:endParaRPr lang="en-US" sz="2000" dirty="0"/>
          </a:p>
          <a:p>
            <a:r>
              <a:rPr lang="en-US" sz="2000" dirty="0"/>
              <a:t>We can see here as we increase body mass flipper length increases. </a:t>
            </a:r>
          </a:p>
          <a:p>
            <a:endParaRPr lang="en-US" sz="2000" dirty="0"/>
          </a:p>
          <a:p>
            <a:r>
              <a:rPr lang="en-US" sz="2000" dirty="0"/>
              <a:t>But can we say this with more confidence.</a:t>
            </a:r>
          </a:p>
        </p:txBody>
      </p:sp>
      <p:pic>
        <p:nvPicPr>
          <p:cNvPr id="6" name="Picture 5" descr="A graph of body mass&#10;&#10;Description automatically generated">
            <a:extLst>
              <a:ext uri="{FF2B5EF4-FFF2-40B4-BE49-F238E27FC236}">
                <a16:creationId xmlns:a16="http://schemas.microsoft.com/office/drawing/2014/main" id="{EEAC21AD-957F-C747-375B-B06768C229D0}"/>
              </a:ext>
            </a:extLst>
          </p:cNvPr>
          <p:cNvPicPr>
            <a:picLocks noChangeAspect="1"/>
          </p:cNvPicPr>
          <p:nvPr/>
        </p:nvPicPr>
        <p:blipFill>
          <a:blip r:embed="rId2"/>
          <a:stretch>
            <a:fillRect/>
          </a:stretch>
        </p:blipFill>
        <p:spPr>
          <a:xfrm>
            <a:off x="4873082" y="1632102"/>
            <a:ext cx="6690733" cy="3843612"/>
          </a:xfrm>
          <a:prstGeom prst="rect">
            <a:avLst/>
          </a:prstGeom>
        </p:spPr>
      </p:pic>
    </p:spTree>
    <p:extLst>
      <p:ext uri="{BB962C8B-B14F-4D97-AF65-F5344CB8AC3E}">
        <p14:creationId xmlns:p14="http://schemas.microsoft.com/office/powerpoint/2010/main" val="1840333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cxnSp>
        <p:nvCxnSpPr>
          <p:cNvPr id="7" name="Straight Connector 6">
            <a:extLst>
              <a:ext uri="{FF2B5EF4-FFF2-40B4-BE49-F238E27FC236}">
                <a16:creationId xmlns:a16="http://schemas.microsoft.com/office/drawing/2014/main" id="{2EC6FDF0-8F9C-331E-31AF-E9B44D1C8505}"/>
              </a:ext>
            </a:extLst>
          </p:cNvPr>
          <p:cNvCxnSpPr>
            <a:cxnSpLocks/>
          </p:cNvCxnSpPr>
          <p:nvPr/>
        </p:nvCxnSpPr>
        <p:spPr>
          <a:xfrm flipV="1">
            <a:off x="5241870" y="4253948"/>
            <a:ext cx="357190" cy="70141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C46DDF76-8726-3834-CCC1-99A4287BC28C}"/>
              </a:ext>
            </a:extLst>
          </p:cNvPr>
          <p:cNvSpPr/>
          <p:nvPr/>
        </p:nvSpPr>
        <p:spPr>
          <a:xfrm>
            <a:off x="3065894" y="4928854"/>
            <a:ext cx="4290869" cy="1659491"/>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925F181-35FF-AD76-5C3F-B67B4464F7C4}"/>
              </a:ext>
            </a:extLst>
          </p:cNvPr>
          <p:cNvSpPr txBox="1"/>
          <p:nvPr/>
        </p:nvSpPr>
        <p:spPr>
          <a:xfrm>
            <a:off x="3114821" y="5117722"/>
            <a:ext cx="3923288" cy="1200329"/>
          </a:xfrm>
          <a:prstGeom prst="rect">
            <a:avLst/>
          </a:prstGeom>
          <a:noFill/>
        </p:spPr>
        <p:txBody>
          <a:bodyPr wrap="square" rtlCol="0">
            <a:spAutoFit/>
          </a:bodyPr>
          <a:lstStyle/>
          <a:p>
            <a:pPr algn="ctr"/>
            <a:r>
              <a:rPr lang="en-US" sz="2400" dirty="0"/>
              <a:t>The slope says how much we change on the y-axis when we change the x-axis by 1 unit.</a:t>
            </a:r>
          </a:p>
        </p:txBody>
      </p:sp>
      <p:pic>
        <p:nvPicPr>
          <p:cNvPr id="6148" name="Picture 4" descr="Slope Formula (Explained w/ 15 Step-by-Step Examples!)">
            <a:extLst>
              <a:ext uri="{FF2B5EF4-FFF2-40B4-BE49-F238E27FC236}">
                <a16:creationId xmlns:a16="http://schemas.microsoft.com/office/drawing/2014/main" id="{EF7D5F4C-E943-E0BF-57E3-03D5B6A5B7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61" b="34092"/>
          <a:stretch/>
        </p:blipFill>
        <p:spPr bwMode="auto">
          <a:xfrm>
            <a:off x="4204854" y="958309"/>
            <a:ext cx="5671913" cy="3384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B93CF6-C7FC-B8BD-61A7-4005571A662E}"/>
              </a:ext>
            </a:extLst>
          </p:cNvPr>
          <p:cNvSpPr txBox="1"/>
          <p:nvPr/>
        </p:nvSpPr>
        <p:spPr>
          <a:xfrm>
            <a:off x="7620000" y="1971984"/>
            <a:ext cx="3997377" cy="2308324"/>
          </a:xfrm>
          <a:prstGeom prst="rect">
            <a:avLst/>
          </a:prstGeom>
          <a:noFill/>
        </p:spPr>
        <p:txBody>
          <a:bodyPr wrap="square" rtlCol="0">
            <a:spAutoFit/>
          </a:bodyPr>
          <a:lstStyle/>
          <a:p>
            <a:r>
              <a:rPr lang="en-US" sz="2400" dirty="0"/>
              <a:t>Here the Run is 2 and the Rise is 3 so the slope is 3/2 = 1.5.</a:t>
            </a:r>
          </a:p>
          <a:p>
            <a:endParaRPr lang="en-US" sz="2400" dirty="0"/>
          </a:p>
          <a:p>
            <a:r>
              <a:rPr lang="en-US" sz="2400" dirty="0"/>
              <a:t>This means for every 1 unit we increase on the x-axis we increase by 1.5 on the y-axis. </a:t>
            </a:r>
          </a:p>
        </p:txBody>
      </p:sp>
    </p:spTree>
    <p:extLst>
      <p:ext uri="{BB962C8B-B14F-4D97-AF65-F5344CB8AC3E}">
        <p14:creationId xmlns:p14="http://schemas.microsoft.com/office/powerpoint/2010/main" val="61317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2205352" y="862206"/>
            <a:ext cx="7781297" cy="3877985"/>
          </a:xfrm>
          <a:prstGeom prst="rect">
            <a:avLst/>
          </a:prstGeom>
          <a:noFill/>
        </p:spPr>
        <p:txBody>
          <a:bodyPr wrap="none" rtlCol="0">
            <a:spAutoFit/>
          </a:bodyPr>
          <a:lstStyle/>
          <a:p>
            <a:pPr algn="ctr"/>
            <a:endParaRPr lang="en-US" sz="3600" dirty="0"/>
          </a:p>
          <a:p>
            <a:pPr algn="ctr"/>
            <a:r>
              <a:rPr lang="en-US" sz="3600" dirty="0"/>
              <a:t>Lines can be expressed as</a:t>
            </a:r>
          </a:p>
          <a:p>
            <a:pPr algn="ctr"/>
            <a:endParaRPr lang="en-US" sz="3600" dirty="0"/>
          </a:p>
          <a:p>
            <a:pPr algn="ctr"/>
            <a:r>
              <a:rPr lang="en-US" sz="13800" dirty="0"/>
              <a:t>y  = M</a:t>
            </a:r>
            <a:r>
              <a:rPr lang="en-US" sz="13800" dirty="0">
                <a:solidFill>
                  <a:srgbClr val="067384"/>
                </a:solidFill>
              </a:rPr>
              <a:t>x</a:t>
            </a:r>
            <a:r>
              <a:rPr lang="en-US" sz="13800" dirty="0"/>
              <a:t> + c</a:t>
            </a:r>
          </a:p>
        </p:txBody>
      </p:sp>
      <p:cxnSp>
        <p:nvCxnSpPr>
          <p:cNvPr id="11" name="Straight Connector 10">
            <a:extLst>
              <a:ext uri="{FF2B5EF4-FFF2-40B4-BE49-F238E27FC236}">
                <a16:creationId xmlns:a16="http://schemas.microsoft.com/office/drawing/2014/main" id="{EBBF9771-4416-E86B-2D96-C11228BF4440}"/>
              </a:ext>
            </a:extLst>
          </p:cNvPr>
          <p:cNvCxnSpPr>
            <a:cxnSpLocks/>
          </p:cNvCxnSpPr>
          <p:nvPr/>
        </p:nvCxnSpPr>
        <p:spPr>
          <a:xfrm flipH="1" flipV="1">
            <a:off x="7142922" y="4253948"/>
            <a:ext cx="92765" cy="660698"/>
          </a:xfrm>
          <a:prstGeom prst="line">
            <a:avLst/>
          </a:prstGeom>
          <a:ln w="38100">
            <a:solidFill>
              <a:srgbClr val="067384"/>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CF91EB61-4E75-5AFB-6B86-BF4CC8728EAE}"/>
              </a:ext>
            </a:extLst>
          </p:cNvPr>
          <p:cNvSpPr/>
          <p:nvPr/>
        </p:nvSpPr>
        <p:spPr>
          <a:xfrm>
            <a:off x="6016465" y="4914646"/>
            <a:ext cx="2816478" cy="1659491"/>
          </a:xfrm>
          <a:prstGeom prst="roundRect">
            <a:avLst/>
          </a:prstGeom>
          <a:noFill/>
          <a:ln w="57150">
            <a:solidFill>
              <a:srgbClr val="0673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67384"/>
              </a:solidFill>
            </a:endParaRPr>
          </a:p>
        </p:txBody>
      </p:sp>
      <p:sp>
        <p:nvSpPr>
          <p:cNvPr id="14" name="TextBox 13">
            <a:extLst>
              <a:ext uri="{FF2B5EF4-FFF2-40B4-BE49-F238E27FC236}">
                <a16:creationId xmlns:a16="http://schemas.microsoft.com/office/drawing/2014/main" id="{11B18949-A4D6-B5FB-8C8C-DA542C86421E}"/>
              </a:ext>
            </a:extLst>
          </p:cNvPr>
          <p:cNvSpPr txBox="1"/>
          <p:nvPr/>
        </p:nvSpPr>
        <p:spPr>
          <a:xfrm>
            <a:off x="6059662" y="5100698"/>
            <a:ext cx="2761821" cy="1200329"/>
          </a:xfrm>
          <a:prstGeom prst="rect">
            <a:avLst/>
          </a:prstGeom>
          <a:noFill/>
        </p:spPr>
        <p:txBody>
          <a:bodyPr wrap="square" rtlCol="0">
            <a:spAutoFit/>
          </a:bodyPr>
          <a:lstStyle/>
          <a:p>
            <a:pPr algn="ctr"/>
            <a:r>
              <a:rPr lang="en-US" sz="2400" dirty="0"/>
              <a:t>Explanatory variable</a:t>
            </a:r>
          </a:p>
          <a:p>
            <a:pPr algn="ctr"/>
            <a:r>
              <a:rPr lang="en-US" sz="2400" dirty="0"/>
              <a:t>The x-axis values </a:t>
            </a:r>
          </a:p>
          <a:p>
            <a:pPr algn="ctr"/>
            <a:r>
              <a:rPr lang="en-US" sz="2400" dirty="0"/>
              <a:t>for the data</a:t>
            </a:r>
          </a:p>
        </p:txBody>
      </p:sp>
    </p:spTree>
    <p:extLst>
      <p:ext uri="{BB962C8B-B14F-4D97-AF65-F5344CB8AC3E}">
        <p14:creationId xmlns:p14="http://schemas.microsoft.com/office/powerpoint/2010/main" val="2953004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2205352" y="862206"/>
            <a:ext cx="7781297" cy="3877985"/>
          </a:xfrm>
          <a:prstGeom prst="rect">
            <a:avLst/>
          </a:prstGeom>
          <a:noFill/>
        </p:spPr>
        <p:txBody>
          <a:bodyPr wrap="none" rtlCol="0">
            <a:spAutoFit/>
          </a:bodyPr>
          <a:lstStyle/>
          <a:p>
            <a:pPr algn="ctr"/>
            <a:endParaRPr lang="en-US" sz="3600" dirty="0"/>
          </a:p>
          <a:p>
            <a:pPr algn="ctr"/>
            <a:r>
              <a:rPr lang="en-US" sz="3600" dirty="0"/>
              <a:t>Lines can be expressed as</a:t>
            </a:r>
          </a:p>
          <a:p>
            <a:pPr algn="ctr"/>
            <a:endParaRPr lang="en-US" sz="3600" dirty="0"/>
          </a:p>
          <a:p>
            <a:pPr algn="ctr"/>
            <a:r>
              <a:rPr lang="en-US" sz="13800" dirty="0"/>
              <a:t>y  = Mx + </a:t>
            </a:r>
            <a:r>
              <a:rPr lang="en-US" sz="13800" dirty="0">
                <a:solidFill>
                  <a:schemeClr val="accent4"/>
                </a:solidFill>
              </a:rPr>
              <a:t>c</a:t>
            </a:r>
          </a:p>
        </p:txBody>
      </p:sp>
      <p:sp>
        <p:nvSpPr>
          <p:cNvPr id="15" name="Rounded Rectangle 14">
            <a:extLst>
              <a:ext uri="{FF2B5EF4-FFF2-40B4-BE49-F238E27FC236}">
                <a16:creationId xmlns:a16="http://schemas.microsoft.com/office/drawing/2014/main" id="{709BF2FE-7F7C-0318-E0B1-FDA67AEDCDF0}"/>
              </a:ext>
            </a:extLst>
          </p:cNvPr>
          <p:cNvSpPr/>
          <p:nvPr/>
        </p:nvSpPr>
        <p:spPr>
          <a:xfrm>
            <a:off x="8995187" y="4888142"/>
            <a:ext cx="2816478" cy="1659491"/>
          </a:xfrm>
          <a:prstGeom prst="round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948D1A3-51AB-A6C8-83C5-6AE1F61839C6}"/>
              </a:ext>
            </a:extLst>
          </p:cNvPr>
          <p:cNvSpPr txBox="1"/>
          <p:nvPr/>
        </p:nvSpPr>
        <p:spPr>
          <a:xfrm>
            <a:off x="8995187" y="5100698"/>
            <a:ext cx="2718625" cy="1200329"/>
          </a:xfrm>
          <a:prstGeom prst="rect">
            <a:avLst/>
          </a:prstGeom>
          <a:noFill/>
        </p:spPr>
        <p:txBody>
          <a:bodyPr wrap="square" rtlCol="0">
            <a:spAutoFit/>
          </a:bodyPr>
          <a:lstStyle/>
          <a:p>
            <a:pPr algn="ctr"/>
            <a:r>
              <a:rPr lang="en-US" sz="2400" dirty="0"/>
              <a:t>The intercept of the </a:t>
            </a:r>
          </a:p>
          <a:p>
            <a:pPr algn="ctr"/>
            <a:r>
              <a:rPr lang="en-US" sz="2400" dirty="0"/>
              <a:t>Line. A coefficient with 1 value</a:t>
            </a:r>
          </a:p>
        </p:txBody>
      </p:sp>
      <p:cxnSp>
        <p:nvCxnSpPr>
          <p:cNvPr id="22" name="Straight Connector 21">
            <a:extLst>
              <a:ext uri="{FF2B5EF4-FFF2-40B4-BE49-F238E27FC236}">
                <a16:creationId xmlns:a16="http://schemas.microsoft.com/office/drawing/2014/main" id="{9B96401D-92C4-7F6E-E11F-7DD20EA25210}"/>
              </a:ext>
            </a:extLst>
          </p:cNvPr>
          <p:cNvCxnSpPr>
            <a:cxnSpLocks/>
            <a:stCxn id="15" idx="0"/>
          </p:cNvCxnSpPr>
          <p:nvPr/>
        </p:nvCxnSpPr>
        <p:spPr>
          <a:xfrm flipH="1" flipV="1">
            <a:off x="9832542" y="4253948"/>
            <a:ext cx="570884" cy="63419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923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3708968" y="862206"/>
            <a:ext cx="4774064" cy="5478423"/>
          </a:xfrm>
          <a:prstGeom prst="rect">
            <a:avLst/>
          </a:prstGeom>
          <a:noFill/>
        </p:spPr>
        <p:txBody>
          <a:bodyPr wrap="none" rtlCol="0">
            <a:spAutoFit/>
          </a:bodyPr>
          <a:lstStyle/>
          <a:p>
            <a:pPr algn="ctr"/>
            <a:endParaRPr lang="en-US" sz="3600" dirty="0"/>
          </a:p>
          <a:p>
            <a:pPr algn="ctr"/>
            <a:r>
              <a:rPr lang="en-US" sz="3200" dirty="0"/>
              <a:t>Lines can be expressed as</a:t>
            </a:r>
          </a:p>
          <a:p>
            <a:pPr algn="ctr"/>
            <a:r>
              <a:rPr lang="en-US" sz="7200" dirty="0"/>
              <a:t>y  = M(0) + </a:t>
            </a:r>
            <a:r>
              <a:rPr lang="en-US" sz="7200" dirty="0">
                <a:solidFill>
                  <a:schemeClr val="accent4"/>
                </a:solidFill>
              </a:rPr>
              <a:t>c</a:t>
            </a:r>
          </a:p>
          <a:p>
            <a:pPr algn="ctr"/>
            <a:r>
              <a:rPr lang="en-US" sz="7200" dirty="0"/>
              <a:t>y  = </a:t>
            </a:r>
            <a:r>
              <a:rPr lang="en-US" sz="7200" dirty="0">
                <a:solidFill>
                  <a:schemeClr val="accent4"/>
                </a:solidFill>
              </a:rPr>
              <a:t>c</a:t>
            </a:r>
          </a:p>
          <a:p>
            <a:pPr algn="ctr"/>
            <a:endParaRPr lang="en-US" sz="13800" dirty="0">
              <a:solidFill>
                <a:schemeClr val="accent4"/>
              </a:solidFill>
            </a:endParaRPr>
          </a:p>
        </p:txBody>
      </p:sp>
      <p:sp>
        <p:nvSpPr>
          <p:cNvPr id="15" name="Rounded Rectangle 14">
            <a:extLst>
              <a:ext uri="{FF2B5EF4-FFF2-40B4-BE49-F238E27FC236}">
                <a16:creationId xmlns:a16="http://schemas.microsoft.com/office/drawing/2014/main" id="{709BF2FE-7F7C-0318-E0B1-FDA67AEDCDF0}"/>
              </a:ext>
            </a:extLst>
          </p:cNvPr>
          <p:cNvSpPr/>
          <p:nvPr/>
        </p:nvSpPr>
        <p:spPr>
          <a:xfrm>
            <a:off x="8995187" y="3810000"/>
            <a:ext cx="2816478" cy="2737633"/>
          </a:xfrm>
          <a:prstGeom prst="round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948D1A3-51AB-A6C8-83C5-6AE1F61839C6}"/>
              </a:ext>
            </a:extLst>
          </p:cNvPr>
          <p:cNvSpPr txBox="1"/>
          <p:nvPr/>
        </p:nvSpPr>
        <p:spPr>
          <a:xfrm>
            <a:off x="9044113" y="4032304"/>
            <a:ext cx="2718625" cy="1938992"/>
          </a:xfrm>
          <a:prstGeom prst="rect">
            <a:avLst/>
          </a:prstGeom>
          <a:noFill/>
        </p:spPr>
        <p:txBody>
          <a:bodyPr wrap="square" rtlCol="0">
            <a:spAutoFit/>
          </a:bodyPr>
          <a:lstStyle/>
          <a:p>
            <a:pPr algn="ctr"/>
            <a:r>
              <a:rPr lang="en-US" sz="2400" dirty="0"/>
              <a:t>When x is zero the line crosses the y-axis. This is the intercept and the value of c</a:t>
            </a:r>
          </a:p>
        </p:txBody>
      </p:sp>
      <p:pic>
        <p:nvPicPr>
          <p:cNvPr id="7170" name="Picture 2" descr="What is the Y Intercept?">
            <a:extLst>
              <a:ext uri="{FF2B5EF4-FFF2-40B4-BE49-F238E27FC236}">
                <a16:creationId xmlns:a16="http://schemas.microsoft.com/office/drawing/2014/main" id="{BA9F73C7-A7AE-000A-8AC2-CD994DD45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73943"/>
            <a:ext cx="5039177" cy="335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087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2205352" y="862206"/>
            <a:ext cx="7781297" cy="3877985"/>
          </a:xfrm>
          <a:prstGeom prst="rect">
            <a:avLst/>
          </a:prstGeom>
          <a:noFill/>
        </p:spPr>
        <p:txBody>
          <a:bodyPr wrap="none" rtlCol="0">
            <a:spAutoFit/>
          </a:bodyPr>
          <a:lstStyle/>
          <a:p>
            <a:pPr algn="ctr"/>
            <a:endParaRPr lang="en-US" sz="3600" dirty="0"/>
          </a:p>
          <a:p>
            <a:pPr algn="ctr"/>
            <a:r>
              <a:rPr lang="en-US" sz="3600" dirty="0"/>
              <a:t>Lines can be expressed as</a:t>
            </a:r>
          </a:p>
          <a:p>
            <a:pPr algn="ctr"/>
            <a:endParaRPr lang="en-US" sz="3600" dirty="0"/>
          </a:p>
          <a:p>
            <a:pPr algn="ctr"/>
            <a:r>
              <a:rPr lang="en-US" sz="13800" dirty="0">
                <a:solidFill>
                  <a:srgbClr val="C00000"/>
                </a:solidFill>
              </a:rPr>
              <a:t>y</a:t>
            </a:r>
            <a:r>
              <a:rPr lang="en-US" sz="13800" dirty="0"/>
              <a:t>  = </a:t>
            </a:r>
            <a:r>
              <a:rPr lang="en-US" sz="13800" dirty="0">
                <a:solidFill>
                  <a:schemeClr val="accent6"/>
                </a:solidFill>
              </a:rPr>
              <a:t>M</a:t>
            </a:r>
            <a:r>
              <a:rPr lang="en-US" sz="13800" dirty="0">
                <a:solidFill>
                  <a:srgbClr val="067384"/>
                </a:solidFill>
              </a:rPr>
              <a:t>x</a:t>
            </a:r>
            <a:r>
              <a:rPr lang="en-US" sz="13800" dirty="0"/>
              <a:t> + </a:t>
            </a:r>
            <a:r>
              <a:rPr lang="en-US" sz="13800" dirty="0">
                <a:solidFill>
                  <a:schemeClr val="accent4"/>
                </a:solidFill>
              </a:rPr>
              <a:t>c</a:t>
            </a:r>
          </a:p>
        </p:txBody>
      </p:sp>
      <p:sp>
        <p:nvSpPr>
          <p:cNvPr id="3" name="Rounded Rectangle 2">
            <a:extLst>
              <a:ext uri="{FF2B5EF4-FFF2-40B4-BE49-F238E27FC236}">
                <a16:creationId xmlns:a16="http://schemas.microsoft.com/office/drawing/2014/main" id="{E6C7329A-E215-F95A-7AED-3F6F799F46A3}"/>
              </a:ext>
            </a:extLst>
          </p:cNvPr>
          <p:cNvSpPr/>
          <p:nvPr/>
        </p:nvSpPr>
        <p:spPr>
          <a:xfrm>
            <a:off x="87173" y="4955358"/>
            <a:ext cx="2816478" cy="1659491"/>
          </a:xfrm>
          <a:prstGeom prst="round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9EC6942-3A70-6150-3DC2-0C274200718F}"/>
              </a:ext>
            </a:extLst>
          </p:cNvPr>
          <p:cNvSpPr txBox="1"/>
          <p:nvPr/>
        </p:nvSpPr>
        <p:spPr>
          <a:xfrm>
            <a:off x="273891" y="5150265"/>
            <a:ext cx="2443041" cy="1200329"/>
          </a:xfrm>
          <a:prstGeom prst="rect">
            <a:avLst/>
          </a:prstGeom>
          <a:noFill/>
        </p:spPr>
        <p:txBody>
          <a:bodyPr wrap="none" rtlCol="0">
            <a:spAutoFit/>
          </a:bodyPr>
          <a:lstStyle/>
          <a:p>
            <a:pPr algn="ctr"/>
            <a:r>
              <a:rPr lang="en-US" sz="2400" dirty="0"/>
              <a:t>Response variable</a:t>
            </a:r>
          </a:p>
          <a:p>
            <a:pPr algn="ctr"/>
            <a:r>
              <a:rPr lang="en-US" sz="2400" dirty="0"/>
              <a:t>The y-axis values </a:t>
            </a:r>
          </a:p>
          <a:p>
            <a:pPr algn="ctr"/>
            <a:r>
              <a:rPr lang="en-US" sz="2400" dirty="0"/>
              <a:t>for the data</a:t>
            </a:r>
          </a:p>
        </p:txBody>
      </p:sp>
      <p:cxnSp>
        <p:nvCxnSpPr>
          <p:cNvPr id="9" name="Straight Connector 8">
            <a:extLst>
              <a:ext uri="{FF2B5EF4-FFF2-40B4-BE49-F238E27FC236}">
                <a16:creationId xmlns:a16="http://schemas.microsoft.com/office/drawing/2014/main" id="{95281809-7A43-D053-6680-D79D6C1A2338}"/>
              </a:ext>
            </a:extLst>
          </p:cNvPr>
          <p:cNvCxnSpPr>
            <a:cxnSpLocks/>
          </p:cNvCxnSpPr>
          <p:nvPr/>
        </p:nvCxnSpPr>
        <p:spPr>
          <a:xfrm flipV="1">
            <a:off x="1762539" y="4147930"/>
            <a:ext cx="728870" cy="80742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EC6FDF0-8F9C-331E-31AF-E9B44D1C8505}"/>
              </a:ext>
            </a:extLst>
          </p:cNvPr>
          <p:cNvCxnSpPr>
            <a:cxnSpLocks/>
          </p:cNvCxnSpPr>
          <p:nvPr/>
        </p:nvCxnSpPr>
        <p:spPr>
          <a:xfrm flipV="1">
            <a:off x="5241870" y="4253948"/>
            <a:ext cx="357190" cy="70141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BBF9771-4416-E86B-2D96-C11228BF4440}"/>
              </a:ext>
            </a:extLst>
          </p:cNvPr>
          <p:cNvCxnSpPr>
            <a:cxnSpLocks/>
          </p:cNvCxnSpPr>
          <p:nvPr/>
        </p:nvCxnSpPr>
        <p:spPr>
          <a:xfrm flipH="1" flipV="1">
            <a:off x="7142922" y="4253948"/>
            <a:ext cx="92765" cy="660698"/>
          </a:xfrm>
          <a:prstGeom prst="line">
            <a:avLst/>
          </a:prstGeom>
          <a:ln w="38100">
            <a:solidFill>
              <a:srgbClr val="067384"/>
            </a:solidFill>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C46DDF76-8726-3834-CCC1-99A4287BC28C}"/>
              </a:ext>
            </a:extLst>
          </p:cNvPr>
          <p:cNvSpPr/>
          <p:nvPr/>
        </p:nvSpPr>
        <p:spPr>
          <a:xfrm>
            <a:off x="3065895" y="4928854"/>
            <a:ext cx="2816478" cy="1659491"/>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F91EB61-4E75-5AFB-6B86-BF4CC8728EAE}"/>
              </a:ext>
            </a:extLst>
          </p:cNvPr>
          <p:cNvSpPr/>
          <p:nvPr/>
        </p:nvSpPr>
        <p:spPr>
          <a:xfrm>
            <a:off x="6016465" y="4914646"/>
            <a:ext cx="2816478" cy="1659491"/>
          </a:xfrm>
          <a:prstGeom prst="roundRect">
            <a:avLst/>
          </a:prstGeom>
          <a:noFill/>
          <a:ln w="57150">
            <a:solidFill>
              <a:srgbClr val="0673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67384"/>
              </a:solidFill>
            </a:endParaRPr>
          </a:p>
        </p:txBody>
      </p:sp>
      <p:sp>
        <p:nvSpPr>
          <p:cNvPr id="14" name="TextBox 13">
            <a:extLst>
              <a:ext uri="{FF2B5EF4-FFF2-40B4-BE49-F238E27FC236}">
                <a16:creationId xmlns:a16="http://schemas.microsoft.com/office/drawing/2014/main" id="{11B18949-A4D6-B5FB-8C8C-DA542C86421E}"/>
              </a:ext>
            </a:extLst>
          </p:cNvPr>
          <p:cNvSpPr txBox="1"/>
          <p:nvPr/>
        </p:nvSpPr>
        <p:spPr>
          <a:xfrm>
            <a:off x="6059662" y="5100698"/>
            <a:ext cx="2761821" cy="1200329"/>
          </a:xfrm>
          <a:prstGeom prst="rect">
            <a:avLst/>
          </a:prstGeom>
          <a:noFill/>
        </p:spPr>
        <p:txBody>
          <a:bodyPr wrap="square" rtlCol="0">
            <a:spAutoFit/>
          </a:bodyPr>
          <a:lstStyle/>
          <a:p>
            <a:pPr algn="ctr"/>
            <a:r>
              <a:rPr lang="en-US" sz="2400" dirty="0"/>
              <a:t>Explanatory variable</a:t>
            </a:r>
          </a:p>
          <a:p>
            <a:pPr algn="ctr"/>
            <a:r>
              <a:rPr lang="en-US" sz="2400" dirty="0"/>
              <a:t>The x-axis values </a:t>
            </a:r>
          </a:p>
          <a:p>
            <a:pPr algn="ctr"/>
            <a:r>
              <a:rPr lang="en-US" sz="2400" dirty="0"/>
              <a:t>for the data</a:t>
            </a:r>
          </a:p>
        </p:txBody>
      </p:sp>
      <p:sp>
        <p:nvSpPr>
          <p:cNvPr id="15" name="Rounded Rectangle 14">
            <a:extLst>
              <a:ext uri="{FF2B5EF4-FFF2-40B4-BE49-F238E27FC236}">
                <a16:creationId xmlns:a16="http://schemas.microsoft.com/office/drawing/2014/main" id="{709BF2FE-7F7C-0318-E0B1-FDA67AEDCDF0}"/>
              </a:ext>
            </a:extLst>
          </p:cNvPr>
          <p:cNvSpPr/>
          <p:nvPr/>
        </p:nvSpPr>
        <p:spPr>
          <a:xfrm>
            <a:off x="8995187" y="4888142"/>
            <a:ext cx="2816478" cy="1659491"/>
          </a:xfrm>
          <a:prstGeom prst="round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925F181-35FF-AD76-5C3F-B67B4464F7C4}"/>
              </a:ext>
            </a:extLst>
          </p:cNvPr>
          <p:cNvSpPr txBox="1"/>
          <p:nvPr/>
        </p:nvSpPr>
        <p:spPr>
          <a:xfrm>
            <a:off x="3114821" y="5117722"/>
            <a:ext cx="2718625" cy="1200329"/>
          </a:xfrm>
          <a:prstGeom prst="rect">
            <a:avLst/>
          </a:prstGeom>
          <a:noFill/>
        </p:spPr>
        <p:txBody>
          <a:bodyPr wrap="square" rtlCol="0">
            <a:spAutoFit/>
          </a:bodyPr>
          <a:lstStyle/>
          <a:p>
            <a:pPr algn="ctr"/>
            <a:r>
              <a:rPr lang="en-US" sz="2400" dirty="0"/>
              <a:t>The Slope of the </a:t>
            </a:r>
          </a:p>
          <a:p>
            <a:pPr algn="ctr"/>
            <a:r>
              <a:rPr lang="en-US" sz="2400" dirty="0"/>
              <a:t>Line. A coefficient with 1 value</a:t>
            </a:r>
          </a:p>
        </p:txBody>
      </p:sp>
      <p:sp>
        <p:nvSpPr>
          <p:cNvPr id="21" name="TextBox 20">
            <a:extLst>
              <a:ext uri="{FF2B5EF4-FFF2-40B4-BE49-F238E27FC236}">
                <a16:creationId xmlns:a16="http://schemas.microsoft.com/office/drawing/2014/main" id="{C948D1A3-51AB-A6C8-83C5-6AE1F61839C6}"/>
              </a:ext>
            </a:extLst>
          </p:cNvPr>
          <p:cNvSpPr txBox="1"/>
          <p:nvPr/>
        </p:nvSpPr>
        <p:spPr>
          <a:xfrm>
            <a:off x="8995187" y="5100698"/>
            <a:ext cx="2718625" cy="1200329"/>
          </a:xfrm>
          <a:prstGeom prst="rect">
            <a:avLst/>
          </a:prstGeom>
          <a:noFill/>
        </p:spPr>
        <p:txBody>
          <a:bodyPr wrap="square" rtlCol="0">
            <a:spAutoFit/>
          </a:bodyPr>
          <a:lstStyle/>
          <a:p>
            <a:pPr algn="ctr"/>
            <a:r>
              <a:rPr lang="en-US" sz="2400" dirty="0"/>
              <a:t>The intercept of the </a:t>
            </a:r>
          </a:p>
          <a:p>
            <a:pPr algn="ctr"/>
            <a:r>
              <a:rPr lang="en-US" sz="2400" dirty="0"/>
              <a:t>Line. A coefficient with 1 value</a:t>
            </a:r>
          </a:p>
        </p:txBody>
      </p:sp>
      <p:cxnSp>
        <p:nvCxnSpPr>
          <p:cNvPr id="22" name="Straight Connector 21">
            <a:extLst>
              <a:ext uri="{FF2B5EF4-FFF2-40B4-BE49-F238E27FC236}">
                <a16:creationId xmlns:a16="http://schemas.microsoft.com/office/drawing/2014/main" id="{9B96401D-92C4-7F6E-E11F-7DD20EA25210}"/>
              </a:ext>
            </a:extLst>
          </p:cNvPr>
          <p:cNvCxnSpPr>
            <a:cxnSpLocks/>
            <a:stCxn id="15" idx="0"/>
          </p:cNvCxnSpPr>
          <p:nvPr/>
        </p:nvCxnSpPr>
        <p:spPr>
          <a:xfrm flipH="1" flipV="1">
            <a:off x="9832542" y="4253948"/>
            <a:ext cx="570884" cy="63419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33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1138773"/>
          </a:xfrm>
          <a:prstGeom prst="rect">
            <a:avLst/>
          </a:prstGeom>
          <a:noFill/>
        </p:spPr>
        <p:txBody>
          <a:bodyPr wrap="square" rtlCol="0">
            <a:spAutoFit/>
          </a:bodyPr>
          <a:lstStyle/>
          <a:p>
            <a:pPr algn="ctr"/>
            <a:r>
              <a:rPr lang="en-US" sz="3200" dirty="0"/>
              <a:t>We can use the formula y  = Mx + c to draw a line through the data which will then give us a model of how we expend y to change with x</a:t>
            </a:r>
            <a:r>
              <a:rPr lang="en-US" sz="3600" dirty="0"/>
              <a:t>.</a:t>
            </a:r>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436924" y="2709297"/>
            <a:ext cx="6690733" cy="3843612"/>
          </a:xfrm>
          <a:prstGeom prst="rect">
            <a:avLst/>
          </a:prstGeom>
        </p:spPr>
      </p:pic>
      <p:cxnSp>
        <p:nvCxnSpPr>
          <p:cNvPr id="10" name="Straight Connector 9">
            <a:extLst>
              <a:ext uri="{FF2B5EF4-FFF2-40B4-BE49-F238E27FC236}">
                <a16:creationId xmlns:a16="http://schemas.microsoft.com/office/drawing/2014/main" id="{17283DCA-82D4-878E-68C8-8AAC49894A29}"/>
              </a:ext>
            </a:extLst>
          </p:cNvPr>
          <p:cNvCxnSpPr>
            <a:cxnSpLocks/>
          </p:cNvCxnSpPr>
          <p:nvPr/>
        </p:nvCxnSpPr>
        <p:spPr>
          <a:xfrm flipH="1">
            <a:off x="720571" y="2616532"/>
            <a:ext cx="6406618" cy="287317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837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1138773"/>
          </a:xfrm>
          <a:prstGeom prst="rect">
            <a:avLst/>
          </a:prstGeom>
          <a:noFill/>
        </p:spPr>
        <p:txBody>
          <a:bodyPr wrap="square" rtlCol="0">
            <a:spAutoFit/>
          </a:bodyPr>
          <a:lstStyle/>
          <a:p>
            <a:pPr algn="ctr"/>
            <a:r>
              <a:rPr lang="en-US" sz="3200" dirty="0"/>
              <a:t>We can use the formula y  = Mx + c to draw a line through the data which will then give us a model of how we expend y to change with x</a:t>
            </a:r>
            <a:r>
              <a:rPr lang="en-US" sz="3600" dirty="0"/>
              <a:t>.</a:t>
            </a:r>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436924" y="2709297"/>
            <a:ext cx="6690733" cy="3843612"/>
          </a:xfrm>
          <a:prstGeom prst="rect">
            <a:avLst/>
          </a:prstGeom>
        </p:spPr>
      </p:pic>
      <p:cxnSp>
        <p:nvCxnSpPr>
          <p:cNvPr id="10" name="Straight Connector 9">
            <a:extLst>
              <a:ext uri="{FF2B5EF4-FFF2-40B4-BE49-F238E27FC236}">
                <a16:creationId xmlns:a16="http://schemas.microsoft.com/office/drawing/2014/main" id="{17283DCA-82D4-878E-68C8-8AAC49894A29}"/>
              </a:ext>
            </a:extLst>
          </p:cNvPr>
          <p:cNvCxnSpPr>
            <a:cxnSpLocks/>
          </p:cNvCxnSpPr>
          <p:nvPr/>
        </p:nvCxnSpPr>
        <p:spPr>
          <a:xfrm flipH="1">
            <a:off x="720571" y="2616532"/>
            <a:ext cx="6406618" cy="287317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DA7FDEB-B266-D282-9CCC-90D3C6A76550}"/>
              </a:ext>
            </a:extLst>
          </p:cNvPr>
          <p:cNvSpPr/>
          <p:nvPr/>
        </p:nvSpPr>
        <p:spPr>
          <a:xfrm>
            <a:off x="7647709" y="2736120"/>
            <a:ext cx="4358761" cy="3843612"/>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TextBox 3">
            <a:extLst>
              <a:ext uri="{FF2B5EF4-FFF2-40B4-BE49-F238E27FC236}">
                <a16:creationId xmlns:a16="http://schemas.microsoft.com/office/drawing/2014/main" id="{77836A22-97A8-22A4-A008-817ADDFBA8F5}"/>
              </a:ext>
            </a:extLst>
          </p:cNvPr>
          <p:cNvSpPr txBox="1"/>
          <p:nvPr/>
        </p:nvSpPr>
        <p:spPr>
          <a:xfrm>
            <a:off x="7841673" y="2709297"/>
            <a:ext cx="4151545" cy="3954929"/>
          </a:xfrm>
          <a:prstGeom prst="rect">
            <a:avLst/>
          </a:prstGeom>
          <a:noFill/>
        </p:spPr>
        <p:txBody>
          <a:bodyPr wrap="square" rtlCol="0">
            <a:spAutoFit/>
          </a:bodyPr>
          <a:lstStyle/>
          <a:p>
            <a:pPr algn="ctr"/>
            <a:r>
              <a:rPr lang="en-US" sz="2000" dirty="0">
                <a:latin typeface="Helvetica" pitchFamily="2" charset="0"/>
              </a:rPr>
              <a:t>Example</a:t>
            </a:r>
          </a:p>
          <a:p>
            <a:pPr algn="ctr"/>
            <a:r>
              <a:rPr lang="en-US" sz="2000" dirty="0">
                <a:latin typeface="Helvetica" pitchFamily="2" charset="0"/>
              </a:rPr>
              <a:t>Imagine we drew a line with an intercept of 160 and a slope of 0.01 we can write it as </a:t>
            </a:r>
          </a:p>
          <a:p>
            <a:pPr algn="ctr"/>
            <a:endParaRPr lang="en-US" sz="1100" dirty="0">
              <a:latin typeface="Helvetica" pitchFamily="2" charset="0"/>
            </a:endParaRPr>
          </a:p>
          <a:p>
            <a:pPr algn="ctr"/>
            <a:r>
              <a:rPr lang="en-US" sz="2000" dirty="0">
                <a:latin typeface="Helvetica" pitchFamily="2" charset="0"/>
              </a:rPr>
              <a:t>Y = 0.01X + 160</a:t>
            </a:r>
          </a:p>
          <a:p>
            <a:pPr algn="ctr"/>
            <a:endParaRPr lang="en-US" sz="2000" dirty="0">
              <a:latin typeface="Helvetica" pitchFamily="2" charset="0"/>
            </a:endParaRPr>
          </a:p>
          <a:p>
            <a:pPr algn="ctr"/>
            <a:r>
              <a:rPr lang="en-US" sz="2000" dirty="0">
                <a:latin typeface="Helvetica" pitchFamily="2" charset="0"/>
              </a:rPr>
              <a:t> </a:t>
            </a:r>
          </a:p>
          <a:p>
            <a:pPr algn="ctr"/>
            <a:endParaRPr lang="en-US" sz="2000" dirty="0">
              <a:latin typeface="Helvetica" pitchFamily="2" charset="0"/>
            </a:endParaRPr>
          </a:p>
          <a:p>
            <a:pPr algn="ctr"/>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p:txBody>
      </p:sp>
      <p:cxnSp>
        <p:nvCxnSpPr>
          <p:cNvPr id="8" name="Straight Connector 7">
            <a:extLst>
              <a:ext uri="{FF2B5EF4-FFF2-40B4-BE49-F238E27FC236}">
                <a16:creationId xmlns:a16="http://schemas.microsoft.com/office/drawing/2014/main" id="{1735A583-62BB-E49E-F9AE-C4890B271678}"/>
              </a:ext>
            </a:extLst>
          </p:cNvPr>
          <p:cNvCxnSpPr>
            <a:cxnSpLocks/>
          </p:cNvCxnSpPr>
          <p:nvPr/>
        </p:nvCxnSpPr>
        <p:spPr>
          <a:xfrm flipH="1" flipV="1">
            <a:off x="6830291" y="2951018"/>
            <a:ext cx="816950" cy="2355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412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1138773"/>
          </a:xfrm>
          <a:prstGeom prst="rect">
            <a:avLst/>
          </a:prstGeom>
          <a:noFill/>
        </p:spPr>
        <p:txBody>
          <a:bodyPr wrap="square" rtlCol="0">
            <a:spAutoFit/>
          </a:bodyPr>
          <a:lstStyle/>
          <a:p>
            <a:pPr algn="ctr"/>
            <a:r>
              <a:rPr lang="en-US" sz="3200" dirty="0"/>
              <a:t>We can use the formula y  = Mx + c to draw a line through the data which will then give us a model of how we expend y to change with x</a:t>
            </a:r>
            <a:r>
              <a:rPr lang="en-US" sz="3600" dirty="0"/>
              <a:t>.</a:t>
            </a:r>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436924" y="2709297"/>
            <a:ext cx="6690733" cy="3843612"/>
          </a:xfrm>
          <a:prstGeom prst="rect">
            <a:avLst/>
          </a:prstGeom>
        </p:spPr>
      </p:pic>
      <p:cxnSp>
        <p:nvCxnSpPr>
          <p:cNvPr id="10" name="Straight Connector 9">
            <a:extLst>
              <a:ext uri="{FF2B5EF4-FFF2-40B4-BE49-F238E27FC236}">
                <a16:creationId xmlns:a16="http://schemas.microsoft.com/office/drawing/2014/main" id="{17283DCA-82D4-878E-68C8-8AAC49894A29}"/>
              </a:ext>
            </a:extLst>
          </p:cNvPr>
          <p:cNvCxnSpPr>
            <a:cxnSpLocks/>
          </p:cNvCxnSpPr>
          <p:nvPr/>
        </p:nvCxnSpPr>
        <p:spPr>
          <a:xfrm flipH="1">
            <a:off x="720571" y="2616532"/>
            <a:ext cx="6406618" cy="287317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DA7FDEB-B266-D282-9CCC-90D3C6A76550}"/>
              </a:ext>
            </a:extLst>
          </p:cNvPr>
          <p:cNvSpPr/>
          <p:nvPr/>
        </p:nvSpPr>
        <p:spPr>
          <a:xfrm>
            <a:off x="7647709" y="2736120"/>
            <a:ext cx="4358761" cy="3843612"/>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TextBox 3">
            <a:extLst>
              <a:ext uri="{FF2B5EF4-FFF2-40B4-BE49-F238E27FC236}">
                <a16:creationId xmlns:a16="http://schemas.microsoft.com/office/drawing/2014/main" id="{77836A22-97A8-22A4-A008-817ADDFBA8F5}"/>
              </a:ext>
            </a:extLst>
          </p:cNvPr>
          <p:cNvSpPr txBox="1"/>
          <p:nvPr/>
        </p:nvSpPr>
        <p:spPr>
          <a:xfrm>
            <a:off x="7841673" y="2709297"/>
            <a:ext cx="4151545" cy="5186035"/>
          </a:xfrm>
          <a:prstGeom prst="rect">
            <a:avLst/>
          </a:prstGeom>
          <a:noFill/>
        </p:spPr>
        <p:txBody>
          <a:bodyPr wrap="square" rtlCol="0">
            <a:spAutoFit/>
          </a:bodyPr>
          <a:lstStyle/>
          <a:p>
            <a:pPr algn="ctr"/>
            <a:r>
              <a:rPr lang="en-US" sz="2000" dirty="0">
                <a:latin typeface="Helvetica" pitchFamily="2" charset="0"/>
              </a:rPr>
              <a:t>Example</a:t>
            </a:r>
          </a:p>
          <a:p>
            <a:pPr algn="ctr"/>
            <a:r>
              <a:rPr lang="en-US" sz="2000" dirty="0">
                <a:latin typeface="Helvetica" pitchFamily="2" charset="0"/>
              </a:rPr>
              <a:t>Imagine we drew a line with an intercept of 160 and a slope of 0.01 we can write it as </a:t>
            </a:r>
          </a:p>
          <a:p>
            <a:pPr algn="ctr"/>
            <a:endParaRPr lang="en-US" sz="1100" dirty="0">
              <a:latin typeface="Helvetica" pitchFamily="2" charset="0"/>
            </a:endParaRPr>
          </a:p>
          <a:p>
            <a:pPr algn="ctr"/>
            <a:r>
              <a:rPr lang="en-US" sz="2000" dirty="0">
                <a:latin typeface="Helvetica" pitchFamily="2" charset="0"/>
              </a:rPr>
              <a:t>Y = 0.01X + 160</a:t>
            </a:r>
          </a:p>
          <a:p>
            <a:pPr algn="ctr"/>
            <a:endParaRPr lang="en-US" sz="2000" dirty="0">
              <a:latin typeface="Helvetica" pitchFamily="2" charset="0"/>
            </a:endParaRPr>
          </a:p>
          <a:p>
            <a:pPr algn="ctr"/>
            <a:r>
              <a:rPr lang="en-US" sz="2000" dirty="0">
                <a:latin typeface="Helvetica" pitchFamily="2" charset="0"/>
              </a:rPr>
              <a:t>If I found a penguin of mass 4000g I can predict its flipper length to be</a:t>
            </a:r>
          </a:p>
          <a:p>
            <a:pPr algn="ctr"/>
            <a:endParaRPr lang="en-US" sz="2000" dirty="0">
              <a:latin typeface="Helvetica" pitchFamily="2" charset="0"/>
            </a:endParaRPr>
          </a:p>
          <a:p>
            <a:pPr algn="ctr"/>
            <a:r>
              <a:rPr lang="en-US" sz="2000" dirty="0">
                <a:latin typeface="Helvetica" pitchFamily="2" charset="0"/>
              </a:rPr>
              <a:t>Y = 0.01(4000) + 160</a:t>
            </a:r>
          </a:p>
          <a:p>
            <a:pPr algn="ctr"/>
            <a:r>
              <a:rPr lang="en-US" sz="2000" dirty="0">
                <a:latin typeface="Helvetica" pitchFamily="2" charset="0"/>
              </a:rPr>
              <a:t> </a:t>
            </a:r>
          </a:p>
          <a:p>
            <a:pPr algn="ctr"/>
            <a:endParaRPr lang="en-US" sz="2000" dirty="0">
              <a:latin typeface="Helvetica" pitchFamily="2" charset="0"/>
            </a:endParaRPr>
          </a:p>
          <a:p>
            <a:pPr algn="ctr"/>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p:txBody>
      </p:sp>
      <p:cxnSp>
        <p:nvCxnSpPr>
          <p:cNvPr id="8" name="Straight Connector 7">
            <a:extLst>
              <a:ext uri="{FF2B5EF4-FFF2-40B4-BE49-F238E27FC236}">
                <a16:creationId xmlns:a16="http://schemas.microsoft.com/office/drawing/2014/main" id="{1735A583-62BB-E49E-F9AE-C4890B271678}"/>
              </a:ext>
            </a:extLst>
          </p:cNvPr>
          <p:cNvCxnSpPr>
            <a:cxnSpLocks/>
          </p:cNvCxnSpPr>
          <p:nvPr/>
        </p:nvCxnSpPr>
        <p:spPr>
          <a:xfrm flipH="1" flipV="1">
            <a:off x="6830291" y="2951018"/>
            <a:ext cx="816950" cy="2355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060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1138773"/>
          </a:xfrm>
          <a:prstGeom prst="rect">
            <a:avLst/>
          </a:prstGeom>
          <a:noFill/>
        </p:spPr>
        <p:txBody>
          <a:bodyPr wrap="square" rtlCol="0">
            <a:spAutoFit/>
          </a:bodyPr>
          <a:lstStyle/>
          <a:p>
            <a:pPr algn="ctr"/>
            <a:r>
              <a:rPr lang="en-US" sz="3200" dirty="0"/>
              <a:t>We can use the formula y  = Mx + c to draw a line through the data which will then give us a model of how we expend y to change with x</a:t>
            </a:r>
            <a:r>
              <a:rPr lang="en-US" sz="3600" dirty="0"/>
              <a:t>.</a:t>
            </a:r>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436924" y="2709297"/>
            <a:ext cx="6690733" cy="3843612"/>
          </a:xfrm>
          <a:prstGeom prst="rect">
            <a:avLst/>
          </a:prstGeom>
        </p:spPr>
      </p:pic>
      <p:cxnSp>
        <p:nvCxnSpPr>
          <p:cNvPr id="10" name="Straight Connector 9">
            <a:extLst>
              <a:ext uri="{FF2B5EF4-FFF2-40B4-BE49-F238E27FC236}">
                <a16:creationId xmlns:a16="http://schemas.microsoft.com/office/drawing/2014/main" id="{17283DCA-82D4-878E-68C8-8AAC49894A29}"/>
              </a:ext>
            </a:extLst>
          </p:cNvPr>
          <p:cNvCxnSpPr>
            <a:cxnSpLocks/>
          </p:cNvCxnSpPr>
          <p:nvPr/>
        </p:nvCxnSpPr>
        <p:spPr>
          <a:xfrm flipH="1">
            <a:off x="720571" y="2616532"/>
            <a:ext cx="6406618" cy="287317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DA7FDEB-B266-D282-9CCC-90D3C6A76550}"/>
              </a:ext>
            </a:extLst>
          </p:cNvPr>
          <p:cNvSpPr/>
          <p:nvPr/>
        </p:nvSpPr>
        <p:spPr>
          <a:xfrm>
            <a:off x="7647709" y="2736120"/>
            <a:ext cx="4358761" cy="3843612"/>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TextBox 3">
            <a:extLst>
              <a:ext uri="{FF2B5EF4-FFF2-40B4-BE49-F238E27FC236}">
                <a16:creationId xmlns:a16="http://schemas.microsoft.com/office/drawing/2014/main" id="{77836A22-97A8-22A4-A008-817ADDFBA8F5}"/>
              </a:ext>
            </a:extLst>
          </p:cNvPr>
          <p:cNvSpPr txBox="1"/>
          <p:nvPr/>
        </p:nvSpPr>
        <p:spPr>
          <a:xfrm>
            <a:off x="7841673" y="2709297"/>
            <a:ext cx="4151545" cy="5493812"/>
          </a:xfrm>
          <a:prstGeom prst="rect">
            <a:avLst/>
          </a:prstGeom>
          <a:noFill/>
        </p:spPr>
        <p:txBody>
          <a:bodyPr wrap="square" rtlCol="0">
            <a:spAutoFit/>
          </a:bodyPr>
          <a:lstStyle/>
          <a:p>
            <a:pPr algn="ctr"/>
            <a:r>
              <a:rPr lang="en-US" sz="2000" dirty="0">
                <a:latin typeface="Helvetica" pitchFamily="2" charset="0"/>
              </a:rPr>
              <a:t>Example</a:t>
            </a:r>
          </a:p>
          <a:p>
            <a:pPr algn="ctr"/>
            <a:r>
              <a:rPr lang="en-US" sz="2000" dirty="0">
                <a:latin typeface="Helvetica" pitchFamily="2" charset="0"/>
              </a:rPr>
              <a:t>Imagine we drew a line with an intercept of 160 and a slope of 0.01 we can write it as </a:t>
            </a:r>
          </a:p>
          <a:p>
            <a:pPr algn="ctr"/>
            <a:endParaRPr lang="en-US" sz="1100" dirty="0">
              <a:latin typeface="Helvetica" pitchFamily="2" charset="0"/>
            </a:endParaRPr>
          </a:p>
          <a:p>
            <a:pPr algn="ctr"/>
            <a:r>
              <a:rPr lang="en-US" sz="2000" dirty="0">
                <a:latin typeface="Helvetica" pitchFamily="2" charset="0"/>
              </a:rPr>
              <a:t>Y = 0.01X + 160</a:t>
            </a:r>
          </a:p>
          <a:p>
            <a:pPr algn="ctr"/>
            <a:endParaRPr lang="en-US" sz="2000" dirty="0">
              <a:latin typeface="Helvetica" pitchFamily="2" charset="0"/>
            </a:endParaRPr>
          </a:p>
          <a:p>
            <a:pPr algn="ctr"/>
            <a:r>
              <a:rPr lang="en-US" sz="2000" dirty="0">
                <a:latin typeface="Helvetica" pitchFamily="2" charset="0"/>
              </a:rPr>
              <a:t>If I found a penguin of mass 4000g I can predict its flipper length to be</a:t>
            </a:r>
          </a:p>
          <a:p>
            <a:pPr algn="ctr"/>
            <a:endParaRPr lang="en-US" sz="2000" dirty="0">
              <a:latin typeface="Helvetica" pitchFamily="2" charset="0"/>
            </a:endParaRPr>
          </a:p>
          <a:p>
            <a:pPr algn="ctr"/>
            <a:r>
              <a:rPr lang="en-US" sz="2000" dirty="0">
                <a:latin typeface="Helvetica" pitchFamily="2" charset="0"/>
              </a:rPr>
              <a:t>Y = 0.01(4000) + 160</a:t>
            </a:r>
          </a:p>
          <a:p>
            <a:pPr algn="ctr"/>
            <a:r>
              <a:rPr lang="en-US" sz="2000" dirty="0">
                <a:latin typeface="Helvetica" pitchFamily="2" charset="0"/>
              </a:rPr>
              <a:t>Y = 200</a:t>
            </a:r>
          </a:p>
          <a:p>
            <a:pPr algn="ctr"/>
            <a:r>
              <a:rPr lang="en-US" sz="2000" dirty="0">
                <a:latin typeface="Helvetica" pitchFamily="2" charset="0"/>
              </a:rPr>
              <a:t> </a:t>
            </a:r>
          </a:p>
          <a:p>
            <a:pPr algn="ctr"/>
            <a:endParaRPr lang="en-US" sz="2000" dirty="0">
              <a:latin typeface="Helvetica" pitchFamily="2" charset="0"/>
            </a:endParaRPr>
          </a:p>
          <a:p>
            <a:pPr algn="ctr"/>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p:txBody>
      </p:sp>
      <p:cxnSp>
        <p:nvCxnSpPr>
          <p:cNvPr id="8" name="Straight Connector 7">
            <a:extLst>
              <a:ext uri="{FF2B5EF4-FFF2-40B4-BE49-F238E27FC236}">
                <a16:creationId xmlns:a16="http://schemas.microsoft.com/office/drawing/2014/main" id="{1735A583-62BB-E49E-F9AE-C4890B271678}"/>
              </a:ext>
            </a:extLst>
          </p:cNvPr>
          <p:cNvCxnSpPr>
            <a:cxnSpLocks/>
          </p:cNvCxnSpPr>
          <p:nvPr/>
        </p:nvCxnSpPr>
        <p:spPr>
          <a:xfrm flipH="1" flipV="1">
            <a:off x="6830291" y="2951018"/>
            <a:ext cx="816950" cy="2355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226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1138773"/>
          </a:xfrm>
          <a:prstGeom prst="rect">
            <a:avLst/>
          </a:prstGeom>
          <a:noFill/>
        </p:spPr>
        <p:txBody>
          <a:bodyPr wrap="square" rtlCol="0">
            <a:spAutoFit/>
          </a:bodyPr>
          <a:lstStyle/>
          <a:p>
            <a:pPr algn="ctr"/>
            <a:r>
              <a:rPr lang="en-US" sz="3200" dirty="0"/>
              <a:t>We can use the formula y  = Mx + c to draw a line through the data which will then give us a model of how we expend y to change with x</a:t>
            </a:r>
            <a:r>
              <a:rPr lang="en-US" sz="3600" dirty="0"/>
              <a:t>.</a:t>
            </a:r>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436924" y="2709297"/>
            <a:ext cx="6690733" cy="3843612"/>
          </a:xfrm>
          <a:prstGeom prst="rect">
            <a:avLst/>
          </a:prstGeom>
        </p:spPr>
      </p:pic>
      <p:cxnSp>
        <p:nvCxnSpPr>
          <p:cNvPr id="10" name="Straight Connector 9">
            <a:extLst>
              <a:ext uri="{FF2B5EF4-FFF2-40B4-BE49-F238E27FC236}">
                <a16:creationId xmlns:a16="http://schemas.microsoft.com/office/drawing/2014/main" id="{17283DCA-82D4-878E-68C8-8AAC49894A29}"/>
              </a:ext>
            </a:extLst>
          </p:cNvPr>
          <p:cNvCxnSpPr>
            <a:cxnSpLocks/>
          </p:cNvCxnSpPr>
          <p:nvPr/>
        </p:nvCxnSpPr>
        <p:spPr>
          <a:xfrm flipH="1">
            <a:off x="720571" y="2616532"/>
            <a:ext cx="6406618" cy="287317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DA7FDEB-B266-D282-9CCC-90D3C6A76550}"/>
              </a:ext>
            </a:extLst>
          </p:cNvPr>
          <p:cNvSpPr/>
          <p:nvPr/>
        </p:nvSpPr>
        <p:spPr>
          <a:xfrm>
            <a:off x="7647709" y="2736120"/>
            <a:ext cx="4358761" cy="3843612"/>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TextBox 3">
            <a:extLst>
              <a:ext uri="{FF2B5EF4-FFF2-40B4-BE49-F238E27FC236}">
                <a16:creationId xmlns:a16="http://schemas.microsoft.com/office/drawing/2014/main" id="{77836A22-97A8-22A4-A008-817ADDFBA8F5}"/>
              </a:ext>
            </a:extLst>
          </p:cNvPr>
          <p:cNvSpPr txBox="1"/>
          <p:nvPr/>
        </p:nvSpPr>
        <p:spPr>
          <a:xfrm>
            <a:off x="7841673" y="2709297"/>
            <a:ext cx="4151545" cy="5493812"/>
          </a:xfrm>
          <a:prstGeom prst="rect">
            <a:avLst/>
          </a:prstGeom>
          <a:noFill/>
        </p:spPr>
        <p:txBody>
          <a:bodyPr wrap="square" rtlCol="0">
            <a:spAutoFit/>
          </a:bodyPr>
          <a:lstStyle/>
          <a:p>
            <a:pPr algn="ctr"/>
            <a:r>
              <a:rPr lang="en-US" sz="2000" dirty="0">
                <a:latin typeface="Helvetica" pitchFamily="2" charset="0"/>
              </a:rPr>
              <a:t>Example</a:t>
            </a:r>
          </a:p>
          <a:p>
            <a:pPr algn="ctr"/>
            <a:r>
              <a:rPr lang="en-US" sz="2000" dirty="0">
                <a:latin typeface="Helvetica" pitchFamily="2" charset="0"/>
              </a:rPr>
              <a:t>Imagine we drew a line with an intercept of 160 and a slope of 0.01 we can write it as </a:t>
            </a:r>
          </a:p>
          <a:p>
            <a:pPr algn="ctr"/>
            <a:endParaRPr lang="en-US" sz="1100" dirty="0">
              <a:latin typeface="Helvetica" pitchFamily="2" charset="0"/>
            </a:endParaRPr>
          </a:p>
          <a:p>
            <a:pPr algn="ctr"/>
            <a:r>
              <a:rPr lang="en-US" sz="2000" dirty="0">
                <a:latin typeface="Helvetica" pitchFamily="2" charset="0"/>
              </a:rPr>
              <a:t>Y = 0.01X + 160</a:t>
            </a:r>
          </a:p>
          <a:p>
            <a:pPr algn="ctr"/>
            <a:endParaRPr lang="en-US" sz="2000" dirty="0">
              <a:latin typeface="Helvetica" pitchFamily="2" charset="0"/>
            </a:endParaRPr>
          </a:p>
          <a:p>
            <a:pPr algn="ctr"/>
            <a:r>
              <a:rPr lang="en-US" sz="2000" dirty="0">
                <a:latin typeface="Helvetica" pitchFamily="2" charset="0"/>
              </a:rPr>
              <a:t>If I found a penguin of mass 4000g I can predict its flipper length to be</a:t>
            </a:r>
          </a:p>
          <a:p>
            <a:pPr algn="ctr"/>
            <a:endParaRPr lang="en-US" sz="2000" dirty="0">
              <a:latin typeface="Helvetica" pitchFamily="2" charset="0"/>
            </a:endParaRPr>
          </a:p>
          <a:p>
            <a:pPr algn="ctr"/>
            <a:r>
              <a:rPr lang="en-US" sz="2000" dirty="0">
                <a:latin typeface="Helvetica" pitchFamily="2" charset="0"/>
              </a:rPr>
              <a:t>Y = 0.01(4000) + 160</a:t>
            </a:r>
          </a:p>
          <a:p>
            <a:pPr algn="ctr"/>
            <a:r>
              <a:rPr lang="en-US" sz="2000" dirty="0">
                <a:latin typeface="Helvetica" pitchFamily="2" charset="0"/>
              </a:rPr>
              <a:t>Y = 200</a:t>
            </a:r>
          </a:p>
          <a:p>
            <a:pPr algn="ctr"/>
            <a:r>
              <a:rPr lang="en-US" sz="2000" dirty="0">
                <a:latin typeface="Helvetica" pitchFamily="2" charset="0"/>
              </a:rPr>
              <a:t> </a:t>
            </a:r>
          </a:p>
          <a:p>
            <a:pPr algn="ctr"/>
            <a:endParaRPr lang="en-US" sz="2000" dirty="0">
              <a:latin typeface="Helvetica" pitchFamily="2" charset="0"/>
            </a:endParaRPr>
          </a:p>
          <a:p>
            <a:pPr algn="ctr"/>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p:txBody>
      </p:sp>
      <p:cxnSp>
        <p:nvCxnSpPr>
          <p:cNvPr id="8" name="Straight Connector 7">
            <a:extLst>
              <a:ext uri="{FF2B5EF4-FFF2-40B4-BE49-F238E27FC236}">
                <a16:creationId xmlns:a16="http://schemas.microsoft.com/office/drawing/2014/main" id="{1735A583-62BB-E49E-F9AE-C4890B271678}"/>
              </a:ext>
            </a:extLst>
          </p:cNvPr>
          <p:cNvCxnSpPr>
            <a:cxnSpLocks/>
          </p:cNvCxnSpPr>
          <p:nvPr/>
        </p:nvCxnSpPr>
        <p:spPr>
          <a:xfrm flipH="1" flipV="1">
            <a:off x="6830291" y="2951018"/>
            <a:ext cx="816950" cy="2355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7E2356-D260-1DBD-0204-A6B7CB1A2C08}"/>
              </a:ext>
            </a:extLst>
          </p:cNvPr>
          <p:cNvCxnSpPr>
            <a:cxnSpLocks/>
          </p:cNvCxnSpPr>
          <p:nvPr/>
        </p:nvCxnSpPr>
        <p:spPr>
          <a:xfrm flipV="1">
            <a:off x="3532910" y="4267200"/>
            <a:ext cx="0" cy="1066800"/>
          </a:xfrm>
          <a:prstGeom prst="line">
            <a:avLst/>
          </a:prstGeom>
          <a:ln w="76200">
            <a:prstDash val="sysDot"/>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37477F92-958A-83AA-AC29-23DD1B5EC273}"/>
              </a:ext>
            </a:extLst>
          </p:cNvPr>
          <p:cNvCxnSpPr>
            <a:cxnSpLocks/>
          </p:cNvCxnSpPr>
          <p:nvPr/>
        </p:nvCxnSpPr>
        <p:spPr>
          <a:xfrm>
            <a:off x="1634836" y="4267200"/>
            <a:ext cx="1898074" cy="0"/>
          </a:xfrm>
          <a:prstGeom prst="line">
            <a:avLst/>
          </a:prstGeom>
          <a:ln w="76200">
            <a:prstDash val="sys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7123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54529-226E-9E65-FD1C-1B8BD37E8027}"/>
              </a:ext>
            </a:extLst>
          </p:cNvPr>
          <p:cNvSpPr>
            <a:spLocks noGrp="1"/>
          </p:cNvSpPr>
          <p:nvPr>
            <p:ph type="ctrTitle"/>
          </p:nvPr>
        </p:nvSpPr>
        <p:spPr>
          <a:xfrm>
            <a:off x="527050" y="31857"/>
            <a:ext cx="11137900" cy="939610"/>
          </a:xfrm>
        </p:spPr>
        <p:txBody>
          <a:bodyPr>
            <a:normAutofit/>
          </a:bodyPr>
          <a:lstStyle/>
          <a:p>
            <a:r>
              <a:rPr lang="en-US" dirty="0">
                <a:latin typeface="Helvetica" pitchFamily="2" charset="0"/>
              </a:rPr>
              <a:t>Co-variance</a:t>
            </a:r>
          </a:p>
        </p:txBody>
      </p:sp>
      <p:sp>
        <p:nvSpPr>
          <p:cNvPr id="3" name="Rounded Rectangle 2">
            <a:extLst>
              <a:ext uri="{FF2B5EF4-FFF2-40B4-BE49-F238E27FC236}">
                <a16:creationId xmlns:a16="http://schemas.microsoft.com/office/drawing/2014/main" id="{DF257F2A-ED80-1686-6D76-08B468157601}"/>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Rounded Rectangle 4">
            <a:extLst>
              <a:ext uri="{FF2B5EF4-FFF2-40B4-BE49-F238E27FC236}">
                <a16:creationId xmlns:a16="http://schemas.microsoft.com/office/drawing/2014/main" id="{8926D9BC-603C-F747-86BC-A740786B0154}"/>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TextBox 10">
            <a:extLst>
              <a:ext uri="{FF2B5EF4-FFF2-40B4-BE49-F238E27FC236}">
                <a16:creationId xmlns:a16="http://schemas.microsoft.com/office/drawing/2014/main" id="{D23FC66D-D958-A712-B836-C7603F4461EB}"/>
              </a:ext>
            </a:extLst>
          </p:cNvPr>
          <p:cNvSpPr txBox="1"/>
          <p:nvPr/>
        </p:nvSpPr>
        <p:spPr>
          <a:xfrm>
            <a:off x="338959" y="1382286"/>
            <a:ext cx="3584921" cy="4093428"/>
          </a:xfrm>
          <a:prstGeom prst="rect">
            <a:avLst/>
          </a:prstGeom>
          <a:noFill/>
        </p:spPr>
        <p:txBody>
          <a:bodyPr wrap="square">
            <a:spAutoFit/>
          </a:bodyPr>
          <a:lstStyle/>
          <a:p>
            <a:r>
              <a:rPr lang="en-US" sz="2000" dirty="0"/>
              <a:t>In our scatter plot we can visually look at how changes in the explanatory variable (body mass) causes changes in our response variable (Flipper length).</a:t>
            </a:r>
          </a:p>
          <a:p>
            <a:endParaRPr lang="en-US" sz="2000" dirty="0"/>
          </a:p>
          <a:p>
            <a:r>
              <a:rPr lang="en-US" sz="2000" dirty="0"/>
              <a:t>We can see here as we increase body mass flipper length increases. </a:t>
            </a:r>
          </a:p>
          <a:p>
            <a:endParaRPr lang="en-US" sz="2000" dirty="0"/>
          </a:p>
          <a:p>
            <a:r>
              <a:rPr lang="en-US" sz="2000" dirty="0"/>
              <a:t>But can we say this with more confidence.</a:t>
            </a:r>
          </a:p>
        </p:txBody>
      </p:sp>
      <p:pic>
        <p:nvPicPr>
          <p:cNvPr id="6" name="Picture 5" descr="A graph of body mass&#10;&#10;Description automatically generated">
            <a:extLst>
              <a:ext uri="{FF2B5EF4-FFF2-40B4-BE49-F238E27FC236}">
                <a16:creationId xmlns:a16="http://schemas.microsoft.com/office/drawing/2014/main" id="{EEAC21AD-957F-C747-375B-B06768C229D0}"/>
              </a:ext>
            </a:extLst>
          </p:cNvPr>
          <p:cNvPicPr>
            <a:picLocks noChangeAspect="1"/>
          </p:cNvPicPr>
          <p:nvPr/>
        </p:nvPicPr>
        <p:blipFill>
          <a:blip r:embed="rId2"/>
          <a:stretch>
            <a:fillRect/>
          </a:stretch>
        </p:blipFill>
        <p:spPr>
          <a:xfrm>
            <a:off x="4873082" y="1632102"/>
            <a:ext cx="6690733" cy="3843612"/>
          </a:xfrm>
          <a:prstGeom prst="rect">
            <a:avLst/>
          </a:prstGeom>
        </p:spPr>
      </p:pic>
      <p:sp>
        <p:nvSpPr>
          <p:cNvPr id="2" name="Rounded Rectangle 1">
            <a:extLst>
              <a:ext uri="{FF2B5EF4-FFF2-40B4-BE49-F238E27FC236}">
                <a16:creationId xmlns:a16="http://schemas.microsoft.com/office/drawing/2014/main" id="{F5C86231-34DF-D54B-F2F4-87CD84E35A5B}"/>
              </a:ext>
            </a:extLst>
          </p:cNvPr>
          <p:cNvSpPr/>
          <p:nvPr/>
        </p:nvSpPr>
        <p:spPr>
          <a:xfrm>
            <a:off x="4533162" y="4684874"/>
            <a:ext cx="1998072" cy="1055820"/>
          </a:xfrm>
          <a:prstGeom prst="roundRect">
            <a:avLst>
              <a:gd name="adj" fmla="val 897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7" name="Straight Connector 6">
            <a:extLst>
              <a:ext uri="{FF2B5EF4-FFF2-40B4-BE49-F238E27FC236}">
                <a16:creationId xmlns:a16="http://schemas.microsoft.com/office/drawing/2014/main" id="{BB7280D5-FE8E-1616-4347-0D4B0C450E44}"/>
              </a:ext>
            </a:extLst>
          </p:cNvPr>
          <p:cNvCxnSpPr>
            <a:cxnSpLocks/>
            <a:endCxn id="2" idx="3"/>
          </p:cNvCxnSpPr>
          <p:nvPr/>
        </p:nvCxnSpPr>
        <p:spPr>
          <a:xfrm flipH="1">
            <a:off x="6531234" y="4374292"/>
            <a:ext cx="1253523" cy="83849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7B40889D-36E6-B526-25D8-2B63B68B7BD7}"/>
              </a:ext>
            </a:extLst>
          </p:cNvPr>
          <p:cNvSpPr txBox="1"/>
          <p:nvPr/>
        </p:nvSpPr>
        <p:spPr>
          <a:xfrm>
            <a:off x="4533163" y="4684874"/>
            <a:ext cx="2164200" cy="1077218"/>
          </a:xfrm>
          <a:prstGeom prst="rect">
            <a:avLst/>
          </a:prstGeom>
          <a:noFill/>
        </p:spPr>
        <p:txBody>
          <a:bodyPr wrap="square" rtlCol="0">
            <a:spAutoFit/>
          </a:bodyPr>
          <a:lstStyle/>
          <a:p>
            <a:r>
              <a:rPr lang="en-US" sz="1600" dirty="0">
                <a:latin typeface="Helvetica" pitchFamily="2" charset="0"/>
              </a:rPr>
              <a:t>Explanatory variable is the variable we think affects the response variable </a:t>
            </a:r>
          </a:p>
        </p:txBody>
      </p:sp>
    </p:spTree>
    <p:extLst>
      <p:ext uri="{BB962C8B-B14F-4D97-AF65-F5344CB8AC3E}">
        <p14:creationId xmlns:p14="http://schemas.microsoft.com/office/powerpoint/2010/main" val="1945950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584775"/>
          </a:xfrm>
          <a:prstGeom prst="rect">
            <a:avLst/>
          </a:prstGeom>
          <a:noFill/>
        </p:spPr>
        <p:txBody>
          <a:bodyPr wrap="square" rtlCol="0">
            <a:spAutoFit/>
          </a:bodyPr>
          <a:lstStyle/>
          <a:p>
            <a:pPr algn="ctr"/>
            <a:r>
              <a:rPr lang="en-US" sz="3200" dirty="0"/>
              <a:t>But how do find this line?</a:t>
            </a:r>
            <a:endParaRPr lang="en-US" sz="3600" dirty="0"/>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436924" y="2709297"/>
            <a:ext cx="6690733" cy="3843612"/>
          </a:xfrm>
          <a:prstGeom prst="rect">
            <a:avLst/>
          </a:prstGeom>
        </p:spPr>
      </p:pic>
      <p:cxnSp>
        <p:nvCxnSpPr>
          <p:cNvPr id="10" name="Straight Connector 9">
            <a:extLst>
              <a:ext uri="{FF2B5EF4-FFF2-40B4-BE49-F238E27FC236}">
                <a16:creationId xmlns:a16="http://schemas.microsoft.com/office/drawing/2014/main" id="{17283DCA-82D4-878E-68C8-8AAC49894A29}"/>
              </a:ext>
            </a:extLst>
          </p:cNvPr>
          <p:cNvCxnSpPr>
            <a:cxnSpLocks/>
          </p:cNvCxnSpPr>
          <p:nvPr/>
        </p:nvCxnSpPr>
        <p:spPr>
          <a:xfrm flipH="1">
            <a:off x="720571" y="2616532"/>
            <a:ext cx="6406618" cy="287317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DA7FDEB-B266-D282-9CCC-90D3C6A76550}"/>
              </a:ext>
            </a:extLst>
          </p:cNvPr>
          <p:cNvSpPr/>
          <p:nvPr/>
        </p:nvSpPr>
        <p:spPr>
          <a:xfrm>
            <a:off x="7647709" y="2736120"/>
            <a:ext cx="4358761" cy="3843612"/>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TextBox 3">
            <a:extLst>
              <a:ext uri="{FF2B5EF4-FFF2-40B4-BE49-F238E27FC236}">
                <a16:creationId xmlns:a16="http://schemas.microsoft.com/office/drawing/2014/main" id="{77836A22-97A8-22A4-A008-817ADDFBA8F5}"/>
              </a:ext>
            </a:extLst>
          </p:cNvPr>
          <p:cNvSpPr txBox="1"/>
          <p:nvPr/>
        </p:nvSpPr>
        <p:spPr>
          <a:xfrm>
            <a:off x="7841673" y="2709297"/>
            <a:ext cx="4151545" cy="5493812"/>
          </a:xfrm>
          <a:prstGeom prst="rect">
            <a:avLst/>
          </a:prstGeom>
          <a:noFill/>
        </p:spPr>
        <p:txBody>
          <a:bodyPr wrap="square" rtlCol="0">
            <a:spAutoFit/>
          </a:bodyPr>
          <a:lstStyle/>
          <a:p>
            <a:pPr algn="ctr"/>
            <a:r>
              <a:rPr lang="en-US" sz="2000" dirty="0">
                <a:latin typeface="Helvetica" pitchFamily="2" charset="0"/>
              </a:rPr>
              <a:t>Example</a:t>
            </a:r>
          </a:p>
          <a:p>
            <a:pPr algn="ctr"/>
            <a:r>
              <a:rPr lang="en-US" sz="2000" dirty="0">
                <a:latin typeface="Helvetica" pitchFamily="2" charset="0"/>
              </a:rPr>
              <a:t>Imagine we drew a line with an intercept of 160 and a slope of 0.01 we can write it as </a:t>
            </a:r>
          </a:p>
          <a:p>
            <a:pPr algn="ctr"/>
            <a:endParaRPr lang="en-US" sz="1100" dirty="0">
              <a:latin typeface="Helvetica" pitchFamily="2" charset="0"/>
            </a:endParaRPr>
          </a:p>
          <a:p>
            <a:pPr algn="ctr"/>
            <a:r>
              <a:rPr lang="en-US" sz="2000" dirty="0">
                <a:latin typeface="Helvetica" pitchFamily="2" charset="0"/>
              </a:rPr>
              <a:t>Y = 0.01X + 160</a:t>
            </a:r>
          </a:p>
          <a:p>
            <a:pPr algn="ctr"/>
            <a:endParaRPr lang="en-US" sz="2000" dirty="0">
              <a:latin typeface="Helvetica" pitchFamily="2" charset="0"/>
            </a:endParaRPr>
          </a:p>
          <a:p>
            <a:pPr algn="ctr"/>
            <a:r>
              <a:rPr lang="en-US" sz="2000" dirty="0">
                <a:latin typeface="Helvetica" pitchFamily="2" charset="0"/>
              </a:rPr>
              <a:t>If I found a penguin of mass 4000g I can predict its flipper length to be</a:t>
            </a:r>
          </a:p>
          <a:p>
            <a:pPr algn="ctr"/>
            <a:endParaRPr lang="en-US" sz="2000" dirty="0">
              <a:latin typeface="Helvetica" pitchFamily="2" charset="0"/>
            </a:endParaRPr>
          </a:p>
          <a:p>
            <a:pPr algn="ctr"/>
            <a:r>
              <a:rPr lang="en-US" sz="2000" dirty="0">
                <a:latin typeface="Helvetica" pitchFamily="2" charset="0"/>
              </a:rPr>
              <a:t>Y = 0.01(4000) + 160</a:t>
            </a:r>
          </a:p>
          <a:p>
            <a:pPr algn="ctr"/>
            <a:r>
              <a:rPr lang="en-US" sz="2000" dirty="0">
                <a:latin typeface="Helvetica" pitchFamily="2" charset="0"/>
              </a:rPr>
              <a:t>Y = 200</a:t>
            </a:r>
          </a:p>
          <a:p>
            <a:pPr algn="ctr"/>
            <a:r>
              <a:rPr lang="en-US" sz="2000" dirty="0">
                <a:latin typeface="Helvetica" pitchFamily="2" charset="0"/>
              </a:rPr>
              <a:t> </a:t>
            </a:r>
          </a:p>
          <a:p>
            <a:pPr algn="ctr"/>
            <a:endParaRPr lang="en-US" sz="2000" dirty="0">
              <a:latin typeface="Helvetica" pitchFamily="2" charset="0"/>
            </a:endParaRPr>
          </a:p>
          <a:p>
            <a:pPr algn="ctr"/>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a:p>
            <a:endParaRPr lang="en-US" sz="2000" dirty="0">
              <a:latin typeface="Helvetica" pitchFamily="2" charset="0"/>
            </a:endParaRPr>
          </a:p>
        </p:txBody>
      </p:sp>
      <p:cxnSp>
        <p:nvCxnSpPr>
          <p:cNvPr id="8" name="Straight Connector 7">
            <a:extLst>
              <a:ext uri="{FF2B5EF4-FFF2-40B4-BE49-F238E27FC236}">
                <a16:creationId xmlns:a16="http://schemas.microsoft.com/office/drawing/2014/main" id="{1735A583-62BB-E49E-F9AE-C4890B271678}"/>
              </a:ext>
            </a:extLst>
          </p:cNvPr>
          <p:cNvCxnSpPr>
            <a:cxnSpLocks/>
          </p:cNvCxnSpPr>
          <p:nvPr/>
        </p:nvCxnSpPr>
        <p:spPr>
          <a:xfrm flipH="1" flipV="1">
            <a:off x="6830291" y="2951018"/>
            <a:ext cx="816950" cy="2355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7E2356-D260-1DBD-0204-A6B7CB1A2C08}"/>
              </a:ext>
            </a:extLst>
          </p:cNvPr>
          <p:cNvCxnSpPr>
            <a:cxnSpLocks/>
          </p:cNvCxnSpPr>
          <p:nvPr/>
        </p:nvCxnSpPr>
        <p:spPr>
          <a:xfrm flipV="1">
            <a:off x="3532910" y="4267200"/>
            <a:ext cx="0" cy="1066800"/>
          </a:xfrm>
          <a:prstGeom prst="line">
            <a:avLst/>
          </a:prstGeom>
          <a:ln w="76200">
            <a:prstDash val="sysDot"/>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37477F92-958A-83AA-AC29-23DD1B5EC273}"/>
              </a:ext>
            </a:extLst>
          </p:cNvPr>
          <p:cNvCxnSpPr>
            <a:cxnSpLocks/>
          </p:cNvCxnSpPr>
          <p:nvPr/>
        </p:nvCxnSpPr>
        <p:spPr>
          <a:xfrm>
            <a:off x="1634836" y="4267200"/>
            <a:ext cx="1898074" cy="0"/>
          </a:xfrm>
          <a:prstGeom prst="line">
            <a:avLst/>
          </a:prstGeom>
          <a:ln w="76200">
            <a:prstDash val="sys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43390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584775"/>
          </a:xfrm>
          <a:prstGeom prst="rect">
            <a:avLst/>
          </a:prstGeom>
          <a:noFill/>
        </p:spPr>
        <p:txBody>
          <a:bodyPr wrap="square" rtlCol="0">
            <a:spAutoFit/>
          </a:bodyPr>
          <a:lstStyle/>
          <a:p>
            <a:pPr algn="ctr"/>
            <a:r>
              <a:rPr lang="en-US" sz="3200" dirty="0"/>
              <a:t>But how do find this line?</a:t>
            </a:r>
            <a:endParaRPr lang="en-US" sz="3600" dirty="0"/>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1309761" y="1681558"/>
            <a:ext cx="8720931" cy="5009896"/>
          </a:xfrm>
          <a:prstGeom prst="rect">
            <a:avLst/>
          </a:prstGeom>
        </p:spPr>
      </p:pic>
    </p:spTree>
    <p:extLst>
      <p:ext uri="{BB962C8B-B14F-4D97-AF65-F5344CB8AC3E}">
        <p14:creationId xmlns:p14="http://schemas.microsoft.com/office/powerpoint/2010/main" val="3808768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461665"/>
          </a:xfrm>
          <a:prstGeom prst="rect">
            <a:avLst/>
          </a:prstGeom>
          <a:noFill/>
        </p:spPr>
        <p:txBody>
          <a:bodyPr wrap="square" rtlCol="0">
            <a:spAutoFit/>
          </a:bodyPr>
          <a:lstStyle/>
          <a:p>
            <a:pPr algn="ctr"/>
            <a:r>
              <a:rPr lang="en-US" sz="2400" dirty="0"/>
              <a:t>We naturally know that A is closest to the data but we need a way to do this in a quantified way.</a:t>
            </a:r>
            <a:endParaRPr lang="en-US" sz="2800" dirty="0"/>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1309761" y="1681558"/>
            <a:ext cx="8720931" cy="5009896"/>
          </a:xfrm>
          <a:prstGeom prst="rect">
            <a:avLst/>
          </a:prstGeom>
        </p:spPr>
      </p:pic>
      <p:cxnSp>
        <p:nvCxnSpPr>
          <p:cNvPr id="10" name="Straight Connector 9">
            <a:extLst>
              <a:ext uri="{FF2B5EF4-FFF2-40B4-BE49-F238E27FC236}">
                <a16:creationId xmlns:a16="http://schemas.microsoft.com/office/drawing/2014/main" id="{17283DCA-82D4-878E-68C8-8AAC49894A29}"/>
              </a:ext>
            </a:extLst>
          </p:cNvPr>
          <p:cNvCxnSpPr>
            <a:cxnSpLocks/>
          </p:cNvCxnSpPr>
          <p:nvPr/>
        </p:nvCxnSpPr>
        <p:spPr>
          <a:xfrm flipH="1">
            <a:off x="928255" y="3108116"/>
            <a:ext cx="8756072" cy="660320"/>
          </a:xfrm>
          <a:prstGeom prst="line">
            <a:avLst/>
          </a:prstGeom>
          <a:ln w="38100">
            <a:solidFill>
              <a:srgbClr val="06738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D4C901-EA39-FB41-4645-7AD2BF9582B7}"/>
              </a:ext>
            </a:extLst>
          </p:cNvPr>
          <p:cNvCxnSpPr>
            <a:cxnSpLocks/>
          </p:cNvCxnSpPr>
          <p:nvPr/>
        </p:nvCxnSpPr>
        <p:spPr>
          <a:xfrm flipH="1">
            <a:off x="2382982" y="1785794"/>
            <a:ext cx="7162800" cy="34092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C4E84B-195B-E4B2-89AE-3DCE2BE52F03}"/>
              </a:ext>
            </a:extLst>
          </p:cNvPr>
          <p:cNvCxnSpPr>
            <a:cxnSpLocks/>
          </p:cNvCxnSpPr>
          <p:nvPr/>
        </p:nvCxnSpPr>
        <p:spPr>
          <a:xfrm flipH="1" flipV="1">
            <a:off x="2382982" y="1785794"/>
            <a:ext cx="7065818" cy="316027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BA863AF-1873-C7DE-D8DA-698D1F0EC136}"/>
              </a:ext>
            </a:extLst>
          </p:cNvPr>
          <p:cNvSpPr txBox="1"/>
          <p:nvPr/>
        </p:nvSpPr>
        <p:spPr>
          <a:xfrm>
            <a:off x="9925497" y="1276133"/>
            <a:ext cx="452368" cy="646331"/>
          </a:xfrm>
          <a:prstGeom prst="rect">
            <a:avLst/>
          </a:prstGeom>
          <a:noFill/>
        </p:spPr>
        <p:txBody>
          <a:bodyPr wrap="none" rtlCol="0">
            <a:spAutoFit/>
          </a:bodyPr>
          <a:lstStyle/>
          <a:p>
            <a:r>
              <a:rPr lang="en-US" sz="3600" dirty="0">
                <a:solidFill>
                  <a:schemeClr val="accent6"/>
                </a:solidFill>
              </a:rPr>
              <a:t>A</a:t>
            </a:r>
          </a:p>
        </p:txBody>
      </p:sp>
      <p:sp>
        <p:nvSpPr>
          <p:cNvPr id="21" name="TextBox 20">
            <a:extLst>
              <a:ext uri="{FF2B5EF4-FFF2-40B4-BE49-F238E27FC236}">
                <a16:creationId xmlns:a16="http://schemas.microsoft.com/office/drawing/2014/main" id="{19AA995E-88A6-71C3-1047-22DD739EA9D6}"/>
              </a:ext>
            </a:extLst>
          </p:cNvPr>
          <p:cNvSpPr txBox="1"/>
          <p:nvPr/>
        </p:nvSpPr>
        <p:spPr>
          <a:xfrm>
            <a:off x="9916681" y="2730390"/>
            <a:ext cx="463588" cy="707886"/>
          </a:xfrm>
          <a:prstGeom prst="rect">
            <a:avLst/>
          </a:prstGeom>
          <a:noFill/>
        </p:spPr>
        <p:txBody>
          <a:bodyPr wrap="none" rtlCol="0">
            <a:spAutoFit/>
          </a:bodyPr>
          <a:lstStyle/>
          <a:p>
            <a:r>
              <a:rPr lang="en-US" sz="4000" dirty="0">
                <a:solidFill>
                  <a:srgbClr val="067384"/>
                </a:solidFill>
              </a:rPr>
              <a:t>B</a:t>
            </a:r>
          </a:p>
        </p:txBody>
      </p:sp>
      <p:sp>
        <p:nvSpPr>
          <p:cNvPr id="22" name="TextBox 21">
            <a:extLst>
              <a:ext uri="{FF2B5EF4-FFF2-40B4-BE49-F238E27FC236}">
                <a16:creationId xmlns:a16="http://schemas.microsoft.com/office/drawing/2014/main" id="{5905EB3A-01B3-E984-BD75-A9B845C14F3C}"/>
              </a:ext>
            </a:extLst>
          </p:cNvPr>
          <p:cNvSpPr txBox="1"/>
          <p:nvPr/>
        </p:nvSpPr>
        <p:spPr>
          <a:xfrm>
            <a:off x="9919085" y="4710922"/>
            <a:ext cx="458780" cy="707886"/>
          </a:xfrm>
          <a:prstGeom prst="rect">
            <a:avLst/>
          </a:prstGeom>
          <a:noFill/>
        </p:spPr>
        <p:txBody>
          <a:bodyPr wrap="none" rtlCol="0">
            <a:spAutoFit/>
          </a:bodyPr>
          <a:lstStyle/>
          <a:p>
            <a:r>
              <a:rPr lang="en-US" sz="4000" dirty="0">
                <a:solidFill>
                  <a:schemeClr val="accent2"/>
                </a:solidFill>
              </a:rPr>
              <a:t>C</a:t>
            </a:r>
          </a:p>
        </p:txBody>
      </p:sp>
      <p:pic>
        <p:nvPicPr>
          <p:cNvPr id="3" name="Picture 2" descr="A blue background with a qr code&#10;&#10;Description automatically generated">
            <a:extLst>
              <a:ext uri="{FF2B5EF4-FFF2-40B4-BE49-F238E27FC236}">
                <a16:creationId xmlns:a16="http://schemas.microsoft.com/office/drawing/2014/main" id="{644377FC-76A7-B700-DE88-B021E4A54E6C}"/>
              </a:ext>
            </a:extLst>
          </p:cNvPr>
          <p:cNvPicPr>
            <a:picLocks noChangeAspect="1"/>
          </p:cNvPicPr>
          <p:nvPr/>
        </p:nvPicPr>
        <p:blipFill rotWithShape="1">
          <a:blip r:embed="rId3"/>
          <a:srcRect b="45365"/>
          <a:stretch/>
        </p:blipFill>
        <p:spPr>
          <a:xfrm>
            <a:off x="11001494" y="5850036"/>
            <a:ext cx="1197676" cy="1007964"/>
          </a:xfrm>
          <a:prstGeom prst="rect">
            <a:avLst/>
          </a:prstGeom>
        </p:spPr>
      </p:pic>
    </p:spTree>
    <p:extLst>
      <p:ext uri="{BB962C8B-B14F-4D97-AF65-F5344CB8AC3E}">
        <p14:creationId xmlns:p14="http://schemas.microsoft.com/office/powerpoint/2010/main" val="737368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584775"/>
          </a:xfrm>
          <a:prstGeom prst="rect">
            <a:avLst/>
          </a:prstGeom>
          <a:noFill/>
        </p:spPr>
        <p:txBody>
          <a:bodyPr wrap="square" rtlCol="0">
            <a:spAutoFit/>
          </a:bodyPr>
          <a:lstStyle/>
          <a:p>
            <a:pPr algn="ctr"/>
            <a:r>
              <a:rPr lang="en-US" sz="3200" dirty="0"/>
              <a:t>Residuals and model fit</a:t>
            </a:r>
            <a:endParaRPr lang="en-US" sz="3600" dirty="0"/>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1309761" y="1681558"/>
            <a:ext cx="8720931" cy="5009896"/>
          </a:xfrm>
          <a:prstGeom prst="rect">
            <a:avLst/>
          </a:prstGeom>
        </p:spPr>
      </p:pic>
      <p:cxnSp>
        <p:nvCxnSpPr>
          <p:cNvPr id="12" name="Straight Connector 11">
            <a:extLst>
              <a:ext uri="{FF2B5EF4-FFF2-40B4-BE49-F238E27FC236}">
                <a16:creationId xmlns:a16="http://schemas.microsoft.com/office/drawing/2014/main" id="{3CD4C901-EA39-FB41-4645-7AD2BF9582B7}"/>
              </a:ext>
            </a:extLst>
          </p:cNvPr>
          <p:cNvCxnSpPr>
            <a:cxnSpLocks/>
          </p:cNvCxnSpPr>
          <p:nvPr/>
        </p:nvCxnSpPr>
        <p:spPr>
          <a:xfrm flipH="1">
            <a:off x="2382982" y="1785794"/>
            <a:ext cx="7162800" cy="34092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BA863AF-1873-C7DE-D8DA-698D1F0EC136}"/>
              </a:ext>
            </a:extLst>
          </p:cNvPr>
          <p:cNvSpPr txBox="1"/>
          <p:nvPr/>
        </p:nvSpPr>
        <p:spPr>
          <a:xfrm>
            <a:off x="9925497" y="1276133"/>
            <a:ext cx="452368" cy="646331"/>
          </a:xfrm>
          <a:prstGeom prst="rect">
            <a:avLst/>
          </a:prstGeom>
          <a:noFill/>
        </p:spPr>
        <p:txBody>
          <a:bodyPr wrap="none" rtlCol="0">
            <a:spAutoFit/>
          </a:bodyPr>
          <a:lstStyle/>
          <a:p>
            <a:r>
              <a:rPr lang="en-US" sz="3600" dirty="0">
                <a:solidFill>
                  <a:schemeClr val="accent6"/>
                </a:solidFill>
              </a:rPr>
              <a:t>A</a:t>
            </a:r>
          </a:p>
        </p:txBody>
      </p:sp>
      <p:cxnSp>
        <p:nvCxnSpPr>
          <p:cNvPr id="3" name="Straight Arrow Connector 2">
            <a:extLst>
              <a:ext uri="{FF2B5EF4-FFF2-40B4-BE49-F238E27FC236}">
                <a16:creationId xmlns:a16="http://schemas.microsoft.com/office/drawing/2014/main" id="{3F097F74-7BE1-D4F4-A5B1-8862132FED9B}"/>
              </a:ext>
            </a:extLst>
          </p:cNvPr>
          <p:cNvCxnSpPr>
            <a:cxnSpLocks/>
          </p:cNvCxnSpPr>
          <p:nvPr/>
        </p:nvCxnSpPr>
        <p:spPr>
          <a:xfrm flipV="1">
            <a:off x="9308862" y="1922464"/>
            <a:ext cx="0" cy="672760"/>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7396D2CD-E224-86E2-E1D9-568692A9F66E}"/>
              </a:ext>
            </a:extLst>
          </p:cNvPr>
          <p:cNvSpPr/>
          <p:nvPr/>
        </p:nvSpPr>
        <p:spPr>
          <a:xfrm>
            <a:off x="9226954" y="2595224"/>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45F8627-2E24-EE81-5F8C-DE3784292041}"/>
              </a:ext>
            </a:extLst>
          </p:cNvPr>
          <p:cNvSpPr/>
          <p:nvPr/>
        </p:nvSpPr>
        <p:spPr>
          <a:xfrm>
            <a:off x="9836204" y="2397949"/>
            <a:ext cx="2197452" cy="2655965"/>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TextBox 10">
            <a:extLst>
              <a:ext uri="{FF2B5EF4-FFF2-40B4-BE49-F238E27FC236}">
                <a16:creationId xmlns:a16="http://schemas.microsoft.com/office/drawing/2014/main" id="{2A1E61C7-876A-2B83-D77E-FAB8DB3D145C}"/>
              </a:ext>
            </a:extLst>
          </p:cNvPr>
          <p:cNvSpPr txBox="1"/>
          <p:nvPr/>
        </p:nvSpPr>
        <p:spPr>
          <a:xfrm>
            <a:off x="10005978" y="2503467"/>
            <a:ext cx="1862849" cy="2308324"/>
          </a:xfrm>
          <a:prstGeom prst="rect">
            <a:avLst/>
          </a:prstGeom>
          <a:noFill/>
        </p:spPr>
        <p:txBody>
          <a:bodyPr wrap="square" rtlCol="0">
            <a:spAutoFit/>
          </a:bodyPr>
          <a:lstStyle/>
          <a:p>
            <a:r>
              <a:rPr lang="en-US" dirty="0"/>
              <a:t>We calculate the residuals of every point to the fitted line.</a:t>
            </a:r>
          </a:p>
          <a:p>
            <a:endParaRPr lang="en-US" dirty="0"/>
          </a:p>
          <a:p>
            <a:r>
              <a:rPr lang="en-US" dirty="0"/>
              <a:t>And get the sum of the squares of these residuals.</a:t>
            </a:r>
          </a:p>
        </p:txBody>
      </p:sp>
      <p:cxnSp>
        <p:nvCxnSpPr>
          <p:cNvPr id="13" name="Straight Arrow Connector 12">
            <a:extLst>
              <a:ext uri="{FF2B5EF4-FFF2-40B4-BE49-F238E27FC236}">
                <a16:creationId xmlns:a16="http://schemas.microsoft.com/office/drawing/2014/main" id="{CD41B45D-4B9E-2EEC-A439-0260B85F5907}"/>
              </a:ext>
            </a:extLst>
          </p:cNvPr>
          <p:cNvCxnSpPr>
            <a:cxnSpLocks/>
          </p:cNvCxnSpPr>
          <p:nvPr/>
        </p:nvCxnSpPr>
        <p:spPr>
          <a:xfrm flipV="1">
            <a:off x="6396786" y="3310539"/>
            <a:ext cx="0" cy="672760"/>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CB9FDC1-5563-EF18-EBCF-208E1056CD80}"/>
              </a:ext>
            </a:extLst>
          </p:cNvPr>
          <p:cNvSpPr/>
          <p:nvPr/>
        </p:nvSpPr>
        <p:spPr>
          <a:xfrm>
            <a:off x="6314878" y="3983299"/>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7D8A40-6846-825E-4A59-9C00A7F3FC20}"/>
              </a:ext>
            </a:extLst>
          </p:cNvPr>
          <p:cNvCxnSpPr>
            <a:cxnSpLocks/>
          </p:cNvCxnSpPr>
          <p:nvPr/>
        </p:nvCxnSpPr>
        <p:spPr>
          <a:xfrm flipV="1">
            <a:off x="7661294" y="2727672"/>
            <a:ext cx="0" cy="582867"/>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BAEF204-0B6F-FBAC-46C1-36E1B7E1E507}"/>
              </a:ext>
            </a:extLst>
          </p:cNvPr>
          <p:cNvSpPr/>
          <p:nvPr/>
        </p:nvSpPr>
        <p:spPr>
          <a:xfrm>
            <a:off x="7591743" y="3202722"/>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BDACE39-8AE4-DB4C-11CC-B0CABD9A8C69}"/>
              </a:ext>
            </a:extLst>
          </p:cNvPr>
          <p:cNvSpPr/>
          <p:nvPr/>
        </p:nvSpPr>
        <p:spPr>
          <a:xfrm>
            <a:off x="5441663" y="2825879"/>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67ED968-EFED-CE55-2A59-0A8AC93CB97B}"/>
              </a:ext>
            </a:extLst>
          </p:cNvPr>
          <p:cNvCxnSpPr>
            <a:cxnSpLocks/>
          </p:cNvCxnSpPr>
          <p:nvPr/>
        </p:nvCxnSpPr>
        <p:spPr>
          <a:xfrm>
            <a:off x="5511462" y="2864788"/>
            <a:ext cx="0" cy="848589"/>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625482D-DD6F-E209-61CF-4E92963377E6}"/>
              </a:ext>
            </a:extLst>
          </p:cNvPr>
          <p:cNvSpPr/>
          <p:nvPr/>
        </p:nvSpPr>
        <p:spPr>
          <a:xfrm>
            <a:off x="4508158" y="3495381"/>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474D4569-A53D-EF45-AA70-75719B0FF451}"/>
              </a:ext>
            </a:extLst>
          </p:cNvPr>
          <p:cNvCxnSpPr>
            <a:cxnSpLocks/>
          </p:cNvCxnSpPr>
          <p:nvPr/>
        </p:nvCxnSpPr>
        <p:spPr>
          <a:xfrm>
            <a:off x="4577957" y="3534290"/>
            <a:ext cx="0" cy="691721"/>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F68787B0-5654-FC11-6030-05AAAD798A50}"/>
              </a:ext>
            </a:extLst>
          </p:cNvPr>
          <p:cNvSpPr/>
          <p:nvPr/>
        </p:nvSpPr>
        <p:spPr>
          <a:xfrm>
            <a:off x="3029480" y="3956747"/>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2590A62-E49A-A9D6-3B30-0BA5600DC093}"/>
              </a:ext>
            </a:extLst>
          </p:cNvPr>
          <p:cNvCxnSpPr>
            <a:cxnSpLocks/>
          </p:cNvCxnSpPr>
          <p:nvPr/>
        </p:nvCxnSpPr>
        <p:spPr>
          <a:xfrm>
            <a:off x="3099279" y="3995656"/>
            <a:ext cx="0" cy="848589"/>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DB2DE3D-DABF-18A7-B06B-9E9D62732E6D}"/>
              </a:ext>
            </a:extLst>
          </p:cNvPr>
          <p:cNvSpPr/>
          <p:nvPr/>
        </p:nvSpPr>
        <p:spPr>
          <a:xfrm>
            <a:off x="7000118" y="2397949"/>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28201AF2-6D07-61F4-52D1-E9EB95AA1EFD}"/>
              </a:ext>
            </a:extLst>
          </p:cNvPr>
          <p:cNvCxnSpPr>
            <a:cxnSpLocks/>
          </p:cNvCxnSpPr>
          <p:nvPr/>
        </p:nvCxnSpPr>
        <p:spPr>
          <a:xfrm>
            <a:off x="7069917" y="2436858"/>
            <a:ext cx="0" cy="521469"/>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622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Models</a:t>
            </a: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1015663"/>
          </a:xfrm>
          <a:prstGeom prst="rect">
            <a:avLst/>
          </a:prstGeom>
          <a:noFill/>
        </p:spPr>
        <p:txBody>
          <a:bodyPr wrap="square">
            <a:spAutoFit/>
          </a:bodyPr>
          <a:lstStyle/>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465972B8-91F0-125F-7744-DD0CF5340F70}"/>
              </a:ext>
            </a:extLst>
          </p:cNvPr>
          <p:cNvSpPr txBox="1"/>
          <p:nvPr/>
        </p:nvSpPr>
        <p:spPr>
          <a:xfrm>
            <a:off x="0" y="862206"/>
            <a:ext cx="12192000" cy="523220"/>
          </a:xfrm>
          <a:prstGeom prst="rect">
            <a:avLst/>
          </a:prstGeom>
          <a:noFill/>
        </p:spPr>
        <p:txBody>
          <a:bodyPr wrap="square" rtlCol="0">
            <a:spAutoFit/>
          </a:bodyPr>
          <a:lstStyle/>
          <a:p>
            <a:pPr algn="ctr"/>
            <a:r>
              <a:rPr lang="en-US" sz="2800" dirty="0"/>
              <a:t>line with maximum likelihood = lowest Least squares value </a:t>
            </a:r>
            <a:endParaRPr lang="en-US" sz="3200" dirty="0"/>
          </a:p>
        </p:txBody>
      </p:sp>
      <p:pic>
        <p:nvPicPr>
          <p:cNvPr id="7" name="Picture 6" descr="A graph of body mass&#10;&#10;Description automatically generated">
            <a:extLst>
              <a:ext uri="{FF2B5EF4-FFF2-40B4-BE49-F238E27FC236}">
                <a16:creationId xmlns:a16="http://schemas.microsoft.com/office/drawing/2014/main" id="{5DED1360-C2C3-AB38-E8E2-8214E0CF6032}"/>
              </a:ext>
            </a:extLst>
          </p:cNvPr>
          <p:cNvPicPr>
            <a:picLocks noChangeAspect="1"/>
          </p:cNvPicPr>
          <p:nvPr/>
        </p:nvPicPr>
        <p:blipFill>
          <a:blip r:embed="rId2"/>
          <a:stretch>
            <a:fillRect/>
          </a:stretch>
        </p:blipFill>
        <p:spPr>
          <a:xfrm>
            <a:off x="1309761" y="1681558"/>
            <a:ext cx="8720931" cy="5009896"/>
          </a:xfrm>
          <a:prstGeom prst="rect">
            <a:avLst/>
          </a:prstGeom>
        </p:spPr>
      </p:pic>
      <p:cxnSp>
        <p:nvCxnSpPr>
          <p:cNvPr id="12" name="Straight Connector 11">
            <a:extLst>
              <a:ext uri="{FF2B5EF4-FFF2-40B4-BE49-F238E27FC236}">
                <a16:creationId xmlns:a16="http://schemas.microsoft.com/office/drawing/2014/main" id="{3CD4C901-EA39-FB41-4645-7AD2BF9582B7}"/>
              </a:ext>
            </a:extLst>
          </p:cNvPr>
          <p:cNvCxnSpPr>
            <a:cxnSpLocks/>
          </p:cNvCxnSpPr>
          <p:nvPr/>
        </p:nvCxnSpPr>
        <p:spPr>
          <a:xfrm flipH="1">
            <a:off x="2382982" y="1785794"/>
            <a:ext cx="7162800" cy="34092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BA863AF-1873-C7DE-D8DA-698D1F0EC136}"/>
              </a:ext>
            </a:extLst>
          </p:cNvPr>
          <p:cNvSpPr txBox="1"/>
          <p:nvPr/>
        </p:nvSpPr>
        <p:spPr>
          <a:xfrm>
            <a:off x="9925497" y="1276133"/>
            <a:ext cx="452368" cy="646331"/>
          </a:xfrm>
          <a:prstGeom prst="rect">
            <a:avLst/>
          </a:prstGeom>
          <a:noFill/>
        </p:spPr>
        <p:txBody>
          <a:bodyPr wrap="none" rtlCol="0">
            <a:spAutoFit/>
          </a:bodyPr>
          <a:lstStyle/>
          <a:p>
            <a:r>
              <a:rPr lang="en-US" sz="3600" dirty="0">
                <a:solidFill>
                  <a:schemeClr val="accent6"/>
                </a:solidFill>
              </a:rPr>
              <a:t>A</a:t>
            </a:r>
          </a:p>
        </p:txBody>
      </p:sp>
      <p:cxnSp>
        <p:nvCxnSpPr>
          <p:cNvPr id="3" name="Straight Arrow Connector 2">
            <a:extLst>
              <a:ext uri="{FF2B5EF4-FFF2-40B4-BE49-F238E27FC236}">
                <a16:creationId xmlns:a16="http://schemas.microsoft.com/office/drawing/2014/main" id="{3F097F74-7BE1-D4F4-A5B1-8862132FED9B}"/>
              </a:ext>
            </a:extLst>
          </p:cNvPr>
          <p:cNvCxnSpPr>
            <a:cxnSpLocks/>
          </p:cNvCxnSpPr>
          <p:nvPr/>
        </p:nvCxnSpPr>
        <p:spPr>
          <a:xfrm flipV="1">
            <a:off x="9308862" y="1922464"/>
            <a:ext cx="0" cy="672760"/>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7396D2CD-E224-86E2-E1D9-568692A9F66E}"/>
              </a:ext>
            </a:extLst>
          </p:cNvPr>
          <p:cNvSpPr/>
          <p:nvPr/>
        </p:nvSpPr>
        <p:spPr>
          <a:xfrm>
            <a:off x="9226954" y="2595224"/>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45F8627-2E24-EE81-5F8C-DE3784292041}"/>
              </a:ext>
            </a:extLst>
          </p:cNvPr>
          <p:cNvSpPr/>
          <p:nvPr/>
        </p:nvSpPr>
        <p:spPr>
          <a:xfrm>
            <a:off x="9836204" y="2397949"/>
            <a:ext cx="2197452" cy="2655965"/>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TextBox 10">
            <a:extLst>
              <a:ext uri="{FF2B5EF4-FFF2-40B4-BE49-F238E27FC236}">
                <a16:creationId xmlns:a16="http://schemas.microsoft.com/office/drawing/2014/main" id="{2A1E61C7-876A-2B83-D77E-FAB8DB3D145C}"/>
              </a:ext>
            </a:extLst>
          </p:cNvPr>
          <p:cNvSpPr txBox="1"/>
          <p:nvPr/>
        </p:nvSpPr>
        <p:spPr>
          <a:xfrm>
            <a:off x="10005978" y="2503467"/>
            <a:ext cx="1862849" cy="2031325"/>
          </a:xfrm>
          <a:prstGeom prst="rect">
            <a:avLst/>
          </a:prstGeom>
          <a:noFill/>
        </p:spPr>
        <p:txBody>
          <a:bodyPr wrap="square" rtlCol="0">
            <a:spAutoFit/>
          </a:bodyPr>
          <a:lstStyle/>
          <a:p>
            <a:r>
              <a:rPr lang="en-US" dirty="0"/>
              <a:t>The square of the sum of the residuals for the orange line is much larger compared to the green line. </a:t>
            </a:r>
          </a:p>
        </p:txBody>
      </p:sp>
      <p:cxnSp>
        <p:nvCxnSpPr>
          <p:cNvPr id="13" name="Straight Arrow Connector 12">
            <a:extLst>
              <a:ext uri="{FF2B5EF4-FFF2-40B4-BE49-F238E27FC236}">
                <a16:creationId xmlns:a16="http://schemas.microsoft.com/office/drawing/2014/main" id="{CD41B45D-4B9E-2EEC-A439-0260B85F5907}"/>
              </a:ext>
            </a:extLst>
          </p:cNvPr>
          <p:cNvCxnSpPr>
            <a:cxnSpLocks/>
          </p:cNvCxnSpPr>
          <p:nvPr/>
        </p:nvCxnSpPr>
        <p:spPr>
          <a:xfrm flipV="1">
            <a:off x="6396786" y="3310539"/>
            <a:ext cx="0" cy="672760"/>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CB9FDC1-5563-EF18-EBCF-208E1056CD80}"/>
              </a:ext>
            </a:extLst>
          </p:cNvPr>
          <p:cNvSpPr/>
          <p:nvPr/>
        </p:nvSpPr>
        <p:spPr>
          <a:xfrm>
            <a:off x="6314878" y="3983299"/>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7D8A40-6846-825E-4A59-9C00A7F3FC20}"/>
              </a:ext>
            </a:extLst>
          </p:cNvPr>
          <p:cNvCxnSpPr>
            <a:cxnSpLocks/>
          </p:cNvCxnSpPr>
          <p:nvPr/>
        </p:nvCxnSpPr>
        <p:spPr>
          <a:xfrm flipV="1">
            <a:off x="7661294" y="2727672"/>
            <a:ext cx="0" cy="582867"/>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BAEF204-0B6F-FBAC-46C1-36E1B7E1E507}"/>
              </a:ext>
            </a:extLst>
          </p:cNvPr>
          <p:cNvSpPr/>
          <p:nvPr/>
        </p:nvSpPr>
        <p:spPr>
          <a:xfrm>
            <a:off x="7591743" y="3202722"/>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BDACE39-8AE4-DB4C-11CC-B0CABD9A8C69}"/>
              </a:ext>
            </a:extLst>
          </p:cNvPr>
          <p:cNvSpPr/>
          <p:nvPr/>
        </p:nvSpPr>
        <p:spPr>
          <a:xfrm>
            <a:off x="5441663" y="2825879"/>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67ED968-EFED-CE55-2A59-0A8AC93CB97B}"/>
              </a:ext>
            </a:extLst>
          </p:cNvPr>
          <p:cNvCxnSpPr>
            <a:cxnSpLocks/>
          </p:cNvCxnSpPr>
          <p:nvPr/>
        </p:nvCxnSpPr>
        <p:spPr>
          <a:xfrm>
            <a:off x="5511462" y="2864788"/>
            <a:ext cx="0" cy="848589"/>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625482D-DD6F-E209-61CF-4E92963377E6}"/>
              </a:ext>
            </a:extLst>
          </p:cNvPr>
          <p:cNvSpPr/>
          <p:nvPr/>
        </p:nvSpPr>
        <p:spPr>
          <a:xfrm>
            <a:off x="4508158" y="3495381"/>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474D4569-A53D-EF45-AA70-75719B0FF451}"/>
              </a:ext>
            </a:extLst>
          </p:cNvPr>
          <p:cNvCxnSpPr>
            <a:cxnSpLocks/>
          </p:cNvCxnSpPr>
          <p:nvPr/>
        </p:nvCxnSpPr>
        <p:spPr>
          <a:xfrm>
            <a:off x="4577957" y="3534290"/>
            <a:ext cx="0" cy="691721"/>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F68787B0-5654-FC11-6030-05AAAD798A50}"/>
              </a:ext>
            </a:extLst>
          </p:cNvPr>
          <p:cNvSpPr/>
          <p:nvPr/>
        </p:nvSpPr>
        <p:spPr>
          <a:xfrm>
            <a:off x="3029480" y="3956747"/>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2590A62-E49A-A9D6-3B30-0BA5600DC093}"/>
              </a:ext>
            </a:extLst>
          </p:cNvPr>
          <p:cNvCxnSpPr>
            <a:cxnSpLocks/>
          </p:cNvCxnSpPr>
          <p:nvPr/>
        </p:nvCxnSpPr>
        <p:spPr>
          <a:xfrm>
            <a:off x="3099279" y="3995656"/>
            <a:ext cx="0" cy="848589"/>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DB2DE3D-DABF-18A7-B06B-9E9D62732E6D}"/>
              </a:ext>
            </a:extLst>
          </p:cNvPr>
          <p:cNvSpPr/>
          <p:nvPr/>
        </p:nvSpPr>
        <p:spPr>
          <a:xfrm>
            <a:off x="7000118" y="2397949"/>
            <a:ext cx="139101" cy="132448"/>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28201AF2-6D07-61F4-52D1-E9EB95AA1EFD}"/>
              </a:ext>
            </a:extLst>
          </p:cNvPr>
          <p:cNvCxnSpPr>
            <a:cxnSpLocks/>
          </p:cNvCxnSpPr>
          <p:nvPr/>
        </p:nvCxnSpPr>
        <p:spPr>
          <a:xfrm>
            <a:off x="7069917" y="2436858"/>
            <a:ext cx="0" cy="521469"/>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8CD115B-0554-EE7E-8248-C66C292CDAA6}"/>
              </a:ext>
            </a:extLst>
          </p:cNvPr>
          <p:cNvCxnSpPr>
            <a:cxnSpLocks/>
          </p:cNvCxnSpPr>
          <p:nvPr/>
        </p:nvCxnSpPr>
        <p:spPr>
          <a:xfrm flipH="1" flipV="1">
            <a:off x="2382982" y="1785794"/>
            <a:ext cx="7065818" cy="316027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E34CEE-F331-4707-1619-F6506C0AEE8C}"/>
              </a:ext>
            </a:extLst>
          </p:cNvPr>
          <p:cNvCxnSpPr>
            <a:cxnSpLocks/>
          </p:cNvCxnSpPr>
          <p:nvPr/>
        </p:nvCxnSpPr>
        <p:spPr>
          <a:xfrm flipH="1">
            <a:off x="9308862" y="2646490"/>
            <a:ext cx="12108" cy="2262512"/>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8402164-5362-7ED8-E423-ECA5B7238EE2}"/>
              </a:ext>
            </a:extLst>
          </p:cNvPr>
          <p:cNvCxnSpPr>
            <a:cxnSpLocks/>
          </p:cNvCxnSpPr>
          <p:nvPr/>
        </p:nvCxnSpPr>
        <p:spPr>
          <a:xfrm flipH="1">
            <a:off x="7057560" y="2478046"/>
            <a:ext cx="16473" cy="1441630"/>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7CD757B-5661-0882-963A-2E6D36D5C491}"/>
              </a:ext>
            </a:extLst>
          </p:cNvPr>
          <p:cNvCxnSpPr>
            <a:cxnSpLocks/>
          </p:cNvCxnSpPr>
          <p:nvPr/>
        </p:nvCxnSpPr>
        <p:spPr>
          <a:xfrm flipH="1">
            <a:off x="7653056" y="3271268"/>
            <a:ext cx="16473" cy="1441630"/>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46289C-5669-D4CF-CB3C-F91B7BA95F24}"/>
              </a:ext>
            </a:extLst>
          </p:cNvPr>
          <p:cNvCxnSpPr>
            <a:cxnSpLocks/>
          </p:cNvCxnSpPr>
          <p:nvPr/>
        </p:nvCxnSpPr>
        <p:spPr>
          <a:xfrm>
            <a:off x="5511775" y="2867389"/>
            <a:ext cx="12357" cy="389200"/>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678AAA2-6973-ACE8-DF16-CE050A90A776}"/>
              </a:ext>
            </a:extLst>
          </p:cNvPr>
          <p:cNvCxnSpPr>
            <a:cxnSpLocks/>
          </p:cNvCxnSpPr>
          <p:nvPr/>
        </p:nvCxnSpPr>
        <p:spPr>
          <a:xfrm flipV="1">
            <a:off x="6384429" y="3490394"/>
            <a:ext cx="0" cy="575925"/>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05B604-073F-D0EE-6A91-347DDD111FB4}"/>
              </a:ext>
            </a:extLst>
          </p:cNvPr>
          <p:cNvCxnSpPr>
            <a:cxnSpLocks/>
          </p:cNvCxnSpPr>
          <p:nvPr/>
        </p:nvCxnSpPr>
        <p:spPr>
          <a:xfrm flipV="1">
            <a:off x="4573820" y="2753713"/>
            <a:ext cx="28722" cy="780577"/>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62B53F7-A725-C461-F63E-4D9D94906F5D}"/>
              </a:ext>
            </a:extLst>
          </p:cNvPr>
          <p:cNvCxnSpPr>
            <a:cxnSpLocks/>
          </p:cNvCxnSpPr>
          <p:nvPr/>
        </p:nvCxnSpPr>
        <p:spPr>
          <a:xfrm flipV="1">
            <a:off x="3100275" y="2132121"/>
            <a:ext cx="0" cy="1824626"/>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71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7" name="Rounded Rectangle 6">
            <a:extLst>
              <a:ext uri="{FF2B5EF4-FFF2-40B4-BE49-F238E27FC236}">
                <a16:creationId xmlns:a16="http://schemas.microsoft.com/office/drawing/2014/main" id="{42CE94CE-C637-16A6-D99E-ED1EDDE9642B}"/>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 name="Rounded Rectangle 7">
            <a:extLst>
              <a:ext uri="{FF2B5EF4-FFF2-40B4-BE49-F238E27FC236}">
                <a16:creationId xmlns:a16="http://schemas.microsoft.com/office/drawing/2014/main" id="{A8BB19B5-72E2-1156-DD1D-391B4918B489}"/>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 name="TextBox 8">
            <a:extLst>
              <a:ext uri="{FF2B5EF4-FFF2-40B4-BE49-F238E27FC236}">
                <a16:creationId xmlns:a16="http://schemas.microsoft.com/office/drawing/2014/main" id="{B8709740-0BD1-84EA-3486-66A8AE39423A}"/>
              </a:ext>
            </a:extLst>
          </p:cNvPr>
          <p:cNvSpPr txBox="1"/>
          <p:nvPr/>
        </p:nvSpPr>
        <p:spPr>
          <a:xfrm>
            <a:off x="338959" y="1382286"/>
            <a:ext cx="3584921" cy="3023905"/>
          </a:xfrm>
          <a:prstGeom prst="rect">
            <a:avLst/>
          </a:prstGeom>
          <a:noFill/>
        </p:spPr>
        <p:txBody>
          <a:bodyPr wrap="square">
            <a:spAutoFit/>
          </a:bodyPr>
          <a:lstStyle/>
          <a:p>
            <a:r>
              <a:rPr lang="en-US" sz="2000" dirty="0"/>
              <a:t>Upload the penguin dataset</a:t>
            </a:r>
          </a:p>
          <a:p>
            <a:endParaRPr lang="en-US" sz="2000" dirty="0"/>
          </a:p>
          <a:p>
            <a:r>
              <a:rPr lang="en-US" sz="1050" dirty="0" err="1">
                <a:latin typeface="Consolas" panose="020B0609020204030204" pitchFamily="49" charset="0"/>
                <a:cs typeface="Consolas" panose="020B0609020204030204" pitchFamily="49" charset="0"/>
              </a:rPr>
              <a:t>pen_data</a:t>
            </a:r>
            <a:r>
              <a:rPr lang="en-US" sz="1050" dirty="0">
                <a:latin typeface="Consolas" panose="020B0609020204030204" pitchFamily="49" charset="0"/>
                <a:cs typeface="Consolas" panose="020B0609020204030204" pitchFamily="49" charset="0"/>
              </a:rPr>
              <a:t> &lt;- </a:t>
            </a:r>
            <a:r>
              <a:rPr lang="en-US" sz="1050" dirty="0" err="1">
                <a:latin typeface="Consolas" panose="020B0609020204030204" pitchFamily="49" charset="0"/>
                <a:cs typeface="Consolas" panose="020B0609020204030204" pitchFamily="49" charset="0"/>
              </a:rPr>
              <a:t>read.csv</a:t>
            </a:r>
            <a:r>
              <a:rPr lang="en-US" sz="1050" dirty="0">
                <a:latin typeface="Consolas" panose="020B0609020204030204" pitchFamily="49" charset="0"/>
                <a:cs typeface="Consolas" panose="020B0609020204030204" pitchFamily="49" charset="0"/>
              </a:rPr>
              <a:t>("penguin_1_10_2023.csv")</a:t>
            </a:r>
          </a:p>
          <a:p>
            <a:endParaRPr lang="en-US" sz="2000" dirty="0"/>
          </a:p>
          <a:p>
            <a:r>
              <a:rPr lang="en-US" sz="2000" dirty="0"/>
              <a:t>Use the function </a:t>
            </a:r>
          </a:p>
          <a:p>
            <a:pPr algn="ctr"/>
            <a:endParaRPr lang="en-US" sz="2000" dirty="0">
              <a:latin typeface="Consolas" panose="020B0609020204030204" pitchFamily="49" charset="0"/>
              <a:cs typeface="Consolas" panose="020B0609020204030204" pitchFamily="49" charset="0"/>
            </a:endParaRPr>
          </a:p>
          <a:p>
            <a:pPr algn="ctr"/>
            <a:r>
              <a:rPr lang="en-US" sz="2000" dirty="0">
                <a:latin typeface="Consolas" panose="020B0609020204030204" pitchFamily="49" charset="0"/>
                <a:cs typeface="Consolas" panose="020B0609020204030204" pitchFamily="49" charset="0"/>
              </a:rPr>
              <a:t>mod_1 &lt;- </a:t>
            </a:r>
            <a:r>
              <a:rPr lang="en-US" sz="2000" dirty="0" err="1">
                <a:latin typeface="Consolas" panose="020B0609020204030204" pitchFamily="49" charset="0"/>
                <a:cs typeface="Consolas" panose="020B0609020204030204" pitchFamily="49" charset="0"/>
              </a:rPr>
              <a:t>lm</a:t>
            </a:r>
            <a:r>
              <a:rPr lang="en-US" sz="2000" dirty="0">
                <a:latin typeface="Consolas" panose="020B0609020204030204" pitchFamily="49" charset="0"/>
                <a:cs typeface="Consolas" panose="020B0609020204030204" pitchFamily="49" charset="0"/>
              </a:rPr>
              <a:t>(y ~ x) </a:t>
            </a:r>
          </a:p>
          <a:p>
            <a:pPr algn="ctr"/>
            <a:endParaRPr lang="en-US" sz="2000" dirty="0">
              <a:latin typeface="Consolas" panose="020B0609020204030204" pitchFamily="49" charset="0"/>
              <a:cs typeface="Consolas" panose="020B0609020204030204" pitchFamily="49" charset="0"/>
            </a:endParaRPr>
          </a:p>
          <a:p>
            <a:pPr algn="ctr"/>
            <a:r>
              <a:rPr lang="en-US" sz="2000" dirty="0">
                <a:latin typeface="Consolas" panose="020B0609020204030204" pitchFamily="49" charset="0"/>
                <a:cs typeface="Consolas" panose="020B0609020204030204" pitchFamily="49" charset="0"/>
              </a:rPr>
              <a:t>summary(mod_1)</a:t>
            </a:r>
          </a:p>
          <a:p>
            <a:endParaRPr lang="en-US" sz="2000" dirty="0"/>
          </a:p>
        </p:txBody>
      </p:sp>
      <p:pic>
        <p:nvPicPr>
          <p:cNvPr id="11" name="Picture 10" descr="A graph of body mass&#10;&#10;Description automatically generated">
            <a:extLst>
              <a:ext uri="{FF2B5EF4-FFF2-40B4-BE49-F238E27FC236}">
                <a16:creationId xmlns:a16="http://schemas.microsoft.com/office/drawing/2014/main" id="{23FF55F4-88F7-6A0D-CBD1-7445D5E2E216}"/>
              </a:ext>
            </a:extLst>
          </p:cNvPr>
          <p:cNvPicPr>
            <a:picLocks noChangeAspect="1"/>
          </p:cNvPicPr>
          <p:nvPr/>
        </p:nvPicPr>
        <p:blipFill>
          <a:blip r:embed="rId2"/>
          <a:stretch>
            <a:fillRect/>
          </a:stretch>
        </p:blipFill>
        <p:spPr>
          <a:xfrm>
            <a:off x="4873082" y="1632102"/>
            <a:ext cx="6690733" cy="3843612"/>
          </a:xfrm>
          <a:prstGeom prst="rect">
            <a:avLst/>
          </a:prstGeom>
        </p:spPr>
      </p:pic>
    </p:spTree>
    <p:extLst>
      <p:ext uri="{BB962C8B-B14F-4D97-AF65-F5344CB8AC3E}">
        <p14:creationId xmlns:p14="http://schemas.microsoft.com/office/powerpoint/2010/main" val="316739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 name="TextBox 8">
            <a:extLst>
              <a:ext uri="{FF2B5EF4-FFF2-40B4-BE49-F238E27FC236}">
                <a16:creationId xmlns:a16="http://schemas.microsoft.com/office/drawing/2014/main" id="{AD5EC6E8-F826-6499-813C-0A64A5BFBBA4}"/>
              </a:ext>
            </a:extLst>
          </p:cNvPr>
          <p:cNvSpPr txBox="1"/>
          <p:nvPr/>
        </p:nvSpPr>
        <p:spPr>
          <a:xfrm>
            <a:off x="664773" y="1382286"/>
            <a:ext cx="11351513" cy="4893647"/>
          </a:xfrm>
          <a:prstGeom prst="rect">
            <a:avLst/>
          </a:prstGeom>
          <a:noFill/>
        </p:spPr>
        <p:txBody>
          <a:bodyPr wrap="square">
            <a:spAutoFit/>
          </a:bodyPr>
          <a:lstStyle/>
          <a:p>
            <a:pPr algn="ctr"/>
            <a:r>
              <a:rPr lang="en-US" sz="2800" dirty="0"/>
              <a:t>Upload the penguin dataset</a:t>
            </a:r>
          </a:p>
          <a:p>
            <a:pPr algn="ctr"/>
            <a:endParaRPr lang="en-US" sz="2800" dirty="0"/>
          </a:p>
          <a:p>
            <a:pPr algn="ctr"/>
            <a:r>
              <a:rPr lang="en-US" sz="2800" dirty="0" err="1">
                <a:latin typeface="Consolas" panose="020B0609020204030204" pitchFamily="49" charset="0"/>
                <a:cs typeface="Consolas" panose="020B0609020204030204" pitchFamily="49" charset="0"/>
              </a:rPr>
              <a:t>pen_data</a:t>
            </a:r>
            <a:r>
              <a:rPr lang="en-US" sz="2800" dirty="0">
                <a:latin typeface="Consolas" panose="020B0609020204030204" pitchFamily="49" charset="0"/>
                <a:cs typeface="Consolas" panose="020B0609020204030204" pitchFamily="49" charset="0"/>
              </a:rPr>
              <a:t> &lt;- </a:t>
            </a:r>
            <a:r>
              <a:rPr lang="en-US" sz="2800" dirty="0" err="1">
                <a:latin typeface="Consolas" panose="020B0609020204030204" pitchFamily="49" charset="0"/>
                <a:cs typeface="Consolas" panose="020B0609020204030204" pitchFamily="49" charset="0"/>
              </a:rPr>
              <a:t>read.csv</a:t>
            </a:r>
            <a:r>
              <a:rPr lang="en-US" sz="2800" dirty="0">
                <a:latin typeface="Consolas" panose="020B0609020204030204" pitchFamily="49" charset="0"/>
                <a:cs typeface="Consolas" panose="020B0609020204030204" pitchFamily="49" charset="0"/>
              </a:rPr>
              <a:t>("penguin_1_10_2023.csv")</a:t>
            </a:r>
          </a:p>
          <a:p>
            <a:pPr algn="ctr"/>
            <a:endParaRPr lang="en-US" sz="2800" dirty="0">
              <a:latin typeface="Consolas" panose="020B0609020204030204" pitchFamily="49" charset="0"/>
              <a:cs typeface="Consolas" panose="020B0609020204030204" pitchFamily="49" charset="0"/>
            </a:endParaRPr>
          </a:p>
          <a:p>
            <a:pPr algn="ctr"/>
            <a:r>
              <a:rPr lang="en-US" sz="2800" dirty="0">
                <a:latin typeface="Calibri" panose="020F0502020204030204" pitchFamily="34" charset="0"/>
                <a:cs typeface="Calibri" panose="020F0502020204030204" pitchFamily="34" charset="0"/>
              </a:rPr>
              <a:t>Run a linear model between flipper length and body mass</a:t>
            </a:r>
          </a:p>
          <a:p>
            <a:pPr algn="ctr"/>
            <a:endParaRPr lang="en-US" sz="2800" dirty="0">
              <a:latin typeface="Consolas" panose="020B0609020204030204" pitchFamily="49" charset="0"/>
              <a:cs typeface="Consolas" panose="020B0609020204030204" pitchFamily="49" charset="0"/>
            </a:endParaRPr>
          </a:p>
          <a:p>
            <a:pPr algn="ctr"/>
            <a:r>
              <a:rPr lang="en-US" sz="2800" dirty="0">
                <a:latin typeface="Consolas" panose="020B0609020204030204" pitchFamily="49" charset="0"/>
                <a:cs typeface="Consolas" panose="020B0609020204030204" pitchFamily="49" charset="0"/>
              </a:rPr>
              <a:t>mod_1 &lt;- </a:t>
            </a:r>
            <a:r>
              <a:rPr lang="en-US" sz="2800" dirty="0" err="1">
                <a:latin typeface="Consolas" panose="020B0609020204030204" pitchFamily="49" charset="0"/>
                <a:cs typeface="Consolas" panose="020B0609020204030204" pitchFamily="49" charset="0"/>
              </a:rPr>
              <a:t>lm</a:t>
            </a:r>
            <a:r>
              <a:rPr lang="en-US" sz="2800" dirty="0">
                <a:latin typeface="Consolas" panose="020B0609020204030204" pitchFamily="49" charset="0"/>
                <a:cs typeface="Consolas" panose="020B0609020204030204" pitchFamily="49" charset="0"/>
              </a:rPr>
              <a:t>(y ~ x) </a:t>
            </a:r>
          </a:p>
          <a:p>
            <a:pPr algn="ctr"/>
            <a:endParaRPr lang="en-US" sz="2800" dirty="0">
              <a:latin typeface="Consolas" panose="020B0609020204030204" pitchFamily="49" charset="0"/>
              <a:cs typeface="Consolas" panose="020B0609020204030204" pitchFamily="49" charset="0"/>
            </a:endParaRPr>
          </a:p>
          <a:p>
            <a:pPr algn="ctr"/>
            <a:r>
              <a:rPr lang="en-US" sz="2800" dirty="0">
                <a:latin typeface="Consolas" panose="020B0609020204030204" pitchFamily="49" charset="0"/>
                <a:cs typeface="Consolas" panose="020B0609020204030204" pitchFamily="49" charset="0"/>
              </a:rPr>
              <a:t>summary(mod_1)</a:t>
            </a:r>
          </a:p>
          <a:p>
            <a:pPr algn="ctr"/>
            <a:endParaRPr lang="en-US" sz="2000" dirty="0">
              <a:latin typeface="Consolas" panose="020B0609020204030204" pitchFamily="49" charset="0"/>
              <a:cs typeface="Consolas" panose="020B0609020204030204" pitchFamily="49" charset="0"/>
            </a:endParaRPr>
          </a:p>
          <a:p>
            <a:pPr algn="ctr"/>
            <a:endParaRPr lang="en-US" sz="2000" dirty="0"/>
          </a:p>
          <a:p>
            <a:endParaRPr lang="en-US" sz="2000" dirty="0"/>
          </a:p>
        </p:txBody>
      </p:sp>
    </p:spTree>
    <p:extLst>
      <p:ext uri="{BB962C8B-B14F-4D97-AF65-F5344CB8AC3E}">
        <p14:creationId xmlns:p14="http://schemas.microsoft.com/office/powerpoint/2010/main" val="3267772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cxnSp>
        <p:nvCxnSpPr>
          <p:cNvPr id="5" name="Straight Connector 4">
            <a:extLst>
              <a:ext uri="{FF2B5EF4-FFF2-40B4-BE49-F238E27FC236}">
                <a16:creationId xmlns:a16="http://schemas.microsoft.com/office/drawing/2014/main" id="{F6F7EEF7-6289-D487-510B-626CAF55EDD6}"/>
              </a:ext>
            </a:extLst>
          </p:cNvPr>
          <p:cNvCxnSpPr>
            <a:cxnSpLocks/>
            <a:stCxn id="6" idx="3"/>
          </p:cNvCxnSpPr>
          <p:nvPr/>
        </p:nvCxnSpPr>
        <p:spPr>
          <a:xfrm flipV="1">
            <a:off x="7745395" y="1692876"/>
            <a:ext cx="919296" cy="12551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364CB7F-F1E7-41C6-D041-E338097D4821}"/>
              </a:ext>
            </a:extLst>
          </p:cNvPr>
          <p:cNvSpPr/>
          <p:nvPr/>
        </p:nvSpPr>
        <p:spPr>
          <a:xfrm>
            <a:off x="873168" y="1408256"/>
            <a:ext cx="6872227" cy="82026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5EFA536B-82F4-4548-2104-FAB4BA9EC086}"/>
              </a:ext>
            </a:extLst>
          </p:cNvPr>
          <p:cNvSpPr/>
          <p:nvPr/>
        </p:nvSpPr>
        <p:spPr>
          <a:xfrm>
            <a:off x="8664691" y="1399604"/>
            <a:ext cx="3210152" cy="82026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223B0F-532D-A8D6-9FA1-090CA8A3574A}"/>
              </a:ext>
            </a:extLst>
          </p:cNvPr>
          <p:cNvSpPr txBox="1"/>
          <p:nvPr/>
        </p:nvSpPr>
        <p:spPr>
          <a:xfrm>
            <a:off x="9102011" y="1625068"/>
            <a:ext cx="2335511" cy="369332"/>
          </a:xfrm>
          <a:prstGeom prst="rect">
            <a:avLst/>
          </a:prstGeom>
          <a:noFill/>
        </p:spPr>
        <p:txBody>
          <a:bodyPr wrap="none" rtlCol="0">
            <a:spAutoFit/>
          </a:bodyPr>
          <a:lstStyle/>
          <a:p>
            <a:r>
              <a:rPr lang="en-US" dirty="0"/>
              <a:t>The model you just ran</a:t>
            </a:r>
          </a:p>
        </p:txBody>
      </p:sp>
    </p:spTree>
    <p:extLst>
      <p:ext uri="{BB962C8B-B14F-4D97-AF65-F5344CB8AC3E}">
        <p14:creationId xmlns:p14="http://schemas.microsoft.com/office/powerpoint/2010/main" val="2610637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cxnSp>
        <p:nvCxnSpPr>
          <p:cNvPr id="5" name="Straight Connector 4">
            <a:extLst>
              <a:ext uri="{FF2B5EF4-FFF2-40B4-BE49-F238E27FC236}">
                <a16:creationId xmlns:a16="http://schemas.microsoft.com/office/drawing/2014/main" id="{F6F7EEF7-6289-D487-510B-626CAF55EDD6}"/>
              </a:ext>
            </a:extLst>
          </p:cNvPr>
          <p:cNvCxnSpPr>
            <a:cxnSpLocks/>
            <a:stCxn id="6" idx="3"/>
            <a:endCxn id="13" idx="1"/>
          </p:cNvCxnSpPr>
          <p:nvPr/>
        </p:nvCxnSpPr>
        <p:spPr>
          <a:xfrm flipV="1">
            <a:off x="6096001" y="2783770"/>
            <a:ext cx="2568690" cy="86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364CB7F-F1E7-41C6-D041-E338097D4821}"/>
              </a:ext>
            </a:extLst>
          </p:cNvPr>
          <p:cNvSpPr/>
          <p:nvPr/>
        </p:nvSpPr>
        <p:spPr>
          <a:xfrm>
            <a:off x="873169" y="2335017"/>
            <a:ext cx="5222832" cy="91481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5EFA536B-82F4-4548-2104-FAB4BA9EC086}"/>
              </a:ext>
            </a:extLst>
          </p:cNvPr>
          <p:cNvSpPr/>
          <p:nvPr/>
        </p:nvSpPr>
        <p:spPr>
          <a:xfrm>
            <a:off x="8664691" y="2326365"/>
            <a:ext cx="2862535" cy="91481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223B0F-532D-A8D6-9FA1-090CA8A3574A}"/>
              </a:ext>
            </a:extLst>
          </p:cNvPr>
          <p:cNvSpPr txBox="1"/>
          <p:nvPr/>
        </p:nvSpPr>
        <p:spPr>
          <a:xfrm>
            <a:off x="8716778" y="2460604"/>
            <a:ext cx="2810448" cy="646331"/>
          </a:xfrm>
          <a:prstGeom prst="rect">
            <a:avLst/>
          </a:prstGeom>
          <a:noFill/>
        </p:spPr>
        <p:txBody>
          <a:bodyPr wrap="square" rtlCol="0">
            <a:spAutoFit/>
          </a:bodyPr>
          <a:lstStyle/>
          <a:p>
            <a:pPr algn="ctr"/>
            <a:r>
              <a:rPr lang="en-US" dirty="0"/>
              <a:t>Summary statistics of the residuals</a:t>
            </a:r>
          </a:p>
        </p:txBody>
      </p:sp>
    </p:spTree>
    <p:extLst>
      <p:ext uri="{BB962C8B-B14F-4D97-AF65-F5344CB8AC3E}">
        <p14:creationId xmlns:p14="http://schemas.microsoft.com/office/powerpoint/2010/main" val="316209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cxnSp>
        <p:nvCxnSpPr>
          <p:cNvPr id="5" name="Straight Connector 4">
            <a:extLst>
              <a:ext uri="{FF2B5EF4-FFF2-40B4-BE49-F238E27FC236}">
                <a16:creationId xmlns:a16="http://schemas.microsoft.com/office/drawing/2014/main" id="{F6F7EEF7-6289-D487-510B-626CAF55EDD6}"/>
              </a:ext>
            </a:extLst>
          </p:cNvPr>
          <p:cNvCxnSpPr>
            <a:cxnSpLocks/>
            <a:stCxn id="6" idx="3"/>
            <a:endCxn id="10" idx="1"/>
          </p:cNvCxnSpPr>
          <p:nvPr/>
        </p:nvCxnSpPr>
        <p:spPr>
          <a:xfrm flipV="1">
            <a:off x="7809469" y="4019446"/>
            <a:ext cx="855222" cy="12377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364CB7F-F1E7-41C6-D041-E338097D4821}"/>
              </a:ext>
            </a:extLst>
          </p:cNvPr>
          <p:cNvSpPr/>
          <p:nvPr/>
        </p:nvSpPr>
        <p:spPr>
          <a:xfrm>
            <a:off x="821080" y="3269593"/>
            <a:ext cx="6988389" cy="174725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223B0F-532D-A8D6-9FA1-090CA8A3574A}"/>
              </a:ext>
            </a:extLst>
          </p:cNvPr>
          <p:cNvSpPr txBox="1"/>
          <p:nvPr/>
        </p:nvSpPr>
        <p:spPr>
          <a:xfrm>
            <a:off x="8716778" y="3562041"/>
            <a:ext cx="2810448" cy="923330"/>
          </a:xfrm>
          <a:prstGeom prst="rect">
            <a:avLst/>
          </a:prstGeom>
          <a:noFill/>
        </p:spPr>
        <p:txBody>
          <a:bodyPr wrap="square" rtlCol="0">
            <a:spAutoFit/>
          </a:bodyPr>
          <a:lstStyle/>
          <a:p>
            <a:pPr algn="ctr"/>
            <a:r>
              <a:rPr lang="en-US" dirty="0"/>
              <a:t>Model estimates of parameters and their significance </a:t>
            </a:r>
          </a:p>
        </p:txBody>
      </p:sp>
      <p:sp>
        <p:nvSpPr>
          <p:cNvPr id="10" name="Rounded Rectangle 9">
            <a:extLst>
              <a:ext uri="{FF2B5EF4-FFF2-40B4-BE49-F238E27FC236}">
                <a16:creationId xmlns:a16="http://schemas.microsoft.com/office/drawing/2014/main" id="{30EBF990-6AB9-658B-B980-62F2FF3459F0}"/>
              </a:ext>
            </a:extLst>
          </p:cNvPr>
          <p:cNvSpPr/>
          <p:nvPr/>
        </p:nvSpPr>
        <p:spPr>
          <a:xfrm>
            <a:off x="8664691" y="3562041"/>
            <a:ext cx="2862535" cy="91481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10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54529-226E-9E65-FD1C-1B8BD37E8027}"/>
              </a:ext>
            </a:extLst>
          </p:cNvPr>
          <p:cNvSpPr>
            <a:spLocks noGrp="1"/>
          </p:cNvSpPr>
          <p:nvPr>
            <p:ph type="ctrTitle"/>
          </p:nvPr>
        </p:nvSpPr>
        <p:spPr>
          <a:xfrm>
            <a:off x="527050" y="31857"/>
            <a:ext cx="11137900" cy="939610"/>
          </a:xfrm>
        </p:spPr>
        <p:txBody>
          <a:bodyPr>
            <a:normAutofit/>
          </a:bodyPr>
          <a:lstStyle/>
          <a:p>
            <a:r>
              <a:rPr lang="en-US" dirty="0">
                <a:latin typeface="Helvetica" pitchFamily="2" charset="0"/>
              </a:rPr>
              <a:t>Co-variance</a:t>
            </a:r>
          </a:p>
        </p:txBody>
      </p:sp>
      <p:sp>
        <p:nvSpPr>
          <p:cNvPr id="3" name="Rounded Rectangle 2">
            <a:extLst>
              <a:ext uri="{FF2B5EF4-FFF2-40B4-BE49-F238E27FC236}">
                <a16:creationId xmlns:a16="http://schemas.microsoft.com/office/drawing/2014/main" id="{DF257F2A-ED80-1686-6D76-08B468157601}"/>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Rounded Rectangle 4">
            <a:extLst>
              <a:ext uri="{FF2B5EF4-FFF2-40B4-BE49-F238E27FC236}">
                <a16:creationId xmlns:a16="http://schemas.microsoft.com/office/drawing/2014/main" id="{8926D9BC-603C-F747-86BC-A740786B0154}"/>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TextBox 10">
            <a:extLst>
              <a:ext uri="{FF2B5EF4-FFF2-40B4-BE49-F238E27FC236}">
                <a16:creationId xmlns:a16="http://schemas.microsoft.com/office/drawing/2014/main" id="{D23FC66D-D958-A712-B836-C7603F4461EB}"/>
              </a:ext>
            </a:extLst>
          </p:cNvPr>
          <p:cNvSpPr txBox="1"/>
          <p:nvPr/>
        </p:nvSpPr>
        <p:spPr>
          <a:xfrm>
            <a:off x="338959" y="1382286"/>
            <a:ext cx="3584921" cy="4093428"/>
          </a:xfrm>
          <a:prstGeom prst="rect">
            <a:avLst/>
          </a:prstGeom>
          <a:noFill/>
        </p:spPr>
        <p:txBody>
          <a:bodyPr wrap="square">
            <a:spAutoFit/>
          </a:bodyPr>
          <a:lstStyle/>
          <a:p>
            <a:r>
              <a:rPr lang="en-US" sz="2000" dirty="0"/>
              <a:t>In our scatter plot we can visually look at how changes in the explanatory variable (body mass) causes changes in our response variable (Flipper length).</a:t>
            </a:r>
          </a:p>
          <a:p>
            <a:endParaRPr lang="en-US" sz="2000" dirty="0"/>
          </a:p>
          <a:p>
            <a:r>
              <a:rPr lang="en-US" sz="2000" dirty="0"/>
              <a:t>We can see here as we increase body mass flipper length increases. </a:t>
            </a:r>
          </a:p>
          <a:p>
            <a:endParaRPr lang="en-US" sz="2000" dirty="0"/>
          </a:p>
          <a:p>
            <a:r>
              <a:rPr lang="en-US" sz="2000" dirty="0"/>
              <a:t>But can we say this with more confidence.</a:t>
            </a:r>
          </a:p>
        </p:txBody>
      </p:sp>
      <p:pic>
        <p:nvPicPr>
          <p:cNvPr id="6" name="Picture 5" descr="A graph of body mass&#10;&#10;Description automatically generated">
            <a:extLst>
              <a:ext uri="{FF2B5EF4-FFF2-40B4-BE49-F238E27FC236}">
                <a16:creationId xmlns:a16="http://schemas.microsoft.com/office/drawing/2014/main" id="{EEAC21AD-957F-C747-375B-B06768C229D0}"/>
              </a:ext>
            </a:extLst>
          </p:cNvPr>
          <p:cNvPicPr>
            <a:picLocks noChangeAspect="1"/>
          </p:cNvPicPr>
          <p:nvPr/>
        </p:nvPicPr>
        <p:blipFill>
          <a:blip r:embed="rId2"/>
          <a:stretch>
            <a:fillRect/>
          </a:stretch>
        </p:blipFill>
        <p:spPr>
          <a:xfrm>
            <a:off x="4873082" y="1632102"/>
            <a:ext cx="6690733" cy="3843612"/>
          </a:xfrm>
          <a:prstGeom prst="rect">
            <a:avLst/>
          </a:prstGeom>
        </p:spPr>
      </p:pic>
      <p:sp>
        <p:nvSpPr>
          <p:cNvPr id="2" name="Rounded Rectangle 1">
            <a:extLst>
              <a:ext uri="{FF2B5EF4-FFF2-40B4-BE49-F238E27FC236}">
                <a16:creationId xmlns:a16="http://schemas.microsoft.com/office/drawing/2014/main" id="{F5C86231-34DF-D54B-F2F4-87CD84E35A5B}"/>
              </a:ext>
            </a:extLst>
          </p:cNvPr>
          <p:cNvSpPr/>
          <p:nvPr/>
        </p:nvSpPr>
        <p:spPr>
          <a:xfrm>
            <a:off x="4533162" y="4684874"/>
            <a:ext cx="1998072" cy="1055820"/>
          </a:xfrm>
          <a:prstGeom prst="roundRect">
            <a:avLst>
              <a:gd name="adj" fmla="val 897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7" name="Straight Connector 6">
            <a:extLst>
              <a:ext uri="{FF2B5EF4-FFF2-40B4-BE49-F238E27FC236}">
                <a16:creationId xmlns:a16="http://schemas.microsoft.com/office/drawing/2014/main" id="{BB7280D5-FE8E-1616-4347-0D4B0C450E44}"/>
              </a:ext>
            </a:extLst>
          </p:cNvPr>
          <p:cNvCxnSpPr>
            <a:cxnSpLocks/>
            <a:endCxn id="2" idx="3"/>
          </p:cNvCxnSpPr>
          <p:nvPr/>
        </p:nvCxnSpPr>
        <p:spPr>
          <a:xfrm flipH="1">
            <a:off x="6531234" y="4374292"/>
            <a:ext cx="1253523" cy="83849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7B40889D-36E6-B526-25D8-2B63B68B7BD7}"/>
              </a:ext>
            </a:extLst>
          </p:cNvPr>
          <p:cNvSpPr txBox="1"/>
          <p:nvPr/>
        </p:nvSpPr>
        <p:spPr>
          <a:xfrm>
            <a:off x="4533163" y="4684874"/>
            <a:ext cx="2164200" cy="1077218"/>
          </a:xfrm>
          <a:prstGeom prst="rect">
            <a:avLst/>
          </a:prstGeom>
          <a:noFill/>
        </p:spPr>
        <p:txBody>
          <a:bodyPr wrap="square" rtlCol="0">
            <a:spAutoFit/>
          </a:bodyPr>
          <a:lstStyle/>
          <a:p>
            <a:r>
              <a:rPr lang="en-US" sz="1600" dirty="0">
                <a:latin typeface="Helvetica" pitchFamily="2" charset="0"/>
              </a:rPr>
              <a:t>Explanatory variable is the variable we think affects the response variable </a:t>
            </a:r>
          </a:p>
        </p:txBody>
      </p:sp>
      <p:sp>
        <p:nvSpPr>
          <p:cNvPr id="16" name="Rounded Rectangle 15">
            <a:extLst>
              <a:ext uri="{FF2B5EF4-FFF2-40B4-BE49-F238E27FC236}">
                <a16:creationId xmlns:a16="http://schemas.microsoft.com/office/drawing/2014/main" id="{73036C37-C37A-D428-F5B1-B48D3D670758}"/>
              </a:ext>
            </a:extLst>
          </p:cNvPr>
          <p:cNvSpPr/>
          <p:nvPr/>
        </p:nvSpPr>
        <p:spPr>
          <a:xfrm>
            <a:off x="6403152" y="1394643"/>
            <a:ext cx="2367975" cy="1055820"/>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17" name="Straight Connector 16">
            <a:extLst>
              <a:ext uri="{FF2B5EF4-FFF2-40B4-BE49-F238E27FC236}">
                <a16:creationId xmlns:a16="http://schemas.microsoft.com/office/drawing/2014/main" id="{F7325375-40AE-FD11-D80E-44FFE91974AD}"/>
              </a:ext>
            </a:extLst>
          </p:cNvPr>
          <p:cNvCxnSpPr>
            <a:cxnSpLocks/>
          </p:cNvCxnSpPr>
          <p:nvPr/>
        </p:nvCxnSpPr>
        <p:spPr>
          <a:xfrm flipH="1">
            <a:off x="6096000" y="2438106"/>
            <a:ext cx="1219200" cy="559546"/>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49704023-E4BB-3AA7-957C-26DC59866EDF}"/>
              </a:ext>
            </a:extLst>
          </p:cNvPr>
          <p:cNvSpPr txBox="1"/>
          <p:nvPr/>
        </p:nvSpPr>
        <p:spPr>
          <a:xfrm>
            <a:off x="6415509" y="1382286"/>
            <a:ext cx="2442116" cy="1077218"/>
          </a:xfrm>
          <a:prstGeom prst="rect">
            <a:avLst/>
          </a:prstGeom>
          <a:noFill/>
          <a:ln>
            <a:noFill/>
          </a:ln>
        </p:spPr>
        <p:txBody>
          <a:bodyPr wrap="square" rtlCol="0">
            <a:spAutoFit/>
          </a:bodyPr>
          <a:lstStyle/>
          <a:p>
            <a:r>
              <a:rPr lang="en-US" sz="1600" dirty="0">
                <a:latin typeface="Helvetica" pitchFamily="2" charset="0"/>
              </a:rPr>
              <a:t>Response variable is the variable we think responds to changes in the explanatory variable </a:t>
            </a:r>
          </a:p>
        </p:txBody>
      </p:sp>
    </p:spTree>
    <p:extLst>
      <p:ext uri="{BB962C8B-B14F-4D97-AF65-F5344CB8AC3E}">
        <p14:creationId xmlns:p14="http://schemas.microsoft.com/office/powerpoint/2010/main" val="1656377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cxnSp>
        <p:nvCxnSpPr>
          <p:cNvPr id="5" name="Straight Connector 4">
            <a:extLst>
              <a:ext uri="{FF2B5EF4-FFF2-40B4-BE49-F238E27FC236}">
                <a16:creationId xmlns:a16="http://schemas.microsoft.com/office/drawing/2014/main" id="{F6F7EEF7-6289-D487-510B-626CAF55EDD6}"/>
              </a:ext>
            </a:extLst>
          </p:cNvPr>
          <p:cNvCxnSpPr>
            <a:cxnSpLocks/>
            <a:stCxn id="6" idx="3"/>
            <a:endCxn id="10" idx="1"/>
          </p:cNvCxnSpPr>
          <p:nvPr/>
        </p:nvCxnSpPr>
        <p:spPr>
          <a:xfrm flipV="1">
            <a:off x="7488196" y="5687561"/>
            <a:ext cx="1228581" cy="4841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364CB7F-F1E7-41C6-D041-E338097D4821}"/>
              </a:ext>
            </a:extLst>
          </p:cNvPr>
          <p:cNvSpPr/>
          <p:nvPr/>
        </p:nvSpPr>
        <p:spPr>
          <a:xfrm>
            <a:off x="821082" y="5078626"/>
            <a:ext cx="6667114" cy="1314705"/>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223B0F-532D-A8D6-9FA1-090CA8A3574A}"/>
              </a:ext>
            </a:extLst>
          </p:cNvPr>
          <p:cNvSpPr txBox="1"/>
          <p:nvPr/>
        </p:nvSpPr>
        <p:spPr>
          <a:xfrm>
            <a:off x="8690734" y="5278574"/>
            <a:ext cx="2810448" cy="923330"/>
          </a:xfrm>
          <a:prstGeom prst="rect">
            <a:avLst/>
          </a:prstGeom>
          <a:noFill/>
        </p:spPr>
        <p:txBody>
          <a:bodyPr wrap="square" rtlCol="0">
            <a:spAutoFit/>
          </a:bodyPr>
          <a:lstStyle/>
          <a:p>
            <a:pPr algn="ctr"/>
            <a:r>
              <a:rPr lang="en-US" dirty="0"/>
              <a:t>Overall model statistics, including the R-squared and degrees of freedom.</a:t>
            </a:r>
          </a:p>
        </p:txBody>
      </p:sp>
      <p:sp>
        <p:nvSpPr>
          <p:cNvPr id="10" name="Rounded Rectangle 9">
            <a:extLst>
              <a:ext uri="{FF2B5EF4-FFF2-40B4-BE49-F238E27FC236}">
                <a16:creationId xmlns:a16="http://schemas.microsoft.com/office/drawing/2014/main" id="{30EBF990-6AB9-658B-B980-62F2FF3459F0}"/>
              </a:ext>
            </a:extLst>
          </p:cNvPr>
          <p:cNvSpPr/>
          <p:nvPr/>
        </p:nvSpPr>
        <p:spPr>
          <a:xfrm>
            <a:off x="8716777" y="5173218"/>
            <a:ext cx="2862535" cy="1028686"/>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479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cxnSp>
        <p:nvCxnSpPr>
          <p:cNvPr id="5" name="Straight Connector 4">
            <a:extLst>
              <a:ext uri="{FF2B5EF4-FFF2-40B4-BE49-F238E27FC236}">
                <a16:creationId xmlns:a16="http://schemas.microsoft.com/office/drawing/2014/main" id="{F6F7EEF7-6289-D487-510B-626CAF55EDD6}"/>
              </a:ext>
            </a:extLst>
          </p:cNvPr>
          <p:cNvCxnSpPr>
            <a:cxnSpLocks/>
            <a:stCxn id="6" idx="3"/>
            <a:endCxn id="10" idx="1"/>
          </p:cNvCxnSpPr>
          <p:nvPr/>
        </p:nvCxnSpPr>
        <p:spPr>
          <a:xfrm flipV="1">
            <a:off x="7745394" y="5687561"/>
            <a:ext cx="971383" cy="5183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364CB7F-F1E7-41C6-D041-E338097D4821}"/>
              </a:ext>
            </a:extLst>
          </p:cNvPr>
          <p:cNvSpPr/>
          <p:nvPr/>
        </p:nvSpPr>
        <p:spPr>
          <a:xfrm>
            <a:off x="821081" y="5115698"/>
            <a:ext cx="6924313" cy="1247386"/>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223B0F-532D-A8D6-9FA1-090CA8A3574A}"/>
              </a:ext>
            </a:extLst>
          </p:cNvPr>
          <p:cNvSpPr txBox="1"/>
          <p:nvPr/>
        </p:nvSpPr>
        <p:spPr>
          <a:xfrm>
            <a:off x="8690734" y="5278574"/>
            <a:ext cx="2810448" cy="923330"/>
          </a:xfrm>
          <a:prstGeom prst="rect">
            <a:avLst/>
          </a:prstGeom>
          <a:noFill/>
        </p:spPr>
        <p:txBody>
          <a:bodyPr wrap="square" rtlCol="0">
            <a:spAutoFit/>
          </a:bodyPr>
          <a:lstStyle/>
          <a:p>
            <a:pPr algn="ctr"/>
            <a:r>
              <a:rPr lang="en-US" dirty="0"/>
              <a:t>Overall model statistics, including the R-squared and degrees of freedom.</a:t>
            </a:r>
          </a:p>
        </p:txBody>
      </p:sp>
      <p:sp>
        <p:nvSpPr>
          <p:cNvPr id="10" name="Rounded Rectangle 9">
            <a:extLst>
              <a:ext uri="{FF2B5EF4-FFF2-40B4-BE49-F238E27FC236}">
                <a16:creationId xmlns:a16="http://schemas.microsoft.com/office/drawing/2014/main" id="{30EBF990-6AB9-658B-B980-62F2FF3459F0}"/>
              </a:ext>
            </a:extLst>
          </p:cNvPr>
          <p:cNvSpPr/>
          <p:nvPr/>
        </p:nvSpPr>
        <p:spPr>
          <a:xfrm>
            <a:off x="8716777" y="5173218"/>
            <a:ext cx="2862535" cy="1028686"/>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99C54103-1F6B-1700-9FEF-73061EB6D872}"/>
              </a:ext>
            </a:extLst>
          </p:cNvPr>
          <p:cNvCxnSpPr>
            <a:cxnSpLocks/>
            <a:stCxn id="7" idx="3"/>
            <a:endCxn id="9" idx="1"/>
          </p:cNvCxnSpPr>
          <p:nvPr/>
        </p:nvCxnSpPr>
        <p:spPr>
          <a:xfrm flipV="1">
            <a:off x="7693307" y="4019446"/>
            <a:ext cx="971384" cy="14848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D2DF4C33-1C4C-B61D-A844-BA1C3E3E01C4}"/>
              </a:ext>
            </a:extLst>
          </p:cNvPr>
          <p:cNvSpPr/>
          <p:nvPr/>
        </p:nvSpPr>
        <p:spPr>
          <a:xfrm>
            <a:off x="821080" y="3294307"/>
            <a:ext cx="6872227" cy="174725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915E49A-FC6B-4EB0-E10F-98FCD1BAEBAA}"/>
              </a:ext>
            </a:extLst>
          </p:cNvPr>
          <p:cNvSpPr txBox="1"/>
          <p:nvPr/>
        </p:nvSpPr>
        <p:spPr>
          <a:xfrm>
            <a:off x="8716778" y="3562041"/>
            <a:ext cx="2810448" cy="923330"/>
          </a:xfrm>
          <a:prstGeom prst="rect">
            <a:avLst/>
          </a:prstGeom>
          <a:noFill/>
        </p:spPr>
        <p:txBody>
          <a:bodyPr wrap="square" rtlCol="0">
            <a:spAutoFit/>
          </a:bodyPr>
          <a:lstStyle/>
          <a:p>
            <a:pPr algn="ctr"/>
            <a:r>
              <a:rPr lang="en-US" dirty="0"/>
              <a:t>Model estimates of parameters and their significance </a:t>
            </a:r>
          </a:p>
        </p:txBody>
      </p:sp>
      <p:sp>
        <p:nvSpPr>
          <p:cNvPr id="9" name="Rounded Rectangle 8">
            <a:extLst>
              <a:ext uri="{FF2B5EF4-FFF2-40B4-BE49-F238E27FC236}">
                <a16:creationId xmlns:a16="http://schemas.microsoft.com/office/drawing/2014/main" id="{8B356F33-C853-0CD0-E275-D0887DCCDF4D}"/>
              </a:ext>
            </a:extLst>
          </p:cNvPr>
          <p:cNvSpPr/>
          <p:nvPr/>
        </p:nvSpPr>
        <p:spPr>
          <a:xfrm>
            <a:off x="8664691" y="3562041"/>
            <a:ext cx="2862535" cy="91481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0F70636-4836-CD02-6D93-3074F2186876}"/>
              </a:ext>
            </a:extLst>
          </p:cNvPr>
          <p:cNvCxnSpPr>
            <a:cxnSpLocks/>
            <a:stCxn id="12" idx="3"/>
            <a:endCxn id="13" idx="1"/>
          </p:cNvCxnSpPr>
          <p:nvPr/>
        </p:nvCxnSpPr>
        <p:spPr>
          <a:xfrm>
            <a:off x="7693307" y="2767708"/>
            <a:ext cx="971384" cy="1606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E8DEC8FF-DAFD-B554-1768-266A666F796A}"/>
              </a:ext>
            </a:extLst>
          </p:cNvPr>
          <p:cNvSpPr/>
          <p:nvPr/>
        </p:nvSpPr>
        <p:spPr>
          <a:xfrm>
            <a:off x="821080" y="2310303"/>
            <a:ext cx="6872227" cy="91481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210547EA-D9E8-43A4-244C-90B0053DA86E}"/>
              </a:ext>
            </a:extLst>
          </p:cNvPr>
          <p:cNvSpPr/>
          <p:nvPr/>
        </p:nvSpPr>
        <p:spPr>
          <a:xfrm>
            <a:off x="8664691" y="2326365"/>
            <a:ext cx="2862535" cy="91481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5BFCBF-5DD0-32B0-8BA7-30D1DBE4EC2E}"/>
              </a:ext>
            </a:extLst>
          </p:cNvPr>
          <p:cNvSpPr txBox="1"/>
          <p:nvPr/>
        </p:nvSpPr>
        <p:spPr>
          <a:xfrm>
            <a:off x="8716778" y="2460604"/>
            <a:ext cx="2810448" cy="646331"/>
          </a:xfrm>
          <a:prstGeom prst="rect">
            <a:avLst/>
          </a:prstGeom>
          <a:noFill/>
        </p:spPr>
        <p:txBody>
          <a:bodyPr wrap="square" rtlCol="0">
            <a:spAutoFit/>
          </a:bodyPr>
          <a:lstStyle/>
          <a:p>
            <a:pPr algn="ctr"/>
            <a:r>
              <a:rPr lang="en-US" dirty="0"/>
              <a:t>Summary statistics of the residuals</a:t>
            </a:r>
          </a:p>
        </p:txBody>
      </p:sp>
      <p:cxnSp>
        <p:nvCxnSpPr>
          <p:cNvPr id="16" name="Straight Connector 15">
            <a:extLst>
              <a:ext uri="{FF2B5EF4-FFF2-40B4-BE49-F238E27FC236}">
                <a16:creationId xmlns:a16="http://schemas.microsoft.com/office/drawing/2014/main" id="{A57BB38D-51EF-B095-8BA1-7305254A813F}"/>
              </a:ext>
            </a:extLst>
          </p:cNvPr>
          <p:cNvCxnSpPr>
            <a:cxnSpLocks/>
            <a:stCxn id="17" idx="3"/>
          </p:cNvCxnSpPr>
          <p:nvPr/>
        </p:nvCxnSpPr>
        <p:spPr>
          <a:xfrm flipV="1">
            <a:off x="7693307" y="1705233"/>
            <a:ext cx="971384" cy="12551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79CF96B8-D860-CEFF-3EF8-C9198E624C29}"/>
              </a:ext>
            </a:extLst>
          </p:cNvPr>
          <p:cNvSpPr/>
          <p:nvPr/>
        </p:nvSpPr>
        <p:spPr>
          <a:xfrm>
            <a:off x="821080" y="1420613"/>
            <a:ext cx="6872227" cy="82026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6443F903-6167-45D4-4F56-F4B36E81AE52}"/>
              </a:ext>
            </a:extLst>
          </p:cNvPr>
          <p:cNvSpPr/>
          <p:nvPr/>
        </p:nvSpPr>
        <p:spPr>
          <a:xfrm>
            <a:off x="8664691" y="1399604"/>
            <a:ext cx="3210152" cy="82026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0014BE0-284B-61D6-D9F9-BB89537750C0}"/>
              </a:ext>
            </a:extLst>
          </p:cNvPr>
          <p:cNvSpPr txBox="1"/>
          <p:nvPr/>
        </p:nvSpPr>
        <p:spPr>
          <a:xfrm>
            <a:off x="9102011" y="1625068"/>
            <a:ext cx="2335511" cy="369332"/>
          </a:xfrm>
          <a:prstGeom prst="rect">
            <a:avLst/>
          </a:prstGeom>
          <a:noFill/>
        </p:spPr>
        <p:txBody>
          <a:bodyPr wrap="none" rtlCol="0">
            <a:spAutoFit/>
          </a:bodyPr>
          <a:lstStyle/>
          <a:p>
            <a:r>
              <a:rPr lang="en-US" dirty="0"/>
              <a:t>The model you just ran</a:t>
            </a:r>
          </a:p>
        </p:txBody>
      </p:sp>
    </p:spTree>
    <p:extLst>
      <p:ext uri="{BB962C8B-B14F-4D97-AF65-F5344CB8AC3E}">
        <p14:creationId xmlns:p14="http://schemas.microsoft.com/office/powerpoint/2010/main" val="2951664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cxnSp>
        <p:nvCxnSpPr>
          <p:cNvPr id="5" name="Straight Connector 4">
            <a:extLst>
              <a:ext uri="{FF2B5EF4-FFF2-40B4-BE49-F238E27FC236}">
                <a16:creationId xmlns:a16="http://schemas.microsoft.com/office/drawing/2014/main" id="{F6F7EEF7-6289-D487-510B-626CAF55EDD6}"/>
              </a:ext>
            </a:extLst>
          </p:cNvPr>
          <p:cNvCxnSpPr>
            <a:cxnSpLocks/>
            <a:stCxn id="6" idx="3"/>
            <a:endCxn id="10" idx="1"/>
          </p:cNvCxnSpPr>
          <p:nvPr/>
        </p:nvCxnSpPr>
        <p:spPr>
          <a:xfrm flipV="1">
            <a:off x="4213655" y="3295959"/>
            <a:ext cx="4014062" cy="70763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364CB7F-F1E7-41C6-D041-E338097D4821}"/>
              </a:ext>
            </a:extLst>
          </p:cNvPr>
          <p:cNvSpPr/>
          <p:nvPr/>
        </p:nvSpPr>
        <p:spPr>
          <a:xfrm>
            <a:off x="821081" y="3842951"/>
            <a:ext cx="3392574" cy="321276"/>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223B0F-532D-A8D6-9FA1-090CA8A3574A}"/>
              </a:ext>
            </a:extLst>
          </p:cNvPr>
          <p:cNvSpPr txBox="1"/>
          <p:nvPr/>
        </p:nvSpPr>
        <p:spPr>
          <a:xfrm>
            <a:off x="8279804" y="2854748"/>
            <a:ext cx="2810448" cy="923330"/>
          </a:xfrm>
          <a:prstGeom prst="rect">
            <a:avLst/>
          </a:prstGeom>
          <a:noFill/>
        </p:spPr>
        <p:txBody>
          <a:bodyPr wrap="square" rtlCol="0">
            <a:spAutoFit/>
          </a:bodyPr>
          <a:lstStyle/>
          <a:p>
            <a:pPr algn="ctr"/>
            <a:r>
              <a:rPr lang="en-US" dirty="0"/>
              <a:t>This is the estimated value of the intercept of the fitted line.</a:t>
            </a:r>
          </a:p>
        </p:txBody>
      </p:sp>
      <p:sp>
        <p:nvSpPr>
          <p:cNvPr id="10" name="Rounded Rectangle 9">
            <a:extLst>
              <a:ext uri="{FF2B5EF4-FFF2-40B4-BE49-F238E27FC236}">
                <a16:creationId xmlns:a16="http://schemas.microsoft.com/office/drawing/2014/main" id="{30EBF990-6AB9-658B-B980-62F2FF3459F0}"/>
              </a:ext>
            </a:extLst>
          </p:cNvPr>
          <p:cNvSpPr/>
          <p:nvPr/>
        </p:nvSpPr>
        <p:spPr>
          <a:xfrm>
            <a:off x="8227717" y="2838554"/>
            <a:ext cx="2862535" cy="91481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961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sp>
        <p:nvSpPr>
          <p:cNvPr id="2" name="Rounded Rectangle 1">
            <a:extLst>
              <a:ext uri="{FF2B5EF4-FFF2-40B4-BE49-F238E27FC236}">
                <a16:creationId xmlns:a16="http://schemas.microsoft.com/office/drawing/2014/main" id="{BF9897E7-5491-639A-FCFC-04D2F7E9C301}"/>
              </a:ext>
            </a:extLst>
          </p:cNvPr>
          <p:cNvSpPr/>
          <p:nvPr/>
        </p:nvSpPr>
        <p:spPr>
          <a:xfrm>
            <a:off x="821081" y="4151870"/>
            <a:ext cx="3392574" cy="321276"/>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A8B67EA-7CC5-E0A0-7928-0B7925B80CA8}"/>
              </a:ext>
            </a:extLst>
          </p:cNvPr>
          <p:cNvCxnSpPr>
            <a:cxnSpLocks/>
            <a:stCxn id="2" idx="3"/>
            <a:endCxn id="11" idx="1"/>
          </p:cNvCxnSpPr>
          <p:nvPr/>
        </p:nvCxnSpPr>
        <p:spPr>
          <a:xfrm>
            <a:off x="4213655" y="4312508"/>
            <a:ext cx="4014062" cy="6887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E64F45-82B6-B1E8-41AA-21A0BE83B6B2}"/>
              </a:ext>
            </a:extLst>
          </p:cNvPr>
          <p:cNvSpPr txBox="1"/>
          <p:nvPr/>
        </p:nvSpPr>
        <p:spPr>
          <a:xfrm>
            <a:off x="8279804" y="3940174"/>
            <a:ext cx="2810448" cy="923330"/>
          </a:xfrm>
          <a:prstGeom prst="rect">
            <a:avLst/>
          </a:prstGeom>
          <a:noFill/>
        </p:spPr>
        <p:txBody>
          <a:bodyPr wrap="square" rtlCol="0">
            <a:spAutoFit/>
          </a:bodyPr>
          <a:lstStyle/>
          <a:p>
            <a:pPr algn="ctr"/>
            <a:r>
              <a:rPr lang="en-US" dirty="0"/>
              <a:t>This is the estimated value of the slope of the fitted line</a:t>
            </a:r>
          </a:p>
        </p:txBody>
      </p:sp>
      <p:sp>
        <p:nvSpPr>
          <p:cNvPr id="11" name="Rounded Rectangle 10">
            <a:extLst>
              <a:ext uri="{FF2B5EF4-FFF2-40B4-BE49-F238E27FC236}">
                <a16:creationId xmlns:a16="http://schemas.microsoft.com/office/drawing/2014/main" id="{C94D8389-AE48-B406-2179-07540B39F627}"/>
              </a:ext>
            </a:extLst>
          </p:cNvPr>
          <p:cNvSpPr/>
          <p:nvPr/>
        </p:nvSpPr>
        <p:spPr>
          <a:xfrm>
            <a:off x="8227717" y="3923980"/>
            <a:ext cx="2862535" cy="914810"/>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969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cxnSp>
        <p:nvCxnSpPr>
          <p:cNvPr id="5" name="Straight Connector 4">
            <a:extLst>
              <a:ext uri="{FF2B5EF4-FFF2-40B4-BE49-F238E27FC236}">
                <a16:creationId xmlns:a16="http://schemas.microsoft.com/office/drawing/2014/main" id="{F6F7EEF7-6289-D487-510B-626CAF55EDD6}"/>
              </a:ext>
            </a:extLst>
          </p:cNvPr>
          <p:cNvCxnSpPr>
            <a:cxnSpLocks/>
            <a:stCxn id="6" idx="3"/>
            <a:endCxn id="10" idx="1"/>
          </p:cNvCxnSpPr>
          <p:nvPr/>
        </p:nvCxnSpPr>
        <p:spPr>
          <a:xfrm flipV="1">
            <a:off x="4213655" y="3295959"/>
            <a:ext cx="4014062" cy="70763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364CB7F-F1E7-41C6-D041-E338097D4821}"/>
              </a:ext>
            </a:extLst>
          </p:cNvPr>
          <p:cNvSpPr/>
          <p:nvPr/>
        </p:nvSpPr>
        <p:spPr>
          <a:xfrm>
            <a:off x="821081" y="3842951"/>
            <a:ext cx="3392574" cy="321276"/>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223B0F-532D-A8D6-9FA1-090CA8A3574A}"/>
              </a:ext>
            </a:extLst>
          </p:cNvPr>
          <p:cNvSpPr txBox="1"/>
          <p:nvPr/>
        </p:nvSpPr>
        <p:spPr>
          <a:xfrm>
            <a:off x="8279804" y="2854748"/>
            <a:ext cx="2810448" cy="923330"/>
          </a:xfrm>
          <a:prstGeom prst="rect">
            <a:avLst/>
          </a:prstGeom>
          <a:noFill/>
        </p:spPr>
        <p:txBody>
          <a:bodyPr wrap="square" rtlCol="0">
            <a:spAutoFit/>
          </a:bodyPr>
          <a:lstStyle/>
          <a:p>
            <a:pPr algn="ctr"/>
            <a:r>
              <a:rPr lang="en-US" dirty="0"/>
              <a:t>This is the estimated value of the intercept of the fitted line.</a:t>
            </a:r>
          </a:p>
        </p:txBody>
      </p:sp>
      <p:sp>
        <p:nvSpPr>
          <p:cNvPr id="10" name="Rounded Rectangle 9">
            <a:extLst>
              <a:ext uri="{FF2B5EF4-FFF2-40B4-BE49-F238E27FC236}">
                <a16:creationId xmlns:a16="http://schemas.microsoft.com/office/drawing/2014/main" id="{30EBF990-6AB9-658B-B980-62F2FF3459F0}"/>
              </a:ext>
            </a:extLst>
          </p:cNvPr>
          <p:cNvSpPr/>
          <p:nvPr/>
        </p:nvSpPr>
        <p:spPr>
          <a:xfrm>
            <a:off x="8227717" y="2838554"/>
            <a:ext cx="2862535" cy="914810"/>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BF9897E7-5491-639A-FCFC-04D2F7E9C301}"/>
              </a:ext>
            </a:extLst>
          </p:cNvPr>
          <p:cNvSpPr/>
          <p:nvPr/>
        </p:nvSpPr>
        <p:spPr>
          <a:xfrm>
            <a:off x="821081" y="4151870"/>
            <a:ext cx="3392574" cy="321276"/>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A8B67EA-7CC5-E0A0-7928-0B7925B80CA8}"/>
              </a:ext>
            </a:extLst>
          </p:cNvPr>
          <p:cNvCxnSpPr>
            <a:cxnSpLocks/>
            <a:stCxn id="2" idx="3"/>
            <a:endCxn id="11" idx="1"/>
          </p:cNvCxnSpPr>
          <p:nvPr/>
        </p:nvCxnSpPr>
        <p:spPr>
          <a:xfrm>
            <a:off x="4213655" y="4312508"/>
            <a:ext cx="4014062" cy="6887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E64F45-82B6-B1E8-41AA-21A0BE83B6B2}"/>
              </a:ext>
            </a:extLst>
          </p:cNvPr>
          <p:cNvSpPr txBox="1"/>
          <p:nvPr/>
        </p:nvSpPr>
        <p:spPr>
          <a:xfrm>
            <a:off x="8279804" y="3940174"/>
            <a:ext cx="2810448" cy="923330"/>
          </a:xfrm>
          <a:prstGeom prst="rect">
            <a:avLst/>
          </a:prstGeom>
          <a:noFill/>
        </p:spPr>
        <p:txBody>
          <a:bodyPr wrap="square" rtlCol="0">
            <a:spAutoFit/>
          </a:bodyPr>
          <a:lstStyle/>
          <a:p>
            <a:pPr algn="ctr"/>
            <a:r>
              <a:rPr lang="en-US" dirty="0"/>
              <a:t>This is the estimated value of the slope of the fitted line</a:t>
            </a:r>
          </a:p>
        </p:txBody>
      </p:sp>
      <p:sp>
        <p:nvSpPr>
          <p:cNvPr id="11" name="Rounded Rectangle 10">
            <a:extLst>
              <a:ext uri="{FF2B5EF4-FFF2-40B4-BE49-F238E27FC236}">
                <a16:creationId xmlns:a16="http://schemas.microsoft.com/office/drawing/2014/main" id="{C94D8389-AE48-B406-2179-07540B39F627}"/>
              </a:ext>
            </a:extLst>
          </p:cNvPr>
          <p:cNvSpPr/>
          <p:nvPr/>
        </p:nvSpPr>
        <p:spPr>
          <a:xfrm>
            <a:off x="8227717" y="3923980"/>
            <a:ext cx="2862535" cy="914810"/>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963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Plot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3" name="TextBox 12">
            <a:extLst>
              <a:ext uri="{FF2B5EF4-FFF2-40B4-BE49-F238E27FC236}">
                <a16:creationId xmlns:a16="http://schemas.microsoft.com/office/drawing/2014/main" id="{E08387D5-31EB-367C-F7B0-36FCD59485E4}"/>
              </a:ext>
            </a:extLst>
          </p:cNvPr>
          <p:cNvSpPr txBox="1"/>
          <p:nvPr/>
        </p:nvSpPr>
        <p:spPr>
          <a:xfrm>
            <a:off x="6932141" y="856527"/>
            <a:ext cx="4935865" cy="2308324"/>
          </a:xfrm>
          <a:prstGeom prst="rect">
            <a:avLst/>
          </a:prstGeom>
          <a:noFill/>
        </p:spPr>
        <p:txBody>
          <a:bodyPr wrap="square">
            <a:spAutoFit/>
          </a:bodyPr>
          <a:lstStyle/>
          <a:p>
            <a:pPr algn="ctr"/>
            <a:endParaRPr lang="en-US" sz="2800" dirty="0">
              <a:latin typeface="Consolas" panose="020B0609020204030204" pitchFamily="49" charset="0"/>
              <a:cs typeface="Consolas" panose="020B0609020204030204" pitchFamily="49" charset="0"/>
            </a:endParaRPr>
          </a:p>
          <a:p>
            <a:pPr algn="ctr"/>
            <a:r>
              <a:rPr lang="en-US" sz="2800" dirty="0">
                <a:latin typeface="Consolas" panose="020B0609020204030204" pitchFamily="49" charset="0"/>
                <a:cs typeface="Consolas" panose="020B0609020204030204" pitchFamily="49" charset="0"/>
              </a:rPr>
              <a:t>plot(y ~ x) </a:t>
            </a:r>
          </a:p>
          <a:p>
            <a:pPr algn="ctr"/>
            <a:r>
              <a:rPr lang="en-US" sz="2800" dirty="0" err="1">
                <a:latin typeface="Consolas" panose="020B0609020204030204" pitchFamily="49" charset="0"/>
                <a:cs typeface="Consolas" panose="020B0609020204030204" pitchFamily="49" charset="0"/>
              </a:rPr>
              <a:t>abline</a:t>
            </a:r>
            <a:r>
              <a:rPr lang="en-US" sz="2800" dirty="0">
                <a:latin typeface="Consolas" panose="020B0609020204030204" pitchFamily="49" charset="0"/>
                <a:cs typeface="Consolas" panose="020B0609020204030204" pitchFamily="49" charset="0"/>
              </a:rPr>
              <a:t>(136.7, 0.015)</a:t>
            </a:r>
          </a:p>
          <a:p>
            <a:pPr algn="ctr"/>
            <a:endParaRPr lang="en-US" sz="2000" dirty="0">
              <a:latin typeface="Consolas" panose="020B0609020204030204" pitchFamily="49" charset="0"/>
              <a:cs typeface="Consolas" panose="020B0609020204030204" pitchFamily="49" charset="0"/>
            </a:endParaRPr>
          </a:p>
          <a:p>
            <a:pPr algn="ctr"/>
            <a:endParaRPr lang="en-US" sz="2000" dirty="0"/>
          </a:p>
          <a:p>
            <a:endParaRPr lang="en-US" sz="2000" dirty="0"/>
          </a:p>
        </p:txBody>
      </p:sp>
      <p:pic>
        <p:nvPicPr>
          <p:cNvPr id="15" name="Picture 14">
            <a:extLst>
              <a:ext uri="{FF2B5EF4-FFF2-40B4-BE49-F238E27FC236}">
                <a16:creationId xmlns:a16="http://schemas.microsoft.com/office/drawing/2014/main" id="{6D24128A-5FE7-5098-23BC-0453EB3A153B}"/>
              </a:ext>
            </a:extLst>
          </p:cNvPr>
          <p:cNvPicPr>
            <a:picLocks noChangeAspect="1"/>
          </p:cNvPicPr>
          <p:nvPr/>
        </p:nvPicPr>
        <p:blipFill>
          <a:blip r:embed="rId2"/>
          <a:stretch>
            <a:fillRect/>
          </a:stretch>
        </p:blipFill>
        <p:spPr>
          <a:xfrm>
            <a:off x="1158930" y="533564"/>
            <a:ext cx="5921492" cy="5790871"/>
          </a:xfrm>
          <a:prstGeom prst="rect">
            <a:avLst/>
          </a:prstGeom>
        </p:spPr>
      </p:pic>
    </p:spTree>
    <p:extLst>
      <p:ext uri="{BB962C8B-B14F-4D97-AF65-F5344CB8AC3E}">
        <p14:creationId xmlns:p14="http://schemas.microsoft.com/office/powerpoint/2010/main" val="29863753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Plot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 name="TextBox 1">
            <a:extLst>
              <a:ext uri="{FF2B5EF4-FFF2-40B4-BE49-F238E27FC236}">
                <a16:creationId xmlns:a16="http://schemas.microsoft.com/office/drawing/2014/main" id="{76C98310-42A4-C935-B0E5-E3EE079ED587}"/>
              </a:ext>
            </a:extLst>
          </p:cNvPr>
          <p:cNvSpPr txBox="1"/>
          <p:nvPr/>
        </p:nvSpPr>
        <p:spPr>
          <a:xfrm>
            <a:off x="6932141" y="856527"/>
            <a:ext cx="4935865" cy="4708981"/>
          </a:xfrm>
          <a:prstGeom prst="rect">
            <a:avLst/>
          </a:prstGeom>
          <a:noFill/>
        </p:spPr>
        <p:txBody>
          <a:bodyPr wrap="square">
            <a:spAutoFit/>
          </a:bodyPr>
          <a:lstStyle/>
          <a:p>
            <a:pPr algn="ctr"/>
            <a:endParaRPr lang="en-US" sz="2800" dirty="0">
              <a:latin typeface="Consolas" panose="020B0609020204030204" pitchFamily="49" charset="0"/>
              <a:cs typeface="Consolas" panose="020B0609020204030204" pitchFamily="49" charset="0"/>
            </a:endParaRPr>
          </a:p>
          <a:p>
            <a:pPr algn="ctr"/>
            <a:r>
              <a:rPr lang="en-US" sz="2800" dirty="0">
                <a:latin typeface="Helvetica" pitchFamily="2" charset="0"/>
                <a:cs typeface="Consolas" panose="020B0609020204030204" pitchFamily="49" charset="0"/>
              </a:rPr>
              <a:t>Is this relationship just by chance?</a:t>
            </a:r>
          </a:p>
          <a:p>
            <a:pPr algn="ctr"/>
            <a:endParaRPr lang="en-US" sz="2800" dirty="0">
              <a:latin typeface="Helvetica" pitchFamily="2" charset="0"/>
              <a:cs typeface="Consolas" panose="020B0609020204030204" pitchFamily="49" charset="0"/>
            </a:endParaRPr>
          </a:p>
          <a:p>
            <a:pPr algn="ctr"/>
            <a:r>
              <a:rPr lang="en-US" sz="2800" dirty="0">
                <a:latin typeface="Helvetica" pitchFamily="2" charset="0"/>
                <a:cs typeface="Consolas" panose="020B0609020204030204" pitchFamily="49" charset="0"/>
              </a:rPr>
              <a:t>Can I reject the Null?</a:t>
            </a:r>
          </a:p>
          <a:p>
            <a:pPr algn="ctr"/>
            <a:endParaRPr lang="en-US" sz="2800" dirty="0">
              <a:latin typeface="Helvetica" pitchFamily="2" charset="0"/>
              <a:cs typeface="Consolas" panose="020B0609020204030204" pitchFamily="49" charset="0"/>
            </a:endParaRPr>
          </a:p>
          <a:p>
            <a:pPr algn="ctr"/>
            <a:r>
              <a:rPr lang="en-US" sz="2800" dirty="0">
                <a:latin typeface="Helvetica" pitchFamily="2" charset="0"/>
                <a:cs typeface="Consolas" panose="020B0609020204030204" pitchFamily="49" charset="0"/>
              </a:rPr>
              <a:t>The default Null in a linear model is a line with an intercept of zero and a slope of zero</a:t>
            </a:r>
          </a:p>
          <a:p>
            <a:endParaRPr lang="en-US" sz="2000" dirty="0"/>
          </a:p>
        </p:txBody>
      </p:sp>
      <p:sp>
        <p:nvSpPr>
          <p:cNvPr id="4" name="AutoShape 2">
            <a:extLst>
              <a:ext uri="{FF2B5EF4-FFF2-40B4-BE49-F238E27FC236}">
                <a16:creationId xmlns:a16="http://schemas.microsoft.com/office/drawing/2014/main" id="{D617AD1D-8980-0017-A7B1-6C9E91A78D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A71EE3E-AE3D-58B7-34FD-1BF7BDC00288}"/>
              </a:ext>
            </a:extLst>
          </p:cNvPr>
          <p:cNvPicPr>
            <a:picLocks noChangeAspect="1"/>
          </p:cNvPicPr>
          <p:nvPr/>
        </p:nvPicPr>
        <p:blipFill>
          <a:blip r:embed="rId2"/>
          <a:stretch>
            <a:fillRect/>
          </a:stretch>
        </p:blipFill>
        <p:spPr>
          <a:xfrm>
            <a:off x="803606" y="964140"/>
            <a:ext cx="5444794" cy="5444794"/>
          </a:xfrm>
          <a:prstGeom prst="rect">
            <a:avLst/>
          </a:prstGeom>
          <a:ln>
            <a:noFill/>
          </a:ln>
        </p:spPr>
      </p:pic>
      <p:cxnSp>
        <p:nvCxnSpPr>
          <p:cNvPr id="7" name="Straight Arrow Connector 6">
            <a:extLst>
              <a:ext uri="{FF2B5EF4-FFF2-40B4-BE49-F238E27FC236}">
                <a16:creationId xmlns:a16="http://schemas.microsoft.com/office/drawing/2014/main" id="{857FBA63-436A-34CD-A136-D482B1A1177C}"/>
              </a:ext>
            </a:extLst>
          </p:cNvPr>
          <p:cNvCxnSpPr>
            <a:cxnSpLocks/>
          </p:cNvCxnSpPr>
          <p:nvPr/>
        </p:nvCxnSpPr>
        <p:spPr>
          <a:xfrm flipH="1">
            <a:off x="4806778" y="4139514"/>
            <a:ext cx="2335427" cy="116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344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sp>
        <p:nvSpPr>
          <p:cNvPr id="2" name="Rounded Rectangle 1">
            <a:extLst>
              <a:ext uri="{FF2B5EF4-FFF2-40B4-BE49-F238E27FC236}">
                <a16:creationId xmlns:a16="http://schemas.microsoft.com/office/drawing/2014/main" id="{BF9897E7-5491-639A-FCFC-04D2F7E9C301}"/>
              </a:ext>
            </a:extLst>
          </p:cNvPr>
          <p:cNvSpPr/>
          <p:nvPr/>
        </p:nvSpPr>
        <p:spPr>
          <a:xfrm>
            <a:off x="4188941" y="3558335"/>
            <a:ext cx="1173891" cy="1001307"/>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A8B67EA-7CC5-E0A0-7928-0B7925B80CA8}"/>
              </a:ext>
            </a:extLst>
          </p:cNvPr>
          <p:cNvCxnSpPr>
            <a:cxnSpLocks/>
            <a:stCxn id="2" idx="3"/>
            <a:endCxn id="11" idx="1"/>
          </p:cNvCxnSpPr>
          <p:nvPr/>
        </p:nvCxnSpPr>
        <p:spPr>
          <a:xfrm>
            <a:off x="5362832" y="4058989"/>
            <a:ext cx="2864885" cy="47325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E64F45-82B6-B1E8-41AA-21A0BE83B6B2}"/>
              </a:ext>
            </a:extLst>
          </p:cNvPr>
          <p:cNvSpPr txBox="1"/>
          <p:nvPr/>
        </p:nvSpPr>
        <p:spPr>
          <a:xfrm>
            <a:off x="8279804" y="3940174"/>
            <a:ext cx="2810448" cy="1200329"/>
          </a:xfrm>
          <a:prstGeom prst="rect">
            <a:avLst/>
          </a:prstGeom>
          <a:noFill/>
        </p:spPr>
        <p:txBody>
          <a:bodyPr wrap="square" rtlCol="0">
            <a:spAutoFit/>
          </a:bodyPr>
          <a:lstStyle/>
          <a:p>
            <a:pPr algn="ctr"/>
            <a:r>
              <a:rPr lang="en-US" dirty="0"/>
              <a:t>The standard error tells us how much uncertainty there is with our estimated values</a:t>
            </a:r>
          </a:p>
        </p:txBody>
      </p:sp>
      <p:sp>
        <p:nvSpPr>
          <p:cNvPr id="11" name="Rounded Rectangle 10">
            <a:extLst>
              <a:ext uri="{FF2B5EF4-FFF2-40B4-BE49-F238E27FC236}">
                <a16:creationId xmlns:a16="http://schemas.microsoft.com/office/drawing/2014/main" id="{C94D8389-AE48-B406-2179-07540B39F627}"/>
              </a:ext>
            </a:extLst>
          </p:cNvPr>
          <p:cNvSpPr/>
          <p:nvPr/>
        </p:nvSpPr>
        <p:spPr>
          <a:xfrm>
            <a:off x="8227717" y="3923980"/>
            <a:ext cx="2862535" cy="1216523"/>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349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Lets run a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29816382-F978-B7C2-F783-D8800DBC8ECE}"/>
              </a:ext>
            </a:extLst>
          </p:cNvPr>
          <p:cNvPicPr>
            <a:picLocks noChangeAspect="1"/>
          </p:cNvPicPr>
          <p:nvPr/>
        </p:nvPicPr>
        <p:blipFill>
          <a:blip r:embed="rId2"/>
          <a:stretch>
            <a:fillRect/>
          </a:stretch>
        </p:blipFill>
        <p:spPr>
          <a:xfrm>
            <a:off x="873168" y="1066827"/>
            <a:ext cx="7791523" cy="5239419"/>
          </a:xfrm>
          <a:prstGeom prst="rect">
            <a:avLst/>
          </a:prstGeom>
        </p:spPr>
      </p:pic>
      <p:sp>
        <p:nvSpPr>
          <p:cNvPr id="2" name="Rounded Rectangle 1">
            <a:extLst>
              <a:ext uri="{FF2B5EF4-FFF2-40B4-BE49-F238E27FC236}">
                <a16:creationId xmlns:a16="http://schemas.microsoft.com/office/drawing/2014/main" id="{BF9897E7-5491-639A-FCFC-04D2F7E9C301}"/>
              </a:ext>
            </a:extLst>
          </p:cNvPr>
          <p:cNvSpPr/>
          <p:nvPr/>
        </p:nvSpPr>
        <p:spPr>
          <a:xfrm>
            <a:off x="5375189" y="3558335"/>
            <a:ext cx="2273643" cy="1001307"/>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A8B67EA-7CC5-E0A0-7928-0B7925B80CA8}"/>
              </a:ext>
            </a:extLst>
          </p:cNvPr>
          <p:cNvCxnSpPr>
            <a:cxnSpLocks/>
            <a:stCxn id="2" idx="3"/>
            <a:endCxn id="11" idx="1"/>
          </p:cNvCxnSpPr>
          <p:nvPr/>
        </p:nvCxnSpPr>
        <p:spPr>
          <a:xfrm>
            <a:off x="7648832" y="4058989"/>
            <a:ext cx="659713" cy="54637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E64F45-82B6-B1E8-41AA-21A0BE83B6B2}"/>
              </a:ext>
            </a:extLst>
          </p:cNvPr>
          <p:cNvSpPr txBox="1"/>
          <p:nvPr/>
        </p:nvSpPr>
        <p:spPr>
          <a:xfrm>
            <a:off x="8308545" y="3316160"/>
            <a:ext cx="2810448" cy="2585323"/>
          </a:xfrm>
          <a:prstGeom prst="rect">
            <a:avLst/>
          </a:prstGeom>
          <a:noFill/>
        </p:spPr>
        <p:txBody>
          <a:bodyPr wrap="square" rtlCol="0">
            <a:spAutoFit/>
          </a:bodyPr>
          <a:lstStyle/>
          <a:p>
            <a:pPr algn="ctr"/>
            <a:r>
              <a:rPr lang="en-US" dirty="0"/>
              <a:t>Each of these estimates are compared to their Null values (zero here).</a:t>
            </a:r>
          </a:p>
          <a:p>
            <a:pPr algn="ctr"/>
            <a:endParaRPr lang="en-US" dirty="0"/>
          </a:p>
          <a:p>
            <a:pPr algn="ctr"/>
            <a:r>
              <a:rPr lang="en-US" dirty="0"/>
              <a:t>Based on the uncertainty and how far these values are from the Null we can calculate a t-value which is used to calculated a p-value  </a:t>
            </a:r>
          </a:p>
        </p:txBody>
      </p:sp>
      <p:sp>
        <p:nvSpPr>
          <p:cNvPr id="11" name="Rounded Rectangle 10">
            <a:extLst>
              <a:ext uri="{FF2B5EF4-FFF2-40B4-BE49-F238E27FC236}">
                <a16:creationId xmlns:a16="http://schemas.microsoft.com/office/drawing/2014/main" id="{C94D8389-AE48-B406-2179-07540B39F627}"/>
              </a:ext>
            </a:extLst>
          </p:cNvPr>
          <p:cNvSpPr/>
          <p:nvPr/>
        </p:nvSpPr>
        <p:spPr>
          <a:xfrm>
            <a:off x="8308545" y="3209249"/>
            <a:ext cx="2862535" cy="2792224"/>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104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Plot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 name="TextBox 1">
            <a:extLst>
              <a:ext uri="{FF2B5EF4-FFF2-40B4-BE49-F238E27FC236}">
                <a16:creationId xmlns:a16="http://schemas.microsoft.com/office/drawing/2014/main" id="{76C98310-42A4-C935-B0E5-E3EE079ED587}"/>
              </a:ext>
            </a:extLst>
          </p:cNvPr>
          <p:cNvSpPr txBox="1"/>
          <p:nvPr/>
        </p:nvSpPr>
        <p:spPr>
          <a:xfrm>
            <a:off x="6932141" y="856527"/>
            <a:ext cx="4935865" cy="2677656"/>
          </a:xfrm>
          <a:prstGeom prst="rect">
            <a:avLst/>
          </a:prstGeom>
          <a:noFill/>
        </p:spPr>
        <p:txBody>
          <a:bodyPr wrap="square">
            <a:spAutoFit/>
          </a:bodyPr>
          <a:lstStyle/>
          <a:p>
            <a:pPr algn="ctr"/>
            <a:endParaRPr lang="en-US" sz="2800" dirty="0">
              <a:latin typeface="Consolas" panose="020B0609020204030204" pitchFamily="49" charset="0"/>
              <a:cs typeface="Consolas" panose="020B0609020204030204" pitchFamily="49" charset="0"/>
            </a:endParaRPr>
          </a:p>
          <a:p>
            <a:pPr algn="ctr"/>
            <a:r>
              <a:rPr lang="en-US" sz="2800" dirty="0">
                <a:latin typeface="Helvetica" pitchFamily="2" charset="0"/>
                <a:cs typeface="Consolas" panose="020B0609020204030204" pitchFamily="49" charset="0"/>
              </a:rPr>
              <a:t>The p-value for both the intercept and the slope is significantly different to zero so we can say they are significant values.</a:t>
            </a:r>
          </a:p>
        </p:txBody>
      </p:sp>
      <p:sp>
        <p:nvSpPr>
          <p:cNvPr id="4" name="AutoShape 2">
            <a:extLst>
              <a:ext uri="{FF2B5EF4-FFF2-40B4-BE49-F238E27FC236}">
                <a16:creationId xmlns:a16="http://schemas.microsoft.com/office/drawing/2014/main" id="{D617AD1D-8980-0017-A7B1-6C9E91A78D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A71EE3E-AE3D-58B7-34FD-1BF7BDC00288}"/>
              </a:ext>
            </a:extLst>
          </p:cNvPr>
          <p:cNvPicPr>
            <a:picLocks noChangeAspect="1"/>
          </p:cNvPicPr>
          <p:nvPr/>
        </p:nvPicPr>
        <p:blipFill>
          <a:blip r:embed="rId2"/>
          <a:stretch>
            <a:fillRect/>
          </a:stretch>
        </p:blipFill>
        <p:spPr>
          <a:xfrm>
            <a:off x="803606" y="964140"/>
            <a:ext cx="5444794" cy="5444794"/>
          </a:xfrm>
          <a:prstGeom prst="rect">
            <a:avLst/>
          </a:prstGeom>
          <a:ln>
            <a:noFill/>
          </a:ln>
        </p:spPr>
      </p:pic>
    </p:spTree>
    <p:extLst>
      <p:ext uri="{BB962C8B-B14F-4D97-AF65-F5344CB8AC3E}">
        <p14:creationId xmlns:p14="http://schemas.microsoft.com/office/powerpoint/2010/main" val="208142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4093428"/>
          </a:xfrm>
          <a:prstGeom prst="rect">
            <a:avLst/>
          </a:prstGeom>
          <a:noFill/>
        </p:spPr>
        <p:txBody>
          <a:bodyPr wrap="square">
            <a:spAutoFit/>
          </a:bodyPr>
          <a:lstStyle/>
          <a:p>
            <a:r>
              <a:rPr lang="en-US" sz="2000" dirty="0"/>
              <a:t>Pearson's correlations give a coefficient indicating how tow variables x and y relate to each other. </a:t>
            </a:r>
          </a:p>
          <a:p>
            <a:endParaRPr lang="en-US" sz="2000" dirty="0"/>
          </a:p>
          <a:p>
            <a:r>
              <a:rPr lang="en-US" sz="2000" dirty="0"/>
              <a:t>Coefficient of correlation is between -1 and 1, with -1 indicating a perfect negative correlation and 1 a perfect positive correlation.</a:t>
            </a:r>
          </a:p>
          <a:p>
            <a:endParaRPr lang="en-US" sz="2000" dirty="0"/>
          </a:p>
          <a:p>
            <a:endParaRPr lang="en-US" sz="2000" dirty="0"/>
          </a:p>
          <a:p>
            <a:endParaRPr lang="en-US" sz="2000" dirty="0"/>
          </a:p>
        </p:txBody>
      </p:sp>
      <p:sp>
        <p:nvSpPr>
          <p:cNvPr id="16" name="Title 1">
            <a:extLst>
              <a:ext uri="{FF2B5EF4-FFF2-40B4-BE49-F238E27FC236}">
                <a16:creationId xmlns:a16="http://schemas.microsoft.com/office/drawing/2014/main" id="{5A32CFDF-416D-90BE-7ACA-BCDEDBAE3E0B}"/>
              </a:ext>
            </a:extLst>
          </p:cNvPr>
          <p:cNvSpPr>
            <a:spLocks noGrp="1"/>
          </p:cNvSpPr>
          <p:nvPr>
            <p:ph type="ctrTitle"/>
          </p:nvPr>
        </p:nvSpPr>
        <p:spPr>
          <a:xfrm>
            <a:off x="527050" y="31857"/>
            <a:ext cx="11137900" cy="939610"/>
          </a:xfrm>
        </p:spPr>
        <p:txBody>
          <a:bodyPr>
            <a:normAutofit/>
          </a:bodyPr>
          <a:lstStyle/>
          <a:p>
            <a:r>
              <a:rPr lang="en-US" dirty="0">
                <a:latin typeface="Helvetica" pitchFamily="2" charset="0"/>
              </a:rPr>
              <a:t>Co-variance</a:t>
            </a:r>
          </a:p>
        </p:txBody>
      </p:sp>
      <p:pic>
        <p:nvPicPr>
          <p:cNvPr id="17" name="Picture 16" descr="A math equations and formulas&#10;&#10;Description automatically generated">
            <a:extLst>
              <a:ext uri="{FF2B5EF4-FFF2-40B4-BE49-F238E27FC236}">
                <a16:creationId xmlns:a16="http://schemas.microsoft.com/office/drawing/2014/main" id="{5198F9E8-4B93-13B8-4F11-AE5C3663DAA8}"/>
              </a:ext>
            </a:extLst>
          </p:cNvPr>
          <p:cNvPicPr>
            <a:picLocks noChangeAspect="1"/>
          </p:cNvPicPr>
          <p:nvPr/>
        </p:nvPicPr>
        <p:blipFill>
          <a:blip r:embed="rId2"/>
          <a:stretch>
            <a:fillRect/>
          </a:stretch>
        </p:blipFill>
        <p:spPr>
          <a:xfrm>
            <a:off x="5029753" y="1743765"/>
            <a:ext cx="5207000" cy="3556000"/>
          </a:xfrm>
          <a:prstGeom prst="rect">
            <a:avLst/>
          </a:prstGeom>
        </p:spPr>
      </p:pic>
    </p:spTree>
    <p:extLst>
      <p:ext uri="{BB962C8B-B14F-4D97-AF65-F5344CB8AC3E}">
        <p14:creationId xmlns:p14="http://schemas.microsoft.com/office/powerpoint/2010/main" val="5546586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Plot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 name="TextBox 1">
            <a:extLst>
              <a:ext uri="{FF2B5EF4-FFF2-40B4-BE49-F238E27FC236}">
                <a16:creationId xmlns:a16="http://schemas.microsoft.com/office/drawing/2014/main" id="{76C98310-42A4-C935-B0E5-E3EE079ED587}"/>
              </a:ext>
            </a:extLst>
          </p:cNvPr>
          <p:cNvSpPr txBox="1"/>
          <p:nvPr/>
        </p:nvSpPr>
        <p:spPr>
          <a:xfrm>
            <a:off x="6932141" y="856527"/>
            <a:ext cx="4935865" cy="2677656"/>
          </a:xfrm>
          <a:prstGeom prst="rect">
            <a:avLst/>
          </a:prstGeom>
          <a:noFill/>
        </p:spPr>
        <p:txBody>
          <a:bodyPr wrap="square">
            <a:spAutoFit/>
          </a:bodyPr>
          <a:lstStyle/>
          <a:p>
            <a:pPr algn="ctr"/>
            <a:endParaRPr lang="en-US" sz="2400" dirty="0">
              <a:latin typeface="Helvetica" pitchFamily="2" charset="0"/>
              <a:cs typeface="Consolas" panose="020B0609020204030204" pitchFamily="49" charset="0"/>
            </a:endParaRPr>
          </a:p>
          <a:p>
            <a:pPr algn="ctr"/>
            <a:r>
              <a:rPr lang="en-US" sz="2400" dirty="0">
                <a:latin typeface="Helvetica" pitchFamily="2" charset="0"/>
                <a:cs typeface="Consolas" panose="020B0609020204030204" pitchFamily="49" charset="0"/>
              </a:rPr>
              <a:t>Remember, what is the biological relevancy of these values. </a:t>
            </a:r>
          </a:p>
          <a:p>
            <a:pPr algn="ctr"/>
            <a:endParaRPr lang="en-US" sz="2400" dirty="0">
              <a:latin typeface="Helvetica" pitchFamily="2" charset="0"/>
              <a:cs typeface="Consolas" panose="020B0609020204030204" pitchFamily="49" charset="0"/>
            </a:endParaRPr>
          </a:p>
          <a:p>
            <a:pPr algn="ctr"/>
            <a:r>
              <a:rPr lang="en-US" sz="2400" dirty="0">
                <a:latin typeface="Helvetica" pitchFamily="2" charset="0"/>
                <a:cs typeface="Consolas" panose="020B0609020204030204" pitchFamily="49" charset="0"/>
              </a:rPr>
              <a:t>Biologically does it matter if the intercept value here was not significant?</a:t>
            </a:r>
            <a:endParaRPr lang="en-US" sz="3200" dirty="0">
              <a:latin typeface="Helvetica" pitchFamily="2" charset="0"/>
              <a:cs typeface="Consolas" panose="020B0609020204030204" pitchFamily="49" charset="0"/>
            </a:endParaRPr>
          </a:p>
        </p:txBody>
      </p:sp>
      <p:sp>
        <p:nvSpPr>
          <p:cNvPr id="4" name="AutoShape 2">
            <a:extLst>
              <a:ext uri="{FF2B5EF4-FFF2-40B4-BE49-F238E27FC236}">
                <a16:creationId xmlns:a16="http://schemas.microsoft.com/office/drawing/2014/main" id="{D617AD1D-8980-0017-A7B1-6C9E91A78D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A71EE3E-AE3D-58B7-34FD-1BF7BDC00288}"/>
              </a:ext>
            </a:extLst>
          </p:cNvPr>
          <p:cNvPicPr>
            <a:picLocks noChangeAspect="1"/>
          </p:cNvPicPr>
          <p:nvPr/>
        </p:nvPicPr>
        <p:blipFill>
          <a:blip r:embed="rId2"/>
          <a:stretch>
            <a:fillRect/>
          </a:stretch>
        </p:blipFill>
        <p:spPr>
          <a:xfrm>
            <a:off x="803606" y="964140"/>
            <a:ext cx="5444794" cy="5444794"/>
          </a:xfrm>
          <a:prstGeom prst="rect">
            <a:avLst/>
          </a:prstGeom>
          <a:ln>
            <a:noFill/>
          </a:ln>
        </p:spPr>
      </p:pic>
    </p:spTree>
    <p:extLst>
      <p:ext uri="{BB962C8B-B14F-4D97-AF65-F5344CB8AC3E}">
        <p14:creationId xmlns:p14="http://schemas.microsoft.com/office/powerpoint/2010/main" val="192159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Plot linear model in R</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664774" y="856527"/>
            <a:ext cx="11351513"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 name="TextBox 1">
            <a:extLst>
              <a:ext uri="{FF2B5EF4-FFF2-40B4-BE49-F238E27FC236}">
                <a16:creationId xmlns:a16="http://schemas.microsoft.com/office/drawing/2014/main" id="{76C98310-42A4-C935-B0E5-E3EE079ED587}"/>
              </a:ext>
            </a:extLst>
          </p:cNvPr>
          <p:cNvSpPr txBox="1"/>
          <p:nvPr/>
        </p:nvSpPr>
        <p:spPr>
          <a:xfrm>
            <a:off x="6932141" y="856527"/>
            <a:ext cx="4935865" cy="5324535"/>
          </a:xfrm>
          <a:prstGeom prst="rect">
            <a:avLst/>
          </a:prstGeom>
          <a:noFill/>
        </p:spPr>
        <p:txBody>
          <a:bodyPr wrap="square">
            <a:spAutoFit/>
          </a:bodyPr>
          <a:lstStyle/>
          <a:p>
            <a:pPr algn="ctr"/>
            <a:endParaRPr lang="en-US" sz="2400" dirty="0">
              <a:latin typeface="Helvetica" pitchFamily="2" charset="0"/>
              <a:cs typeface="Consolas" panose="020B0609020204030204" pitchFamily="49" charset="0"/>
            </a:endParaRPr>
          </a:p>
          <a:p>
            <a:pPr algn="ctr"/>
            <a:r>
              <a:rPr lang="en-US" sz="2400" dirty="0">
                <a:latin typeface="Helvetica" pitchFamily="2" charset="0"/>
                <a:cs typeface="Consolas" panose="020B0609020204030204" pitchFamily="49" charset="0"/>
              </a:rPr>
              <a:t>Remember, what is the biological relevancy of these values. </a:t>
            </a:r>
          </a:p>
          <a:p>
            <a:pPr algn="ctr"/>
            <a:endParaRPr lang="en-US" sz="2400" dirty="0">
              <a:latin typeface="Helvetica" pitchFamily="2" charset="0"/>
              <a:cs typeface="Consolas" panose="020B0609020204030204" pitchFamily="49" charset="0"/>
            </a:endParaRPr>
          </a:p>
          <a:p>
            <a:pPr algn="ctr"/>
            <a:r>
              <a:rPr lang="en-US" sz="2400" dirty="0">
                <a:latin typeface="Helvetica" pitchFamily="2" charset="0"/>
                <a:cs typeface="Consolas" panose="020B0609020204030204" pitchFamily="49" charset="0"/>
              </a:rPr>
              <a:t>Biologically does it matter if the intercept value here was not significant?</a:t>
            </a:r>
          </a:p>
          <a:p>
            <a:pPr algn="ctr"/>
            <a:endParaRPr lang="en-US" sz="3200" dirty="0">
              <a:latin typeface="Helvetica" pitchFamily="2" charset="0"/>
              <a:cs typeface="Consolas" panose="020B0609020204030204" pitchFamily="49" charset="0"/>
            </a:endParaRPr>
          </a:p>
          <a:p>
            <a:pPr algn="ctr"/>
            <a:r>
              <a:rPr lang="en-US" sz="2000" dirty="0">
                <a:latin typeface="Helvetica" pitchFamily="2" charset="0"/>
                <a:cs typeface="Consolas" panose="020B0609020204030204" pitchFamily="49" charset="0"/>
              </a:rPr>
              <a:t>Answer, no the intercept here has little biological relevance, the slope however tells us that for every gram increase we expected flipper size to increase by 0.015mm. Or we expect flipper size to increase by 45cm over the approximate 3000g range of our data.</a:t>
            </a:r>
          </a:p>
        </p:txBody>
      </p:sp>
      <p:sp>
        <p:nvSpPr>
          <p:cNvPr id="4" name="AutoShape 2">
            <a:extLst>
              <a:ext uri="{FF2B5EF4-FFF2-40B4-BE49-F238E27FC236}">
                <a16:creationId xmlns:a16="http://schemas.microsoft.com/office/drawing/2014/main" id="{D617AD1D-8980-0017-A7B1-6C9E91A78D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A71EE3E-AE3D-58B7-34FD-1BF7BDC00288}"/>
              </a:ext>
            </a:extLst>
          </p:cNvPr>
          <p:cNvPicPr>
            <a:picLocks noChangeAspect="1"/>
          </p:cNvPicPr>
          <p:nvPr/>
        </p:nvPicPr>
        <p:blipFill>
          <a:blip r:embed="rId2"/>
          <a:stretch>
            <a:fillRect/>
          </a:stretch>
        </p:blipFill>
        <p:spPr>
          <a:xfrm>
            <a:off x="803606" y="964140"/>
            <a:ext cx="5444794" cy="5444794"/>
          </a:xfrm>
          <a:prstGeom prst="rect">
            <a:avLst/>
          </a:prstGeom>
          <a:ln>
            <a:noFill/>
          </a:ln>
        </p:spPr>
      </p:pic>
    </p:spTree>
    <p:extLst>
      <p:ext uri="{BB962C8B-B14F-4D97-AF65-F5344CB8AC3E}">
        <p14:creationId xmlns:p14="http://schemas.microsoft.com/office/powerpoint/2010/main" val="247788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CECA-A5B4-D25F-1601-70BE4F608F4D}"/>
              </a:ext>
            </a:extLst>
          </p:cNvPr>
          <p:cNvSpPr txBox="1"/>
          <p:nvPr/>
        </p:nvSpPr>
        <p:spPr>
          <a:xfrm>
            <a:off x="1" y="0"/>
            <a:ext cx="12192000" cy="769441"/>
          </a:xfrm>
          <a:prstGeom prst="rect">
            <a:avLst/>
          </a:prstGeom>
          <a:noFill/>
        </p:spPr>
        <p:txBody>
          <a:bodyPr wrap="square" rtlCol="0">
            <a:spAutoFit/>
          </a:bodyPr>
          <a:lstStyle/>
          <a:p>
            <a:pPr algn="ctr"/>
            <a:r>
              <a:rPr lang="en-US" sz="4400" dirty="0">
                <a:latin typeface="Helvetica" pitchFamily="2" charset="0"/>
              </a:rPr>
              <a:t>Linear model Assumptions</a:t>
            </a:r>
          </a:p>
        </p:txBody>
      </p:sp>
      <p:sp>
        <p:nvSpPr>
          <p:cNvPr id="19" name="Rounded Rectangle 18">
            <a:extLst>
              <a:ext uri="{FF2B5EF4-FFF2-40B4-BE49-F238E27FC236}">
                <a16:creationId xmlns:a16="http://schemas.microsoft.com/office/drawing/2014/main" id="{4938FE2C-C5AC-828F-9AED-2A3FB6FC5840}"/>
              </a:ext>
            </a:extLst>
          </p:cNvPr>
          <p:cNvSpPr/>
          <p:nvPr/>
        </p:nvSpPr>
        <p:spPr>
          <a:xfrm>
            <a:off x="7017187" y="856527"/>
            <a:ext cx="4999100" cy="566002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TextBox 3">
            <a:extLst>
              <a:ext uri="{FF2B5EF4-FFF2-40B4-BE49-F238E27FC236}">
                <a16:creationId xmlns:a16="http://schemas.microsoft.com/office/drawing/2014/main" id="{E59757B2-DC0B-47DE-6E46-F7FA91AC584D}"/>
              </a:ext>
            </a:extLst>
          </p:cNvPr>
          <p:cNvSpPr txBox="1"/>
          <p:nvPr/>
        </p:nvSpPr>
        <p:spPr>
          <a:xfrm>
            <a:off x="7130586" y="1087843"/>
            <a:ext cx="4831929" cy="3046988"/>
          </a:xfrm>
          <a:prstGeom prst="rect">
            <a:avLst/>
          </a:prstGeom>
          <a:noFill/>
        </p:spPr>
        <p:txBody>
          <a:bodyPr wrap="square" rtlCol="0">
            <a:spAutoFit/>
          </a:bodyPr>
          <a:lstStyle/>
          <a:p>
            <a:pPr algn="ctr"/>
            <a:r>
              <a:rPr lang="en-US" sz="3200" dirty="0"/>
              <a:t>Linear models  assumes that the residuals are normally distributed.</a:t>
            </a:r>
          </a:p>
          <a:p>
            <a:pPr algn="ctr"/>
            <a:endParaRPr lang="en-US" sz="3200" b="1" dirty="0">
              <a:latin typeface="Consolas" panose="020B0609020204030204" pitchFamily="49" charset="0"/>
              <a:cs typeface="Consolas" panose="020B0609020204030204" pitchFamily="49" charset="0"/>
            </a:endParaRPr>
          </a:p>
          <a:p>
            <a:pPr algn="ctr"/>
            <a:r>
              <a:rPr lang="en-US" sz="3200" b="1" dirty="0">
                <a:latin typeface="Consolas" panose="020B0609020204030204" pitchFamily="49" charset="0"/>
                <a:cs typeface="Consolas" panose="020B0609020204030204" pitchFamily="49" charset="0"/>
              </a:rPr>
              <a:t>We can use QQ-plot like before</a:t>
            </a:r>
          </a:p>
        </p:txBody>
      </p:sp>
      <p:sp>
        <p:nvSpPr>
          <p:cNvPr id="10" name="Rounded Rectangle 9">
            <a:extLst>
              <a:ext uri="{FF2B5EF4-FFF2-40B4-BE49-F238E27FC236}">
                <a16:creationId xmlns:a16="http://schemas.microsoft.com/office/drawing/2014/main" id="{7765F8AD-EE29-34F4-D161-1AAE62107487}"/>
              </a:ext>
            </a:extLst>
          </p:cNvPr>
          <p:cNvSpPr/>
          <p:nvPr/>
        </p:nvSpPr>
        <p:spPr>
          <a:xfrm>
            <a:off x="69192" y="856527"/>
            <a:ext cx="6411781" cy="5660020"/>
          </a:xfrm>
          <a:prstGeom prst="roundRect">
            <a:avLst>
              <a:gd name="adj" fmla="val 8972"/>
            </a:avLst>
          </a:prstGeom>
          <a:no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 name="AutoShape 2">
            <a:extLst>
              <a:ext uri="{FF2B5EF4-FFF2-40B4-BE49-F238E27FC236}">
                <a16:creationId xmlns:a16="http://schemas.microsoft.com/office/drawing/2014/main" id="{36C9A4AD-4E37-8654-291B-772470CA96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Box 25">
            <a:extLst>
              <a:ext uri="{FF2B5EF4-FFF2-40B4-BE49-F238E27FC236}">
                <a16:creationId xmlns:a16="http://schemas.microsoft.com/office/drawing/2014/main" id="{4ACF29D6-0ACC-8493-255C-3DBF04EFA97B}"/>
              </a:ext>
            </a:extLst>
          </p:cNvPr>
          <p:cNvSpPr txBox="1"/>
          <p:nvPr/>
        </p:nvSpPr>
        <p:spPr>
          <a:xfrm>
            <a:off x="577404" y="1024253"/>
            <a:ext cx="5395356" cy="923330"/>
          </a:xfrm>
          <a:prstGeom prst="rect">
            <a:avLst/>
          </a:prstGeom>
          <a:noFill/>
        </p:spPr>
        <p:txBody>
          <a:bodyPr wrap="square" rtlCol="0">
            <a:spAutoFit/>
          </a:bodyPr>
          <a:lstStyle/>
          <a:p>
            <a:pPr algn="ctr"/>
            <a:r>
              <a:rPr lang="en-US" dirty="0"/>
              <a:t>We can check our data by just plotting them</a:t>
            </a:r>
          </a:p>
          <a:p>
            <a:pPr algn="ctr"/>
            <a:r>
              <a:rPr lang="en-US" dirty="0"/>
              <a:t>Its subjective but a great way at spotting funky looking distributions.</a:t>
            </a:r>
          </a:p>
        </p:txBody>
      </p:sp>
      <p:sp>
        <p:nvSpPr>
          <p:cNvPr id="6" name="AutoShape 4">
            <a:extLst>
              <a:ext uri="{FF2B5EF4-FFF2-40B4-BE49-F238E27FC236}">
                <a16:creationId xmlns:a16="http://schemas.microsoft.com/office/drawing/2014/main" id="{F86B928F-A3C0-4BAA-49CE-8B5E1CA6E9C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graph of a normal q-q plot&#10;&#10;Description automatically generated">
            <a:extLst>
              <a:ext uri="{FF2B5EF4-FFF2-40B4-BE49-F238E27FC236}">
                <a16:creationId xmlns:a16="http://schemas.microsoft.com/office/drawing/2014/main" id="{8A08F59F-5C45-2BFD-09F6-984B2826A91E}"/>
              </a:ext>
            </a:extLst>
          </p:cNvPr>
          <p:cNvPicPr>
            <a:picLocks noChangeAspect="1"/>
          </p:cNvPicPr>
          <p:nvPr/>
        </p:nvPicPr>
        <p:blipFill>
          <a:blip r:embed="rId2"/>
          <a:stretch>
            <a:fillRect/>
          </a:stretch>
        </p:blipFill>
        <p:spPr>
          <a:xfrm>
            <a:off x="577404" y="2743251"/>
            <a:ext cx="5144923" cy="3090496"/>
          </a:xfrm>
          <a:prstGeom prst="rect">
            <a:avLst/>
          </a:prstGeom>
        </p:spPr>
      </p:pic>
    </p:spTree>
    <p:extLst>
      <p:ext uri="{BB962C8B-B14F-4D97-AF65-F5344CB8AC3E}">
        <p14:creationId xmlns:p14="http://schemas.microsoft.com/office/powerpoint/2010/main" val="3050976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6 Types of Data in Statistics &amp; Research: Key in Data Science">
            <a:extLst>
              <a:ext uri="{FF2B5EF4-FFF2-40B4-BE49-F238E27FC236}">
                <a16:creationId xmlns:a16="http://schemas.microsoft.com/office/drawing/2014/main" id="{DB171750-C598-258E-99ED-BF78CAA05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20" t="29419" b="38219"/>
          <a:stretch/>
        </p:blipFill>
        <p:spPr bwMode="auto">
          <a:xfrm>
            <a:off x="-151838" y="988719"/>
            <a:ext cx="12377089" cy="601560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a:extLst>
              <a:ext uri="{FF2B5EF4-FFF2-40B4-BE49-F238E27FC236}">
                <a16:creationId xmlns:a16="http://schemas.microsoft.com/office/drawing/2014/main" id="{4BFCBEF2-88C1-A828-B3E8-32C27EE7DDD4}"/>
              </a:ext>
            </a:extLst>
          </p:cNvPr>
          <p:cNvSpPr/>
          <p:nvPr/>
        </p:nvSpPr>
        <p:spPr>
          <a:xfrm>
            <a:off x="238579" y="1699862"/>
            <a:ext cx="4158107" cy="4459637"/>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831C4A2-1077-D307-3DF3-AA6E5E9B3180}"/>
              </a:ext>
            </a:extLst>
          </p:cNvPr>
          <p:cNvSpPr txBox="1"/>
          <p:nvPr/>
        </p:nvSpPr>
        <p:spPr>
          <a:xfrm>
            <a:off x="660401" y="1758857"/>
            <a:ext cx="3245292" cy="523220"/>
          </a:xfrm>
          <a:prstGeom prst="rect">
            <a:avLst/>
          </a:prstGeom>
          <a:noFill/>
        </p:spPr>
        <p:txBody>
          <a:bodyPr wrap="square" rtlCol="0">
            <a:spAutoFit/>
          </a:bodyPr>
          <a:lstStyle/>
          <a:p>
            <a:pPr algn="ctr"/>
            <a:r>
              <a:rPr lang="en-US" sz="2800" b="1" dirty="0">
                <a:solidFill>
                  <a:schemeClr val="tx1">
                    <a:lumMod val="65000"/>
                    <a:lumOff val="35000"/>
                  </a:schemeClr>
                </a:solidFill>
                <a:latin typeface="Helvetica" pitchFamily="2" charset="0"/>
              </a:rPr>
              <a:t>Log -Normal</a:t>
            </a:r>
          </a:p>
        </p:txBody>
      </p:sp>
      <p:sp>
        <p:nvSpPr>
          <p:cNvPr id="22" name="TextBox 21">
            <a:extLst>
              <a:ext uri="{FF2B5EF4-FFF2-40B4-BE49-F238E27FC236}">
                <a16:creationId xmlns:a16="http://schemas.microsoft.com/office/drawing/2014/main" id="{6CE655B7-4A20-5657-75D0-93FDD8F0B920}"/>
              </a:ext>
            </a:extLst>
          </p:cNvPr>
          <p:cNvSpPr txBox="1"/>
          <p:nvPr/>
        </p:nvSpPr>
        <p:spPr>
          <a:xfrm>
            <a:off x="486396" y="2379150"/>
            <a:ext cx="3566365" cy="4524315"/>
          </a:xfrm>
          <a:prstGeom prst="rect">
            <a:avLst/>
          </a:prstGeom>
          <a:noFill/>
        </p:spPr>
        <p:txBody>
          <a:bodyPr wrap="square" rtlCol="0">
            <a:spAutoFit/>
          </a:bodyPr>
          <a:lstStyle/>
          <a:p>
            <a:r>
              <a:rPr lang="en-US" dirty="0">
                <a:solidFill>
                  <a:schemeClr val="tx1">
                    <a:lumMod val="50000"/>
                    <a:lumOff val="50000"/>
                  </a:schemeClr>
                </a:solidFill>
                <a:latin typeface="Calibri" panose="020F0502020204030204" pitchFamily="34" charset="0"/>
                <a:cs typeface="Calibri" panose="020F0502020204030204" pitchFamily="34" charset="0"/>
              </a:rPr>
              <a:t>Log-Normal distribution</a:t>
            </a: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r>
              <a:rPr lang="en-US" dirty="0">
                <a:solidFill>
                  <a:schemeClr val="tx1">
                    <a:lumMod val="50000"/>
                    <a:lumOff val="50000"/>
                  </a:schemeClr>
                </a:solidFill>
                <a:latin typeface="Calibri" panose="020F0502020204030204" pitchFamily="34" charset="0"/>
                <a:cs typeface="Calibri" panose="020F0502020204030204" pitchFamily="34" charset="0"/>
              </a:rPr>
              <a:t>Positively skewed</a:t>
            </a: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r>
              <a:rPr lang="en-US" dirty="0">
                <a:solidFill>
                  <a:schemeClr val="tx1">
                    <a:lumMod val="50000"/>
                    <a:lumOff val="50000"/>
                  </a:schemeClr>
                </a:solidFill>
                <a:latin typeface="Calibri" panose="020F0502020204030204" pitchFamily="34" charset="0"/>
                <a:cs typeface="Calibri" panose="020F0502020204030204" pitchFamily="34" charset="0"/>
              </a:rPr>
              <a:t>A distribution that when log transformed becomes normal.</a:t>
            </a: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r>
              <a:rPr lang="en-US" dirty="0">
                <a:solidFill>
                  <a:schemeClr val="tx1">
                    <a:lumMod val="50000"/>
                    <a:lumOff val="50000"/>
                  </a:schemeClr>
                </a:solidFill>
                <a:latin typeface="Calibri" panose="020F0502020204030204" pitchFamily="34" charset="0"/>
                <a:cs typeface="Calibri" panose="020F0502020204030204" pitchFamily="34" charset="0"/>
              </a:rPr>
              <a:t>Very common in biology especial when scales are very large such as with body size across species.</a:t>
            </a: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BBCA5E27-F91E-DC8E-400C-D5F675897F1B}"/>
              </a:ext>
            </a:extLst>
          </p:cNvPr>
          <p:cNvSpPr/>
          <p:nvPr/>
        </p:nvSpPr>
        <p:spPr>
          <a:xfrm>
            <a:off x="5068171" y="1699863"/>
            <a:ext cx="6637434" cy="4297284"/>
          </a:xfrm>
          <a:prstGeom prst="roundRect">
            <a:avLst/>
          </a:prstGeom>
          <a:solidFill>
            <a:schemeClr val="bg1"/>
          </a:solid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Frequency distribution of species body size for eight different animal... |  Download Scientific Diagram">
            <a:extLst>
              <a:ext uri="{FF2B5EF4-FFF2-40B4-BE49-F238E27FC236}">
                <a16:creationId xmlns:a16="http://schemas.microsoft.com/office/drawing/2014/main" id="{EAB868BB-1D45-037F-D92C-1FF364ECB6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237" b="29127"/>
          <a:stretch/>
        </p:blipFill>
        <p:spPr bwMode="auto">
          <a:xfrm>
            <a:off x="9184068" y="1901132"/>
            <a:ext cx="1740614" cy="35680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D9AE71-358B-E63C-D69C-B761E46DBEBD}"/>
              </a:ext>
            </a:extLst>
          </p:cNvPr>
          <p:cNvSpPr txBox="1"/>
          <p:nvPr/>
        </p:nvSpPr>
        <p:spPr>
          <a:xfrm>
            <a:off x="5460090" y="2825425"/>
            <a:ext cx="2850878" cy="1815882"/>
          </a:xfrm>
          <a:prstGeom prst="rect">
            <a:avLst/>
          </a:prstGeom>
          <a:noFill/>
        </p:spPr>
        <p:txBody>
          <a:bodyPr wrap="square" rtlCol="0">
            <a:spAutoFit/>
          </a:bodyPr>
          <a:lstStyle/>
          <a:p>
            <a:r>
              <a:rPr lang="en-US" sz="2800" dirty="0">
                <a:solidFill>
                  <a:schemeClr val="bg2">
                    <a:lumMod val="25000"/>
                  </a:schemeClr>
                </a:solidFill>
              </a:rPr>
              <a:t>Most animals are small leading to a log normal distribution</a:t>
            </a:r>
          </a:p>
        </p:txBody>
      </p:sp>
      <p:pic>
        <p:nvPicPr>
          <p:cNvPr id="4" name="Picture 2" descr="Frequency distribution of species body size for eight different animal... |  Download Scientific Diagram">
            <a:extLst>
              <a:ext uri="{FF2B5EF4-FFF2-40B4-BE49-F238E27FC236}">
                <a16:creationId xmlns:a16="http://schemas.microsoft.com/office/drawing/2014/main" id="{D1C71C75-D5FC-48B8-8C0F-A6A4B241BE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571" t="94142" b="3306"/>
          <a:stretch/>
        </p:blipFill>
        <p:spPr bwMode="auto">
          <a:xfrm>
            <a:off x="9204423" y="5420539"/>
            <a:ext cx="1706032" cy="12680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equency distribution of species body size for eight different animal... |  Download Scientific Diagram">
            <a:extLst>
              <a:ext uri="{FF2B5EF4-FFF2-40B4-BE49-F238E27FC236}">
                <a16:creationId xmlns:a16="http://schemas.microsoft.com/office/drawing/2014/main" id="{498E8387-8A1E-0775-940A-62629B830F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501" t="96833" r="34176" b="-105"/>
          <a:stretch/>
        </p:blipFill>
        <p:spPr bwMode="auto">
          <a:xfrm>
            <a:off x="9443258" y="5528353"/>
            <a:ext cx="1068186" cy="16259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0968F220-AB05-6F6A-5375-6C02B0D1713F}"/>
              </a:ext>
            </a:extLst>
          </p:cNvPr>
          <p:cNvCxnSpPr>
            <a:cxnSpLocks/>
          </p:cNvCxnSpPr>
          <p:nvPr/>
        </p:nvCxnSpPr>
        <p:spPr>
          <a:xfrm flipV="1">
            <a:off x="8154649" y="2038662"/>
            <a:ext cx="1558977" cy="1858781"/>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7804217-E486-1DA7-7BF3-D6DB32DA5405}"/>
              </a:ext>
            </a:extLst>
          </p:cNvPr>
          <p:cNvCxnSpPr>
            <a:cxnSpLocks/>
          </p:cNvCxnSpPr>
          <p:nvPr/>
        </p:nvCxnSpPr>
        <p:spPr>
          <a:xfrm flipV="1">
            <a:off x="8154649" y="3282846"/>
            <a:ext cx="1439056" cy="614597"/>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DBAD3FA-4498-06F1-1804-61579E2AF77A}"/>
              </a:ext>
            </a:extLst>
          </p:cNvPr>
          <p:cNvCxnSpPr>
            <a:cxnSpLocks/>
          </p:cNvCxnSpPr>
          <p:nvPr/>
        </p:nvCxnSpPr>
        <p:spPr>
          <a:xfrm>
            <a:off x="8154649" y="3897443"/>
            <a:ext cx="1558977" cy="494675"/>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2E364F0-6C9D-2A17-6956-B15E536A3108}"/>
              </a:ext>
            </a:extLst>
          </p:cNvPr>
          <p:cNvSpPr txBox="1"/>
          <p:nvPr/>
        </p:nvSpPr>
        <p:spPr>
          <a:xfrm>
            <a:off x="1" y="0"/>
            <a:ext cx="12192000" cy="769441"/>
          </a:xfrm>
          <a:prstGeom prst="rect">
            <a:avLst/>
          </a:prstGeom>
          <a:noFill/>
        </p:spPr>
        <p:txBody>
          <a:bodyPr wrap="square" rtlCol="0">
            <a:spAutoFit/>
          </a:bodyPr>
          <a:lstStyle/>
          <a:p>
            <a:pPr algn="ctr"/>
            <a:r>
              <a:rPr lang="en-GB" sz="4400" dirty="0"/>
              <a:t>What to do if your data and residuals are not normal</a:t>
            </a:r>
          </a:p>
        </p:txBody>
      </p:sp>
    </p:spTree>
    <p:extLst>
      <p:ext uri="{BB962C8B-B14F-4D97-AF65-F5344CB8AC3E}">
        <p14:creationId xmlns:p14="http://schemas.microsoft.com/office/powerpoint/2010/main" val="1516659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6 Types of Data in Statistics &amp; Research: Key in Data Science">
            <a:extLst>
              <a:ext uri="{FF2B5EF4-FFF2-40B4-BE49-F238E27FC236}">
                <a16:creationId xmlns:a16="http://schemas.microsoft.com/office/drawing/2014/main" id="{DB171750-C598-258E-99ED-BF78CAA05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20" t="29419" b="38219"/>
          <a:stretch/>
        </p:blipFill>
        <p:spPr bwMode="auto">
          <a:xfrm>
            <a:off x="-151838" y="988719"/>
            <a:ext cx="12377089" cy="601560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a:extLst>
              <a:ext uri="{FF2B5EF4-FFF2-40B4-BE49-F238E27FC236}">
                <a16:creationId xmlns:a16="http://schemas.microsoft.com/office/drawing/2014/main" id="{4BFCBEF2-88C1-A828-B3E8-32C27EE7DDD4}"/>
              </a:ext>
            </a:extLst>
          </p:cNvPr>
          <p:cNvSpPr/>
          <p:nvPr/>
        </p:nvSpPr>
        <p:spPr>
          <a:xfrm>
            <a:off x="238579" y="1699862"/>
            <a:ext cx="4158107" cy="4459637"/>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831C4A2-1077-D307-3DF3-AA6E5E9B3180}"/>
              </a:ext>
            </a:extLst>
          </p:cNvPr>
          <p:cNvSpPr txBox="1"/>
          <p:nvPr/>
        </p:nvSpPr>
        <p:spPr>
          <a:xfrm>
            <a:off x="660401" y="1758857"/>
            <a:ext cx="3245292" cy="523220"/>
          </a:xfrm>
          <a:prstGeom prst="rect">
            <a:avLst/>
          </a:prstGeom>
          <a:noFill/>
        </p:spPr>
        <p:txBody>
          <a:bodyPr wrap="square" rtlCol="0">
            <a:spAutoFit/>
          </a:bodyPr>
          <a:lstStyle/>
          <a:p>
            <a:pPr algn="ctr"/>
            <a:r>
              <a:rPr lang="en-US" sz="2800" b="1" dirty="0">
                <a:solidFill>
                  <a:schemeClr val="tx1">
                    <a:lumMod val="65000"/>
                    <a:lumOff val="35000"/>
                  </a:schemeClr>
                </a:solidFill>
                <a:latin typeface="Helvetica" pitchFamily="2" charset="0"/>
              </a:rPr>
              <a:t>Transformations</a:t>
            </a:r>
          </a:p>
        </p:txBody>
      </p:sp>
      <p:sp>
        <p:nvSpPr>
          <p:cNvPr id="22" name="TextBox 21">
            <a:extLst>
              <a:ext uri="{FF2B5EF4-FFF2-40B4-BE49-F238E27FC236}">
                <a16:creationId xmlns:a16="http://schemas.microsoft.com/office/drawing/2014/main" id="{6CE655B7-4A20-5657-75D0-93FDD8F0B920}"/>
              </a:ext>
            </a:extLst>
          </p:cNvPr>
          <p:cNvSpPr txBox="1"/>
          <p:nvPr/>
        </p:nvSpPr>
        <p:spPr>
          <a:xfrm>
            <a:off x="486396" y="2379150"/>
            <a:ext cx="3566365" cy="1200329"/>
          </a:xfrm>
          <a:prstGeom prst="rect">
            <a:avLst/>
          </a:prstGeom>
          <a:noFill/>
        </p:spPr>
        <p:txBody>
          <a:bodyPr wrap="square" rtlCol="0">
            <a:spAutoFit/>
          </a:bodyPr>
          <a:lstStyle/>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BBCA5E27-F91E-DC8E-400C-D5F675897F1B}"/>
              </a:ext>
            </a:extLst>
          </p:cNvPr>
          <p:cNvSpPr/>
          <p:nvPr/>
        </p:nvSpPr>
        <p:spPr>
          <a:xfrm>
            <a:off x="5068171" y="1699863"/>
            <a:ext cx="6637434" cy="4297284"/>
          </a:xfrm>
          <a:prstGeom prst="roundRect">
            <a:avLst/>
          </a:prstGeom>
          <a:solidFill>
            <a:schemeClr val="bg1"/>
          </a:solid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2E364F0-6C9D-2A17-6956-B15E536A3108}"/>
              </a:ext>
            </a:extLst>
          </p:cNvPr>
          <p:cNvSpPr txBox="1"/>
          <p:nvPr/>
        </p:nvSpPr>
        <p:spPr>
          <a:xfrm>
            <a:off x="1" y="0"/>
            <a:ext cx="12192000" cy="769441"/>
          </a:xfrm>
          <a:prstGeom prst="rect">
            <a:avLst/>
          </a:prstGeom>
          <a:noFill/>
        </p:spPr>
        <p:txBody>
          <a:bodyPr wrap="square" rtlCol="0">
            <a:spAutoFit/>
          </a:bodyPr>
          <a:lstStyle/>
          <a:p>
            <a:pPr algn="ctr"/>
            <a:r>
              <a:rPr lang="en-GB" sz="4400" dirty="0"/>
              <a:t>What to do if your data and residuals are not normal</a:t>
            </a:r>
          </a:p>
        </p:txBody>
      </p:sp>
      <p:sp>
        <p:nvSpPr>
          <p:cNvPr id="2" name="TextBox 1">
            <a:extLst>
              <a:ext uri="{FF2B5EF4-FFF2-40B4-BE49-F238E27FC236}">
                <a16:creationId xmlns:a16="http://schemas.microsoft.com/office/drawing/2014/main" id="{09B992C9-2EED-3C61-8726-EB2D01274091}"/>
              </a:ext>
            </a:extLst>
          </p:cNvPr>
          <p:cNvSpPr txBox="1"/>
          <p:nvPr/>
        </p:nvSpPr>
        <p:spPr>
          <a:xfrm>
            <a:off x="486396" y="2379150"/>
            <a:ext cx="3800852" cy="3693319"/>
          </a:xfrm>
          <a:prstGeom prst="rect">
            <a:avLst/>
          </a:prstGeom>
          <a:noFill/>
        </p:spPr>
        <p:txBody>
          <a:bodyPr wrap="squar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Logging a log-normal distribution will make the data more normal.</a:t>
            </a:r>
          </a:p>
          <a:p>
            <a:endParaRPr lang="en-US" sz="2400" dirty="0">
              <a:solidFill>
                <a:schemeClr val="tx1">
                  <a:lumMod val="50000"/>
                  <a:lumOff val="50000"/>
                </a:schemeClr>
              </a:solidFill>
              <a:latin typeface="Calibri" panose="020F0502020204030204" pitchFamily="34" charset="0"/>
              <a:cs typeface="Calibri" panose="020F0502020204030204" pitchFamily="34" charset="0"/>
            </a:endParaRPr>
          </a:p>
          <a:p>
            <a:r>
              <a:rPr lang="en-US" sz="2400" dirty="0">
                <a:solidFill>
                  <a:schemeClr val="tx1">
                    <a:lumMod val="50000"/>
                    <a:lumOff val="50000"/>
                  </a:schemeClr>
                </a:solidFill>
                <a:latin typeface="Calibri" panose="020F0502020204030204" pitchFamily="34" charset="0"/>
                <a:cs typeface="Calibri" panose="020F0502020204030204" pitchFamily="34" charset="0"/>
              </a:rPr>
              <a:t>In the example on the right both histograms are for the same data but the log transformed data is clearly more normally distributed.</a:t>
            </a:r>
          </a:p>
          <a:p>
            <a:endParaRPr lang="en-US" dirty="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7" name="Picture 6" descr="A graph of a number of bars&#10;&#10;Description automatically generated with medium confidence">
            <a:extLst>
              <a:ext uri="{FF2B5EF4-FFF2-40B4-BE49-F238E27FC236}">
                <a16:creationId xmlns:a16="http://schemas.microsoft.com/office/drawing/2014/main" id="{9AE19B8D-B4F1-6EBD-4317-60B895FAE172}"/>
              </a:ext>
            </a:extLst>
          </p:cNvPr>
          <p:cNvPicPr>
            <a:picLocks noChangeAspect="1"/>
          </p:cNvPicPr>
          <p:nvPr/>
        </p:nvPicPr>
        <p:blipFill rotWithShape="1">
          <a:blip r:embed="rId3"/>
          <a:srcRect t="6286"/>
          <a:stretch/>
        </p:blipFill>
        <p:spPr>
          <a:xfrm>
            <a:off x="5221003" y="2726167"/>
            <a:ext cx="3283787" cy="2540703"/>
          </a:xfrm>
          <a:prstGeom prst="rect">
            <a:avLst/>
          </a:prstGeom>
        </p:spPr>
      </p:pic>
      <p:sp>
        <p:nvSpPr>
          <p:cNvPr id="9" name="TextBox 8">
            <a:extLst>
              <a:ext uri="{FF2B5EF4-FFF2-40B4-BE49-F238E27FC236}">
                <a16:creationId xmlns:a16="http://schemas.microsoft.com/office/drawing/2014/main" id="{D877338A-B11F-642F-7709-88650D0FB4FB}"/>
              </a:ext>
            </a:extLst>
          </p:cNvPr>
          <p:cNvSpPr txBox="1"/>
          <p:nvPr/>
        </p:nvSpPr>
        <p:spPr>
          <a:xfrm>
            <a:off x="5401889" y="2015791"/>
            <a:ext cx="3102901" cy="646331"/>
          </a:xfrm>
          <a:prstGeom prst="rect">
            <a:avLst/>
          </a:prstGeom>
          <a:noFill/>
        </p:spPr>
        <p:txBody>
          <a:bodyPr wrap="none" rtlCol="0">
            <a:spAutoFit/>
          </a:bodyPr>
          <a:lstStyle/>
          <a:p>
            <a:endParaRPr lang="en-US" sz="1200" dirty="0">
              <a:latin typeface="Consolas" panose="020B0609020204030204" pitchFamily="49" charset="0"/>
              <a:cs typeface="Consolas" panose="020B0609020204030204" pitchFamily="49" charset="0"/>
            </a:endParaRPr>
          </a:p>
          <a:p>
            <a:pPr algn="ctr"/>
            <a:r>
              <a:rPr lang="en-US" sz="1200" dirty="0" err="1">
                <a:latin typeface="Consolas" panose="020B0609020204030204" pitchFamily="49" charset="0"/>
                <a:cs typeface="Consolas" panose="020B0609020204030204" pitchFamily="49" charset="0"/>
              </a:rPr>
              <a:t>lnorm_data</a:t>
            </a:r>
            <a:r>
              <a:rPr lang="en-US" sz="1200" dirty="0">
                <a:latin typeface="Consolas" panose="020B0609020204030204" pitchFamily="49" charset="0"/>
                <a:cs typeface="Consolas" panose="020B0609020204030204" pitchFamily="49" charset="0"/>
              </a:rPr>
              <a:t> &lt;- </a:t>
            </a:r>
            <a:r>
              <a:rPr lang="en-US" sz="1200" dirty="0" err="1">
                <a:latin typeface="Consolas" panose="020B0609020204030204" pitchFamily="49" charset="0"/>
                <a:cs typeface="Consolas" panose="020B0609020204030204" pitchFamily="49" charset="0"/>
              </a:rPr>
              <a:t>rlnorm</a:t>
            </a:r>
            <a:r>
              <a:rPr lang="en-US" sz="1200" dirty="0">
                <a:latin typeface="Consolas" panose="020B0609020204030204" pitchFamily="49" charset="0"/>
                <a:cs typeface="Consolas" panose="020B0609020204030204" pitchFamily="49" charset="0"/>
              </a:rPr>
              <a:t>(100, 2, 1)) </a:t>
            </a:r>
          </a:p>
          <a:p>
            <a:pPr algn="ctr"/>
            <a:r>
              <a:rPr lang="en-US" sz="1200" dirty="0">
                <a:latin typeface="Consolas" panose="020B0609020204030204" pitchFamily="49" charset="0"/>
                <a:cs typeface="Consolas" panose="020B0609020204030204" pitchFamily="49" charset="0"/>
              </a:rPr>
              <a:t>hist(</a:t>
            </a:r>
            <a:r>
              <a:rPr lang="en-US" sz="1200" dirty="0" err="1">
                <a:latin typeface="Consolas" panose="020B0609020204030204" pitchFamily="49" charset="0"/>
                <a:cs typeface="Consolas" panose="020B0609020204030204" pitchFamily="49" charset="0"/>
              </a:rPr>
              <a:t>lnorm_data</a:t>
            </a:r>
            <a:r>
              <a:rPr lang="en-US" sz="1200" dirty="0">
                <a:latin typeface="Consolas" panose="020B0609020204030204" pitchFamily="49" charset="0"/>
                <a:cs typeface="Consolas" panose="020B0609020204030204" pitchFamily="49" charset="0"/>
              </a:rPr>
              <a:t>)</a:t>
            </a:r>
          </a:p>
        </p:txBody>
      </p:sp>
      <p:sp>
        <p:nvSpPr>
          <p:cNvPr id="13" name="TextBox 12">
            <a:extLst>
              <a:ext uri="{FF2B5EF4-FFF2-40B4-BE49-F238E27FC236}">
                <a16:creationId xmlns:a16="http://schemas.microsoft.com/office/drawing/2014/main" id="{5BBAD2BF-1AB6-7489-6C21-29453B929BDD}"/>
              </a:ext>
            </a:extLst>
          </p:cNvPr>
          <p:cNvSpPr txBox="1"/>
          <p:nvPr/>
        </p:nvSpPr>
        <p:spPr>
          <a:xfrm>
            <a:off x="8722447" y="2244339"/>
            <a:ext cx="2765501" cy="338554"/>
          </a:xfrm>
          <a:prstGeom prst="rect">
            <a:avLst/>
          </a:prstGeom>
          <a:noFill/>
        </p:spPr>
        <p:txBody>
          <a:bodyPr wrap="none" rtlCol="0">
            <a:spAutoFit/>
          </a:bodyPr>
          <a:lstStyle/>
          <a:p>
            <a:pPr algn="ctr"/>
            <a:r>
              <a:rPr lang="en-US" sz="1600" dirty="0">
                <a:latin typeface="Consolas" panose="020B0609020204030204" pitchFamily="49" charset="0"/>
                <a:cs typeface="Consolas" panose="020B0609020204030204" pitchFamily="49" charset="0"/>
              </a:rPr>
              <a:t>hist(log10(</a:t>
            </a:r>
            <a:r>
              <a:rPr lang="en-US" sz="1600" dirty="0" err="1">
                <a:latin typeface="Consolas" panose="020B0609020204030204" pitchFamily="49" charset="0"/>
                <a:cs typeface="Consolas" panose="020B0609020204030204" pitchFamily="49" charset="0"/>
              </a:rPr>
              <a:t>lnorm_data</a:t>
            </a:r>
            <a:r>
              <a:rPr lang="en-US" sz="1600" dirty="0">
                <a:latin typeface="Consolas" panose="020B0609020204030204" pitchFamily="49" charset="0"/>
                <a:cs typeface="Consolas" panose="020B0609020204030204" pitchFamily="49" charset="0"/>
              </a:rPr>
              <a:t>))</a:t>
            </a:r>
          </a:p>
        </p:txBody>
      </p:sp>
      <p:pic>
        <p:nvPicPr>
          <p:cNvPr id="16" name="Picture 15" descr="A graph of a number of bars&#10;&#10;Description automatically generated with medium confidence">
            <a:extLst>
              <a:ext uri="{FF2B5EF4-FFF2-40B4-BE49-F238E27FC236}">
                <a16:creationId xmlns:a16="http://schemas.microsoft.com/office/drawing/2014/main" id="{276CB6F2-C76B-84F5-E2E9-6122944FDDF2}"/>
              </a:ext>
            </a:extLst>
          </p:cNvPr>
          <p:cNvPicPr>
            <a:picLocks noChangeAspect="1"/>
          </p:cNvPicPr>
          <p:nvPr/>
        </p:nvPicPr>
        <p:blipFill>
          <a:blip r:embed="rId4"/>
          <a:stretch>
            <a:fillRect/>
          </a:stretch>
        </p:blipFill>
        <p:spPr>
          <a:xfrm>
            <a:off x="8386552" y="2763724"/>
            <a:ext cx="3144409" cy="2506038"/>
          </a:xfrm>
          <a:prstGeom prst="rect">
            <a:avLst/>
          </a:prstGeom>
        </p:spPr>
      </p:pic>
    </p:spTree>
    <p:extLst>
      <p:ext uri="{BB962C8B-B14F-4D97-AF65-F5344CB8AC3E}">
        <p14:creationId xmlns:p14="http://schemas.microsoft.com/office/powerpoint/2010/main" val="9617254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6 Types of Data in Statistics &amp; Research: Key in Data Science">
            <a:extLst>
              <a:ext uri="{FF2B5EF4-FFF2-40B4-BE49-F238E27FC236}">
                <a16:creationId xmlns:a16="http://schemas.microsoft.com/office/drawing/2014/main" id="{DB171750-C598-258E-99ED-BF78CAA05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20" t="29419" b="38219"/>
          <a:stretch/>
        </p:blipFill>
        <p:spPr bwMode="auto">
          <a:xfrm>
            <a:off x="-151838" y="988719"/>
            <a:ext cx="12377089" cy="601560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a:extLst>
              <a:ext uri="{FF2B5EF4-FFF2-40B4-BE49-F238E27FC236}">
                <a16:creationId xmlns:a16="http://schemas.microsoft.com/office/drawing/2014/main" id="{4BFCBEF2-88C1-A828-B3E8-32C27EE7DDD4}"/>
              </a:ext>
            </a:extLst>
          </p:cNvPr>
          <p:cNvSpPr/>
          <p:nvPr/>
        </p:nvSpPr>
        <p:spPr>
          <a:xfrm>
            <a:off x="238579" y="1699862"/>
            <a:ext cx="4158107" cy="4459637"/>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831C4A2-1077-D307-3DF3-AA6E5E9B3180}"/>
              </a:ext>
            </a:extLst>
          </p:cNvPr>
          <p:cNvSpPr txBox="1"/>
          <p:nvPr/>
        </p:nvSpPr>
        <p:spPr>
          <a:xfrm>
            <a:off x="660401" y="1758857"/>
            <a:ext cx="3245292" cy="523220"/>
          </a:xfrm>
          <a:prstGeom prst="rect">
            <a:avLst/>
          </a:prstGeom>
          <a:noFill/>
        </p:spPr>
        <p:txBody>
          <a:bodyPr wrap="square" rtlCol="0">
            <a:spAutoFit/>
          </a:bodyPr>
          <a:lstStyle/>
          <a:p>
            <a:pPr algn="ctr"/>
            <a:r>
              <a:rPr lang="en-US" sz="2800" b="1" dirty="0">
                <a:solidFill>
                  <a:schemeClr val="tx1">
                    <a:lumMod val="65000"/>
                    <a:lumOff val="35000"/>
                  </a:schemeClr>
                </a:solidFill>
                <a:latin typeface="Helvetica" pitchFamily="2" charset="0"/>
              </a:rPr>
              <a:t>Power laws</a:t>
            </a:r>
          </a:p>
        </p:txBody>
      </p:sp>
      <p:sp>
        <p:nvSpPr>
          <p:cNvPr id="22" name="TextBox 21">
            <a:extLst>
              <a:ext uri="{FF2B5EF4-FFF2-40B4-BE49-F238E27FC236}">
                <a16:creationId xmlns:a16="http://schemas.microsoft.com/office/drawing/2014/main" id="{6CE655B7-4A20-5657-75D0-93FDD8F0B920}"/>
              </a:ext>
            </a:extLst>
          </p:cNvPr>
          <p:cNvSpPr txBox="1"/>
          <p:nvPr/>
        </p:nvSpPr>
        <p:spPr>
          <a:xfrm>
            <a:off x="486396" y="2379150"/>
            <a:ext cx="3566365" cy="1200329"/>
          </a:xfrm>
          <a:prstGeom prst="rect">
            <a:avLst/>
          </a:prstGeom>
          <a:noFill/>
        </p:spPr>
        <p:txBody>
          <a:bodyPr wrap="square" rtlCol="0">
            <a:spAutoFit/>
          </a:bodyPr>
          <a:lstStyle/>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BBCA5E27-F91E-DC8E-400C-D5F675897F1B}"/>
              </a:ext>
            </a:extLst>
          </p:cNvPr>
          <p:cNvSpPr/>
          <p:nvPr/>
        </p:nvSpPr>
        <p:spPr>
          <a:xfrm>
            <a:off x="5068171" y="1699863"/>
            <a:ext cx="6637434" cy="4297284"/>
          </a:xfrm>
          <a:prstGeom prst="roundRect">
            <a:avLst/>
          </a:prstGeom>
          <a:solidFill>
            <a:schemeClr val="bg1"/>
          </a:solid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2E364F0-6C9D-2A17-6956-B15E536A3108}"/>
              </a:ext>
            </a:extLst>
          </p:cNvPr>
          <p:cNvSpPr txBox="1"/>
          <p:nvPr/>
        </p:nvSpPr>
        <p:spPr>
          <a:xfrm>
            <a:off x="1" y="0"/>
            <a:ext cx="12192000" cy="769441"/>
          </a:xfrm>
          <a:prstGeom prst="rect">
            <a:avLst/>
          </a:prstGeom>
          <a:noFill/>
        </p:spPr>
        <p:txBody>
          <a:bodyPr wrap="square" rtlCol="0">
            <a:spAutoFit/>
          </a:bodyPr>
          <a:lstStyle/>
          <a:p>
            <a:pPr algn="ctr"/>
            <a:r>
              <a:rPr lang="en-GB" sz="4400" dirty="0"/>
              <a:t>What to do if your data and residuals are not normal</a:t>
            </a:r>
          </a:p>
        </p:txBody>
      </p:sp>
      <p:sp>
        <p:nvSpPr>
          <p:cNvPr id="2" name="TextBox 1">
            <a:extLst>
              <a:ext uri="{FF2B5EF4-FFF2-40B4-BE49-F238E27FC236}">
                <a16:creationId xmlns:a16="http://schemas.microsoft.com/office/drawing/2014/main" id="{09B992C9-2EED-3C61-8726-EB2D01274091}"/>
              </a:ext>
            </a:extLst>
          </p:cNvPr>
          <p:cNvSpPr txBox="1"/>
          <p:nvPr/>
        </p:nvSpPr>
        <p:spPr>
          <a:xfrm>
            <a:off x="447309" y="2339660"/>
            <a:ext cx="3800852" cy="3939540"/>
          </a:xfrm>
          <a:prstGeom prst="rect">
            <a:avLst/>
          </a:prstGeom>
          <a:noFill/>
        </p:spPr>
        <p:txBody>
          <a:bodyPr wrap="square" rtlCol="0">
            <a:spAutoFit/>
          </a:bodyPr>
          <a:lstStyle/>
          <a:p>
            <a:r>
              <a:rPr lang="en-US" sz="2400" dirty="0">
                <a:solidFill>
                  <a:schemeClr val="bg2">
                    <a:lumMod val="50000"/>
                  </a:schemeClr>
                </a:solidFill>
                <a:latin typeface="Helvetica" pitchFamily="2" charset="0"/>
                <a:cs typeface="Consolas" panose="020B0609020204030204" pitchFamily="49" charset="0"/>
              </a:rPr>
              <a:t>Many biological relationships follow the form of  </a:t>
            </a:r>
          </a:p>
          <a:p>
            <a:pPr algn="ctr"/>
            <a:r>
              <a:rPr lang="en-US" sz="2400" dirty="0">
                <a:solidFill>
                  <a:schemeClr val="bg2">
                    <a:lumMod val="50000"/>
                  </a:schemeClr>
                </a:solidFill>
                <a:latin typeface="Helvetica" pitchFamily="2" charset="0"/>
                <a:cs typeface="Consolas" panose="020B0609020204030204" pitchFamily="49" charset="0"/>
              </a:rPr>
              <a:t>y = </a:t>
            </a:r>
            <a:r>
              <a:rPr lang="en-US" sz="2400" dirty="0" err="1">
                <a:solidFill>
                  <a:schemeClr val="bg2">
                    <a:lumMod val="50000"/>
                  </a:schemeClr>
                </a:solidFill>
                <a:latin typeface="Helvetica" pitchFamily="2" charset="0"/>
                <a:cs typeface="Consolas" panose="020B0609020204030204" pitchFamily="49" charset="0"/>
              </a:rPr>
              <a:t>X</a:t>
            </a:r>
            <a:r>
              <a:rPr lang="en-US" sz="2400" baseline="30000" dirty="0" err="1">
                <a:solidFill>
                  <a:schemeClr val="bg2">
                    <a:lumMod val="50000"/>
                  </a:schemeClr>
                </a:solidFill>
                <a:latin typeface="Helvetica" pitchFamily="2" charset="0"/>
                <a:cs typeface="Consolas" panose="020B0609020204030204" pitchFamily="49" charset="0"/>
              </a:rPr>
              <a:t>b</a:t>
            </a:r>
            <a:r>
              <a:rPr lang="en-US" sz="2400" dirty="0">
                <a:solidFill>
                  <a:schemeClr val="bg2">
                    <a:lumMod val="50000"/>
                  </a:schemeClr>
                </a:solidFill>
                <a:latin typeface="Helvetica" pitchFamily="2" charset="0"/>
                <a:cs typeface="Consolas" panose="020B0609020204030204" pitchFamily="49" charset="0"/>
              </a:rPr>
              <a:t> </a:t>
            </a:r>
            <a:endParaRPr lang="en-US" sz="2400" dirty="0">
              <a:solidFill>
                <a:schemeClr val="bg2">
                  <a:lumMod val="50000"/>
                </a:schemeClr>
              </a:solidFill>
              <a:latin typeface="Calibri" panose="020F0502020204030204" pitchFamily="34" charset="0"/>
              <a:cs typeface="Calibri" panose="020F0502020204030204" pitchFamily="34" charset="0"/>
            </a:endParaRPr>
          </a:p>
          <a:p>
            <a:endParaRPr lang="en-US" dirty="0">
              <a:solidFill>
                <a:schemeClr val="bg2">
                  <a:lumMod val="50000"/>
                </a:schemeClr>
              </a:solidFill>
              <a:latin typeface="Calibri" panose="020F0502020204030204" pitchFamily="34" charset="0"/>
              <a:cs typeface="Calibri" panose="020F0502020204030204" pitchFamily="34" charset="0"/>
            </a:endParaRPr>
          </a:p>
          <a:p>
            <a:r>
              <a:rPr lang="en-US" dirty="0">
                <a:solidFill>
                  <a:schemeClr val="bg2">
                    <a:lumMod val="50000"/>
                  </a:schemeClr>
                </a:solidFill>
                <a:latin typeface="Calibri" panose="020F0502020204030204" pitchFamily="34" charset="0"/>
                <a:cs typeface="Calibri" panose="020F0502020204030204" pitchFamily="34" charset="0"/>
              </a:rPr>
              <a:t>An example is how volume increases with length in a box as </a:t>
            </a:r>
          </a:p>
          <a:p>
            <a:endParaRPr lang="en-US" dirty="0">
              <a:solidFill>
                <a:schemeClr val="bg2">
                  <a:lumMod val="50000"/>
                </a:schemeClr>
              </a:solidFill>
              <a:latin typeface="Calibri" panose="020F0502020204030204" pitchFamily="34" charset="0"/>
              <a:cs typeface="Calibri" panose="020F0502020204030204" pitchFamily="34" charset="0"/>
            </a:endParaRPr>
          </a:p>
          <a:p>
            <a:pPr algn="ctr"/>
            <a:r>
              <a:rPr lang="en-US" sz="2800" dirty="0">
                <a:solidFill>
                  <a:schemeClr val="bg2">
                    <a:lumMod val="50000"/>
                  </a:schemeClr>
                </a:solidFill>
                <a:latin typeface="Calibri" panose="020F0502020204030204" pitchFamily="34" charset="0"/>
                <a:cs typeface="Calibri" panose="020F0502020204030204" pitchFamily="34" charset="0"/>
              </a:rPr>
              <a:t>volume = length</a:t>
            </a:r>
            <a:r>
              <a:rPr lang="en-US" sz="2800" baseline="30000" dirty="0">
                <a:solidFill>
                  <a:schemeClr val="bg2">
                    <a:lumMod val="50000"/>
                  </a:schemeClr>
                </a:solidFill>
                <a:latin typeface="Calibri" panose="020F0502020204030204" pitchFamily="34" charset="0"/>
                <a:cs typeface="Calibri" panose="020F0502020204030204" pitchFamily="34" charset="0"/>
              </a:rPr>
              <a:t>3</a:t>
            </a:r>
            <a:r>
              <a:rPr lang="en-US" sz="2800" dirty="0">
                <a:solidFill>
                  <a:schemeClr val="bg2">
                    <a:lumMod val="50000"/>
                  </a:schemeClr>
                </a:solidFill>
                <a:latin typeface="Calibri" panose="020F0502020204030204" pitchFamily="34" charset="0"/>
                <a:cs typeface="Calibri" panose="020F0502020204030204" pitchFamily="34" charset="0"/>
              </a:rPr>
              <a:t> </a:t>
            </a:r>
          </a:p>
          <a:p>
            <a:endParaRPr lang="en-US" dirty="0">
              <a:solidFill>
                <a:schemeClr val="bg2">
                  <a:lumMod val="50000"/>
                </a:schemeClr>
              </a:solidFill>
              <a:latin typeface="Calibri" panose="020F0502020204030204" pitchFamily="34" charset="0"/>
              <a:cs typeface="Calibri" panose="020F0502020204030204" pitchFamily="34" charset="0"/>
            </a:endParaRPr>
          </a:p>
          <a:p>
            <a:endParaRPr lang="en-US" dirty="0">
              <a:solidFill>
                <a:schemeClr val="bg2">
                  <a:lumMod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4" name="Picture 3" descr="A graph of a function&#10;&#10;Description automatically generated">
            <a:extLst>
              <a:ext uri="{FF2B5EF4-FFF2-40B4-BE49-F238E27FC236}">
                <a16:creationId xmlns:a16="http://schemas.microsoft.com/office/drawing/2014/main" id="{9CBC9C2C-BB1A-CD93-E7BE-A8805600600F}"/>
              </a:ext>
            </a:extLst>
          </p:cNvPr>
          <p:cNvPicPr>
            <a:picLocks noChangeAspect="1"/>
          </p:cNvPicPr>
          <p:nvPr/>
        </p:nvPicPr>
        <p:blipFill rotWithShape="1">
          <a:blip r:embed="rId3"/>
          <a:srcRect t="10590"/>
          <a:stretch/>
        </p:blipFill>
        <p:spPr>
          <a:xfrm>
            <a:off x="6009503" y="1894399"/>
            <a:ext cx="4707158" cy="3715567"/>
          </a:xfrm>
          <a:prstGeom prst="rect">
            <a:avLst/>
          </a:prstGeom>
        </p:spPr>
      </p:pic>
      <p:sp>
        <p:nvSpPr>
          <p:cNvPr id="11" name="Cube 10">
            <a:extLst>
              <a:ext uri="{FF2B5EF4-FFF2-40B4-BE49-F238E27FC236}">
                <a16:creationId xmlns:a16="http://schemas.microsoft.com/office/drawing/2014/main" id="{4962884C-9C70-BFE9-196A-530B49E7976B}"/>
              </a:ext>
            </a:extLst>
          </p:cNvPr>
          <p:cNvSpPr/>
          <p:nvPr/>
        </p:nvSpPr>
        <p:spPr>
          <a:xfrm>
            <a:off x="6932141" y="4147333"/>
            <a:ext cx="345989" cy="340699"/>
          </a:xfrm>
          <a:prstGeom prst="cub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a:extLst>
              <a:ext uri="{FF2B5EF4-FFF2-40B4-BE49-F238E27FC236}">
                <a16:creationId xmlns:a16="http://schemas.microsoft.com/office/drawing/2014/main" id="{BDDEA74D-DA45-A96D-A880-B47656D183D8}"/>
              </a:ext>
            </a:extLst>
          </p:cNvPr>
          <p:cNvSpPr/>
          <p:nvPr/>
        </p:nvSpPr>
        <p:spPr>
          <a:xfrm>
            <a:off x="7776278" y="3534571"/>
            <a:ext cx="610610" cy="627868"/>
          </a:xfrm>
          <a:prstGeom prst="cub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a:extLst>
              <a:ext uri="{FF2B5EF4-FFF2-40B4-BE49-F238E27FC236}">
                <a16:creationId xmlns:a16="http://schemas.microsoft.com/office/drawing/2014/main" id="{38CC2E4F-4578-8B17-1C3E-B751B5B8BE44}"/>
              </a:ext>
            </a:extLst>
          </p:cNvPr>
          <p:cNvSpPr/>
          <p:nvPr/>
        </p:nvSpPr>
        <p:spPr>
          <a:xfrm>
            <a:off x="8711513" y="2379150"/>
            <a:ext cx="840260" cy="887431"/>
          </a:xfrm>
          <a:prstGeom prst="cub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097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6 Types of Data in Statistics &amp; Research: Key in Data Science">
            <a:extLst>
              <a:ext uri="{FF2B5EF4-FFF2-40B4-BE49-F238E27FC236}">
                <a16:creationId xmlns:a16="http://schemas.microsoft.com/office/drawing/2014/main" id="{DB171750-C598-258E-99ED-BF78CAA05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20" t="29419" b="38219"/>
          <a:stretch/>
        </p:blipFill>
        <p:spPr bwMode="auto">
          <a:xfrm>
            <a:off x="-151838" y="988719"/>
            <a:ext cx="12377089" cy="601560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a:extLst>
              <a:ext uri="{FF2B5EF4-FFF2-40B4-BE49-F238E27FC236}">
                <a16:creationId xmlns:a16="http://schemas.microsoft.com/office/drawing/2014/main" id="{4BFCBEF2-88C1-A828-B3E8-32C27EE7DDD4}"/>
              </a:ext>
            </a:extLst>
          </p:cNvPr>
          <p:cNvSpPr/>
          <p:nvPr/>
        </p:nvSpPr>
        <p:spPr>
          <a:xfrm>
            <a:off x="238579" y="1699862"/>
            <a:ext cx="4158107" cy="4459637"/>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831C4A2-1077-D307-3DF3-AA6E5E9B3180}"/>
              </a:ext>
            </a:extLst>
          </p:cNvPr>
          <p:cNvSpPr txBox="1"/>
          <p:nvPr/>
        </p:nvSpPr>
        <p:spPr>
          <a:xfrm>
            <a:off x="660401" y="1758857"/>
            <a:ext cx="3245292" cy="523220"/>
          </a:xfrm>
          <a:prstGeom prst="rect">
            <a:avLst/>
          </a:prstGeom>
          <a:noFill/>
        </p:spPr>
        <p:txBody>
          <a:bodyPr wrap="square" rtlCol="0">
            <a:spAutoFit/>
          </a:bodyPr>
          <a:lstStyle/>
          <a:p>
            <a:pPr algn="ctr"/>
            <a:r>
              <a:rPr lang="en-US" sz="2800" b="1" dirty="0">
                <a:solidFill>
                  <a:schemeClr val="tx1">
                    <a:lumMod val="65000"/>
                    <a:lumOff val="35000"/>
                  </a:schemeClr>
                </a:solidFill>
                <a:latin typeface="Helvetica" pitchFamily="2" charset="0"/>
              </a:rPr>
              <a:t>Power laws</a:t>
            </a:r>
          </a:p>
        </p:txBody>
      </p:sp>
      <p:sp>
        <p:nvSpPr>
          <p:cNvPr id="22" name="TextBox 21">
            <a:extLst>
              <a:ext uri="{FF2B5EF4-FFF2-40B4-BE49-F238E27FC236}">
                <a16:creationId xmlns:a16="http://schemas.microsoft.com/office/drawing/2014/main" id="{6CE655B7-4A20-5657-75D0-93FDD8F0B920}"/>
              </a:ext>
            </a:extLst>
          </p:cNvPr>
          <p:cNvSpPr txBox="1"/>
          <p:nvPr/>
        </p:nvSpPr>
        <p:spPr>
          <a:xfrm>
            <a:off x="486396" y="2379150"/>
            <a:ext cx="3566365" cy="1200329"/>
          </a:xfrm>
          <a:prstGeom prst="rect">
            <a:avLst/>
          </a:prstGeom>
          <a:noFill/>
        </p:spPr>
        <p:txBody>
          <a:bodyPr wrap="square" rtlCol="0">
            <a:spAutoFit/>
          </a:bodyPr>
          <a:lstStyle/>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BBCA5E27-F91E-DC8E-400C-D5F675897F1B}"/>
              </a:ext>
            </a:extLst>
          </p:cNvPr>
          <p:cNvSpPr/>
          <p:nvPr/>
        </p:nvSpPr>
        <p:spPr>
          <a:xfrm>
            <a:off x="5068171" y="1699863"/>
            <a:ext cx="6637434" cy="4297284"/>
          </a:xfrm>
          <a:prstGeom prst="roundRect">
            <a:avLst/>
          </a:prstGeom>
          <a:solidFill>
            <a:schemeClr val="bg1"/>
          </a:solid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2E364F0-6C9D-2A17-6956-B15E536A3108}"/>
              </a:ext>
            </a:extLst>
          </p:cNvPr>
          <p:cNvSpPr txBox="1"/>
          <p:nvPr/>
        </p:nvSpPr>
        <p:spPr>
          <a:xfrm>
            <a:off x="1" y="0"/>
            <a:ext cx="12192000" cy="769441"/>
          </a:xfrm>
          <a:prstGeom prst="rect">
            <a:avLst/>
          </a:prstGeom>
          <a:noFill/>
        </p:spPr>
        <p:txBody>
          <a:bodyPr wrap="square" rtlCol="0">
            <a:spAutoFit/>
          </a:bodyPr>
          <a:lstStyle/>
          <a:p>
            <a:pPr algn="ctr"/>
            <a:r>
              <a:rPr lang="en-GB" sz="4400" dirty="0"/>
              <a:t>What to do if your data and residuals are not normal</a:t>
            </a:r>
          </a:p>
        </p:txBody>
      </p:sp>
      <p:sp>
        <p:nvSpPr>
          <p:cNvPr id="2" name="TextBox 1">
            <a:extLst>
              <a:ext uri="{FF2B5EF4-FFF2-40B4-BE49-F238E27FC236}">
                <a16:creationId xmlns:a16="http://schemas.microsoft.com/office/drawing/2014/main" id="{09B992C9-2EED-3C61-8726-EB2D01274091}"/>
              </a:ext>
            </a:extLst>
          </p:cNvPr>
          <p:cNvSpPr txBox="1"/>
          <p:nvPr/>
        </p:nvSpPr>
        <p:spPr>
          <a:xfrm>
            <a:off x="447309" y="2339660"/>
            <a:ext cx="3800852" cy="3847207"/>
          </a:xfrm>
          <a:prstGeom prst="rect">
            <a:avLst/>
          </a:prstGeom>
          <a:noFill/>
        </p:spPr>
        <p:txBody>
          <a:bodyPr wrap="square" rtlCol="0">
            <a:spAutoFit/>
          </a:bodyPr>
          <a:lstStyle/>
          <a:p>
            <a:r>
              <a:rPr lang="en-US" sz="2000" dirty="0">
                <a:solidFill>
                  <a:schemeClr val="bg2">
                    <a:lumMod val="50000"/>
                  </a:schemeClr>
                </a:solidFill>
                <a:latin typeface="Helvetica" pitchFamily="2" charset="0"/>
                <a:cs typeface="Consolas" panose="020B0609020204030204" pitchFamily="49" charset="0"/>
              </a:rPr>
              <a:t>We can log power laws to make them a straight line making it easier to using linear models.</a:t>
            </a:r>
          </a:p>
          <a:p>
            <a:r>
              <a:rPr lang="en-US" sz="2000" dirty="0">
                <a:solidFill>
                  <a:schemeClr val="bg2">
                    <a:lumMod val="50000"/>
                  </a:schemeClr>
                </a:solidFill>
                <a:latin typeface="Helvetica" pitchFamily="2" charset="0"/>
                <a:cs typeface="Consolas" panose="020B0609020204030204" pitchFamily="49" charset="0"/>
              </a:rPr>
              <a:t>By logging we change the formula as</a:t>
            </a:r>
          </a:p>
          <a:p>
            <a:pPr algn="ctr"/>
            <a:r>
              <a:rPr lang="en-US" sz="2400" dirty="0">
                <a:solidFill>
                  <a:schemeClr val="bg2">
                    <a:lumMod val="50000"/>
                  </a:schemeClr>
                </a:solidFill>
                <a:latin typeface="Helvetica" pitchFamily="2" charset="0"/>
                <a:cs typeface="Consolas" panose="020B0609020204030204" pitchFamily="49" charset="0"/>
              </a:rPr>
              <a:t>y = </a:t>
            </a:r>
            <a:r>
              <a:rPr lang="en-US" sz="2400" dirty="0" err="1">
                <a:solidFill>
                  <a:schemeClr val="bg2">
                    <a:lumMod val="50000"/>
                  </a:schemeClr>
                </a:solidFill>
                <a:latin typeface="Helvetica" pitchFamily="2" charset="0"/>
                <a:cs typeface="Consolas" panose="020B0609020204030204" pitchFamily="49" charset="0"/>
              </a:rPr>
              <a:t>X</a:t>
            </a:r>
            <a:r>
              <a:rPr lang="en-US" sz="2400" baseline="30000" dirty="0" err="1">
                <a:solidFill>
                  <a:schemeClr val="bg2">
                    <a:lumMod val="50000"/>
                  </a:schemeClr>
                </a:solidFill>
                <a:latin typeface="Helvetica" pitchFamily="2" charset="0"/>
                <a:cs typeface="Consolas" panose="020B0609020204030204" pitchFamily="49" charset="0"/>
              </a:rPr>
              <a:t>b</a:t>
            </a:r>
            <a:endParaRPr lang="en-US" sz="2400" dirty="0">
              <a:solidFill>
                <a:schemeClr val="bg2">
                  <a:lumMod val="50000"/>
                </a:schemeClr>
              </a:solidFill>
              <a:latin typeface="Helvetica" pitchFamily="2" charset="0"/>
              <a:cs typeface="Consolas" panose="020B0609020204030204" pitchFamily="49" charset="0"/>
            </a:endParaRPr>
          </a:p>
          <a:p>
            <a:pPr algn="ctr"/>
            <a:r>
              <a:rPr lang="en-US" sz="2400" dirty="0">
                <a:solidFill>
                  <a:schemeClr val="bg2">
                    <a:lumMod val="50000"/>
                  </a:schemeClr>
                </a:solidFill>
                <a:latin typeface="Helvetica" pitchFamily="2" charset="0"/>
                <a:cs typeface="Consolas" panose="020B0609020204030204" pitchFamily="49" charset="0"/>
              </a:rPr>
              <a:t>Log(y) = log(X)</a:t>
            </a:r>
            <a:r>
              <a:rPr lang="en-US" sz="2400" baseline="30000" dirty="0">
                <a:solidFill>
                  <a:schemeClr val="bg2">
                    <a:lumMod val="50000"/>
                  </a:schemeClr>
                </a:solidFill>
                <a:latin typeface="Helvetica" pitchFamily="2" charset="0"/>
                <a:cs typeface="Consolas" panose="020B0609020204030204" pitchFamily="49" charset="0"/>
              </a:rPr>
              <a:t>b</a:t>
            </a:r>
            <a:r>
              <a:rPr lang="en-US" sz="2400" dirty="0">
                <a:solidFill>
                  <a:schemeClr val="bg2">
                    <a:lumMod val="50000"/>
                  </a:schemeClr>
                </a:solidFill>
                <a:latin typeface="Helvetica" pitchFamily="2" charset="0"/>
                <a:cs typeface="Consolas" panose="020B0609020204030204" pitchFamily="49" charset="0"/>
              </a:rPr>
              <a:t> </a:t>
            </a:r>
          </a:p>
          <a:p>
            <a:pPr algn="ctr"/>
            <a:r>
              <a:rPr lang="en-US" sz="2400" dirty="0">
                <a:solidFill>
                  <a:schemeClr val="bg2">
                    <a:lumMod val="50000"/>
                  </a:schemeClr>
                </a:solidFill>
                <a:latin typeface="Helvetica" pitchFamily="2" charset="0"/>
                <a:cs typeface="Consolas" panose="020B0609020204030204" pitchFamily="49" charset="0"/>
              </a:rPr>
              <a:t>Log(y) = b log(X) </a:t>
            </a:r>
          </a:p>
          <a:p>
            <a:pPr algn="ctr"/>
            <a:endParaRPr lang="en-US" dirty="0">
              <a:solidFill>
                <a:schemeClr val="bg2">
                  <a:lumMod val="50000"/>
                </a:schemeClr>
              </a:solidFill>
              <a:latin typeface="Calibri" panose="020F0502020204030204" pitchFamily="34" charset="0"/>
              <a:cs typeface="Calibri" panose="020F0502020204030204" pitchFamily="34" charset="0"/>
            </a:endParaRPr>
          </a:p>
          <a:p>
            <a:pPr algn="ctr"/>
            <a:r>
              <a:rPr lang="en-US" dirty="0">
                <a:solidFill>
                  <a:schemeClr val="bg2">
                    <a:lumMod val="50000"/>
                  </a:schemeClr>
                </a:solidFill>
                <a:latin typeface="Calibri" panose="020F0502020204030204" pitchFamily="34" charset="0"/>
                <a:cs typeface="Calibri" panose="020F0502020204030204" pitchFamily="34" charset="0"/>
              </a:rPr>
              <a:t>In this new form b is now the slope of the log transformed line </a:t>
            </a:r>
          </a:p>
          <a:p>
            <a:endParaRPr lang="en-US" dirty="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5" name="Picture 4" descr="A graph with a line&#10;&#10;Description automatically generated">
            <a:extLst>
              <a:ext uri="{FF2B5EF4-FFF2-40B4-BE49-F238E27FC236}">
                <a16:creationId xmlns:a16="http://schemas.microsoft.com/office/drawing/2014/main" id="{2D4BC6C2-A561-720B-F6A1-CEECC8641CCA}"/>
              </a:ext>
            </a:extLst>
          </p:cNvPr>
          <p:cNvPicPr>
            <a:picLocks noChangeAspect="1"/>
          </p:cNvPicPr>
          <p:nvPr/>
        </p:nvPicPr>
        <p:blipFill>
          <a:blip r:embed="rId3"/>
          <a:stretch>
            <a:fillRect/>
          </a:stretch>
        </p:blipFill>
        <p:spPr>
          <a:xfrm>
            <a:off x="5865673" y="1797832"/>
            <a:ext cx="4890591" cy="4133081"/>
          </a:xfrm>
          <a:prstGeom prst="rect">
            <a:avLst/>
          </a:prstGeom>
        </p:spPr>
      </p:pic>
      <p:sp>
        <p:nvSpPr>
          <p:cNvPr id="11" name="Cube 10">
            <a:extLst>
              <a:ext uri="{FF2B5EF4-FFF2-40B4-BE49-F238E27FC236}">
                <a16:creationId xmlns:a16="http://schemas.microsoft.com/office/drawing/2014/main" id="{4962884C-9C70-BFE9-196A-530B49E7976B}"/>
              </a:ext>
            </a:extLst>
          </p:cNvPr>
          <p:cNvSpPr/>
          <p:nvPr/>
        </p:nvSpPr>
        <p:spPr>
          <a:xfrm>
            <a:off x="7624120" y="4508412"/>
            <a:ext cx="345989" cy="340699"/>
          </a:xfrm>
          <a:prstGeom prst="cub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a:extLst>
              <a:ext uri="{FF2B5EF4-FFF2-40B4-BE49-F238E27FC236}">
                <a16:creationId xmlns:a16="http://schemas.microsoft.com/office/drawing/2014/main" id="{BDDEA74D-DA45-A96D-A880-B47656D183D8}"/>
              </a:ext>
            </a:extLst>
          </p:cNvPr>
          <p:cNvSpPr/>
          <p:nvPr/>
        </p:nvSpPr>
        <p:spPr>
          <a:xfrm>
            <a:off x="8461134" y="3819953"/>
            <a:ext cx="610610" cy="627868"/>
          </a:xfrm>
          <a:prstGeom prst="cub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a:extLst>
              <a:ext uri="{FF2B5EF4-FFF2-40B4-BE49-F238E27FC236}">
                <a16:creationId xmlns:a16="http://schemas.microsoft.com/office/drawing/2014/main" id="{38CC2E4F-4578-8B17-1C3E-B751B5B8BE44}"/>
              </a:ext>
            </a:extLst>
          </p:cNvPr>
          <p:cNvSpPr/>
          <p:nvPr/>
        </p:nvSpPr>
        <p:spPr>
          <a:xfrm>
            <a:off x="9484738" y="3042248"/>
            <a:ext cx="840260" cy="887431"/>
          </a:xfrm>
          <a:prstGeom prst="cub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5251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6 Types of Data in Statistics &amp; Research: Key in Data Science">
            <a:extLst>
              <a:ext uri="{FF2B5EF4-FFF2-40B4-BE49-F238E27FC236}">
                <a16:creationId xmlns:a16="http://schemas.microsoft.com/office/drawing/2014/main" id="{DB171750-C598-258E-99ED-BF78CAA05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20" t="29419" b="38219"/>
          <a:stretch/>
        </p:blipFill>
        <p:spPr bwMode="auto">
          <a:xfrm>
            <a:off x="-151838" y="988719"/>
            <a:ext cx="12377089" cy="601560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a:extLst>
              <a:ext uri="{FF2B5EF4-FFF2-40B4-BE49-F238E27FC236}">
                <a16:creationId xmlns:a16="http://schemas.microsoft.com/office/drawing/2014/main" id="{4BFCBEF2-88C1-A828-B3E8-32C27EE7DDD4}"/>
              </a:ext>
            </a:extLst>
          </p:cNvPr>
          <p:cNvSpPr/>
          <p:nvPr/>
        </p:nvSpPr>
        <p:spPr>
          <a:xfrm>
            <a:off x="238579" y="1699862"/>
            <a:ext cx="4158107" cy="4459637"/>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831C4A2-1077-D307-3DF3-AA6E5E9B3180}"/>
              </a:ext>
            </a:extLst>
          </p:cNvPr>
          <p:cNvSpPr txBox="1"/>
          <p:nvPr/>
        </p:nvSpPr>
        <p:spPr>
          <a:xfrm>
            <a:off x="660401" y="1758857"/>
            <a:ext cx="3245292" cy="523220"/>
          </a:xfrm>
          <a:prstGeom prst="rect">
            <a:avLst/>
          </a:prstGeom>
          <a:noFill/>
        </p:spPr>
        <p:txBody>
          <a:bodyPr wrap="square" rtlCol="0">
            <a:spAutoFit/>
          </a:bodyPr>
          <a:lstStyle/>
          <a:p>
            <a:pPr algn="ctr"/>
            <a:r>
              <a:rPr lang="en-US" sz="2800" b="1" dirty="0">
                <a:solidFill>
                  <a:schemeClr val="tx1">
                    <a:lumMod val="65000"/>
                    <a:lumOff val="35000"/>
                  </a:schemeClr>
                </a:solidFill>
                <a:latin typeface="Helvetica" pitchFamily="2" charset="0"/>
              </a:rPr>
              <a:t>Power laws</a:t>
            </a:r>
          </a:p>
        </p:txBody>
      </p:sp>
      <p:sp>
        <p:nvSpPr>
          <p:cNvPr id="22" name="TextBox 21">
            <a:extLst>
              <a:ext uri="{FF2B5EF4-FFF2-40B4-BE49-F238E27FC236}">
                <a16:creationId xmlns:a16="http://schemas.microsoft.com/office/drawing/2014/main" id="{6CE655B7-4A20-5657-75D0-93FDD8F0B920}"/>
              </a:ext>
            </a:extLst>
          </p:cNvPr>
          <p:cNvSpPr txBox="1"/>
          <p:nvPr/>
        </p:nvSpPr>
        <p:spPr>
          <a:xfrm>
            <a:off x="486396" y="2379150"/>
            <a:ext cx="3566365" cy="1200329"/>
          </a:xfrm>
          <a:prstGeom prst="rect">
            <a:avLst/>
          </a:prstGeom>
          <a:noFill/>
        </p:spPr>
        <p:txBody>
          <a:bodyPr wrap="square" rtlCol="0">
            <a:spAutoFit/>
          </a:bodyPr>
          <a:lstStyle/>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BBCA5E27-F91E-DC8E-400C-D5F675897F1B}"/>
              </a:ext>
            </a:extLst>
          </p:cNvPr>
          <p:cNvSpPr/>
          <p:nvPr/>
        </p:nvSpPr>
        <p:spPr>
          <a:xfrm>
            <a:off x="5068171" y="1699863"/>
            <a:ext cx="6637434" cy="4297284"/>
          </a:xfrm>
          <a:prstGeom prst="roundRect">
            <a:avLst/>
          </a:prstGeom>
          <a:solidFill>
            <a:schemeClr val="bg1"/>
          </a:solid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2E364F0-6C9D-2A17-6956-B15E536A3108}"/>
              </a:ext>
            </a:extLst>
          </p:cNvPr>
          <p:cNvSpPr txBox="1"/>
          <p:nvPr/>
        </p:nvSpPr>
        <p:spPr>
          <a:xfrm>
            <a:off x="1" y="0"/>
            <a:ext cx="12192000" cy="769441"/>
          </a:xfrm>
          <a:prstGeom prst="rect">
            <a:avLst/>
          </a:prstGeom>
          <a:noFill/>
        </p:spPr>
        <p:txBody>
          <a:bodyPr wrap="square" rtlCol="0">
            <a:spAutoFit/>
          </a:bodyPr>
          <a:lstStyle/>
          <a:p>
            <a:pPr algn="ctr"/>
            <a:r>
              <a:rPr lang="en-GB" sz="4400" dirty="0"/>
              <a:t>What to do if your data and residuals are not normal</a:t>
            </a:r>
          </a:p>
        </p:txBody>
      </p:sp>
      <p:sp>
        <p:nvSpPr>
          <p:cNvPr id="2" name="TextBox 1">
            <a:extLst>
              <a:ext uri="{FF2B5EF4-FFF2-40B4-BE49-F238E27FC236}">
                <a16:creationId xmlns:a16="http://schemas.microsoft.com/office/drawing/2014/main" id="{09B992C9-2EED-3C61-8726-EB2D01274091}"/>
              </a:ext>
            </a:extLst>
          </p:cNvPr>
          <p:cNvSpPr txBox="1"/>
          <p:nvPr/>
        </p:nvSpPr>
        <p:spPr>
          <a:xfrm>
            <a:off x="447309" y="2339660"/>
            <a:ext cx="3800852" cy="3108543"/>
          </a:xfrm>
          <a:prstGeom prst="rect">
            <a:avLst/>
          </a:prstGeom>
          <a:noFill/>
        </p:spPr>
        <p:txBody>
          <a:bodyPr wrap="square" rtlCol="0">
            <a:spAutoFit/>
          </a:bodyPr>
          <a:lstStyle/>
          <a:p>
            <a:r>
              <a:rPr lang="en-US" sz="2000" dirty="0">
                <a:solidFill>
                  <a:schemeClr val="bg2">
                    <a:lumMod val="50000"/>
                  </a:schemeClr>
                </a:solidFill>
                <a:latin typeface="Helvetica" pitchFamily="2" charset="0"/>
                <a:cs typeface="Consolas" panose="020B0609020204030204" pitchFamily="49" charset="0"/>
              </a:rPr>
              <a:t>In our logged volume length example a linear model has a slope of 3 which was the power of the original relationship.</a:t>
            </a:r>
          </a:p>
          <a:p>
            <a:endParaRPr lang="en-US" sz="2000" dirty="0">
              <a:solidFill>
                <a:schemeClr val="bg2">
                  <a:lumMod val="50000"/>
                </a:schemeClr>
              </a:solidFill>
              <a:latin typeface="Helvetica" pitchFamily="2" charset="0"/>
              <a:cs typeface="Consolas" panose="020B0609020204030204" pitchFamily="49" charset="0"/>
            </a:endParaRPr>
          </a:p>
          <a:p>
            <a:pPr algn="ctr"/>
            <a:r>
              <a:rPr lang="en-US" sz="2000" dirty="0">
                <a:solidFill>
                  <a:schemeClr val="bg2">
                    <a:lumMod val="50000"/>
                  </a:schemeClr>
                </a:solidFill>
                <a:latin typeface="Helvetica" pitchFamily="2" charset="0"/>
                <a:cs typeface="Consolas" panose="020B0609020204030204" pitchFamily="49" charset="0"/>
              </a:rPr>
              <a:t>volume = length</a:t>
            </a:r>
            <a:r>
              <a:rPr lang="en-US" sz="2000" baseline="30000" dirty="0">
                <a:solidFill>
                  <a:schemeClr val="bg2">
                    <a:lumMod val="50000"/>
                  </a:schemeClr>
                </a:solidFill>
                <a:latin typeface="Helvetica" pitchFamily="2" charset="0"/>
                <a:cs typeface="Consolas" panose="020B0609020204030204" pitchFamily="49" charset="0"/>
              </a:rPr>
              <a:t>3</a:t>
            </a:r>
            <a:endParaRPr lang="en-US" sz="2000" dirty="0">
              <a:solidFill>
                <a:schemeClr val="bg2">
                  <a:lumMod val="50000"/>
                </a:schemeClr>
              </a:solidFill>
              <a:latin typeface="Helvetica" pitchFamily="2" charset="0"/>
              <a:cs typeface="Consolas" panose="020B0609020204030204" pitchFamily="49" charset="0"/>
            </a:endParaRPr>
          </a:p>
          <a:p>
            <a:pPr algn="ctr"/>
            <a:r>
              <a:rPr lang="en-US" sz="2000" dirty="0">
                <a:solidFill>
                  <a:schemeClr val="bg2">
                    <a:lumMod val="50000"/>
                  </a:schemeClr>
                </a:solidFill>
                <a:latin typeface="Helvetica" pitchFamily="2" charset="0"/>
                <a:cs typeface="Consolas" panose="020B0609020204030204" pitchFamily="49" charset="0"/>
              </a:rPr>
              <a:t>Log(volume) = log(length)</a:t>
            </a:r>
            <a:r>
              <a:rPr lang="en-US" sz="2000" baseline="30000" dirty="0">
                <a:solidFill>
                  <a:schemeClr val="bg2">
                    <a:lumMod val="50000"/>
                  </a:schemeClr>
                </a:solidFill>
                <a:latin typeface="Helvetica" pitchFamily="2" charset="0"/>
                <a:cs typeface="Consolas" panose="020B0609020204030204" pitchFamily="49" charset="0"/>
              </a:rPr>
              <a:t>3</a:t>
            </a:r>
            <a:r>
              <a:rPr lang="en-US" sz="2000" dirty="0">
                <a:solidFill>
                  <a:schemeClr val="bg2">
                    <a:lumMod val="50000"/>
                  </a:schemeClr>
                </a:solidFill>
                <a:latin typeface="Helvetica" pitchFamily="2" charset="0"/>
                <a:cs typeface="Consolas" panose="020B0609020204030204" pitchFamily="49" charset="0"/>
              </a:rPr>
              <a:t> </a:t>
            </a:r>
          </a:p>
          <a:p>
            <a:pPr algn="ctr"/>
            <a:r>
              <a:rPr lang="en-US" sz="2000" dirty="0">
                <a:solidFill>
                  <a:schemeClr val="bg2">
                    <a:lumMod val="50000"/>
                  </a:schemeClr>
                </a:solidFill>
                <a:latin typeface="Helvetica" pitchFamily="2" charset="0"/>
                <a:cs typeface="Consolas" panose="020B0609020204030204" pitchFamily="49" charset="0"/>
              </a:rPr>
              <a:t>Log(volume) = 3 log(length) </a:t>
            </a:r>
          </a:p>
          <a:p>
            <a:endParaRPr lang="en-US" dirty="0">
              <a:solidFill>
                <a:schemeClr val="tx1">
                  <a:lumMod val="50000"/>
                  <a:lumOff val="50000"/>
                </a:schemeClr>
              </a:solidFill>
              <a:latin typeface="Calibri" panose="020F0502020204030204" pitchFamily="34" charset="0"/>
              <a:cs typeface="Calibri" panose="020F0502020204030204" pitchFamily="34" charset="0"/>
            </a:endParaRPr>
          </a:p>
          <a:p>
            <a:endParaRPr lang="en-US"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1" name="Cube 10">
            <a:extLst>
              <a:ext uri="{FF2B5EF4-FFF2-40B4-BE49-F238E27FC236}">
                <a16:creationId xmlns:a16="http://schemas.microsoft.com/office/drawing/2014/main" id="{4962884C-9C70-BFE9-196A-530B49E7976B}"/>
              </a:ext>
            </a:extLst>
          </p:cNvPr>
          <p:cNvSpPr/>
          <p:nvPr/>
        </p:nvSpPr>
        <p:spPr>
          <a:xfrm>
            <a:off x="7624120" y="4508412"/>
            <a:ext cx="345989" cy="340699"/>
          </a:xfrm>
          <a:prstGeom prst="cub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a:extLst>
              <a:ext uri="{FF2B5EF4-FFF2-40B4-BE49-F238E27FC236}">
                <a16:creationId xmlns:a16="http://schemas.microsoft.com/office/drawing/2014/main" id="{BDDEA74D-DA45-A96D-A880-B47656D183D8}"/>
              </a:ext>
            </a:extLst>
          </p:cNvPr>
          <p:cNvSpPr/>
          <p:nvPr/>
        </p:nvSpPr>
        <p:spPr>
          <a:xfrm>
            <a:off x="8461134" y="3819953"/>
            <a:ext cx="610610" cy="627868"/>
          </a:xfrm>
          <a:prstGeom prst="cub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a:extLst>
              <a:ext uri="{FF2B5EF4-FFF2-40B4-BE49-F238E27FC236}">
                <a16:creationId xmlns:a16="http://schemas.microsoft.com/office/drawing/2014/main" id="{38CC2E4F-4578-8B17-1C3E-B751B5B8BE44}"/>
              </a:ext>
            </a:extLst>
          </p:cNvPr>
          <p:cNvSpPr/>
          <p:nvPr/>
        </p:nvSpPr>
        <p:spPr>
          <a:xfrm>
            <a:off x="9484738" y="3042248"/>
            <a:ext cx="840260" cy="887431"/>
          </a:xfrm>
          <a:prstGeom prst="cub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code&#10;&#10;Description automatically generated">
            <a:extLst>
              <a:ext uri="{FF2B5EF4-FFF2-40B4-BE49-F238E27FC236}">
                <a16:creationId xmlns:a16="http://schemas.microsoft.com/office/drawing/2014/main" id="{02CD7971-7ADA-505D-4010-46401B05518F}"/>
              </a:ext>
            </a:extLst>
          </p:cNvPr>
          <p:cNvPicPr>
            <a:picLocks noChangeAspect="1"/>
          </p:cNvPicPr>
          <p:nvPr/>
        </p:nvPicPr>
        <p:blipFill>
          <a:blip r:embed="rId3"/>
          <a:stretch>
            <a:fillRect/>
          </a:stretch>
        </p:blipFill>
        <p:spPr>
          <a:xfrm>
            <a:off x="5865673" y="1811955"/>
            <a:ext cx="5308600" cy="3797300"/>
          </a:xfrm>
          <a:prstGeom prst="rect">
            <a:avLst/>
          </a:prstGeom>
        </p:spPr>
      </p:pic>
      <p:cxnSp>
        <p:nvCxnSpPr>
          <p:cNvPr id="3" name="Straight Arrow Connector 2">
            <a:extLst>
              <a:ext uri="{FF2B5EF4-FFF2-40B4-BE49-F238E27FC236}">
                <a16:creationId xmlns:a16="http://schemas.microsoft.com/office/drawing/2014/main" id="{E1C7AF10-CC0F-8D06-68E2-08733A39BC1B}"/>
              </a:ext>
            </a:extLst>
          </p:cNvPr>
          <p:cNvCxnSpPr>
            <a:cxnSpLocks/>
          </p:cNvCxnSpPr>
          <p:nvPr/>
        </p:nvCxnSpPr>
        <p:spPr>
          <a:xfrm flipV="1">
            <a:off x="2693773" y="4250724"/>
            <a:ext cx="4497859" cy="407773"/>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602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4D7E6-0EB3-9AF2-AB82-840EC997FA1A}"/>
              </a:ext>
            </a:extLst>
          </p:cNvPr>
          <p:cNvSpPr txBox="1"/>
          <p:nvPr/>
        </p:nvSpPr>
        <p:spPr>
          <a:xfrm>
            <a:off x="3670541" y="0"/>
            <a:ext cx="4850917" cy="769441"/>
          </a:xfrm>
          <a:prstGeom prst="rect">
            <a:avLst/>
          </a:prstGeom>
          <a:noFill/>
        </p:spPr>
        <p:txBody>
          <a:bodyPr wrap="square" rtlCol="0">
            <a:spAutoFit/>
          </a:bodyPr>
          <a:lstStyle/>
          <a:p>
            <a:pPr algn="ctr"/>
            <a:r>
              <a:rPr lang="en-US" sz="4400" dirty="0">
                <a:latin typeface="Helvetica" pitchFamily="2" charset="0"/>
              </a:rPr>
              <a:t>Summary</a:t>
            </a:r>
          </a:p>
        </p:txBody>
      </p:sp>
      <p:sp>
        <p:nvSpPr>
          <p:cNvPr id="3" name="TextBox 2">
            <a:extLst>
              <a:ext uri="{FF2B5EF4-FFF2-40B4-BE49-F238E27FC236}">
                <a16:creationId xmlns:a16="http://schemas.microsoft.com/office/drawing/2014/main" id="{81C99255-5716-7C7C-7B21-4607A7797B20}"/>
              </a:ext>
            </a:extLst>
          </p:cNvPr>
          <p:cNvSpPr txBox="1"/>
          <p:nvPr/>
        </p:nvSpPr>
        <p:spPr>
          <a:xfrm>
            <a:off x="4415923" y="1885950"/>
            <a:ext cx="184731" cy="369332"/>
          </a:xfrm>
          <a:prstGeom prst="rect">
            <a:avLst/>
          </a:prstGeom>
          <a:noFill/>
        </p:spPr>
        <p:txBody>
          <a:bodyPr wrap="none" rtlCol="0">
            <a:spAutoFit/>
          </a:bodyPr>
          <a:lstStyle/>
          <a:p>
            <a:endParaRPr lang="en-US" dirty="0"/>
          </a:p>
        </p:txBody>
      </p:sp>
      <p:sp>
        <p:nvSpPr>
          <p:cNvPr id="4" name="Subtitle 2">
            <a:extLst>
              <a:ext uri="{FF2B5EF4-FFF2-40B4-BE49-F238E27FC236}">
                <a16:creationId xmlns:a16="http://schemas.microsoft.com/office/drawing/2014/main" id="{3024766F-4119-7985-9699-FF181064B224}"/>
              </a:ext>
            </a:extLst>
          </p:cNvPr>
          <p:cNvSpPr>
            <a:spLocks noGrp="1"/>
          </p:cNvSpPr>
          <p:nvPr>
            <p:ph type="subTitle" idx="1"/>
          </p:nvPr>
        </p:nvSpPr>
        <p:spPr>
          <a:xfrm>
            <a:off x="304799" y="881090"/>
            <a:ext cx="11582400" cy="5512904"/>
          </a:xfrm>
        </p:spPr>
        <p:txBody>
          <a:bodyPr>
            <a:normAutofit fontScale="92500" lnSpcReduction="10000"/>
          </a:bodyPr>
          <a:lstStyle/>
          <a:p>
            <a:pPr marL="342900" indent="-342900" algn="l">
              <a:buFont typeface="Arial" panose="020B0604020202020204" pitchFamily="34" charset="0"/>
              <a:buChar char="•"/>
            </a:pPr>
            <a:r>
              <a:rPr lang="en-US" dirty="0">
                <a:latin typeface="Helvetica" pitchFamily="2" charset="0"/>
                <a:cs typeface="Calibri" panose="020F0502020204030204" pitchFamily="34" charset="0"/>
              </a:rPr>
              <a:t>Linear models can be used to test the relationship between continuous variables</a:t>
            </a:r>
          </a:p>
          <a:p>
            <a:pPr marL="342900" indent="-342900" algn="l">
              <a:buFont typeface="Arial" panose="020B0604020202020204" pitchFamily="34" charset="0"/>
              <a:buChar char="•"/>
            </a:pPr>
            <a:endParaRPr lang="en-US" dirty="0">
              <a:latin typeface="Helvetica" pitchFamily="2" charset="0"/>
              <a:cs typeface="Calibri" panose="020F0502020204030204" pitchFamily="34" charset="0"/>
            </a:endParaRPr>
          </a:p>
          <a:p>
            <a:pPr marL="342900" indent="-342900" algn="l">
              <a:buFont typeface="Arial" panose="020B0604020202020204" pitchFamily="34" charset="0"/>
              <a:buChar char="•"/>
            </a:pPr>
            <a:r>
              <a:rPr lang="en-US" dirty="0">
                <a:latin typeface="Helvetica" pitchFamily="2" charset="0"/>
                <a:cs typeface="Calibri" panose="020F0502020204030204" pitchFamily="34" charset="0"/>
              </a:rPr>
              <a:t>The coefficient of correlation give the direction and strength of a correlation</a:t>
            </a:r>
          </a:p>
          <a:p>
            <a:pPr marL="342900" indent="-342900" algn="l">
              <a:buFont typeface="Arial" panose="020B0604020202020204" pitchFamily="34" charset="0"/>
              <a:buChar char="•"/>
            </a:pPr>
            <a:endParaRPr lang="en-US" dirty="0">
              <a:latin typeface="Helvetica" pitchFamily="2" charset="0"/>
              <a:cs typeface="Calibri" panose="020F0502020204030204" pitchFamily="34" charset="0"/>
            </a:endParaRPr>
          </a:p>
          <a:p>
            <a:pPr marL="342900" indent="-342900" algn="l">
              <a:buFont typeface="Arial" panose="020B0604020202020204" pitchFamily="34" charset="0"/>
              <a:buChar char="•"/>
            </a:pPr>
            <a:r>
              <a:rPr lang="en-US" dirty="0">
                <a:latin typeface="Helvetica" pitchFamily="2" charset="0"/>
                <a:cs typeface="Calibri" panose="020F0502020204030204" pitchFamily="34" charset="0"/>
              </a:rPr>
              <a:t>R-squared gives a indication of how well fit the model is</a:t>
            </a:r>
          </a:p>
          <a:p>
            <a:pPr marL="342900" indent="-342900" algn="l">
              <a:buFont typeface="Arial" panose="020B0604020202020204" pitchFamily="34" charset="0"/>
              <a:buChar char="•"/>
            </a:pPr>
            <a:endParaRPr lang="en-US" dirty="0">
              <a:latin typeface="Helvetica" pitchFamily="2" charset="0"/>
              <a:cs typeface="Calibri" panose="020F0502020204030204" pitchFamily="34" charset="0"/>
            </a:endParaRPr>
          </a:p>
          <a:p>
            <a:pPr marL="342900" indent="-342900" algn="l">
              <a:buFont typeface="Arial" panose="020B0604020202020204" pitchFamily="34" charset="0"/>
              <a:buChar char="•"/>
            </a:pPr>
            <a:r>
              <a:rPr lang="en-US" dirty="0">
                <a:latin typeface="Helvetica" pitchFamily="2" charset="0"/>
                <a:cs typeface="Calibri" panose="020F0502020204030204" pitchFamily="34" charset="0"/>
              </a:rPr>
              <a:t>Linear models pick the line closest to the data based on the residuals.</a:t>
            </a:r>
          </a:p>
          <a:p>
            <a:pPr marL="342900" indent="-342900" algn="l">
              <a:buFont typeface="Arial" panose="020B0604020202020204" pitchFamily="34" charset="0"/>
              <a:buChar char="•"/>
            </a:pPr>
            <a:endParaRPr lang="en-US" dirty="0">
              <a:latin typeface="Helvetica" pitchFamily="2" charset="0"/>
              <a:cs typeface="Calibri" panose="020F0502020204030204" pitchFamily="34" charset="0"/>
            </a:endParaRPr>
          </a:p>
          <a:p>
            <a:pPr marL="342900" indent="-342900" algn="l">
              <a:buFont typeface="Arial" panose="020B0604020202020204" pitchFamily="34" charset="0"/>
              <a:buChar char="•"/>
            </a:pPr>
            <a:r>
              <a:rPr lang="en-US" dirty="0">
                <a:latin typeface="Helvetica" pitchFamily="2" charset="0"/>
                <a:cs typeface="Calibri" panose="020F0502020204030204" pitchFamily="34" charset="0"/>
              </a:rPr>
              <a:t>The intercept and slope define the fitted line and can be Null tested</a:t>
            </a:r>
          </a:p>
          <a:p>
            <a:pPr marL="342900" indent="-342900" algn="l">
              <a:buFont typeface="Arial" panose="020B0604020202020204" pitchFamily="34" charset="0"/>
              <a:buChar char="•"/>
            </a:pPr>
            <a:endParaRPr lang="en-US" dirty="0">
              <a:latin typeface="Helvetica" pitchFamily="2" charset="0"/>
              <a:cs typeface="Calibri" panose="020F0502020204030204" pitchFamily="34" charset="0"/>
            </a:endParaRPr>
          </a:p>
          <a:p>
            <a:pPr marL="342900" indent="-342900" algn="l">
              <a:buFont typeface="Arial" panose="020B0604020202020204" pitchFamily="34" charset="0"/>
              <a:buChar char="•"/>
            </a:pPr>
            <a:r>
              <a:rPr lang="en-US" dirty="0">
                <a:latin typeface="Helvetica" pitchFamily="2" charset="0"/>
                <a:cs typeface="Calibri" panose="020F0502020204030204" pitchFamily="34" charset="0"/>
              </a:rPr>
              <a:t>Linear models require normally distributed residuals</a:t>
            </a:r>
          </a:p>
          <a:p>
            <a:pPr algn="l"/>
            <a:endParaRPr lang="en-US" dirty="0">
              <a:latin typeface="Helvetica" pitchFamily="2" charset="0"/>
              <a:cs typeface="Calibri" panose="020F0502020204030204" pitchFamily="34" charset="0"/>
            </a:endParaRPr>
          </a:p>
          <a:p>
            <a:pPr marL="342900" indent="-342900" algn="l">
              <a:buFont typeface="Arial" panose="020B0604020202020204" pitchFamily="34" charset="0"/>
              <a:buChar char="•"/>
            </a:pPr>
            <a:r>
              <a:rPr lang="en-US" dirty="0">
                <a:latin typeface="Helvetica" pitchFamily="2" charset="0"/>
                <a:cs typeface="Calibri" panose="020F0502020204030204" pitchFamily="34" charset="0"/>
              </a:rPr>
              <a:t>Log transformation can make some data normal and help with power law relationships.</a:t>
            </a:r>
          </a:p>
          <a:p>
            <a:pPr marL="342900" indent="-342900" algn="l">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57699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4093428"/>
          </a:xfrm>
          <a:prstGeom prst="rect">
            <a:avLst/>
          </a:prstGeom>
          <a:noFill/>
        </p:spPr>
        <p:txBody>
          <a:bodyPr wrap="square">
            <a:spAutoFit/>
          </a:bodyPr>
          <a:lstStyle/>
          <a:p>
            <a:r>
              <a:rPr lang="en-US" sz="2000" dirty="0"/>
              <a:t>Pearson's correlations give a coefficient indicating how tow variables x and y relate to each other. </a:t>
            </a:r>
          </a:p>
          <a:p>
            <a:endParaRPr lang="en-US" sz="2000" dirty="0"/>
          </a:p>
          <a:p>
            <a:r>
              <a:rPr lang="en-US" sz="2000" dirty="0"/>
              <a:t>Coefficient of correlation is between -1 and 1, with -1 indicating a perfect negative correlation and 1 a perfect positive correlation.</a:t>
            </a:r>
          </a:p>
          <a:p>
            <a:endParaRPr lang="en-US" sz="2000" dirty="0"/>
          </a:p>
          <a:p>
            <a:endParaRPr lang="en-US" sz="2000" dirty="0"/>
          </a:p>
          <a:p>
            <a:endParaRPr lang="en-US" sz="2000" dirty="0"/>
          </a:p>
        </p:txBody>
      </p:sp>
      <p:pic>
        <p:nvPicPr>
          <p:cNvPr id="15" name="Picture 14" descr="A math equations and formulas&#10;&#10;Description automatically generated">
            <a:extLst>
              <a:ext uri="{FF2B5EF4-FFF2-40B4-BE49-F238E27FC236}">
                <a16:creationId xmlns:a16="http://schemas.microsoft.com/office/drawing/2014/main" id="{FED5E4B0-7003-50BA-3A52-DDFF0FDA41D1}"/>
              </a:ext>
            </a:extLst>
          </p:cNvPr>
          <p:cNvPicPr>
            <a:picLocks noChangeAspect="1"/>
          </p:cNvPicPr>
          <p:nvPr/>
        </p:nvPicPr>
        <p:blipFill>
          <a:blip r:embed="rId2"/>
          <a:stretch>
            <a:fillRect/>
          </a:stretch>
        </p:blipFill>
        <p:spPr>
          <a:xfrm>
            <a:off x="5029753" y="1743765"/>
            <a:ext cx="5207000" cy="3556000"/>
          </a:xfrm>
          <a:prstGeom prst="rect">
            <a:avLst/>
          </a:prstGeom>
        </p:spPr>
      </p:pic>
      <p:sp>
        <p:nvSpPr>
          <p:cNvPr id="16" name="Title 1">
            <a:extLst>
              <a:ext uri="{FF2B5EF4-FFF2-40B4-BE49-F238E27FC236}">
                <a16:creationId xmlns:a16="http://schemas.microsoft.com/office/drawing/2014/main" id="{5A32CFDF-416D-90BE-7ACA-BCDEDBAE3E0B}"/>
              </a:ext>
            </a:extLst>
          </p:cNvPr>
          <p:cNvSpPr>
            <a:spLocks noGrp="1"/>
          </p:cNvSpPr>
          <p:nvPr>
            <p:ph type="ctrTitle"/>
          </p:nvPr>
        </p:nvSpPr>
        <p:spPr>
          <a:xfrm>
            <a:off x="527050" y="31857"/>
            <a:ext cx="11137900" cy="939610"/>
          </a:xfrm>
        </p:spPr>
        <p:txBody>
          <a:bodyPr>
            <a:normAutofit/>
          </a:bodyPr>
          <a:lstStyle/>
          <a:p>
            <a:r>
              <a:rPr lang="en-US" dirty="0">
                <a:latin typeface="Helvetica" pitchFamily="2" charset="0"/>
              </a:rPr>
              <a:t>Co-variance</a:t>
            </a:r>
          </a:p>
        </p:txBody>
      </p:sp>
      <p:sp>
        <p:nvSpPr>
          <p:cNvPr id="2" name="Rounded Rectangle 1">
            <a:extLst>
              <a:ext uri="{FF2B5EF4-FFF2-40B4-BE49-F238E27FC236}">
                <a16:creationId xmlns:a16="http://schemas.microsoft.com/office/drawing/2014/main" id="{9D2B7DA2-C651-2719-9E24-8000D80387D3}"/>
              </a:ext>
            </a:extLst>
          </p:cNvPr>
          <p:cNvSpPr/>
          <p:nvPr/>
        </p:nvSpPr>
        <p:spPr>
          <a:xfrm>
            <a:off x="5791201" y="1902552"/>
            <a:ext cx="3710607" cy="541289"/>
          </a:xfrm>
          <a:prstGeom prst="roundRect">
            <a:avLst>
              <a:gd name="adj" fmla="val 897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 name="TextBox 5">
            <a:extLst>
              <a:ext uri="{FF2B5EF4-FFF2-40B4-BE49-F238E27FC236}">
                <a16:creationId xmlns:a16="http://schemas.microsoft.com/office/drawing/2014/main" id="{036A9CAA-60A2-20E3-7438-C451863B436C}"/>
              </a:ext>
            </a:extLst>
          </p:cNvPr>
          <p:cNvSpPr txBox="1"/>
          <p:nvPr/>
        </p:nvSpPr>
        <p:spPr>
          <a:xfrm>
            <a:off x="10098157" y="1382286"/>
            <a:ext cx="1846242" cy="1477328"/>
          </a:xfrm>
          <a:prstGeom prst="rect">
            <a:avLst/>
          </a:prstGeom>
          <a:noFill/>
        </p:spPr>
        <p:txBody>
          <a:bodyPr wrap="square" rtlCol="0">
            <a:spAutoFit/>
          </a:bodyPr>
          <a:lstStyle/>
          <a:p>
            <a:r>
              <a:rPr lang="en-US" dirty="0"/>
              <a:t>This measures how much variance is explained by covariance </a:t>
            </a:r>
          </a:p>
        </p:txBody>
      </p:sp>
      <p:sp>
        <p:nvSpPr>
          <p:cNvPr id="7" name="Rounded Rectangle 6">
            <a:extLst>
              <a:ext uri="{FF2B5EF4-FFF2-40B4-BE49-F238E27FC236}">
                <a16:creationId xmlns:a16="http://schemas.microsoft.com/office/drawing/2014/main" id="{F3728A52-2796-4A2D-FB58-C2017E3625B5}"/>
              </a:ext>
            </a:extLst>
          </p:cNvPr>
          <p:cNvSpPr/>
          <p:nvPr/>
        </p:nvSpPr>
        <p:spPr>
          <a:xfrm>
            <a:off x="10006798" y="1395914"/>
            <a:ext cx="1658152" cy="1507517"/>
          </a:xfrm>
          <a:prstGeom prst="roundRect">
            <a:avLst>
              <a:gd name="adj" fmla="val 897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9" name="Straight Connector 8">
            <a:extLst>
              <a:ext uri="{FF2B5EF4-FFF2-40B4-BE49-F238E27FC236}">
                <a16:creationId xmlns:a16="http://schemas.microsoft.com/office/drawing/2014/main" id="{52057D9E-E844-AD3F-E2CE-2BF7B7C30BFB}"/>
              </a:ext>
            </a:extLst>
          </p:cNvPr>
          <p:cNvCxnSpPr>
            <a:cxnSpLocks/>
          </p:cNvCxnSpPr>
          <p:nvPr/>
        </p:nvCxnSpPr>
        <p:spPr>
          <a:xfrm flipH="1">
            <a:off x="9501808" y="2054087"/>
            <a:ext cx="504990" cy="159026"/>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0508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4093428"/>
          </a:xfrm>
          <a:prstGeom prst="rect">
            <a:avLst/>
          </a:prstGeom>
          <a:noFill/>
        </p:spPr>
        <p:txBody>
          <a:bodyPr wrap="square">
            <a:spAutoFit/>
          </a:bodyPr>
          <a:lstStyle/>
          <a:p>
            <a:r>
              <a:rPr lang="en-US" sz="2000" dirty="0"/>
              <a:t>Pearson's correlations give a coefficient indicating how tow variables x and y relate to each other. </a:t>
            </a:r>
          </a:p>
          <a:p>
            <a:endParaRPr lang="en-US" sz="2000" dirty="0"/>
          </a:p>
          <a:p>
            <a:r>
              <a:rPr lang="en-US" sz="2000" dirty="0"/>
              <a:t>Coefficient of correlation is between -1 and 1, with -1 indicating a perfect negative correlation and 1 a perfect positive correlation.</a:t>
            </a:r>
          </a:p>
          <a:p>
            <a:endParaRPr lang="en-US" sz="2000" dirty="0"/>
          </a:p>
          <a:p>
            <a:endParaRPr lang="en-US" sz="2000" dirty="0"/>
          </a:p>
          <a:p>
            <a:endParaRPr lang="en-US" sz="2000" dirty="0"/>
          </a:p>
        </p:txBody>
      </p:sp>
      <p:pic>
        <p:nvPicPr>
          <p:cNvPr id="15" name="Picture 14" descr="A math equations and formulas&#10;&#10;Description automatically generated">
            <a:extLst>
              <a:ext uri="{FF2B5EF4-FFF2-40B4-BE49-F238E27FC236}">
                <a16:creationId xmlns:a16="http://schemas.microsoft.com/office/drawing/2014/main" id="{FED5E4B0-7003-50BA-3A52-DDFF0FDA41D1}"/>
              </a:ext>
            </a:extLst>
          </p:cNvPr>
          <p:cNvPicPr>
            <a:picLocks noChangeAspect="1"/>
          </p:cNvPicPr>
          <p:nvPr/>
        </p:nvPicPr>
        <p:blipFill>
          <a:blip r:embed="rId2"/>
          <a:stretch>
            <a:fillRect/>
          </a:stretch>
        </p:blipFill>
        <p:spPr>
          <a:xfrm>
            <a:off x="5029753" y="1743765"/>
            <a:ext cx="5207000" cy="3556000"/>
          </a:xfrm>
          <a:prstGeom prst="rect">
            <a:avLst/>
          </a:prstGeom>
        </p:spPr>
      </p:pic>
      <p:sp>
        <p:nvSpPr>
          <p:cNvPr id="16" name="Title 1">
            <a:extLst>
              <a:ext uri="{FF2B5EF4-FFF2-40B4-BE49-F238E27FC236}">
                <a16:creationId xmlns:a16="http://schemas.microsoft.com/office/drawing/2014/main" id="{5A32CFDF-416D-90BE-7ACA-BCDEDBAE3E0B}"/>
              </a:ext>
            </a:extLst>
          </p:cNvPr>
          <p:cNvSpPr>
            <a:spLocks noGrp="1"/>
          </p:cNvSpPr>
          <p:nvPr>
            <p:ph type="ctrTitle"/>
          </p:nvPr>
        </p:nvSpPr>
        <p:spPr>
          <a:xfrm>
            <a:off x="527050" y="31857"/>
            <a:ext cx="11137900" cy="939610"/>
          </a:xfrm>
        </p:spPr>
        <p:txBody>
          <a:bodyPr>
            <a:normAutofit/>
          </a:bodyPr>
          <a:lstStyle/>
          <a:p>
            <a:r>
              <a:rPr lang="en-US" dirty="0">
                <a:latin typeface="Helvetica" pitchFamily="2" charset="0"/>
              </a:rPr>
              <a:t>Co-variance</a:t>
            </a:r>
          </a:p>
        </p:txBody>
      </p:sp>
      <p:sp>
        <p:nvSpPr>
          <p:cNvPr id="11" name="Rounded Rectangle 10">
            <a:extLst>
              <a:ext uri="{FF2B5EF4-FFF2-40B4-BE49-F238E27FC236}">
                <a16:creationId xmlns:a16="http://schemas.microsoft.com/office/drawing/2014/main" id="{834BE73E-57BC-6105-069E-70C5A7DD8608}"/>
              </a:ext>
            </a:extLst>
          </p:cNvPr>
          <p:cNvSpPr/>
          <p:nvPr/>
        </p:nvSpPr>
        <p:spPr>
          <a:xfrm>
            <a:off x="5769908" y="2533215"/>
            <a:ext cx="4102961" cy="713567"/>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2" name="Rounded Rectangle 11">
            <a:extLst>
              <a:ext uri="{FF2B5EF4-FFF2-40B4-BE49-F238E27FC236}">
                <a16:creationId xmlns:a16="http://schemas.microsoft.com/office/drawing/2014/main" id="{3D9AF0A2-120B-1AFD-CF7F-6ED1F78743B2}"/>
              </a:ext>
            </a:extLst>
          </p:cNvPr>
          <p:cNvSpPr/>
          <p:nvPr/>
        </p:nvSpPr>
        <p:spPr>
          <a:xfrm>
            <a:off x="10006798" y="3467654"/>
            <a:ext cx="1658152" cy="1382642"/>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4" name="TextBox 13">
            <a:extLst>
              <a:ext uri="{FF2B5EF4-FFF2-40B4-BE49-F238E27FC236}">
                <a16:creationId xmlns:a16="http://schemas.microsoft.com/office/drawing/2014/main" id="{9B1A3431-BCA9-1D53-FD61-8BC40D88D30A}"/>
              </a:ext>
            </a:extLst>
          </p:cNvPr>
          <p:cNvSpPr txBox="1"/>
          <p:nvPr/>
        </p:nvSpPr>
        <p:spPr>
          <a:xfrm>
            <a:off x="10069850" y="3555033"/>
            <a:ext cx="1595100" cy="1200329"/>
          </a:xfrm>
          <a:prstGeom prst="rect">
            <a:avLst/>
          </a:prstGeom>
          <a:noFill/>
        </p:spPr>
        <p:txBody>
          <a:bodyPr wrap="square" rtlCol="0">
            <a:spAutoFit/>
          </a:bodyPr>
          <a:lstStyle/>
          <a:p>
            <a:r>
              <a:rPr lang="en-US" dirty="0"/>
              <a:t>This measures how much variance there is overall</a:t>
            </a:r>
          </a:p>
        </p:txBody>
      </p:sp>
      <p:cxnSp>
        <p:nvCxnSpPr>
          <p:cNvPr id="17" name="Straight Connector 16">
            <a:extLst>
              <a:ext uri="{FF2B5EF4-FFF2-40B4-BE49-F238E27FC236}">
                <a16:creationId xmlns:a16="http://schemas.microsoft.com/office/drawing/2014/main" id="{8D5F6ECF-437C-A06D-E852-AD55836D22A4}"/>
              </a:ext>
            </a:extLst>
          </p:cNvPr>
          <p:cNvCxnSpPr>
            <a:cxnSpLocks/>
            <a:endCxn id="11" idx="3"/>
          </p:cNvCxnSpPr>
          <p:nvPr/>
        </p:nvCxnSpPr>
        <p:spPr>
          <a:xfrm flipH="1" flipV="1">
            <a:off x="9872869" y="2889999"/>
            <a:ext cx="728870" cy="577655"/>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389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FB21CF0-3558-57C8-F4FB-7F9474CD1298}"/>
              </a:ext>
            </a:extLst>
          </p:cNvPr>
          <p:cNvSpPr/>
          <p:nvPr/>
        </p:nvSpPr>
        <p:spPr>
          <a:xfrm>
            <a:off x="4463415" y="1338469"/>
            <a:ext cx="7452677" cy="4479991"/>
          </a:xfrm>
          <a:prstGeom prst="roundRect">
            <a:avLst>
              <a:gd name="adj" fmla="val 1577"/>
            </a:avLst>
          </a:prstGeom>
          <a:noFill/>
          <a:ln w="762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 name="Rounded Rectangle 3">
            <a:extLst>
              <a:ext uri="{FF2B5EF4-FFF2-40B4-BE49-F238E27FC236}">
                <a16:creationId xmlns:a16="http://schemas.microsoft.com/office/drawing/2014/main" id="{4DDEEB37-D9ED-8DC1-90D2-7CB3DEAD583E}"/>
              </a:ext>
            </a:extLst>
          </p:cNvPr>
          <p:cNvSpPr/>
          <p:nvPr/>
        </p:nvSpPr>
        <p:spPr>
          <a:xfrm>
            <a:off x="275908" y="1225070"/>
            <a:ext cx="3711024" cy="4593390"/>
          </a:xfrm>
          <a:prstGeom prst="roundRect">
            <a:avLst>
              <a:gd name="adj" fmla="val 8972"/>
            </a:avLst>
          </a:prstGeom>
          <a:noFill/>
          <a:ln w="571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TextBox 4">
            <a:extLst>
              <a:ext uri="{FF2B5EF4-FFF2-40B4-BE49-F238E27FC236}">
                <a16:creationId xmlns:a16="http://schemas.microsoft.com/office/drawing/2014/main" id="{B5B5CF23-7FE7-EED7-8921-C4D62B1B3D5A}"/>
              </a:ext>
            </a:extLst>
          </p:cNvPr>
          <p:cNvSpPr txBox="1"/>
          <p:nvPr/>
        </p:nvSpPr>
        <p:spPr>
          <a:xfrm>
            <a:off x="338959" y="1382286"/>
            <a:ext cx="3584921" cy="4093428"/>
          </a:xfrm>
          <a:prstGeom prst="rect">
            <a:avLst/>
          </a:prstGeom>
          <a:noFill/>
        </p:spPr>
        <p:txBody>
          <a:bodyPr wrap="square">
            <a:spAutoFit/>
          </a:bodyPr>
          <a:lstStyle/>
          <a:p>
            <a:r>
              <a:rPr lang="en-US" sz="2000" dirty="0"/>
              <a:t>Pearson's correlations give a coefficient indicating how tow variables x and y relate to each other. </a:t>
            </a:r>
          </a:p>
          <a:p>
            <a:endParaRPr lang="en-US" sz="2000" dirty="0"/>
          </a:p>
          <a:p>
            <a:r>
              <a:rPr lang="en-US" sz="2000" dirty="0"/>
              <a:t>Coefficient of correlation is between -1 and 1, with -1 indicating a perfect negative correlation and 1 a perfect positive correlation.</a:t>
            </a:r>
          </a:p>
          <a:p>
            <a:endParaRPr lang="en-US" sz="2000" dirty="0"/>
          </a:p>
          <a:p>
            <a:endParaRPr lang="en-US" sz="2000" dirty="0"/>
          </a:p>
          <a:p>
            <a:endParaRPr lang="en-US" sz="2000" dirty="0"/>
          </a:p>
        </p:txBody>
      </p:sp>
      <p:pic>
        <p:nvPicPr>
          <p:cNvPr id="15" name="Picture 14" descr="A math equations and formulas&#10;&#10;Description automatically generated">
            <a:extLst>
              <a:ext uri="{FF2B5EF4-FFF2-40B4-BE49-F238E27FC236}">
                <a16:creationId xmlns:a16="http://schemas.microsoft.com/office/drawing/2014/main" id="{FED5E4B0-7003-50BA-3A52-DDFF0FDA41D1}"/>
              </a:ext>
            </a:extLst>
          </p:cNvPr>
          <p:cNvPicPr>
            <a:picLocks noChangeAspect="1"/>
          </p:cNvPicPr>
          <p:nvPr/>
        </p:nvPicPr>
        <p:blipFill>
          <a:blip r:embed="rId2"/>
          <a:stretch>
            <a:fillRect/>
          </a:stretch>
        </p:blipFill>
        <p:spPr>
          <a:xfrm>
            <a:off x="5029753" y="1743765"/>
            <a:ext cx="5207000" cy="3556000"/>
          </a:xfrm>
          <a:prstGeom prst="rect">
            <a:avLst/>
          </a:prstGeom>
        </p:spPr>
      </p:pic>
      <p:sp>
        <p:nvSpPr>
          <p:cNvPr id="16" name="Title 1">
            <a:extLst>
              <a:ext uri="{FF2B5EF4-FFF2-40B4-BE49-F238E27FC236}">
                <a16:creationId xmlns:a16="http://schemas.microsoft.com/office/drawing/2014/main" id="{5A32CFDF-416D-90BE-7ACA-BCDEDBAE3E0B}"/>
              </a:ext>
            </a:extLst>
          </p:cNvPr>
          <p:cNvSpPr>
            <a:spLocks noGrp="1"/>
          </p:cNvSpPr>
          <p:nvPr>
            <p:ph type="ctrTitle"/>
          </p:nvPr>
        </p:nvSpPr>
        <p:spPr>
          <a:xfrm>
            <a:off x="527050" y="31857"/>
            <a:ext cx="11137900" cy="939610"/>
          </a:xfrm>
        </p:spPr>
        <p:txBody>
          <a:bodyPr>
            <a:normAutofit/>
          </a:bodyPr>
          <a:lstStyle/>
          <a:p>
            <a:r>
              <a:rPr lang="en-US" dirty="0">
                <a:latin typeface="Helvetica" pitchFamily="2" charset="0"/>
              </a:rPr>
              <a:t>Co-variance</a:t>
            </a:r>
          </a:p>
        </p:txBody>
      </p:sp>
      <p:sp>
        <p:nvSpPr>
          <p:cNvPr id="2" name="Rounded Rectangle 1">
            <a:extLst>
              <a:ext uri="{FF2B5EF4-FFF2-40B4-BE49-F238E27FC236}">
                <a16:creationId xmlns:a16="http://schemas.microsoft.com/office/drawing/2014/main" id="{9D2B7DA2-C651-2719-9E24-8000D80387D3}"/>
              </a:ext>
            </a:extLst>
          </p:cNvPr>
          <p:cNvSpPr/>
          <p:nvPr/>
        </p:nvSpPr>
        <p:spPr>
          <a:xfrm>
            <a:off x="5791201" y="1902552"/>
            <a:ext cx="3710607" cy="541289"/>
          </a:xfrm>
          <a:prstGeom prst="roundRect">
            <a:avLst>
              <a:gd name="adj" fmla="val 897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 name="TextBox 5">
            <a:extLst>
              <a:ext uri="{FF2B5EF4-FFF2-40B4-BE49-F238E27FC236}">
                <a16:creationId xmlns:a16="http://schemas.microsoft.com/office/drawing/2014/main" id="{036A9CAA-60A2-20E3-7438-C451863B436C}"/>
              </a:ext>
            </a:extLst>
          </p:cNvPr>
          <p:cNvSpPr txBox="1"/>
          <p:nvPr/>
        </p:nvSpPr>
        <p:spPr>
          <a:xfrm>
            <a:off x="10098157" y="1382286"/>
            <a:ext cx="1846242" cy="1477328"/>
          </a:xfrm>
          <a:prstGeom prst="rect">
            <a:avLst/>
          </a:prstGeom>
          <a:noFill/>
        </p:spPr>
        <p:txBody>
          <a:bodyPr wrap="square" rtlCol="0">
            <a:spAutoFit/>
          </a:bodyPr>
          <a:lstStyle/>
          <a:p>
            <a:r>
              <a:rPr lang="en-US" dirty="0"/>
              <a:t>This measures how much variance is explained by covariance </a:t>
            </a:r>
          </a:p>
        </p:txBody>
      </p:sp>
      <p:sp>
        <p:nvSpPr>
          <p:cNvPr id="7" name="Rounded Rectangle 6">
            <a:extLst>
              <a:ext uri="{FF2B5EF4-FFF2-40B4-BE49-F238E27FC236}">
                <a16:creationId xmlns:a16="http://schemas.microsoft.com/office/drawing/2014/main" id="{F3728A52-2796-4A2D-FB58-C2017E3625B5}"/>
              </a:ext>
            </a:extLst>
          </p:cNvPr>
          <p:cNvSpPr/>
          <p:nvPr/>
        </p:nvSpPr>
        <p:spPr>
          <a:xfrm>
            <a:off x="10006798" y="1395914"/>
            <a:ext cx="1658152" cy="1507517"/>
          </a:xfrm>
          <a:prstGeom prst="roundRect">
            <a:avLst>
              <a:gd name="adj" fmla="val 897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9" name="Straight Connector 8">
            <a:extLst>
              <a:ext uri="{FF2B5EF4-FFF2-40B4-BE49-F238E27FC236}">
                <a16:creationId xmlns:a16="http://schemas.microsoft.com/office/drawing/2014/main" id="{52057D9E-E844-AD3F-E2CE-2BF7B7C30BFB}"/>
              </a:ext>
            </a:extLst>
          </p:cNvPr>
          <p:cNvCxnSpPr>
            <a:cxnSpLocks/>
          </p:cNvCxnSpPr>
          <p:nvPr/>
        </p:nvCxnSpPr>
        <p:spPr>
          <a:xfrm flipH="1">
            <a:off x="9501808" y="2054087"/>
            <a:ext cx="504990" cy="1590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Rounded Rectangle 10">
            <a:extLst>
              <a:ext uri="{FF2B5EF4-FFF2-40B4-BE49-F238E27FC236}">
                <a16:creationId xmlns:a16="http://schemas.microsoft.com/office/drawing/2014/main" id="{834BE73E-57BC-6105-069E-70C5A7DD8608}"/>
              </a:ext>
            </a:extLst>
          </p:cNvPr>
          <p:cNvSpPr/>
          <p:nvPr/>
        </p:nvSpPr>
        <p:spPr>
          <a:xfrm>
            <a:off x="5769908" y="2533215"/>
            <a:ext cx="4102961" cy="713567"/>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2" name="Rounded Rectangle 11">
            <a:extLst>
              <a:ext uri="{FF2B5EF4-FFF2-40B4-BE49-F238E27FC236}">
                <a16:creationId xmlns:a16="http://schemas.microsoft.com/office/drawing/2014/main" id="{3D9AF0A2-120B-1AFD-CF7F-6ED1F78743B2}"/>
              </a:ext>
            </a:extLst>
          </p:cNvPr>
          <p:cNvSpPr/>
          <p:nvPr/>
        </p:nvSpPr>
        <p:spPr>
          <a:xfrm>
            <a:off x="10006798" y="3467654"/>
            <a:ext cx="1658152" cy="1382642"/>
          </a:xfrm>
          <a:prstGeom prst="roundRect">
            <a:avLst>
              <a:gd name="adj" fmla="val 8972"/>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4" name="TextBox 13">
            <a:extLst>
              <a:ext uri="{FF2B5EF4-FFF2-40B4-BE49-F238E27FC236}">
                <a16:creationId xmlns:a16="http://schemas.microsoft.com/office/drawing/2014/main" id="{9B1A3431-BCA9-1D53-FD61-8BC40D88D30A}"/>
              </a:ext>
            </a:extLst>
          </p:cNvPr>
          <p:cNvSpPr txBox="1"/>
          <p:nvPr/>
        </p:nvSpPr>
        <p:spPr>
          <a:xfrm>
            <a:off x="10069850" y="3555033"/>
            <a:ext cx="1595100" cy="1200329"/>
          </a:xfrm>
          <a:prstGeom prst="rect">
            <a:avLst/>
          </a:prstGeom>
          <a:noFill/>
        </p:spPr>
        <p:txBody>
          <a:bodyPr wrap="square" rtlCol="0">
            <a:spAutoFit/>
          </a:bodyPr>
          <a:lstStyle/>
          <a:p>
            <a:r>
              <a:rPr lang="en-US" dirty="0"/>
              <a:t>This measures how much variance there is overall</a:t>
            </a:r>
          </a:p>
        </p:txBody>
      </p:sp>
      <p:cxnSp>
        <p:nvCxnSpPr>
          <p:cNvPr id="17" name="Straight Connector 16">
            <a:extLst>
              <a:ext uri="{FF2B5EF4-FFF2-40B4-BE49-F238E27FC236}">
                <a16:creationId xmlns:a16="http://schemas.microsoft.com/office/drawing/2014/main" id="{8D5F6ECF-437C-A06D-E852-AD55836D22A4}"/>
              </a:ext>
            </a:extLst>
          </p:cNvPr>
          <p:cNvCxnSpPr>
            <a:cxnSpLocks/>
            <a:endCxn id="11" idx="3"/>
          </p:cNvCxnSpPr>
          <p:nvPr/>
        </p:nvCxnSpPr>
        <p:spPr>
          <a:xfrm flipH="1" flipV="1">
            <a:off x="9872869" y="2889999"/>
            <a:ext cx="728870" cy="577655"/>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93559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30218</TotalTime>
  <Words>2882</Words>
  <Application>Microsoft Macintosh PowerPoint</Application>
  <PresentationFormat>Widescreen</PresentationFormat>
  <Paragraphs>476</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Calibri Light</vt:lpstr>
      <vt:lpstr>Consolas</vt:lpstr>
      <vt:lpstr>Helvetica</vt:lpstr>
      <vt:lpstr>Monaco</vt:lpstr>
      <vt:lpstr>Office Theme</vt:lpstr>
      <vt:lpstr>Stats lecture 6</vt:lpstr>
      <vt:lpstr>Correlations</vt:lpstr>
      <vt:lpstr>Co-variance</vt:lpstr>
      <vt:lpstr>Co-variance</vt:lpstr>
      <vt:lpstr>Co-variance</vt:lpstr>
      <vt:lpstr>Co-variance</vt:lpstr>
      <vt:lpstr>Co-variance</vt:lpstr>
      <vt:lpstr>Co-variance</vt:lpstr>
      <vt:lpstr>Co-variance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Calculate the coefficient of correlation  and R squared for penguins flippers</vt:lpstr>
      <vt:lpstr>Calculate the coefficient of correlation  and R squared for penguins flippers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Stats lecture 4</dc:title>
  <dc:creator>Healy, Kevin</dc:creator>
  <cp:lastModifiedBy>Healy, Kevin</cp:lastModifiedBy>
  <cp:revision>18</cp:revision>
  <dcterms:created xsi:type="dcterms:W3CDTF">2023-09-27T16:03:11Z</dcterms:created>
  <dcterms:modified xsi:type="dcterms:W3CDTF">2023-11-09T14:56:53Z</dcterms:modified>
</cp:coreProperties>
</file>