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2" r:id="rId3"/>
    <p:sldId id="291" r:id="rId4"/>
    <p:sldId id="1014" r:id="rId5"/>
    <p:sldId id="1013" r:id="rId6"/>
    <p:sldId id="1017" r:id="rId7"/>
    <p:sldId id="1018" r:id="rId8"/>
    <p:sldId id="1021" r:id="rId9"/>
    <p:sldId id="1020" r:id="rId10"/>
    <p:sldId id="1023" r:id="rId11"/>
    <p:sldId id="1022" r:id="rId12"/>
    <p:sldId id="1025" r:id="rId13"/>
    <p:sldId id="1026" r:id="rId14"/>
    <p:sldId id="1027" r:id="rId15"/>
    <p:sldId id="1029" r:id="rId16"/>
    <p:sldId id="1030" r:id="rId17"/>
    <p:sldId id="1033" r:id="rId18"/>
    <p:sldId id="1034" r:id="rId19"/>
    <p:sldId id="1036" r:id="rId20"/>
    <p:sldId id="1037" r:id="rId21"/>
    <p:sldId id="1046" r:id="rId22"/>
    <p:sldId id="1048" r:id="rId23"/>
    <p:sldId id="1047" r:id="rId24"/>
    <p:sldId id="1050" r:id="rId25"/>
    <p:sldId id="1051" r:id="rId26"/>
    <p:sldId id="1052" r:id="rId27"/>
    <p:sldId id="259" r:id="rId28"/>
    <p:sldId id="1035" r:id="rId29"/>
    <p:sldId id="1057" r:id="rId30"/>
    <p:sldId id="1058" r:id="rId31"/>
    <p:sldId id="1055" r:id="rId32"/>
    <p:sldId id="1060" r:id="rId33"/>
    <p:sldId id="1061" r:id="rId34"/>
    <p:sldId id="1063" r:id="rId35"/>
    <p:sldId id="1066" r:id="rId36"/>
    <p:sldId id="10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5"/>
    <p:restoredTop sz="95866"/>
  </p:normalViewPr>
  <p:slideViewPr>
    <p:cSldViewPr snapToGrid="0">
      <p:cViewPr>
        <p:scale>
          <a:sx n="138" d="100"/>
          <a:sy n="138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B32E-4A82-0A40-9EEE-4DF180355151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CBDEA-D4EB-F14E-9AC6-9AD24AF7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9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6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2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1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6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CBDEA-D4EB-F14E-9AC6-9AD24AF7F0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EE01-9831-EA29-5A78-A83575C53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D25F-308A-3471-51FA-2A1B5D41F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B31A-3171-0526-EB4B-6A67596A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DC1C-D0A2-A086-EC34-42CBBA89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4B1E-C90C-8839-1DF3-82CB8B4E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575-E92C-A4E9-AC96-534EFDC3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1978-BE0D-5283-F7EF-358C5980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DF72-ABBB-9F06-8DAF-F819947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9DB2-6B01-A4FB-4B1A-8AC04FB6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2EFB-832D-9074-46C3-5E21434E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6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24907-C727-8595-C687-B790F7DC9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98DC2-1927-8810-FCD4-FB968E49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840D-8EAA-AABF-B0DD-5A2EE207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251A-62D2-2F12-54A4-EC7BE217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FF08-5F10-4609-B191-3D6854D4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3C60-304B-DAF4-F90E-157ADE6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F4EE-B9E5-EC60-864E-EA1F2FC2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7080-AB64-3E5E-2141-668E7FF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D553-B9C2-A567-468F-6D44FEC7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1AC8-98A6-4978-E1AF-D5C25BC9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4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FC04-FDA9-176B-4B18-6D37240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342F-3D5E-41EE-69BF-E48A7D3A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2CBD-3835-4442-1FED-CE65976F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100A-CC44-7EE3-1B4E-D4F3F26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BCF4-516A-8BBA-889E-E5F7F0A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7163-0BFB-B6DE-0FEE-A6D406FB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2C77-4829-35CB-E727-DF7950116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82D9-DA03-6B92-4A44-ADA59AEA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DA633-2424-E1E2-C232-95E7F590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69E8-DEBB-A35E-55EE-C38B5B19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1379-B71C-9FBC-E3E8-03C3A84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0230-3DDD-766F-182F-E39F391A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4F63-55C3-8DC2-FC4C-E7C103EE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A7274-A83B-81BF-0060-59521EB5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7856B-94F4-A5D0-58A8-7A444ED30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3FF1A-73C3-BC95-AD73-9F09A9E92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E6FE2-5AF2-881B-6970-BEF5AD1E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04E7B-E1DE-E880-84E6-6152C118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C708B-FD2A-C55F-CF30-98D81BAE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C912-C5BC-62A9-DFAA-9AC2BA2D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627CA-E202-F611-E5E5-69649F2F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BDABE-D5D5-C2BD-98E6-DB4B426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D3F5-9156-514C-A565-ED0006AC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A565B-1434-22D2-179D-5AEA0E3C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B4C56-5900-3B47-3BBB-76872C2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39C-0A65-355D-7F4F-C04C1EA9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1A51-B615-1EAD-A1D9-F4D59D01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2E2B-0AA9-3CCA-C988-1C144EFF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13A9-003B-DB78-F261-D9FBE550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70AF-3FF7-C69A-C7F2-405C7BE4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571F-AD07-83DF-CE38-CCF92788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0672-FCD1-B1D3-EABB-BE10B606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4F75-2A7D-CBB3-DE4E-497F19B2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A7013-BAA2-6C1B-2A4A-37532334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B8FFE-5A98-0BB7-3060-360D6555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7EC2-9537-F6EE-C9B7-D18B253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BC8A-4B59-D8C5-E6FE-3FC2270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078E-75C8-0269-0013-16207B8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3BEAE-C97A-E231-D172-34742599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EE97A-240C-C848-8F9A-E68A5760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4E77-8E28-149E-30AD-5A32DEDF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3834-0FA9-044B-ABF3-DFE8DEC74D8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80E3-3F72-B0B2-D10F-C2A142CC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5E7B-4172-0A34-12AE-5200C93D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F830-9623-AE4E-9E05-B249A9930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682631" cy="1966872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Stats lecture 7</a:t>
            </a:r>
            <a:br>
              <a:rPr lang="en-US" dirty="0">
                <a:latin typeface="Helvetica" pitchFamily="2" charset="0"/>
              </a:rPr>
            </a:br>
            <a:r>
              <a:rPr lang="en-US" sz="4000" dirty="0">
                <a:latin typeface="Helvetica" pitchFamily="2" charset="0"/>
              </a:rPr>
              <a:t>ANCOVA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6" name="Picture 5" descr="A diagram of a body mass diagram&#10;&#10;Description automatically generated">
            <a:extLst>
              <a:ext uri="{FF2B5EF4-FFF2-40B4-BE49-F238E27FC236}">
                <a16:creationId xmlns:a16="http://schemas.microsoft.com/office/drawing/2014/main" id="{F249E0E9-5AF4-9EEF-0FD9-45142473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3" y="2582178"/>
            <a:ext cx="5524225" cy="4138670"/>
          </a:xfrm>
          <a:prstGeom prst="rect">
            <a:avLst/>
          </a:prstGeom>
        </p:spPr>
      </p:pic>
      <p:pic>
        <p:nvPicPr>
          <p:cNvPr id="9" name="Picture 8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A285CD34-C4CA-BCF7-0078-F6B2473A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30" y="0"/>
            <a:ext cx="4509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89663" y="4872140"/>
            <a:ext cx="490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also see that both the intercept and slope are significantly different to the NULL model which is the value zero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4300396" y="3354364"/>
            <a:ext cx="1096882" cy="411458"/>
          </a:xfrm>
          <a:prstGeom prst="roundRect">
            <a:avLst/>
          </a:prstGeom>
          <a:noFill/>
          <a:ln w="12700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832971"/>
            <a:ext cx="4984659" cy="1087995"/>
          </a:xfrm>
          <a:prstGeom prst="roundRect">
            <a:avLst/>
          </a:prstGeom>
          <a:noFill/>
          <a:ln w="28575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64E41F-6BE9-5795-DB36-1777F9E971B9}"/>
              </a:ext>
            </a:extLst>
          </p:cNvPr>
          <p:cNvCxnSpPr>
            <a:cxnSpLocks/>
          </p:cNvCxnSpPr>
          <p:nvPr/>
        </p:nvCxnSpPr>
        <p:spPr>
          <a:xfrm flipV="1">
            <a:off x="3105339" y="3765822"/>
            <a:ext cx="1430447" cy="1067149"/>
          </a:xfrm>
          <a:prstGeom prst="straightConnector1">
            <a:avLst/>
          </a:prstGeom>
          <a:ln>
            <a:solidFill>
              <a:srgbClr val="04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30248" y="4650685"/>
            <a:ext cx="496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line </a:t>
            </a:r>
            <a:r>
              <a:rPr lang="en-US" sz="1600" dirty="0" err="1">
                <a:latin typeface="Helvetica" pitchFamily="2" charset="0"/>
              </a:rPr>
              <a:t>Speciesversicolor</a:t>
            </a:r>
            <a:r>
              <a:rPr lang="en-US" sz="1600" dirty="0">
                <a:latin typeface="Helvetica" pitchFamily="2" charset="0"/>
              </a:rPr>
              <a:t> is for the versicolor line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412619" y="3719854"/>
            <a:ext cx="5002287" cy="21797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64E41F-6BE9-5795-DB36-1777F9E971B9}"/>
              </a:ext>
            </a:extLst>
          </p:cNvPr>
          <p:cNvCxnSpPr>
            <a:cxnSpLocks/>
          </p:cNvCxnSpPr>
          <p:nvPr/>
        </p:nvCxnSpPr>
        <p:spPr>
          <a:xfrm flipH="1" flipV="1">
            <a:off x="2516863" y="3937833"/>
            <a:ext cx="72428" cy="58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644D8-6A8D-756E-8105-0113202FCBAB}"/>
              </a:ext>
            </a:extLst>
          </p:cNvPr>
          <p:cNvCxnSpPr>
            <a:cxnSpLocks/>
          </p:cNvCxnSpPr>
          <p:nvPr/>
        </p:nvCxnSpPr>
        <p:spPr>
          <a:xfrm flipH="1">
            <a:off x="6871944" y="3037715"/>
            <a:ext cx="4517315" cy="11721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A0EE8-D7C2-49DD-21E3-3186D4AE467E}"/>
              </a:ext>
            </a:extLst>
          </p:cNvPr>
          <p:cNvCxnSpPr>
            <a:cxnSpLocks/>
          </p:cNvCxnSpPr>
          <p:nvPr/>
        </p:nvCxnSpPr>
        <p:spPr>
          <a:xfrm>
            <a:off x="5476597" y="3802455"/>
            <a:ext cx="2024925" cy="217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30248" y="4650685"/>
            <a:ext cx="496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line </a:t>
            </a:r>
            <a:r>
              <a:rPr lang="en-US" sz="1600" dirty="0" err="1">
                <a:latin typeface="Helvetica" pitchFamily="2" charset="0"/>
              </a:rPr>
              <a:t>Speciesversicolor</a:t>
            </a:r>
            <a:r>
              <a:rPr lang="en-US" sz="1600" dirty="0">
                <a:latin typeface="Helvetica" pitchFamily="2" charset="0"/>
              </a:rPr>
              <a:t> is for the versicolor line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This estimate gives us the </a:t>
            </a:r>
            <a:r>
              <a:rPr lang="en-US" sz="1600" u="sng" dirty="0">
                <a:latin typeface="Helvetica" pitchFamily="2" charset="0"/>
              </a:rPr>
              <a:t>difference</a:t>
            </a:r>
            <a:r>
              <a:rPr lang="en-US" sz="1600" dirty="0">
                <a:latin typeface="Helvetica" pitchFamily="2" charset="0"/>
              </a:rPr>
              <a:t> between the intercept for the baseline and the intercept for the line for versicolor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1937442" y="3719854"/>
            <a:ext cx="760492" cy="21797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E17BF-E803-6C2D-91E8-7C436195588B}"/>
              </a:ext>
            </a:extLst>
          </p:cNvPr>
          <p:cNvCxnSpPr>
            <a:cxnSpLocks/>
          </p:cNvCxnSpPr>
          <p:nvPr/>
        </p:nvCxnSpPr>
        <p:spPr>
          <a:xfrm flipV="1">
            <a:off x="2697933" y="3670221"/>
            <a:ext cx="4363770" cy="158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644D8-6A8D-756E-8105-0113202FCBAB}"/>
              </a:ext>
            </a:extLst>
          </p:cNvPr>
          <p:cNvCxnSpPr>
            <a:cxnSpLocks/>
          </p:cNvCxnSpPr>
          <p:nvPr/>
        </p:nvCxnSpPr>
        <p:spPr>
          <a:xfrm flipH="1">
            <a:off x="6871944" y="3037715"/>
            <a:ext cx="4517315" cy="11721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552F1-64DA-713C-09BF-E849B07AA25F}"/>
              </a:ext>
            </a:extLst>
          </p:cNvPr>
          <p:cNvCxnSpPr>
            <a:cxnSpLocks/>
          </p:cNvCxnSpPr>
          <p:nvPr/>
        </p:nvCxnSpPr>
        <p:spPr>
          <a:xfrm flipV="1">
            <a:off x="7179399" y="3248279"/>
            <a:ext cx="0" cy="8438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8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30248" y="4650685"/>
            <a:ext cx="496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Hence the actual intercept for the versicolor line is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Baseline intercept (1.68) – difference (0.98) = 0.7 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1937442" y="3719854"/>
            <a:ext cx="760492" cy="21797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E17BF-E803-6C2D-91E8-7C436195588B}"/>
              </a:ext>
            </a:extLst>
          </p:cNvPr>
          <p:cNvCxnSpPr>
            <a:cxnSpLocks/>
          </p:cNvCxnSpPr>
          <p:nvPr/>
        </p:nvCxnSpPr>
        <p:spPr>
          <a:xfrm flipV="1">
            <a:off x="2697933" y="3670221"/>
            <a:ext cx="4363770" cy="158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644D8-6A8D-756E-8105-0113202FCBAB}"/>
              </a:ext>
            </a:extLst>
          </p:cNvPr>
          <p:cNvCxnSpPr>
            <a:cxnSpLocks/>
          </p:cNvCxnSpPr>
          <p:nvPr/>
        </p:nvCxnSpPr>
        <p:spPr>
          <a:xfrm flipH="1">
            <a:off x="6871944" y="3037715"/>
            <a:ext cx="4517315" cy="11721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552F1-64DA-713C-09BF-E849B07AA25F}"/>
              </a:ext>
            </a:extLst>
          </p:cNvPr>
          <p:cNvCxnSpPr>
            <a:cxnSpLocks/>
          </p:cNvCxnSpPr>
          <p:nvPr/>
        </p:nvCxnSpPr>
        <p:spPr>
          <a:xfrm flipV="1">
            <a:off x="7179399" y="3248279"/>
            <a:ext cx="0" cy="8438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6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39300" y="4309266"/>
            <a:ext cx="49670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p-value here refers to whether the versicolor line is significantly different to the baseline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The NULL is that the baseline and the versicolor line do not have different intercepts.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This type of comparison is called </a:t>
            </a:r>
            <a:r>
              <a:rPr lang="en-US" sz="1600" b="1" dirty="0">
                <a:latin typeface="Helvetica" pitchFamily="2" charset="0"/>
              </a:rPr>
              <a:t>contrasts</a:t>
            </a:r>
          </a:p>
          <a:p>
            <a:pPr algn="ctr"/>
            <a:endParaRPr lang="en-US" sz="1600" dirty="0">
              <a:latin typeface="Helvetica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1937442" y="3719854"/>
            <a:ext cx="760492" cy="21797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E17BF-E803-6C2D-91E8-7C436195588B}"/>
              </a:ext>
            </a:extLst>
          </p:cNvPr>
          <p:cNvCxnSpPr>
            <a:cxnSpLocks/>
          </p:cNvCxnSpPr>
          <p:nvPr/>
        </p:nvCxnSpPr>
        <p:spPr>
          <a:xfrm flipV="1">
            <a:off x="2697933" y="3670221"/>
            <a:ext cx="4363770" cy="158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303323"/>
            <a:ext cx="4984659" cy="181891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644D8-6A8D-756E-8105-0113202FCBAB}"/>
              </a:ext>
            </a:extLst>
          </p:cNvPr>
          <p:cNvCxnSpPr>
            <a:cxnSpLocks/>
          </p:cNvCxnSpPr>
          <p:nvPr/>
        </p:nvCxnSpPr>
        <p:spPr>
          <a:xfrm flipH="1">
            <a:off x="6871944" y="3037715"/>
            <a:ext cx="4517315" cy="11721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552F1-64DA-713C-09BF-E849B07AA25F}"/>
              </a:ext>
            </a:extLst>
          </p:cNvPr>
          <p:cNvCxnSpPr>
            <a:cxnSpLocks/>
          </p:cNvCxnSpPr>
          <p:nvPr/>
        </p:nvCxnSpPr>
        <p:spPr>
          <a:xfrm flipV="1">
            <a:off x="7179399" y="3248279"/>
            <a:ext cx="0" cy="8438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46838-7D98-D135-6AAB-2AB3710CA5A3}"/>
              </a:ext>
            </a:extLst>
          </p:cNvPr>
          <p:cNvCxnSpPr>
            <a:cxnSpLocks/>
          </p:cNvCxnSpPr>
          <p:nvPr/>
        </p:nvCxnSpPr>
        <p:spPr>
          <a:xfrm flipV="1">
            <a:off x="4517679" y="3937833"/>
            <a:ext cx="235390" cy="3654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D3BFA8-2DC5-A9E7-F3FC-E159E935A800}"/>
              </a:ext>
            </a:extLst>
          </p:cNvPr>
          <p:cNvSpPr/>
          <p:nvPr/>
        </p:nvSpPr>
        <p:spPr>
          <a:xfrm>
            <a:off x="4431669" y="3773174"/>
            <a:ext cx="974661" cy="138595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412619" y="3937134"/>
            <a:ext cx="5002287" cy="21797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64E41F-6BE9-5795-DB36-1777F9E971B9}"/>
              </a:ext>
            </a:extLst>
          </p:cNvPr>
          <p:cNvCxnSpPr>
            <a:cxnSpLocks/>
          </p:cNvCxnSpPr>
          <p:nvPr/>
        </p:nvCxnSpPr>
        <p:spPr>
          <a:xfrm flipH="1" flipV="1">
            <a:off x="2516863" y="3937833"/>
            <a:ext cx="72428" cy="581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ABAEDD0-171E-AA57-F411-4F2901000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206" y="1669192"/>
            <a:ext cx="5797479" cy="354677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A0EE8-D7C2-49DD-21E3-3186D4AE467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414906" y="4020434"/>
            <a:ext cx="2086616" cy="256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55C84B-9E79-AA31-B22E-D7D63A51C019}"/>
              </a:ext>
            </a:extLst>
          </p:cNvPr>
          <p:cNvSpPr txBox="1"/>
          <p:nvPr/>
        </p:nvSpPr>
        <p:spPr>
          <a:xfrm>
            <a:off x="430248" y="4650685"/>
            <a:ext cx="496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line </a:t>
            </a:r>
            <a:r>
              <a:rPr lang="en-US" sz="1600" dirty="0" err="1">
                <a:latin typeface="Helvetica" pitchFamily="2" charset="0"/>
              </a:rPr>
              <a:t>Speciesvirginica</a:t>
            </a:r>
            <a:r>
              <a:rPr lang="en-US" sz="1600" dirty="0">
                <a:latin typeface="Helvetica" pitchFamily="2" charset="0"/>
              </a:rPr>
              <a:t> is for the virginica line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This estimate gives us the </a:t>
            </a:r>
            <a:r>
              <a:rPr lang="en-US" sz="1600" u="sng" dirty="0">
                <a:latin typeface="Helvetica" pitchFamily="2" charset="0"/>
              </a:rPr>
              <a:t>difference</a:t>
            </a:r>
            <a:r>
              <a:rPr lang="en-US" sz="1600" dirty="0">
                <a:latin typeface="Helvetica" pitchFamily="2" charset="0"/>
              </a:rPr>
              <a:t> between the intercept for the baseline and the intercept for the line for virginica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0C425F-0E58-E12E-C839-71879486BEDA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ABAEDD0-171E-AA57-F411-4F2901000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206" y="1669192"/>
            <a:ext cx="5797479" cy="3546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55C84B-9E79-AA31-B22E-D7D63A51C019}"/>
              </a:ext>
            </a:extLst>
          </p:cNvPr>
          <p:cNvSpPr txBox="1"/>
          <p:nvPr/>
        </p:nvSpPr>
        <p:spPr>
          <a:xfrm>
            <a:off x="430248" y="4650685"/>
            <a:ext cx="496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line </a:t>
            </a:r>
            <a:r>
              <a:rPr lang="en-US" sz="1600" dirty="0" err="1">
                <a:latin typeface="Helvetica" pitchFamily="2" charset="0"/>
              </a:rPr>
              <a:t>Speciesvirginica</a:t>
            </a:r>
            <a:r>
              <a:rPr lang="en-US" sz="1600" dirty="0">
                <a:latin typeface="Helvetica" pitchFamily="2" charset="0"/>
              </a:rPr>
              <a:t> is for the virginica line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This estimate gives us the </a:t>
            </a:r>
            <a:r>
              <a:rPr lang="en-US" sz="1600" u="sng" dirty="0">
                <a:latin typeface="Helvetica" pitchFamily="2" charset="0"/>
              </a:rPr>
              <a:t>difference</a:t>
            </a:r>
            <a:r>
              <a:rPr lang="en-US" sz="1600" dirty="0">
                <a:latin typeface="Helvetica" pitchFamily="2" charset="0"/>
              </a:rPr>
              <a:t> between the intercept for the baseline and the intercept for the line for virginica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0C425F-0E58-E12E-C839-71879486BEDA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87ECA1-D199-9A8B-E364-1561F9673544}"/>
              </a:ext>
            </a:extLst>
          </p:cNvPr>
          <p:cNvSpPr/>
          <p:nvPr/>
        </p:nvSpPr>
        <p:spPr>
          <a:xfrm>
            <a:off x="1937442" y="3928079"/>
            <a:ext cx="760492" cy="21797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CCA1F-47B5-98C8-17ED-064D4CB7A300}"/>
              </a:ext>
            </a:extLst>
          </p:cNvPr>
          <p:cNvCxnSpPr>
            <a:cxnSpLocks/>
          </p:cNvCxnSpPr>
          <p:nvPr/>
        </p:nvCxnSpPr>
        <p:spPr>
          <a:xfrm flipV="1">
            <a:off x="2752199" y="3670221"/>
            <a:ext cx="4309504" cy="349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5CC5A-2511-68D3-1C58-080E9E3A4050}"/>
              </a:ext>
            </a:extLst>
          </p:cNvPr>
          <p:cNvCxnSpPr>
            <a:cxnSpLocks/>
          </p:cNvCxnSpPr>
          <p:nvPr/>
        </p:nvCxnSpPr>
        <p:spPr>
          <a:xfrm flipV="1">
            <a:off x="7179399" y="3248279"/>
            <a:ext cx="0" cy="8438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3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ABAEDD0-171E-AA57-F411-4F2901000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206" y="1669192"/>
            <a:ext cx="5797479" cy="3546774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87ECA1-D199-9A8B-E364-1561F9673544}"/>
              </a:ext>
            </a:extLst>
          </p:cNvPr>
          <p:cNvSpPr/>
          <p:nvPr/>
        </p:nvSpPr>
        <p:spPr>
          <a:xfrm>
            <a:off x="1937442" y="3928079"/>
            <a:ext cx="760492" cy="21797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CCA1F-47B5-98C8-17ED-064D4CB7A300}"/>
              </a:ext>
            </a:extLst>
          </p:cNvPr>
          <p:cNvCxnSpPr>
            <a:cxnSpLocks/>
          </p:cNvCxnSpPr>
          <p:nvPr/>
        </p:nvCxnSpPr>
        <p:spPr>
          <a:xfrm flipV="1">
            <a:off x="2752199" y="3670221"/>
            <a:ext cx="4309504" cy="349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5CC5A-2511-68D3-1C58-080E9E3A4050}"/>
              </a:ext>
            </a:extLst>
          </p:cNvPr>
          <p:cNvCxnSpPr>
            <a:cxnSpLocks/>
          </p:cNvCxnSpPr>
          <p:nvPr/>
        </p:nvCxnSpPr>
        <p:spPr>
          <a:xfrm flipV="1">
            <a:off x="7179399" y="3248279"/>
            <a:ext cx="0" cy="8438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5F96D3-5018-F24D-CD98-5025B6B9D3F1}"/>
              </a:ext>
            </a:extLst>
          </p:cNvPr>
          <p:cNvSpPr txBox="1"/>
          <p:nvPr/>
        </p:nvSpPr>
        <p:spPr>
          <a:xfrm>
            <a:off x="430248" y="4650685"/>
            <a:ext cx="4967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The p-value here refers to whether the virginica line is significantly different to the baseline</a:t>
            </a: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The NULL is that the baseline and the virginica line do not have different intercepts.</a:t>
            </a:r>
          </a:p>
          <a:p>
            <a:pPr algn="ctr"/>
            <a:endParaRPr lang="en-US" sz="1600" dirty="0"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B381740-7219-702A-100C-DF3E8E3A1CEB}"/>
              </a:ext>
            </a:extLst>
          </p:cNvPr>
          <p:cNvSpPr/>
          <p:nvPr/>
        </p:nvSpPr>
        <p:spPr>
          <a:xfrm>
            <a:off x="430247" y="4519767"/>
            <a:ext cx="4984659" cy="16024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ABAEDD0-171E-AA57-F411-4F290100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" y="1756372"/>
            <a:ext cx="7264234" cy="4444103"/>
          </a:xfrm>
          <a:prstGeom prst="rect">
            <a:avLst/>
          </a:prstGeom>
        </p:spPr>
      </p:pic>
      <p:pic>
        <p:nvPicPr>
          <p:cNvPr id="2" name="Picture 2" descr="Data Science Example - Iris dataset">
            <a:extLst>
              <a:ext uri="{FF2B5EF4-FFF2-40B4-BE49-F238E27FC236}">
                <a16:creationId xmlns:a16="http://schemas.microsoft.com/office/drawing/2014/main" id="{B15C3197-7D43-5641-D4C0-63EB0C69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28" y="4459661"/>
            <a:ext cx="4653481" cy="17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DA9F08-C4CA-1E56-4739-25ED7C2C7F9E}"/>
              </a:ext>
            </a:extLst>
          </p:cNvPr>
          <p:cNvSpPr/>
          <p:nvPr/>
        </p:nvSpPr>
        <p:spPr>
          <a:xfrm>
            <a:off x="7390829" y="1322370"/>
            <a:ext cx="4653481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E3894-D8A6-B1F6-DFE7-B05A531D1AB5}"/>
              </a:ext>
            </a:extLst>
          </p:cNvPr>
          <p:cNvSpPr txBox="1"/>
          <p:nvPr/>
        </p:nvSpPr>
        <p:spPr>
          <a:xfrm>
            <a:off x="7820867" y="1584356"/>
            <a:ext cx="379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 tells us that as sepal length gets longer I can expect sepal width to increase according to the slope  which was 0.35</a:t>
            </a:r>
          </a:p>
          <a:p>
            <a:endParaRPr lang="en-US" dirty="0"/>
          </a:p>
          <a:p>
            <a:r>
              <a:rPr lang="en-US" dirty="0"/>
              <a:t>It also tells me that </a:t>
            </a:r>
            <a:r>
              <a:rPr lang="en-US" dirty="0" err="1"/>
              <a:t>Setosa</a:t>
            </a:r>
            <a:r>
              <a:rPr lang="en-US" dirty="0"/>
              <a:t> has wider sepal compared to the other two species by about 1 cm</a:t>
            </a:r>
          </a:p>
        </p:txBody>
      </p:sp>
    </p:spTree>
    <p:extLst>
      <p:ext uri="{BB962C8B-B14F-4D97-AF65-F5344CB8AC3E}">
        <p14:creationId xmlns:p14="http://schemas.microsoft.com/office/powerpoint/2010/main" val="334478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02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800" dirty="0">
                <a:latin typeface="Helvetica" pitchFamily="2" charset="0"/>
              </a:rPr>
              <a:t>However we assumed every species had the same slope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Helvetica" pitchFamily="2" charset="0"/>
              </a:rPr>
              <a:t>We assume no interactions between the species and sepal length</a:t>
            </a:r>
          </a:p>
        </p:txBody>
      </p:sp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ABAEDD0-171E-AA57-F411-4F290100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" y="1756372"/>
            <a:ext cx="7264234" cy="4444103"/>
          </a:xfrm>
          <a:prstGeom prst="rect">
            <a:avLst/>
          </a:prstGeom>
        </p:spPr>
      </p:pic>
      <p:pic>
        <p:nvPicPr>
          <p:cNvPr id="2" name="Picture 2" descr="Data Science Example - Iris dataset">
            <a:extLst>
              <a:ext uri="{FF2B5EF4-FFF2-40B4-BE49-F238E27FC236}">
                <a16:creationId xmlns:a16="http://schemas.microsoft.com/office/drawing/2014/main" id="{B15C3197-7D43-5641-D4C0-63EB0C69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28" y="4459661"/>
            <a:ext cx="4653481" cy="17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DA9F08-C4CA-1E56-4739-25ED7C2C7F9E}"/>
              </a:ext>
            </a:extLst>
          </p:cNvPr>
          <p:cNvSpPr/>
          <p:nvPr/>
        </p:nvSpPr>
        <p:spPr>
          <a:xfrm>
            <a:off x="7390829" y="1322370"/>
            <a:ext cx="4653481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E3894-D8A6-B1F6-DFE7-B05A531D1AB5}"/>
              </a:ext>
            </a:extLst>
          </p:cNvPr>
          <p:cNvSpPr txBox="1"/>
          <p:nvPr/>
        </p:nvSpPr>
        <p:spPr>
          <a:xfrm>
            <a:off x="7820867" y="1584356"/>
            <a:ext cx="379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Interactions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An interaction is when 1 explanatory variable effects how the other explanatory variable relates to the response variable.</a:t>
            </a:r>
          </a:p>
          <a:p>
            <a:pPr algn="ctr"/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Here we </a:t>
            </a:r>
          </a:p>
        </p:txBody>
      </p:sp>
    </p:spTree>
    <p:extLst>
      <p:ext uri="{BB962C8B-B14F-4D97-AF65-F5344CB8AC3E}">
        <p14:creationId xmlns:p14="http://schemas.microsoft.com/office/powerpoint/2010/main" val="292119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100341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Helvetica" pitchFamily="2" charset="0"/>
              </a:rPr>
              <a:t>ANCOVA (</a:t>
            </a:r>
            <a:r>
              <a:rPr lang="en-IE" sz="4400" b="1" dirty="0">
                <a:effectLst/>
              </a:rPr>
              <a:t>Analysis of Covariance)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2486-310F-2C6D-C734-7EBCF54DAFAB}"/>
              </a:ext>
            </a:extLst>
          </p:cNvPr>
          <p:cNvSpPr txBox="1"/>
          <p:nvPr/>
        </p:nvSpPr>
        <p:spPr>
          <a:xfrm>
            <a:off x="323682" y="1408013"/>
            <a:ext cx="3285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Helvetica" pitchFamily="2" charset="0"/>
              </a:rPr>
              <a:t>ANCOVA</a:t>
            </a:r>
            <a:r>
              <a:rPr lang="en-IE" dirty="0">
                <a:latin typeface="Helvetica" pitchFamily="2" charset="0"/>
              </a:rPr>
              <a:t> </a:t>
            </a:r>
          </a:p>
          <a:p>
            <a:endParaRPr lang="en-IE" dirty="0">
              <a:latin typeface="Helvetica" pitchFamily="2" charset="0"/>
            </a:endParaRPr>
          </a:p>
          <a:p>
            <a:r>
              <a:rPr lang="en-IE" dirty="0">
                <a:latin typeface="Helvetica" pitchFamily="2" charset="0"/>
              </a:rPr>
              <a:t>Analysis of covariance is a general linear model which blends ANOVA and regression.</a:t>
            </a:r>
          </a:p>
          <a:p>
            <a:endParaRPr lang="en-IE" dirty="0">
              <a:latin typeface="Helvetica" pitchFamily="2" charset="0"/>
            </a:endParaRPr>
          </a:p>
          <a:p>
            <a:r>
              <a:rPr lang="en-IE" dirty="0">
                <a:latin typeface="Helvetica" pitchFamily="2" charset="0"/>
              </a:rPr>
              <a:t>Last week we looked at how to fit a line to a single set of data.</a:t>
            </a:r>
          </a:p>
          <a:p>
            <a:endParaRPr lang="en-IE" dirty="0">
              <a:latin typeface="Helvetica" pitchFamily="2" charset="0"/>
            </a:endParaRPr>
          </a:p>
          <a:p>
            <a:r>
              <a:rPr lang="en-IE" dirty="0">
                <a:latin typeface="Helvetica" pitchFamily="2" charset="0"/>
              </a:rPr>
              <a:t>But what if there are multiple groups?</a:t>
            </a:r>
          </a:p>
          <a:p>
            <a:endParaRPr lang="en-IE" dirty="0">
              <a:latin typeface="Helvetica" pitchFamily="2" charset="0"/>
            </a:endParaRPr>
          </a:p>
          <a:p>
            <a:r>
              <a:rPr lang="en-IE" dirty="0">
                <a:latin typeface="Helvetica" pitchFamily="2" charset="0"/>
              </a:rPr>
              <a:t>We might want to fit a separate line for each group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D049D3-7075-F9CD-11A0-1AC8E03A4533}"/>
              </a:ext>
            </a:extLst>
          </p:cNvPr>
          <p:cNvSpPr/>
          <p:nvPr/>
        </p:nvSpPr>
        <p:spPr>
          <a:xfrm>
            <a:off x="323682" y="1322370"/>
            <a:ext cx="3285366" cy="499774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A2B774-5624-D2F5-EBE0-77EE446FCC59}"/>
              </a:ext>
            </a:extLst>
          </p:cNvPr>
          <p:cNvSpPr/>
          <p:nvPr/>
        </p:nvSpPr>
        <p:spPr>
          <a:xfrm>
            <a:off x="3932729" y="1300113"/>
            <a:ext cx="7703616" cy="499774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0A5DCA17-4A2E-1E7E-33B4-36C357C8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9" y="2176756"/>
            <a:ext cx="5994953" cy="33096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CDA63F-F4AD-D7FF-B636-C5EDE21591A8}"/>
              </a:ext>
            </a:extLst>
          </p:cNvPr>
          <p:cNvSpPr txBox="1"/>
          <p:nvPr/>
        </p:nvSpPr>
        <p:spPr>
          <a:xfrm>
            <a:off x="5785180" y="1530425"/>
            <a:ext cx="41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What if we have multiple groups as shown by the different colors?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69C327-3464-74A4-B8F3-3BD2D8A5DD03}"/>
              </a:ext>
            </a:extLst>
          </p:cNvPr>
          <p:cNvCxnSpPr>
            <a:cxnSpLocks/>
          </p:cNvCxnSpPr>
          <p:nvPr/>
        </p:nvCxnSpPr>
        <p:spPr>
          <a:xfrm flipV="1">
            <a:off x="5656333" y="3212538"/>
            <a:ext cx="4685288" cy="132709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35405-49C1-F2D0-B896-69A922569033}"/>
              </a:ext>
            </a:extLst>
          </p:cNvPr>
          <p:cNvSpPr txBox="1"/>
          <p:nvPr/>
        </p:nvSpPr>
        <p:spPr>
          <a:xfrm rot="16200000">
            <a:off x="4393605" y="3459045"/>
            <a:ext cx="1037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00941-E201-30D2-6899-6A832EE44A7A}"/>
              </a:ext>
            </a:extLst>
          </p:cNvPr>
          <p:cNvSpPr txBox="1"/>
          <p:nvPr/>
        </p:nvSpPr>
        <p:spPr>
          <a:xfrm>
            <a:off x="7200192" y="5181567"/>
            <a:ext cx="1293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explanatory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B6B3F-23A7-875E-9F06-53DF0D6CC204}"/>
              </a:ext>
            </a:extLst>
          </p:cNvPr>
          <p:cNvCxnSpPr>
            <a:cxnSpLocks/>
          </p:cNvCxnSpPr>
          <p:nvPr/>
        </p:nvCxnSpPr>
        <p:spPr>
          <a:xfrm flipV="1">
            <a:off x="5531863" y="3738520"/>
            <a:ext cx="4874495" cy="501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4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02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800" dirty="0">
                <a:latin typeface="Helvetica" pitchFamily="2" charset="0"/>
              </a:rPr>
              <a:t>Interactions are when two or more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Helvetica" pitchFamily="2" charset="0"/>
              </a:rPr>
              <a:t>explanatory variables have combined effects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DA9F08-C4CA-1E56-4739-25ED7C2C7F9E}"/>
              </a:ext>
            </a:extLst>
          </p:cNvPr>
          <p:cNvSpPr/>
          <p:nvPr/>
        </p:nvSpPr>
        <p:spPr>
          <a:xfrm>
            <a:off x="1077363" y="1322370"/>
            <a:ext cx="10471841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63D6D1-A92C-FD5B-47D3-FCBD14B9AF86}"/>
              </a:ext>
            </a:extLst>
          </p:cNvPr>
          <p:cNvCxnSpPr>
            <a:cxnSpLocks/>
          </p:cNvCxnSpPr>
          <p:nvPr/>
        </p:nvCxnSpPr>
        <p:spPr>
          <a:xfrm>
            <a:off x="3467477" y="1720158"/>
            <a:ext cx="0" cy="327509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360FEA-203C-87FB-C3C2-E89ECD08284F}"/>
              </a:ext>
            </a:extLst>
          </p:cNvPr>
          <p:cNvSpPr txBox="1"/>
          <p:nvPr/>
        </p:nvSpPr>
        <p:spPr>
          <a:xfrm>
            <a:off x="1982709" y="3244334"/>
            <a:ext cx="13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 growth</a:t>
            </a:r>
          </a:p>
          <a:p>
            <a:r>
              <a:rPr lang="en-US" dirty="0"/>
              <a:t>(cm/day)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5027D-E738-6761-BB72-46D4710C365D}"/>
              </a:ext>
            </a:extLst>
          </p:cNvPr>
          <p:cNvCxnSpPr>
            <a:cxnSpLocks/>
          </p:cNvCxnSpPr>
          <p:nvPr/>
        </p:nvCxnSpPr>
        <p:spPr>
          <a:xfrm flipH="1">
            <a:off x="3467477" y="4995249"/>
            <a:ext cx="508804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53065B-F3C5-043E-A0C0-C956623BCE42}"/>
              </a:ext>
            </a:extLst>
          </p:cNvPr>
          <p:cNvSpPr txBox="1"/>
          <p:nvPr/>
        </p:nvSpPr>
        <p:spPr>
          <a:xfrm>
            <a:off x="3639493" y="516350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306A8-E1D4-3D16-A858-BA1B8853AD93}"/>
              </a:ext>
            </a:extLst>
          </p:cNvPr>
          <p:cNvSpPr txBox="1"/>
          <p:nvPr/>
        </p:nvSpPr>
        <p:spPr>
          <a:xfrm>
            <a:off x="4821097" y="5163508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+ nutrients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C99FB-A7E8-60F0-4397-5503A8316308}"/>
              </a:ext>
            </a:extLst>
          </p:cNvPr>
          <p:cNvSpPr txBox="1"/>
          <p:nvPr/>
        </p:nvSpPr>
        <p:spPr>
          <a:xfrm>
            <a:off x="6361005" y="5163508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+ heat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91789-A77E-59E3-4F09-4D1553C47725}"/>
              </a:ext>
            </a:extLst>
          </p:cNvPr>
          <p:cNvSpPr txBox="1"/>
          <p:nvPr/>
        </p:nvSpPr>
        <p:spPr>
          <a:xfrm>
            <a:off x="7549240" y="5163508"/>
            <a:ext cx="120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+ nutrients</a:t>
            </a:r>
          </a:p>
          <a:p>
            <a:pPr algn="ctr"/>
            <a:r>
              <a:rPr lang="en-US" dirty="0"/>
              <a:t>+ heat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D3A23-B127-87F4-3870-82103B34AE18}"/>
              </a:ext>
            </a:extLst>
          </p:cNvPr>
          <p:cNvSpPr/>
          <p:nvPr/>
        </p:nvSpPr>
        <p:spPr>
          <a:xfrm>
            <a:off x="3766241" y="4019740"/>
            <a:ext cx="615636" cy="9574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7A2F6-C62C-9917-060D-966CBFE03694}"/>
              </a:ext>
            </a:extLst>
          </p:cNvPr>
          <p:cNvSpPr/>
          <p:nvPr/>
        </p:nvSpPr>
        <p:spPr>
          <a:xfrm>
            <a:off x="5117515" y="3539916"/>
            <a:ext cx="615636" cy="1441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18E60-B12B-21C4-BCDA-3D0FACE35B15}"/>
              </a:ext>
            </a:extLst>
          </p:cNvPr>
          <p:cNvSpPr/>
          <p:nvPr/>
        </p:nvSpPr>
        <p:spPr>
          <a:xfrm>
            <a:off x="6492057" y="3613666"/>
            <a:ext cx="615636" cy="13680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E459D-8943-A688-02ED-78433EBEE6D7}"/>
              </a:ext>
            </a:extLst>
          </p:cNvPr>
          <p:cNvSpPr/>
          <p:nvPr/>
        </p:nvSpPr>
        <p:spPr>
          <a:xfrm>
            <a:off x="7845658" y="2027985"/>
            <a:ext cx="615636" cy="295368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10494-D3BE-CA79-E00A-DDDE9C6954DE}"/>
              </a:ext>
            </a:extLst>
          </p:cNvPr>
          <p:cNvSpPr/>
          <p:nvPr/>
        </p:nvSpPr>
        <p:spPr>
          <a:xfrm>
            <a:off x="7845658" y="3644584"/>
            <a:ext cx="627524" cy="387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10AB3-84AC-7351-110B-AFD6EA6324AE}"/>
              </a:ext>
            </a:extLst>
          </p:cNvPr>
          <p:cNvSpPr/>
          <p:nvPr/>
        </p:nvSpPr>
        <p:spPr>
          <a:xfrm>
            <a:off x="7845658" y="3171397"/>
            <a:ext cx="627524" cy="479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739169-857D-46AD-D4ED-529C20F3A290}"/>
              </a:ext>
            </a:extLst>
          </p:cNvPr>
          <p:cNvSpPr/>
          <p:nvPr/>
        </p:nvSpPr>
        <p:spPr>
          <a:xfrm>
            <a:off x="7845657" y="4019739"/>
            <a:ext cx="627523" cy="9574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30DE77-1A67-87E2-6A33-3FA6CA434E65}"/>
              </a:ext>
            </a:extLst>
          </p:cNvPr>
          <p:cNvCxnSpPr/>
          <p:nvPr/>
        </p:nvCxnSpPr>
        <p:spPr>
          <a:xfrm>
            <a:off x="5769363" y="3539916"/>
            <a:ext cx="0" cy="49263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E199D7-F452-A305-7C1C-B310BCB30BB7}"/>
              </a:ext>
            </a:extLst>
          </p:cNvPr>
          <p:cNvCxnSpPr/>
          <p:nvPr/>
        </p:nvCxnSpPr>
        <p:spPr>
          <a:xfrm>
            <a:off x="8619692" y="3158586"/>
            <a:ext cx="0" cy="49263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4A0E7F-B1B0-8125-F00E-FE95345210E9}"/>
              </a:ext>
            </a:extLst>
          </p:cNvPr>
          <p:cNvCxnSpPr>
            <a:cxnSpLocks/>
          </p:cNvCxnSpPr>
          <p:nvPr/>
        </p:nvCxnSpPr>
        <p:spPr>
          <a:xfrm>
            <a:off x="8618909" y="3652030"/>
            <a:ext cx="0" cy="36770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F941-0AAB-74E7-057B-3A8528DCCFA8}"/>
              </a:ext>
            </a:extLst>
          </p:cNvPr>
          <p:cNvCxnSpPr>
            <a:cxnSpLocks/>
          </p:cNvCxnSpPr>
          <p:nvPr/>
        </p:nvCxnSpPr>
        <p:spPr>
          <a:xfrm>
            <a:off x="7164822" y="3613666"/>
            <a:ext cx="0" cy="36770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C2ACC2-DBC5-7F0C-7FD5-E9454A8163E6}"/>
              </a:ext>
            </a:extLst>
          </p:cNvPr>
          <p:cNvCxnSpPr>
            <a:cxnSpLocks/>
          </p:cNvCxnSpPr>
          <p:nvPr/>
        </p:nvCxnSpPr>
        <p:spPr>
          <a:xfrm flipV="1">
            <a:off x="4074059" y="4046898"/>
            <a:ext cx="4852658" cy="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4C6-8004-0844-6F44-2A72A7CBE21C}"/>
              </a:ext>
            </a:extLst>
          </p:cNvPr>
          <p:cNvSpPr txBox="1"/>
          <p:nvPr/>
        </p:nvSpPr>
        <p:spPr>
          <a:xfrm>
            <a:off x="8950716" y="3899718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Plant growth under 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421B09-BBF8-DFB0-3D64-CE8A7CA83535}"/>
              </a:ext>
            </a:extLst>
          </p:cNvPr>
          <p:cNvSpPr txBox="1"/>
          <p:nvPr/>
        </p:nvSpPr>
        <p:spPr>
          <a:xfrm>
            <a:off x="8950319" y="352668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Extra growth from heat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1C7D3E-A9EB-5C1F-8843-AECBBE8B4B80}"/>
              </a:ext>
            </a:extLst>
          </p:cNvPr>
          <p:cNvCxnSpPr>
            <a:cxnSpLocks/>
          </p:cNvCxnSpPr>
          <p:nvPr/>
        </p:nvCxnSpPr>
        <p:spPr>
          <a:xfrm>
            <a:off x="7881869" y="3669326"/>
            <a:ext cx="1053901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1EE903-ADCC-E7FE-8841-B7418B5AA19B}"/>
              </a:ext>
            </a:extLst>
          </p:cNvPr>
          <p:cNvSpPr txBox="1"/>
          <p:nvPr/>
        </p:nvSpPr>
        <p:spPr>
          <a:xfrm>
            <a:off x="8950319" y="3051003"/>
            <a:ext cx="25410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itchFamily="2" charset="0"/>
              </a:rPr>
              <a:t>Extra growth from added nutrients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826E9C-E8FC-2B44-1462-0AA25077E77D}"/>
              </a:ext>
            </a:extLst>
          </p:cNvPr>
          <p:cNvCxnSpPr>
            <a:cxnSpLocks/>
          </p:cNvCxnSpPr>
          <p:nvPr/>
        </p:nvCxnSpPr>
        <p:spPr>
          <a:xfrm>
            <a:off x="7871827" y="3189503"/>
            <a:ext cx="105390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637431A-7C0F-10C8-4798-BE7FBE81615C}"/>
              </a:ext>
            </a:extLst>
          </p:cNvPr>
          <p:cNvSpPr txBox="1"/>
          <p:nvPr/>
        </p:nvSpPr>
        <p:spPr>
          <a:xfrm>
            <a:off x="8944372" y="1914350"/>
            <a:ext cx="25529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Extra growth from the interaction between having both added nutrients and heat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9A7638-7A20-4CE3-052F-42EED24E1FE4}"/>
              </a:ext>
            </a:extLst>
          </p:cNvPr>
          <p:cNvCxnSpPr>
            <a:cxnSpLocks/>
          </p:cNvCxnSpPr>
          <p:nvPr/>
        </p:nvCxnSpPr>
        <p:spPr>
          <a:xfrm flipH="1">
            <a:off x="8618181" y="2027985"/>
            <a:ext cx="728" cy="1130601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539B68-9C76-E0B1-2561-2287C6E55E83}"/>
              </a:ext>
            </a:extLst>
          </p:cNvPr>
          <p:cNvCxnSpPr>
            <a:cxnSpLocks/>
          </p:cNvCxnSpPr>
          <p:nvPr/>
        </p:nvCxnSpPr>
        <p:spPr>
          <a:xfrm>
            <a:off x="7865615" y="2047268"/>
            <a:ext cx="1053901" cy="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7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" y="1539028"/>
            <a:ext cx="4785068" cy="3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5C84B-9E79-AA31-B22E-D7D63A51C019}"/>
              </a:ext>
            </a:extLst>
          </p:cNvPr>
          <p:cNvSpPr txBox="1"/>
          <p:nvPr/>
        </p:nvSpPr>
        <p:spPr>
          <a:xfrm>
            <a:off x="459957" y="2341342"/>
            <a:ext cx="496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We can add an interaction term between </a:t>
            </a:r>
            <a:r>
              <a:rPr lang="en-US" sz="1600" dirty="0" err="1">
                <a:latin typeface="Helvetica" pitchFamily="2" charset="0"/>
              </a:rPr>
              <a:t>Sepal.Length</a:t>
            </a:r>
            <a:r>
              <a:rPr lang="en-US" sz="1600" dirty="0">
                <a:latin typeface="Helvetica" pitchFamily="2" charset="0"/>
              </a:rPr>
              <a:t> and Species using the </a:t>
            </a:r>
            <a:r>
              <a:rPr lang="en-US" sz="2800" b="1" dirty="0">
                <a:latin typeface="Helvetica" pitchFamily="2" charset="0"/>
              </a:rPr>
              <a:t>: </a:t>
            </a:r>
            <a:r>
              <a:rPr lang="en-US" sz="1600" dirty="0">
                <a:latin typeface="Helvetica" pitchFamily="2" charset="0"/>
              </a:rPr>
              <a:t>symbol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0C425F-0E58-E12E-C839-71879486BEDA}"/>
              </a:ext>
            </a:extLst>
          </p:cNvPr>
          <p:cNvSpPr/>
          <p:nvPr/>
        </p:nvSpPr>
        <p:spPr>
          <a:xfrm>
            <a:off x="512394" y="2280057"/>
            <a:ext cx="4663247" cy="8920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" y="1539028"/>
            <a:ext cx="4785068" cy="32754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87ECA1-D199-9A8B-E364-1561F9673544}"/>
              </a:ext>
            </a:extLst>
          </p:cNvPr>
          <p:cNvSpPr/>
          <p:nvPr/>
        </p:nvSpPr>
        <p:spPr>
          <a:xfrm>
            <a:off x="3791642" y="1468138"/>
            <a:ext cx="1444910" cy="23366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B9847-FEAB-26CF-1E6F-460D4B5432E0}"/>
              </a:ext>
            </a:extLst>
          </p:cNvPr>
          <p:cNvCxnSpPr>
            <a:cxnSpLocks/>
          </p:cNvCxnSpPr>
          <p:nvPr/>
        </p:nvCxnSpPr>
        <p:spPr>
          <a:xfrm flipV="1">
            <a:off x="3188242" y="1701800"/>
            <a:ext cx="875758" cy="578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9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" y="1532791"/>
            <a:ext cx="4785068" cy="327549"/>
          </a:xfrm>
          <a:prstGeom prst="rect">
            <a:avLst/>
          </a:prstGeom>
        </p:spPr>
      </p:pic>
      <p:pic>
        <p:nvPicPr>
          <p:cNvPr id="19" name="Picture 18" descr="A table of numbers with text&#10;&#10;Description automatically generated">
            <a:extLst>
              <a:ext uri="{FF2B5EF4-FFF2-40B4-BE49-F238E27FC236}">
                <a16:creationId xmlns:a16="http://schemas.microsoft.com/office/drawing/2014/main" id="{3FA392F6-4709-959F-CC7E-D44DE3A1D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35" b="4400"/>
          <a:stretch/>
        </p:blipFill>
        <p:spPr>
          <a:xfrm>
            <a:off x="429218" y="2178941"/>
            <a:ext cx="5028790" cy="146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0583-A7C9-C5D5-EDF2-01AB1F208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61" y="1851392"/>
            <a:ext cx="4785068" cy="318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67E6E-6FDA-0E75-D3C0-6F3D510D219B}"/>
              </a:ext>
            </a:extLst>
          </p:cNvPr>
          <p:cNvCxnSpPr>
            <a:cxnSpLocks/>
          </p:cNvCxnSpPr>
          <p:nvPr/>
        </p:nvCxnSpPr>
        <p:spPr>
          <a:xfrm flipH="1">
            <a:off x="6882659" y="2005423"/>
            <a:ext cx="2328470" cy="1626868"/>
          </a:xfrm>
          <a:prstGeom prst="line">
            <a:avLst/>
          </a:prstGeom>
          <a:ln w="38100">
            <a:solidFill>
              <a:srgbClr val="0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D30944B-8CFC-F86B-116B-9F627D278673}"/>
              </a:ext>
            </a:extLst>
          </p:cNvPr>
          <p:cNvSpPr/>
          <p:nvPr/>
        </p:nvSpPr>
        <p:spPr>
          <a:xfrm>
            <a:off x="429218" y="2595418"/>
            <a:ext cx="5028790" cy="341746"/>
          </a:xfrm>
          <a:prstGeom prst="roundRect">
            <a:avLst/>
          </a:prstGeom>
          <a:noFill/>
          <a:ln w="28575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66C0E4-B8B7-AE03-AB37-5BAA2D0F26FA}"/>
              </a:ext>
            </a:extLst>
          </p:cNvPr>
          <p:cNvSpPr/>
          <p:nvPr/>
        </p:nvSpPr>
        <p:spPr>
          <a:xfrm>
            <a:off x="429218" y="3790890"/>
            <a:ext cx="5028790" cy="1464220"/>
          </a:xfrm>
          <a:prstGeom prst="roundRect">
            <a:avLst/>
          </a:prstGeom>
          <a:noFill/>
          <a:ln w="28575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36C5E-1A12-B9B3-104D-E62C9856FA2C}"/>
              </a:ext>
            </a:extLst>
          </p:cNvPr>
          <p:cNvSpPr txBox="1"/>
          <p:nvPr/>
        </p:nvSpPr>
        <p:spPr>
          <a:xfrm>
            <a:off x="454648" y="4290342"/>
            <a:ext cx="497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first 2 lines still give you the intercept and the slope of the baseline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30A72D-1097-5409-48B3-CE6FBF1C8F0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58008" y="2766291"/>
            <a:ext cx="1626283" cy="200706"/>
          </a:xfrm>
          <a:prstGeom prst="straightConnector1">
            <a:avLst/>
          </a:prstGeom>
          <a:ln>
            <a:solidFill>
              <a:srgbClr val="04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77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" y="1532791"/>
            <a:ext cx="4785068" cy="327549"/>
          </a:xfrm>
          <a:prstGeom prst="rect">
            <a:avLst/>
          </a:prstGeom>
        </p:spPr>
      </p:pic>
      <p:pic>
        <p:nvPicPr>
          <p:cNvPr id="19" name="Picture 18" descr="A table of numbers with text&#10;&#10;Description automatically generated">
            <a:extLst>
              <a:ext uri="{FF2B5EF4-FFF2-40B4-BE49-F238E27FC236}">
                <a16:creationId xmlns:a16="http://schemas.microsoft.com/office/drawing/2014/main" id="{3FA392F6-4709-959F-CC7E-D44DE3A1D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35" b="4400"/>
          <a:stretch/>
        </p:blipFill>
        <p:spPr>
          <a:xfrm>
            <a:off x="429218" y="2178941"/>
            <a:ext cx="5028790" cy="146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0583-A7C9-C5D5-EDF2-01AB1F208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61" y="1851392"/>
            <a:ext cx="4785068" cy="318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67E6E-6FDA-0E75-D3C0-6F3D510D219B}"/>
              </a:ext>
            </a:extLst>
          </p:cNvPr>
          <p:cNvCxnSpPr>
            <a:cxnSpLocks/>
          </p:cNvCxnSpPr>
          <p:nvPr/>
        </p:nvCxnSpPr>
        <p:spPr>
          <a:xfrm flipH="1">
            <a:off x="6882659" y="2005423"/>
            <a:ext cx="2328470" cy="1626868"/>
          </a:xfrm>
          <a:prstGeom prst="line">
            <a:avLst/>
          </a:prstGeom>
          <a:ln w="38100">
            <a:solidFill>
              <a:srgbClr val="0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D30944B-8CFC-F86B-116B-9F627D278673}"/>
              </a:ext>
            </a:extLst>
          </p:cNvPr>
          <p:cNvSpPr/>
          <p:nvPr/>
        </p:nvSpPr>
        <p:spPr>
          <a:xfrm>
            <a:off x="429218" y="2918691"/>
            <a:ext cx="5028790" cy="240146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9142-F708-698C-89EF-1013A8FD79E1}"/>
              </a:ext>
            </a:extLst>
          </p:cNvPr>
          <p:cNvSpPr txBox="1"/>
          <p:nvPr/>
        </p:nvSpPr>
        <p:spPr>
          <a:xfrm>
            <a:off x="380565" y="3983633"/>
            <a:ext cx="5077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Speciesversicolor</a:t>
            </a:r>
            <a:r>
              <a:rPr lang="en-US" dirty="0"/>
              <a:t> line still gives the difference between for the intercept for the versicolor line and the intercept for the baseline. This difference is also significant as p &lt; 0.05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intercept for the versicolor line is</a:t>
            </a:r>
          </a:p>
          <a:p>
            <a:pPr algn="ctr"/>
            <a:r>
              <a:rPr lang="en-US" dirty="0"/>
              <a:t>-0.57 + 1.44 = 0.87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9F5225-15F7-C9CB-E166-77FD6821E276}"/>
              </a:ext>
            </a:extLst>
          </p:cNvPr>
          <p:cNvSpPr/>
          <p:nvPr/>
        </p:nvSpPr>
        <p:spPr>
          <a:xfrm>
            <a:off x="380565" y="3961763"/>
            <a:ext cx="5077443" cy="220812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" y="1532791"/>
            <a:ext cx="4785068" cy="327549"/>
          </a:xfrm>
          <a:prstGeom prst="rect">
            <a:avLst/>
          </a:prstGeom>
        </p:spPr>
      </p:pic>
      <p:pic>
        <p:nvPicPr>
          <p:cNvPr id="19" name="Picture 18" descr="A table of numbers with text&#10;&#10;Description automatically generated">
            <a:extLst>
              <a:ext uri="{FF2B5EF4-FFF2-40B4-BE49-F238E27FC236}">
                <a16:creationId xmlns:a16="http://schemas.microsoft.com/office/drawing/2014/main" id="{3FA392F6-4709-959F-CC7E-D44DE3A1D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35" b="4400"/>
          <a:stretch/>
        </p:blipFill>
        <p:spPr>
          <a:xfrm>
            <a:off x="429218" y="2178941"/>
            <a:ext cx="5028790" cy="146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0583-A7C9-C5D5-EDF2-01AB1F208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61" y="1851392"/>
            <a:ext cx="4785068" cy="318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67E6E-6FDA-0E75-D3C0-6F3D510D219B}"/>
              </a:ext>
            </a:extLst>
          </p:cNvPr>
          <p:cNvCxnSpPr>
            <a:cxnSpLocks/>
          </p:cNvCxnSpPr>
          <p:nvPr/>
        </p:nvCxnSpPr>
        <p:spPr>
          <a:xfrm flipH="1">
            <a:off x="6882659" y="2005423"/>
            <a:ext cx="2328470" cy="1626868"/>
          </a:xfrm>
          <a:prstGeom prst="line">
            <a:avLst/>
          </a:prstGeom>
          <a:ln w="38100">
            <a:solidFill>
              <a:srgbClr val="0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839142-F708-698C-89EF-1013A8FD79E1}"/>
              </a:ext>
            </a:extLst>
          </p:cNvPr>
          <p:cNvSpPr txBox="1"/>
          <p:nvPr/>
        </p:nvSpPr>
        <p:spPr>
          <a:xfrm>
            <a:off x="429218" y="3863565"/>
            <a:ext cx="50667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Sepal.Length:Speciesversicolor</a:t>
            </a:r>
            <a:r>
              <a:rPr lang="en-US" sz="1600" dirty="0"/>
              <a:t> line gives the interaction effect for length and the group versicolor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This value is the difference in the slope between the baseline and the fitted versicolor line.  This difference in slopes is also significant as p &lt; 0.05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slope for the versicolor line is hence </a:t>
            </a:r>
          </a:p>
          <a:p>
            <a:pPr algn="ctr"/>
            <a:r>
              <a:rPr lang="en-US" sz="1600" dirty="0"/>
              <a:t>0.80 – 0.49 = 0.31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9F5225-15F7-C9CB-E166-77FD6821E276}"/>
              </a:ext>
            </a:extLst>
          </p:cNvPr>
          <p:cNvSpPr/>
          <p:nvPr/>
        </p:nvSpPr>
        <p:spPr>
          <a:xfrm>
            <a:off x="417509" y="3863565"/>
            <a:ext cx="4984659" cy="23525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E2E256-5ABC-F726-3F62-BC7BCC9C9228}"/>
              </a:ext>
            </a:extLst>
          </p:cNvPr>
          <p:cNvSpPr/>
          <p:nvPr/>
        </p:nvSpPr>
        <p:spPr>
          <a:xfrm>
            <a:off x="433837" y="3278909"/>
            <a:ext cx="5028790" cy="217054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7D2F15-7732-06F9-229E-B7E7E8EF73B6}"/>
              </a:ext>
            </a:extLst>
          </p:cNvPr>
          <p:cNvCxnSpPr>
            <a:cxnSpLocks/>
          </p:cNvCxnSpPr>
          <p:nvPr/>
        </p:nvCxnSpPr>
        <p:spPr>
          <a:xfrm flipV="1">
            <a:off x="2429164" y="3429000"/>
            <a:ext cx="551707" cy="4345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6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01BA6047-F517-BDA2-627C-30EC2FB2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9EC7-2145-2A01-BC9C-529FC1D2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" y="1532791"/>
            <a:ext cx="4785068" cy="327549"/>
          </a:xfrm>
          <a:prstGeom prst="rect">
            <a:avLst/>
          </a:prstGeom>
        </p:spPr>
      </p:pic>
      <p:pic>
        <p:nvPicPr>
          <p:cNvPr id="19" name="Picture 18" descr="A table of numbers with text&#10;&#10;Description automatically generated">
            <a:extLst>
              <a:ext uri="{FF2B5EF4-FFF2-40B4-BE49-F238E27FC236}">
                <a16:creationId xmlns:a16="http://schemas.microsoft.com/office/drawing/2014/main" id="{3FA392F6-4709-959F-CC7E-D44DE3A1D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35" b="4400"/>
          <a:stretch/>
        </p:blipFill>
        <p:spPr>
          <a:xfrm>
            <a:off x="429218" y="2178941"/>
            <a:ext cx="5028790" cy="146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0583-A7C9-C5D5-EDF2-01AB1F208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61" y="1851392"/>
            <a:ext cx="4785068" cy="3189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67E6E-6FDA-0E75-D3C0-6F3D510D219B}"/>
              </a:ext>
            </a:extLst>
          </p:cNvPr>
          <p:cNvCxnSpPr>
            <a:cxnSpLocks/>
          </p:cNvCxnSpPr>
          <p:nvPr/>
        </p:nvCxnSpPr>
        <p:spPr>
          <a:xfrm flipH="1">
            <a:off x="6882659" y="2005423"/>
            <a:ext cx="2328470" cy="1626868"/>
          </a:xfrm>
          <a:prstGeom prst="line">
            <a:avLst/>
          </a:prstGeom>
          <a:ln w="38100">
            <a:solidFill>
              <a:srgbClr val="0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839142-F708-698C-89EF-1013A8FD79E1}"/>
              </a:ext>
            </a:extLst>
          </p:cNvPr>
          <p:cNvSpPr txBox="1"/>
          <p:nvPr/>
        </p:nvSpPr>
        <p:spPr>
          <a:xfrm>
            <a:off x="386420" y="4401535"/>
            <a:ext cx="4972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Since we know know the intercept (0.87 ) </a:t>
            </a:r>
          </a:p>
          <a:p>
            <a:pPr algn="ctr"/>
            <a:r>
              <a:rPr lang="en-US" sz="1600" dirty="0"/>
              <a:t>and slope (0.31) for the</a:t>
            </a:r>
          </a:p>
          <a:p>
            <a:pPr algn="ctr"/>
            <a:r>
              <a:rPr lang="en-US" sz="1600" dirty="0"/>
              <a:t>Versicolor line we can plot it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9F5225-15F7-C9CB-E166-77FD6821E276}"/>
              </a:ext>
            </a:extLst>
          </p:cNvPr>
          <p:cNvSpPr/>
          <p:nvPr/>
        </p:nvSpPr>
        <p:spPr>
          <a:xfrm>
            <a:off x="417509" y="3863565"/>
            <a:ext cx="4984659" cy="235250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96B6C7-1334-7AD9-9BAB-7CFCFF90DD7D}"/>
              </a:ext>
            </a:extLst>
          </p:cNvPr>
          <p:cNvCxnSpPr>
            <a:cxnSpLocks/>
          </p:cNvCxnSpPr>
          <p:nvPr/>
        </p:nvCxnSpPr>
        <p:spPr>
          <a:xfrm flipV="1">
            <a:off x="6882659" y="3011055"/>
            <a:ext cx="4616614" cy="11858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0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Picture 3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34B2F153-2377-A7D2-54E8-126EC860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" y="2402032"/>
            <a:ext cx="3482394" cy="2053936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FC4AE7-47FC-D657-C8ED-007937E4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41" y="2402032"/>
            <a:ext cx="3571806" cy="2185155"/>
          </a:xfrm>
          <a:prstGeom prst="rect">
            <a:avLst/>
          </a:prstGeom>
        </p:spPr>
      </p:pic>
      <p:pic>
        <p:nvPicPr>
          <p:cNvPr id="7" name="Picture 6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16F01873-D997-BB88-5895-46988704D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52"/>
          <a:stretch/>
        </p:blipFill>
        <p:spPr>
          <a:xfrm>
            <a:off x="10561478" y="-22714"/>
            <a:ext cx="1630522" cy="1295615"/>
          </a:xfrm>
          <a:prstGeom prst="rect">
            <a:avLst/>
          </a:prstGeom>
        </p:spPr>
      </p:pic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0767EE4-EDBA-D24E-02BB-79B39C68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420" y="2547325"/>
            <a:ext cx="3425743" cy="1945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-1" y="87743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Which model would you choose to report and why?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F1B2A-47E1-6799-3597-34C0B446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963" y="2117631"/>
            <a:ext cx="3345146" cy="2289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7775F4-4EAE-3C70-214E-8B02A68314E2}"/>
              </a:ext>
            </a:extLst>
          </p:cNvPr>
          <p:cNvSpPr/>
          <p:nvPr/>
        </p:nvSpPr>
        <p:spPr>
          <a:xfrm>
            <a:off x="214738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B46C6-548D-A9DF-9AA3-2B91ED5ABEE9}"/>
              </a:ext>
            </a:extLst>
          </p:cNvPr>
          <p:cNvSpPr/>
          <p:nvPr/>
        </p:nvSpPr>
        <p:spPr>
          <a:xfrm>
            <a:off x="8226720" y="1474769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68FCF9-FC14-5EF2-2317-6A0410BBBC22}"/>
              </a:ext>
            </a:extLst>
          </p:cNvPr>
          <p:cNvSpPr/>
          <p:nvPr/>
        </p:nvSpPr>
        <p:spPr>
          <a:xfrm>
            <a:off x="4180017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097CF-BF6C-8732-DC7E-E1FAF894A2DE}"/>
              </a:ext>
            </a:extLst>
          </p:cNvPr>
          <p:cNvSpPr txBox="1"/>
          <p:nvPr/>
        </p:nvSpPr>
        <p:spPr>
          <a:xfrm>
            <a:off x="8839804" y="1642113"/>
            <a:ext cx="2543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Mod_3: Model with interactions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B7AEA-F22F-E46D-9640-AD97BE4BC686}"/>
              </a:ext>
            </a:extLst>
          </p:cNvPr>
          <p:cNvSpPr txBox="1"/>
          <p:nvPr/>
        </p:nvSpPr>
        <p:spPr>
          <a:xfrm>
            <a:off x="4661002" y="1642113"/>
            <a:ext cx="277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Mod_2: Model with no interactions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D6C8-4EC0-83FD-F19B-5C456356248D}"/>
              </a:ext>
            </a:extLst>
          </p:cNvPr>
          <p:cNvSpPr txBox="1"/>
          <p:nvPr/>
        </p:nvSpPr>
        <p:spPr>
          <a:xfrm>
            <a:off x="234791" y="1642114"/>
            <a:ext cx="367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Mod_1: Model with no groups or interactions</a:t>
            </a:r>
          </a:p>
        </p:txBody>
      </p:sp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17B81A01-07B7-AAAF-20C9-BA738655A8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149"/>
          <a:stretch/>
        </p:blipFill>
        <p:spPr>
          <a:xfrm>
            <a:off x="4468824" y="2074954"/>
            <a:ext cx="3175511" cy="338554"/>
          </a:xfrm>
          <a:prstGeom prst="rect">
            <a:avLst/>
          </a:prstGeom>
        </p:spPr>
      </p:pic>
      <p:pic>
        <p:nvPicPr>
          <p:cNvPr id="20" name="Picture 19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945623C-4483-1818-A88E-95E84A5F87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1499"/>
          <a:stretch/>
        </p:blipFill>
        <p:spPr>
          <a:xfrm>
            <a:off x="533209" y="2029655"/>
            <a:ext cx="3058790" cy="4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Linear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5CF23-7FE7-EED7-8921-C4D62B1B3D5A}"/>
              </a:ext>
            </a:extLst>
          </p:cNvPr>
          <p:cNvSpPr txBox="1"/>
          <p:nvPr/>
        </p:nvSpPr>
        <p:spPr>
          <a:xfrm>
            <a:off x="338959" y="1382286"/>
            <a:ext cx="35849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972B8-91F0-125F-7744-DD0CF5340F70}"/>
              </a:ext>
            </a:extLst>
          </p:cNvPr>
          <p:cNvSpPr txBox="1"/>
          <p:nvPr/>
        </p:nvSpPr>
        <p:spPr>
          <a:xfrm>
            <a:off x="0" y="86220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Residuals and model fit</a:t>
            </a:r>
            <a:endParaRPr lang="en-US" sz="3600" dirty="0"/>
          </a:p>
        </p:txBody>
      </p:sp>
      <p:pic>
        <p:nvPicPr>
          <p:cNvPr id="7" name="Picture 6" descr="A graph of body mass&#10;&#10;Description automatically generated">
            <a:extLst>
              <a:ext uri="{FF2B5EF4-FFF2-40B4-BE49-F238E27FC236}">
                <a16:creationId xmlns:a16="http://schemas.microsoft.com/office/drawing/2014/main" id="{5DED1360-C2C3-AB38-E8E2-8214E0CF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61" y="1681558"/>
            <a:ext cx="8720931" cy="50098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D4C901-EA39-FB41-4645-7AD2BF9582B7}"/>
              </a:ext>
            </a:extLst>
          </p:cNvPr>
          <p:cNvCxnSpPr>
            <a:cxnSpLocks/>
          </p:cNvCxnSpPr>
          <p:nvPr/>
        </p:nvCxnSpPr>
        <p:spPr>
          <a:xfrm flipH="1">
            <a:off x="2382982" y="1785794"/>
            <a:ext cx="7162800" cy="34092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A863AF-1873-C7DE-D8DA-698D1F0EC136}"/>
              </a:ext>
            </a:extLst>
          </p:cNvPr>
          <p:cNvSpPr txBox="1"/>
          <p:nvPr/>
        </p:nvSpPr>
        <p:spPr>
          <a:xfrm>
            <a:off x="9925497" y="127613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097F74-7BE1-D4F4-A5B1-8862132FED9B}"/>
              </a:ext>
            </a:extLst>
          </p:cNvPr>
          <p:cNvCxnSpPr>
            <a:cxnSpLocks/>
          </p:cNvCxnSpPr>
          <p:nvPr/>
        </p:nvCxnSpPr>
        <p:spPr>
          <a:xfrm flipV="1">
            <a:off x="9308862" y="1922464"/>
            <a:ext cx="0" cy="67276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396D2CD-E224-86E2-E1D9-568692A9F66E}"/>
              </a:ext>
            </a:extLst>
          </p:cNvPr>
          <p:cNvSpPr/>
          <p:nvPr/>
        </p:nvSpPr>
        <p:spPr>
          <a:xfrm>
            <a:off x="9226954" y="2595224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F8627-2E24-EE81-5F8C-DE3784292041}"/>
              </a:ext>
            </a:extLst>
          </p:cNvPr>
          <p:cNvSpPr/>
          <p:nvPr/>
        </p:nvSpPr>
        <p:spPr>
          <a:xfrm>
            <a:off x="9836204" y="2397949"/>
            <a:ext cx="2197452" cy="2655965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E61C7-876A-2B83-D77E-FAB8DB3D145C}"/>
              </a:ext>
            </a:extLst>
          </p:cNvPr>
          <p:cNvSpPr txBox="1"/>
          <p:nvPr/>
        </p:nvSpPr>
        <p:spPr>
          <a:xfrm>
            <a:off x="10005978" y="2503467"/>
            <a:ext cx="186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calculate the residuals of every point to the fitted line.</a:t>
            </a:r>
          </a:p>
          <a:p>
            <a:endParaRPr lang="en-US" dirty="0"/>
          </a:p>
          <a:p>
            <a:r>
              <a:rPr lang="en-US" dirty="0"/>
              <a:t>And get the sum of the squares of these residuals.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1B45D-4B9E-2EEC-A439-0260B85F5907}"/>
              </a:ext>
            </a:extLst>
          </p:cNvPr>
          <p:cNvCxnSpPr>
            <a:cxnSpLocks/>
          </p:cNvCxnSpPr>
          <p:nvPr/>
        </p:nvCxnSpPr>
        <p:spPr>
          <a:xfrm flipV="1">
            <a:off x="6396786" y="3310539"/>
            <a:ext cx="0" cy="67276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CB9FDC1-5563-EF18-EBCF-208E1056CD80}"/>
              </a:ext>
            </a:extLst>
          </p:cNvPr>
          <p:cNvSpPr/>
          <p:nvPr/>
        </p:nvSpPr>
        <p:spPr>
          <a:xfrm>
            <a:off x="6314878" y="3983299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D8A40-6846-825E-4A59-9C00A7F3FC20}"/>
              </a:ext>
            </a:extLst>
          </p:cNvPr>
          <p:cNvCxnSpPr>
            <a:cxnSpLocks/>
          </p:cNvCxnSpPr>
          <p:nvPr/>
        </p:nvCxnSpPr>
        <p:spPr>
          <a:xfrm flipV="1">
            <a:off x="7661294" y="2727672"/>
            <a:ext cx="0" cy="582867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AEF204-0B6F-FBAC-46C1-36E1B7E1E507}"/>
              </a:ext>
            </a:extLst>
          </p:cNvPr>
          <p:cNvSpPr/>
          <p:nvPr/>
        </p:nvSpPr>
        <p:spPr>
          <a:xfrm>
            <a:off x="7591743" y="3202722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DACE39-8AE4-DB4C-11CC-B0CABD9A8C69}"/>
              </a:ext>
            </a:extLst>
          </p:cNvPr>
          <p:cNvSpPr/>
          <p:nvPr/>
        </p:nvSpPr>
        <p:spPr>
          <a:xfrm>
            <a:off x="5441663" y="2825879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7ED968-EFED-CE55-2A59-0A8AC93CB97B}"/>
              </a:ext>
            </a:extLst>
          </p:cNvPr>
          <p:cNvCxnSpPr>
            <a:cxnSpLocks/>
          </p:cNvCxnSpPr>
          <p:nvPr/>
        </p:nvCxnSpPr>
        <p:spPr>
          <a:xfrm>
            <a:off x="5511462" y="2864788"/>
            <a:ext cx="0" cy="84858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625482D-DD6F-E209-61CF-4E92963377E6}"/>
              </a:ext>
            </a:extLst>
          </p:cNvPr>
          <p:cNvSpPr/>
          <p:nvPr/>
        </p:nvSpPr>
        <p:spPr>
          <a:xfrm>
            <a:off x="4508158" y="3495381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4D4569-A53D-EF45-AA70-75719B0FF451}"/>
              </a:ext>
            </a:extLst>
          </p:cNvPr>
          <p:cNvCxnSpPr>
            <a:cxnSpLocks/>
          </p:cNvCxnSpPr>
          <p:nvPr/>
        </p:nvCxnSpPr>
        <p:spPr>
          <a:xfrm>
            <a:off x="4577957" y="3534290"/>
            <a:ext cx="0" cy="69172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8787B0-5654-FC11-6030-05AAAD798A50}"/>
              </a:ext>
            </a:extLst>
          </p:cNvPr>
          <p:cNvSpPr/>
          <p:nvPr/>
        </p:nvSpPr>
        <p:spPr>
          <a:xfrm>
            <a:off x="3029480" y="3956747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590A62-E49A-A9D6-3B30-0BA5600DC093}"/>
              </a:ext>
            </a:extLst>
          </p:cNvPr>
          <p:cNvCxnSpPr>
            <a:cxnSpLocks/>
          </p:cNvCxnSpPr>
          <p:nvPr/>
        </p:nvCxnSpPr>
        <p:spPr>
          <a:xfrm>
            <a:off x="3099279" y="3995656"/>
            <a:ext cx="0" cy="84858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DB2DE3D-DABF-18A7-B06B-9E9D62732E6D}"/>
              </a:ext>
            </a:extLst>
          </p:cNvPr>
          <p:cNvSpPr/>
          <p:nvPr/>
        </p:nvSpPr>
        <p:spPr>
          <a:xfrm>
            <a:off x="7000118" y="2397949"/>
            <a:ext cx="139101" cy="1324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201AF2-6D07-61F4-52D1-E9EB95AA1EFD}"/>
              </a:ext>
            </a:extLst>
          </p:cNvPr>
          <p:cNvCxnSpPr>
            <a:cxnSpLocks/>
          </p:cNvCxnSpPr>
          <p:nvPr/>
        </p:nvCxnSpPr>
        <p:spPr>
          <a:xfrm>
            <a:off x="7069917" y="2436858"/>
            <a:ext cx="0" cy="521469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R-squared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B21CF0-3558-57C8-F4FB-7F9474CD1298}"/>
              </a:ext>
            </a:extLst>
          </p:cNvPr>
          <p:cNvSpPr/>
          <p:nvPr/>
        </p:nvSpPr>
        <p:spPr>
          <a:xfrm>
            <a:off x="4463415" y="1338469"/>
            <a:ext cx="7452677" cy="4479991"/>
          </a:xfrm>
          <a:prstGeom prst="roundRect">
            <a:avLst>
              <a:gd name="adj" fmla="val 1577"/>
            </a:avLst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DEEB37-D9ED-8DC1-90D2-7CB3DEAD583E}"/>
              </a:ext>
            </a:extLst>
          </p:cNvPr>
          <p:cNvSpPr/>
          <p:nvPr/>
        </p:nvSpPr>
        <p:spPr>
          <a:xfrm>
            <a:off x="275908" y="1225070"/>
            <a:ext cx="3711024" cy="4593390"/>
          </a:xfrm>
          <a:prstGeom prst="roundRect">
            <a:avLst>
              <a:gd name="adj" fmla="val 8972"/>
            </a:avLst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5CF23-7FE7-EED7-8921-C4D62B1B3D5A}"/>
              </a:ext>
            </a:extLst>
          </p:cNvPr>
          <p:cNvSpPr txBox="1"/>
          <p:nvPr/>
        </p:nvSpPr>
        <p:spPr>
          <a:xfrm>
            <a:off x="338959" y="1382286"/>
            <a:ext cx="35849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can also ask how close the data is to these correlations with what is called the R-squared value. </a:t>
            </a:r>
          </a:p>
          <a:p>
            <a:endParaRPr lang="en-US" sz="2000" dirty="0"/>
          </a:p>
          <a:p>
            <a:r>
              <a:rPr lang="en-US" sz="2000" dirty="0"/>
              <a:t>High R-squared values indicate that most of the variance in the response variable is explained by the explanatory variable. </a:t>
            </a:r>
          </a:p>
          <a:p>
            <a:endParaRPr lang="en-US" sz="2000" dirty="0"/>
          </a:p>
          <a:p>
            <a:r>
              <a:rPr lang="en-US" sz="2000" dirty="0"/>
              <a:t>R-squared is between 0 and 1 and is simply calculated as the square of the coefficient of correlation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 descr="Pearson Correlation Coefficient: Calculation + Examples">
            <a:extLst>
              <a:ext uri="{FF2B5EF4-FFF2-40B4-BE49-F238E27FC236}">
                <a16:creationId xmlns:a16="http://schemas.microsoft.com/office/drawing/2014/main" id="{E84BCB1D-70CD-F673-9CAE-2C8CB169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16939" r="50773" b="6674"/>
          <a:stretch/>
        </p:blipFill>
        <p:spPr bwMode="auto">
          <a:xfrm>
            <a:off x="5264916" y="1519319"/>
            <a:ext cx="2597426" cy="41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C11EA-DB1A-9E31-1B63-3110429FDE3B}"/>
              </a:ext>
            </a:extLst>
          </p:cNvPr>
          <p:cNvSpPr txBox="1"/>
          <p:nvPr/>
        </p:nvSpPr>
        <p:spPr>
          <a:xfrm>
            <a:off x="8035825" y="2277598"/>
            <a:ext cx="314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R-squared close to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B6CAB-A5D9-01DB-17C4-A0C043274F08}"/>
              </a:ext>
            </a:extLst>
          </p:cNvPr>
          <p:cNvSpPr txBox="1"/>
          <p:nvPr/>
        </p:nvSpPr>
        <p:spPr>
          <a:xfrm>
            <a:off x="8035825" y="4263167"/>
            <a:ext cx="370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R-squared closer to zero</a:t>
            </a:r>
          </a:p>
        </p:txBody>
      </p:sp>
    </p:spTree>
    <p:extLst>
      <p:ext uri="{BB962C8B-B14F-4D97-AF65-F5344CB8AC3E}">
        <p14:creationId xmlns:p14="http://schemas.microsoft.com/office/powerpoint/2010/main" val="24841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Science Example - Iris dataset">
            <a:extLst>
              <a:ext uri="{FF2B5EF4-FFF2-40B4-BE49-F238E27FC236}">
                <a16:creationId xmlns:a16="http://schemas.microsoft.com/office/drawing/2014/main" id="{07E37F16-E884-31F0-6537-2999B8BF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7113"/>
            <a:ext cx="12192000" cy="4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2F431-F1A9-7106-7F63-B6FC7EF8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9744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  <a:cs typeface="Consolas" panose="020B0609020204030204" pitchFamily="49" charset="0"/>
              </a:rPr>
              <a:t>Lets test if sepal width increases with sepal length</a:t>
            </a:r>
            <a:r>
              <a:rPr lang="en-US" sz="32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using the iris dataset </a:t>
            </a:r>
            <a:br>
              <a:rPr lang="en-US" dirty="0">
                <a:latin typeface="Helvetica" pitchFamily="2" charset="0"/>
              </a:rPr>
            </a:br>
            <a:br>
              <a:rPr lang="en-US" sz="2000" dirty="0">
                <a:latin typeface="Helvetica" pitchFamily="2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iris_data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&lt;- iris</a:t>
            </a:r>
            <a:endParaRPr lang="en-US" dirty="0">
              <a:latin typeface="Helvetica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58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Picture 3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34B2F153-2377-A7D2-54E8-126EC860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" y="2402032"/>
            <a:ext cx="3482394" cy="2053936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FC4AE7-47FC-D657-C8ED-007937E4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41" y="2402032"/>
            <a:ext cx="3571806" cy="2185155"/>
          </a:xfrm>
          <a:prstGeom prst="rect">
            <a:avLst/>
          </a:prstGeom>
        </p:spPr>
      </p:pic>
      <p:pic>
        <p:nvPicPr>
          <p:cNvPr id="7" name="Picture 6" descr="A blue background with a qr code&#10;&#10;Description automatically generated">
            <a:extLst>
              <a:ext uri="{FF2B5EF4-FFF2-40B4-BE49-F238E27FC236}">
                <a16:creationId xmlns:a16="http://schemas.microsoft.com/office/drawing/2014/main" id="{16F01873-D997-BB88-5895-46988704D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52"/>
          <a:stretch/>
        </p:blipFill>
        <p:spPr>
          <a:xfrm>
            <a:off x="10561478" y="-22714"/>
            <a:ext cx="1630522" cy="1295615"/>
          </a:xfrm>
          <a:prstGeom prst="rect">
            <a:avLst/>
          </a:prstGeom>
        </p:spPr>
      </p:pic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0767EE4-EDBA-D24E-02BB-79B39C68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420" y="2547325"/>
            <a:ext cx="3425743" cy="1945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-1" y="87743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Which model would you choose to report and why?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F1B2A-47E1-6799-3597-34C0B446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963" y="2117631"/>
            <a:ext cx="3345146" cy="2289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7775F4-4EAE-3C70-214E-8B02A68314E2}"/>
              </a:ext>
            </a:extLst>
          </p:cNvPr>
          <p:cNvSpPr/>
          <p:nvPr/>
        </p:nvSpPr>
        <p:spPr>
          <a:xfrm>
            <a:off x="214738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B46C6-548D-A9DF-9AA3-2B91ED5ABEE9}"/>
              </a:ext>
            </a:extLst>
          </p:cNvPr>
          <p:cNvSpPr/>
          <p:nvPr/>
        </p:nvSpPr>
        <p:spPr>
          <a:xfrm>
            <a:off x="8226720" y="1474769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68FCF9-FC14-5EF2-2317-6A0410BBBC22}"/>
              </a:ext>
            </a:extLst>
          </p:cNvPr>
          <p:cNvSpPr/>
          <p:nvPr/>
        </p:nvSpPr>
        <p:spPr>
          <a:xfrm>
            <a:off x="4180017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097CF-BF6C-8732-DC7E-E1FAF894A2DE}"/>
              </a:ext>
            </a:extLst>
          </p:cNvPr>
          <p:cNvSpPr txBox="1"/>
          <p:nvPr/>
        </p:nvSpPr>
        <p:spPr>
          <a:xfrm>
            <a:off x="8839804" y="1642113"/>
            <a:ext cx="2543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Mod_3: Model with interactions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B7AEA-F22F-E46D-9640-AD97BE4BC686}"/>
              </a:ext>
            </a:extLst>
          </p:cNvPr>
          <p:cNvSpPr txBox="1"/>
          <p:nvPr/>
        </p:nvSpPr>
        <p:spPr>
          <a:xfrm>
            <a:off x="4661002" y="1642113"/>
            <a:ext cx="277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Mod_2: Model with no interactions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D6C8-4EC0-83FD-F19B-5C456356248D}"/>
              </a:ext>
            </a:extLst>
          </p:cNvPr>
          <p:cNvSpPr txBox="1"/>
          <p:nvPr/>
        </p:nvSpPr>
        <p:spPr>
          <a:xfrm>
            <a:off x="234791" y="1642114"/>
            <a:ext cx="367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Mod_1: Model with no groups or interactions</a:t>
            </a:r>
          </a:p>
        </p:txBody>
      </p:sp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17B81A01-07B7-AAAF-20C9-BA738655A8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4149"/>
          <a:stretch/>
        </p:blipFill>
        <p:spPr>
          <a:xfrm>
            <a:off x="4468824" y="2074954"/>
            <a:ext cx="3175511" cy="338554"/>
          </a:xfrm>
          <a:prstGeom prst="rect">
            <a:avLst/>
          </a:prstGeom>
        </p:spPr>
      </p:pic>
      <p:pic>
        <p:nvPicPr>
          <p:cNvPr id="20" name="Picture 19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945623C-4483-1818-A88E-95E84A5F87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1499"/>
          <a:stretch/>
        </p:blipFill>
        <p:spPr>
          <a:xfrm>
            <a:off x="533209" y="2029655"/>
            <a:ext cx="3058790" cy="439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0A1F9-84FD-DDEA-337B-D3408F51A1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5951" b="25950"/>
          <a:stretch/>
        </p:blipFill>
        <p:spPr>
          <a:xfrm>
            <a:off x="441907" y="4877332"/>
            <a:ext cx="3067911" cy="182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BC552-DCA7-E629-FA1E-DF7E1E8248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143" b="1"/>
          <a:stretch/>
        </p:blipFill>
        <p:spPr>
          <a:xfrm>
            <a:off x="4738448" y="4756171"/>
            <a:ext cx="2885829" cy="266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C0778-8742-47E9-1999-CB3E885589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9735" y="4754542"/>
            <a:ext cx="2935792" cy="2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Picture 3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34B2F153-2377-A7D2-54E8-126EC860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5" y="2106956"/>
            <a:ext cx="7634591" cy="4502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618836" y="1012980"/>
            <a:ext cx="1014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could build a model with as many lines as I wanted (imagine as well as species I had a line for every sub population and every different location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)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 adding more lines I will always get a better fit as the data points will be closer to the lines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3CFA51-DFFD-7B66-A44F-B99CF3995BB2}"/>
              </a:ext>
            </a:extLst>
          </p:cNvPr>
          <p:cNvCxnSpPr>
            <a:cxnSpLocks/>
          </p:cNvCxnSpPr>
          <p:nvPr/>
        </p:nvCxnSpPr>
        <p:spPr>
          <a:xfrm flipV="1">
            <a:off x="3259836" y="2692401"/>
            <a:ext cx="2320267" cy="173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50EF6-EF5F-7CFD-E1FD-9315EFB8C210}"/>
              </a:ext>
            </a:extLst>
          </p:cNvPr>
          <p:cNvCxnSpPr>
            <a:cxnSpLocks/>
          </p:cNvCxnSpPr>
          <p:nvPr/>
        </p:nvCxnSpPr>
        <p:spPr>
          <a:xfrm flipV="1">
            <a:off x="7819319" y="3362038"/>
            <a:ext cx="1228437" cy="26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94E9C3-B1E2-46D9-466B-DE1244C0F831}"/>
              </a:ext>
            </a:extLst>
          </p:cNvPr>
          <p:cNvCxnSpPr>
            <a:cxnSpLocks/>
          </p:cNvCxnSpPr>
          <p:nvPr/>
        </p:nvCxnSpPr>
        <p:spPr>
          <a:xfrm flipV="1">
            <a:off x="3780349" y="3494533"/>
            <a:ext cx="3096861" cy="188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61B1C9-4300-4642-CDD3-8E6AA0A07D09}"/>
              </a:ext>
            </a:extLst>
          </p:cNvPr>
          <p:cNvCxnSpPr>
            <a:cxnSpLocks/>
          </p:cNvCxnSpPr>
          <p:nvPr/>
        </p:nvCxnSpPr>
        <p:spPr>
          <a:xfrm flipV="1">
            <a:off x="5812350" y="4747492"/>
            <a:ext cx="1637515" cy="63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D09139-C0B5-52BA-2C7A-8716AFEC4134}"/>
              </a:ext>
            </a:extLst>
          </p:cNvPr>
          <p:cNvCxnSpPr>
            <a:cxnSpLocks/>
          </p:cNvCxnSpPr>
          <p:nvPr/>
        </p:nvCxnSpPr>
        <p:spPr>
          <a:xfrm flipV="1">
            <a:off x="5001860" y="3971638"/>
            <a:ext cx="2448005" cy="108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56498D-8764-6D1C-2F02-50E894F66444}"/>
              </a:ext>
            </a:extLst>
          </p:cNvPr>
          <p:cNvCxnSpPr>
            <a:cxnSpLocks/>
          </p:cNvCxnSpPr>
          <p:nvPr/>
        </p:nvCxnSpPr>
        <p:spPr>
          <a:xfrm flipV="1">
            <a:off x="6287286" y="4054765"/>
            <a:ext cx="1670579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2A8772-2E85-455C-4C87-C66A9BCEAE95}"/>
              </a:ext>
            </a:extLst>
          </p:cNvPr>
          <p:cNvCxnSpPr>
            <a:cxnSpLocks/>
          </p:cNvCxnSpPr>
          <p:nvPr/>
        </p:nvCxnSpPr>
        <p:spPr>
          <a:xfrm>
            <a:off x="7743120" y="4341093"/>
            <a:ext cx="1415472" cy="40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0F23D6-6B02-5311-AAC8-22865A1AEEAB}"/>
              </a:ext>
            </a:extLst>
          </p:cNvPr>
          <p:cNvCxnSpPr>
            <a:cxnSpLocks/>
          </p:cNvCxnSpPr>
          <p:nvPr/>
        </p:nvCxnSpPr>
        <p:spPr>
          <a:xfrm flipV="1">
            <a:off x="3791665" y="2784764"/>
            <a:ext cx="2320267" cy="173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B5FB281-2796-233C-DD00-FFE44B4A4DAA}"/>
              </a:ext>
            </a:extLst>
          </p:cNvPr>
          <p:cNvSpPr/>
          <p:nvPr/>
        </p:nvSpPr>
        <p:spPr>
          <a:xfrm>
            <a:off x="552602" y="859118"/>
            <a:ext cx="10545626" cy="1354191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9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860131" y="1375648"/>
            <a:ext cx="104717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latin typeface="Helvetica" pitchFamily="2" charset="0"/>
              </a:rPr>
              <a:t>Akaike Information Criterion (</a:t>
            </a:r>
            <a:r>
              <a:rPr lang="en-US" sz="2800" dirty="0">
                <a:latin typeface="Helvetica" pitchFamily="2" charset="0"/>
              </a:rPr>
              <a:t>AIC)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A measure that accounts for how well a model fits the data and how many parameters it uses.</a:t>
            </a:r>
          </a:p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B5FB281-2796-233C-DD00-FFE44B4A4DAA}"/>
              </a:ext>
            </a:extLst>
          </p:cNvPr>
          <p:cNvSpPr/>
          <p:nvPr/>
        </p:nvSpPr>
        <p:spPr>
          <a:xfrm>
            <a:off x="823187" y="1173019"/>
            <a:ext cx="10545626" cy="4401696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C equation, where L = likelihood and k = # of parameters. ">
            <a:extLst>
              <a:ext uri="{FF2B5EF4-FFF2-40B4-BE49-F238E27FC236}">
                <a16:creationId xmlns:a16="http://schemas.microsoft.com/office/drawing/2014/main" id="{B4888B40-68F9-AA9B-1A6D-6C2C218C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2644153"/>
            <a:ext cx="5486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05817-6834-3559-C30A-20EB88A85663}"/>
              </a:ext>
            </a:extLst>
          </p:cNvPr>
          <p:cNvSpPr txBox="1"/>
          <p:nvPr/>
        </p:nvSpPr>
        <p:spPr>
          <a:xfrm>
            <a:off x="2216725" y="3829059"/>
            <a:ext cx="387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part measures how well the model fits the data </a:t>
            </a:r>
          </a:p>
          <a:p>
            <a:pPr algn="ctr"/>
            <a:r>
              <a:rPr lang="en-US" dirty="0"/>
              <a:t>(called the log likelihood its very close to the sum of squares measure)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F186E-BE8D-F31F-9E7D-72DAF46B33E0}"/>
              </a:ext>
            </a:extLst>
          </p:cNvPr>
          <p:cNvSpPr txBox="1"/>
          <p:nvPr/>
        </p:nvSpPr>
        <p:spPr>
          <a:xfrm>
            <a:off x="7767781" y="3796212"/>
            <a:ext cx="340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 stands for the number of parameters </a:t>
            </a:r>
          </a:p>
          <a:p>
            <a:pPr algn="ctr"/>
            <a:r>
              <a:rPr lang="en-US" dirty="0"/>
              <a:t>Every intercept, slope, interaction terms </a:t>
            </a:r>
            <a:r>
              <a:rPr lang="en-US" dirty="0" err="1"/>
              <a:t>etc</a:t>
            </a:r>
            <a:r>
              <a:rPr lang="en-US" dirty="0"/>
              <a:t> counts as a parameter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6A8741F-6FD8-1140-BEC5-4FF4409587D6}"/>
              </a:ext>
            </a:extLst>
          </p:cNvPr>
          <p:cNvSpPr/>
          <p:nvPr/>
        </p:nvSpPr>
        <p:spPr>
          <a:xfrm>
            <a:off x="2216725" y="3829059"/>
            <a:ext cx="3879273" cy="1297121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8453F6-239A-7AD9-170E-9594DE495A90}"/>
              </a:ext>
            </a:extLst>
          </p:cNvPr>
          <p:cNvSpPr/>
          <p:nvPr/>
        </p:nvSpPr>
        <p:spPr>
          <a:xfrm>
            <a:off x="7878617" y="3747815"/>
            <a:ext cx="3297382" cy="1200329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BDA55F-0D6A-2E56-ADC4-348334BC6228}"/>
              </a:ext>
            </a:extLst>
          </p:cNvPr>
          <p:cNvSpPr/>
          <p:nvPr/>
        </p:nvSpPr>
        <p:spPr>
          <a:xfrm>
            <a:off x="5560291" y="3133222"/>
            <a:ext cx="1560945" cy="543628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719CB4-A2EC-B748-55AE-69C17309B497}"/>
              </a:ext>
            </a:extLst>
          </p:cNvPr>
          <p:cNvCxnSpPr/>
          <p:nvPr/>
        </p:nvCxnSpPr>
        <p:spPr>
          <a:xfrm flipH="1">
            <a:off x="5818909" y="3676850"/>
            <a:ext cx="277089" cy="1522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2599E7-631D-59BB-BFCF-64EC080DE68B}"/>
              </a:ext>
            </a:extLst>
          </p:cNvPr>
          <p:cNvSpPr/>
          <p:nvPr/>
        </p:nvSpPr>
        <p:spPr>
          <a:xfrm>
            <a:off x="7467600" y="3127850"/>
            <a:ext cx="586509" cy="543628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60097-162E-0578-9185-C0FD287AB76E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8054109" y="3399664"/>
            <a:ext cx="1473199" cy="3481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12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860131" y="1375648"/>
            <a:ext cx="104717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latin typeface="Helvetica" pitchFamily="2" charset="0"/>
              </a:rPr>
              <a:t>Akaike Information Criterion (</a:t>
            </a:r>
            <a:r>
              <a:rPr lang="en-US" sz="2800" dirty="0">
                <a:latin typeface="Helvetica" pitchFamily="2" charset="0"/>
              </a:rPr>
              <a:t>AIC)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A measure that accounts for how well a model fits the data and how many parameters it uses.</a:t>
            </a:r>
          </a:p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B5FB281-2796-233C-DD00-FFE44B4A4DAA}"/>
              </a:ext>
            </a:extLst>
          </p:cNvPr>
          <p:cNvSpPr/>
          <p:nvPr/>
        </p:nvSpPr>
        <p:spPr>
          <a:xfrm>
            <a:off x="823187" y="1173019"/>
            <a:ext cx="10545626" cy="4401696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C equation, where L = likelihood and k = # of parameters. ">
            <a:extLst>
              <a:ext uri="{FF2B5EF4-FFF2-40B4-BE49-F238E27FC236}">
                <a16:creationId xmlns:a16="http://schemas.microsoft.com/office/drawing/2014/main" id="{B4888B40-68F9-AA9B-1A6D-6C2C218C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2644153"/>
            <a:ext cx="5486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E6EAC-E221-D312-0C87-EF3C3B381BCD}"/>
              </a:ext>
            </a:extLst>
          </p:cNvPr>
          <p:cNvSpPr txBox="1"/>
          <p:nvPr/>
        </p:nvSpPr>
        <p:spPr>
          <a:xfrm>
            <a:off x="1182253" y="3880030"/>
            <a:ext cx="68349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model with the lowest AIC value is deemed the best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balances fit while penalizing complex models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*If models are within 2 AIC values of each other we usually pick the simpler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3F1EE9-38E8-244E-967B-4E7252F6D152}"/>
              </a:ext>
            </a:extLst>
          </p:cNvPr>
          <p:cNvSpPr/>
          <p:nvPr/>
        </p:nvSpPr>
        <p:spPr>
          <a:xfrm>
            <a:off x="4147127" y="3040771"/>
            <a:ext cx="1013114" cy="621902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7259A9-0CCC-09AA-BFF9-7E8A79D5823C}"/>
              </a:ext>
            </a:extLst>
          </p:cNvPr>
          <p:cNvSpPr/>
          <p:nvPr/>
        </p:nvSpPr>
        <p:spPr>
          <a:xfrm>
            <a:off x="1362362" y="3813387"/>
            <a:ext cx="6654801" cy="1508104"/>
          </a:xfrm>
          <a:prstGeom prst="roundRect">
            <a:avLst>
              <a:gd name="adj" fmla="val 1087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B71DB0-845E-C2E7-706C-3AE4F4C1C40E}"/>
              </a:ext>
            </a:extLst>
          </p:cNvPr>
          <p:cNvCxnSpPr>
            <a:endCxn id="5" idx="1"/>
          </p:cNvCxnSpPr>
          <p:nvPr/>
        </p:nvCxnSpPr>
        <p:spPr>
          <a:xfrm flipV="1">
            <a:off x="3429577" y="3351722"/>
            <a:ext cx="717550" cy="46166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9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4" name="Picture 3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34B2F153-2377-A7D2-54E8-126EC860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" y="2402032"/>
            <a:ext cx="3482394" cy="2053936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FC4AE7-47FC-D657-C8ED-007937E4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41" y="2402032"/>
            <a:ext cx="3571806" cy="2185155"/>
          </a:xfrm>
          <a:prstGeom prst="rect">
            <a:avLst/>
          </a:prstGeom>
        </p:spPr>
      </p:pic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0767EE4-EDBA-D24E-02BB-79B39C687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20" y="2547325"/>
            <a:ext cx="3425743" cy="1945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-1" y="87743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Which model would you choose to report and why?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F1B2A-47E1-6799-3597-34C0B4464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963" y="2117631"/>
            <a:ext cx="3345146" cy="2289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7775F4-4EAE-3C70-214E-8B02A68314E2}"/>
              </a:ext>
            </a:extLst>
          </p:cNvPr>
          <p:cNvSpPr/>
          <p:nvPr/>
        </p:nvSpPr>
        <p:spPr>
          <a:xfrm>
            <a:off x="214738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BB46C6-548D-A9DF-9AA3-2B91ED5ABEE9}"/>
              </a:ext>
            </a:extLst>
          </p:cNvPr>
          <p:cNvSpPr/>
          <p:nvPr/>
        </p:nvSpPr>
        <p:spPr>
          <a:xfrm>
            <a:off x="8226720" y="1474769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68FCF9-FC14-5EF2-2317-6A0410BBBC22}"/>
              </a:ext>
            </a:extLst>
          </p:cNvPr>
          <p:cNvSpPr/>
          <p:nvPr/>
        </p:nvSpPr>
        <p:spPr>
          <a:xfrm>
            <a:off x="4180017" y="1474768"/>
            <a:ext cx="369573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097CF-BF6C-8732-DC7E-E1FAF894A2DE}"/>
              </a:ext>
            </a:extLst>
          </p:cNvPr>
          <p:cNvSpPr txBox="1"/>
          <p:nvPr/>
        </p:nvSpPr>
        <p:spPr>
          <a:xfrm>
            <a:off x="8839804" y="1642113"/>
            <a:ext cx="2543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Mod_3: Model with interactions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B7AEA-F22F-E46D-9640-AD97BE4BC686}"/>
              </a:ext>
            </a:extLst>
          </p:cNvPr>
          <p:cNvSpPr txBox="1"/>
          <p:nvPr/>
        </p:nvSpPr>
        <p:spPr>
          <a:xfrm>
            <a:off x="4661002" y="1642113"/>
            <a:ext cx="2772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Mod_2: Model with no interactions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D6C8-4EC0-83FD-F19B-5C456356248D}"/>
              </a:ext>
            </a:extLst>
          </p:cNvPr>
          <p:cNvSpPr txBox="1"/>
          <p:nvPr/>
        </p:nvSpPr>
        <p:spPr>
          <a:xfrm>
            <a:off x="234791" y="1642114"/>
            <a:ext cx="3675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Mod_1: Model with no groups or interactions</a:t>
            </a:r>
          </a:p>
        </p:txBody>
      </p:sp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17B81A01-07B7-AAAF-20C9-BA738655A8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149"/>
          <a:stretch/>
        </p:blipFill>
        <p:spPr>
          <a:xfrm>
            <a:off x="4468824" y="2074954"/>
            <a:ext cx="3175511" cy="338554"/>
          </a:xfrm>
          <a:prstGeom prst="rect">
            <a:avLst/>
          </a:prstGeom>
        </p:spPr>
      </p:pic>
      <p:pic>
        <p:nvPicPr>
          <p:cNvPr id="20" name="Picture 19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945623C-4483-1818-A88E-95E84A5F87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1499"/>
          <a:stretch/>
        </p:blipFill>
        <p:spPr>
          <a:xfrm>
            <a:off x="533209" y="2029655"/>
            <a:ext cx="3058790" cy="439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0A1F9-84FD-DDEA-337B-D3408F51A1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951" b="25950"/>
          <a:stretch/>
        </p:blipFill>
        <p:spPr>
          <a:xfrm>
            <a:off x="441907" y="4877332"/>
            <a:ext cx="3067911" cy="182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BC552-DCA7-E629-FA1E-DF7E1E8248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143" b="1"/>
          <a:stretch/>
        </p:blipFill>
        <p:spPr>
          <a:xfrm>
            <a:off x="4738448" y="4756171"/>
            <a:ext cx="2885829" cy="266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C0778-8742-47E9-1999-CB3E88558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9735" y="4754542"/>
            <a:ext cx="2935792" cy="245580"/>
          </a:xfrm>
          <a:prstGeom prst="rect">
            <a:avLst/>
          </a:prstGeom>
        </p:spPr>
      </p:pic>
      <p:pic>
        <p:nvPicPr>
          <p:cNvPr id="21" name="Picture 20" descr="A black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0F69857-CFC0-37E5-AEBA-F653B13F4D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209" y="5333307"/>
            <a:ext cx="1567102" cy="788300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E47B211-3F14-1EF5-3FCD-32F73A8B9C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38448" y="5334430"/>
            <a:ext cx="1499385" cy="78717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D520E-7AEE-4EB2-3505-C869A002B0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29735" y="5333307"/>
            <a:ext cx="1382335" cy="718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240A8B-72F1-FB4E-CB10-E051A0AA88E1}"/>
              </a:ext>
            </a:extLst>
          </p:cNvPr>
          <p:cNvSpPr txBox="1"/>
          <p:nvPr/>
        </p:nvSpPr>
        <p:spPr>
          <a:xfrm>
            <a:off x="10170862" y="5239108"/>
            <a:ext cx="172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Lowest AIC so we would pick this model</a:t>
            </a:r>
          </a:p>
        </p:txBody>
      </p:sp>
    </p:spTree>
    <p:extLst>
      <p:ext uri="{BB962C8B-B14F-4D97-AF65-F5344CB8AC3E}">
        <p14:creationId xmlns:p14="http://schemas.microsoft.com/office/powerpoint/2010/main" val="297408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IE" dirty="0"/>
              <a:t>Generalized linear models (</a:t>
            </a:r>
            <a:r>
              <a:rPr lang="en-US" dirty="0"/>
              <a:t>GLM)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-1" y="87743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Expands linear models for different type of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8D07FB-0BAD-F9E5-A591-F6FA7D5E835B}"/>
              </a:ext>
            </a:extLst>
          </p:cNvPr>
          <p:cNvGrpSpPr/>
          <p:nvPr/>
        </p:nvGrpSpPr>
        <p:grpSpPr>
          <a:xfrm>
            <a:off x="147782" y="2452897"/>
            <a:ext cx="5292436" cy="4024533"/>
            <a:chOff x="3137766" y="2739620"/>
            <a:chExt cx="5916468" cy="3429118"/>
          </a:xfrm>
        </p:grpSpPr>
        <p:pic>
          <p:nvPicPr>
            <p:cNvPr id="24" name="Picture 23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76EF9519-7597-19C1-798B-A820F0E30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76"/>
            <a:stretch/>
          </p:blipFill>
          <p:spPr>
            <a:xfrm>
              <a:off x="3137766" y="2739620"/>
              <a:ext cx="5916468" cy="342911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12528-58BD-B23C-5448-B49685E5666D}"/>
                </a:ext>
              </a:extLst>
            </p:cNvPr>
            <p:cNvSpPr/>
            <p:nvPr/>
          </p:nvSpPr>
          <p:spPr>
            <a:xfrm>
              <a:off x="4036292" y="2992581"/>
              <a:ext cx="4276436" cy="212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C454F3-2D68-75D3-C13A-6EAE72743D16}"/>
                </a:ext>
              </a:extLst>
            </p:cNvPr>
            <p:cNvSpPr/>
            <p:nvPr/>
          </p:nvSpPr>
          <p:spPr>
            <a:xfrm>
              <a:off x="7075054" y="2904835"/>
              <a:ext cx="1500910" cy="212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77A0682-61E0-6155-0732-8542CAA0AF58}"/>
              </a:ext>
            </a:extLst>
          </p:cNvPr>
          <p:cNvSpPr/>
          <p:nvPr/>
        </p:nvSpPr>
        <p:spPr>
          <a:xfrm>
            <a:off x="147782" y="1754909"/>
            <a:ext cx="6483352" cy="4787177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90EB87-24A6-7DF5-2D2C-E9DD5638B883}"/>
              </a:ext>
            </a:extLst>
          </p:cNvPr>
          <p:cNvSpPr/>
          <p:nvPr/>
        </p:nvSpPr>
        <p:spPr>
          <a:xfrm>
            <a:off x="7065817" y="1747982"/>
            <a:ext cx="4895274" cy="4787177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62885-BED2-2BB0-EE4B-C2F119CF94A2}"/>
              </a:ext>
            </a:extLst>
          </p:cNvPr>
          <p:cNvSpPr txBox="1"/>
          <p:nvPr/>
        </p:nvSpPr>
        <p:spPr>
          <a:xfrm>
            <a:off x="7204364" y="1780759"/>
            <a:ext cx="475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Binary data</a:t>
            </a:r>
          </a:p>
          <a:p>
            <a:endParaRPr lang="en-US" dirty="0"/>
          </a:p>
          <a:p>
            <a:r>
              <a:rPr lang="en-US" dirty="0"/>
              <a:t>Imagine we run a series of traits testing how potent a spider venom was. </a:t>
            </a:r>
          </a:p>
          <a:p>
            <a:endParaRPr lang="en-US" dirty="0"/>
          </a:p>
          <a:p>
            <a:r>
              <a:rPr lang="en-US" dirty="0"/>
              <a:t>At the start we inject a number of crickets with different concentration of the venom and then wait 24 hours to see if they are still alive or dead.</a:t>
            </a:r>
          </a:p>
          <a:p>
            <a:endParaRPr lang="en-US" dirty="0"/>
          </a:p>
          <a:p>
            <a:r>
              <a:rPr lang="en-US" dirty="0"/>
              <a:t>This is binary data as the response variable data is either 0 (alive) or 1 (dead).</a:t>
            </a:r>
          </a:p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E8746F-708F-01FC-43AE-6E19EFC977BC}"/>
              </a:ext>
            </a:extLst>
          </p:cNvPr>
          <p:cNvCxnSpPr>
            <a:cxnSpLocks/>
          </p:cNvCxnSpPr>
          <p:nvPr/>
        </p:nvCxnSpPr>
        <p:spPr>
          <a:xfrm>
            <a:off x="5301410" y="2646800"/>
            <a:ext cx="356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BEDFBC-DABC-AE9A-E82F-FEFE3F33A80E}"/>
              </a:ext>
            </a:extLst>
          </p:cNvPr>
          <p:cNvSpPr txBox="1"/>
          <p:nvPr/>
        </p:nvSpPr>
        <p:spPr>
          <a:xfrm>
            <a:off x="5736093" y="245289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8A50C4-F5D2-F995-A9EE-8C2B17D34DF6}"/>
              </a:ext>
            </a:extLst>
          </p:cNvPr>
          <p:cNvCxnSpPr>
            <a:cxnSpLocks/>
          </p:cNvCxnSpPr>
          <p:nvPr/>
        </p:nvCxnSpPr>
        <p:spPr>
          <a:xfrm>
            <a:off x="5241171" y="5345991"/>
            <a:ext cx="356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EBFCAD-BA24-C780-1FD6-4C69ADA67667}"/>
              </a:ext>
            </a:extLst>
          </p:cNvPr>
          <p:cNvSpPr txBox="1"/>
          <p:nvPr/>
        </p:nvSpPr>
        <p:spPr>
          <a:xfrm>
            <a:off x="5675854" y="5152089"/>
            <a:ext cx="64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Alive</a:t>
            </a:r>
          </a:p>
        </p:txBody>
      </p:sp>
    </p:spTree>
    <p:extLst>
      <p:ext uri="{BB962C8B-B14F-4D97-AF65-F5344CB8AC3E}">
        <p14:creationId xmlns:p14="http://schemas.microsoft.com/office/powerpoint/2010/main" val="1616782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9E4F-385E-60A5-7214-45CDA968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1838"/>
            <a:ext cx="12191999" cy="1655388"/>
          </a:xfrm>
        </p:spPr>
        <p:txBody>
          <a:bodyPr/>
          <a:lstStyle/>
          <a:p>
            <a:r>
              <a:rPr lang="en-IE" dirty="0"/>
              <a:t>Generalized linear models (</a:t>
            </a:r>
            <a:r>
              <a:rPr lang="en-US" dirty="0"/>
              <a:t>GLM)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55E10-D280-9A5F-343B-77F6886256BC}"/>
              </a:ext>
            </a:extLst>
          </p:cNvPr>
          <p:cNvSpPr txBox="1"/>
          <p:nvPr/>
        </p:nvSpPr>
        <p:spPr>
          <a:xfrm>
            <a:off x="-1" y="877434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Expands linear models for different type of data</a:t>
            </a:r>
          </a:p>
        </p:txBody>
      </p:sp>
      <p:pic>
        <p:nvPicPr>
          <p:cNvPr id="24" name="Picture 2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6EF9519-7597-19C1-798B-A820F0E3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6"/>
          <a:stretch/>
        </p:blipFill>
        <p:spPr>
          <a:xfrm>
            <a:off x="147782" y="2452898"/>
            <a:ext cx="5292436" cy="4024533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77A0682-61E0-6155-0732-8542CAA0AF58}"/>
              </a:ext>
            </a:extLst>
          </p:cNvPr>
          <p:cNvSpPr/>
          <p:nvPr/>
        </p:nvSpPr>
        <p:spPr>
          <a:xfrm>
            <a:off x="147782" y="1754909"/>
            <a:ext cx="6483352" cy="4787177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90EB87-24A6-7DF5-2D2C-E9DD5638B883}"/>
              </a:ext>
            </a:extLst>
          </p:cNvPr>
          <p:cNvSpPr/>
          <p:nvPr/>
        </p:nvSpPr>
        <p:spPr>
          <a:xfrm>
            <a:off x="7065817" y="1747982"/>
            <a:ext cx="4895274" cy="4787177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62885-BED2-2BB0-EE4B-C2F119CF94A2}"/>
              </a:ext>
            </a:extLst>
          </p:cNvPr>
          <p:cNvSpPr txBox="1"/>
          <p:nvPr/>
        </p:nvSpPr>
        <p:spPr>
          <a:xfrm>
            <a:off x="7204364" y="1780759"/>
            <a:ext cx="475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Binary data</a:t>
            </a:r>
          </a:p>
          <a:p>
            <a:endParaRPr lang="en-US" dirty="0"/>
          </a:p>
          <a:p>
            <a:r>
              <a:rPr lang="en-US" dirty="0"/>
              <a:t>We can use a </a:t>
            </a:r>
            <a:r>
              <a:rPr lang="en-US" dirty="0" err="1"/>
              <a:t>glm</a:t>
            </a:r>
            <a:r>
              <a:rPr lang="en-US" dirty="0"/>
              <a:t> and tell it the data is binary, using what is called the link</a:t>
            </a:r>
          </a:p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E8746F-708F-01FC-43AE-6E19EFC977BC}"/>
              </a:ext>
            </a:extLst>
          </p:cNvPr>
          <p:cNvCxnSpPr>
            <a:cxnSpLocks/>
          </p:cNvCxnSpPr>
          <p:nvPr/>
        </p:nvCxnSpPr>
        <p:spPr>
          <a:xfrm>
            <a:off x="5301410" y="2646800"/>
            <a:ext cx="356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BEDFBC-DABC-AE9A-E82F-FEFE3F33A80E}"/>
              </a:ext>
            </a:extLst>
          </p:cNvPr>
          <p:cNvSpPr txBox="1"/>
          <p:nvPr/>
        </p:nvSpPr>
        <p:spPr>
          <a:xfrm>
            <a:off x="5736093" y="245289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8A50C4-F5D2-F995-A9EE-8C2B17D34DF6}"/>
              </a:ext>
            </a:extLst>
          </p:cNvPr>
          <p:cNvCxnSpPr>
            <a:cxnSpLocks/>
          </p:cNvCxnSpPr>
          <p:nvPr/>
        </p:nvCxnSpPr>
        <p:spPr>
          <a:xfrm>
            <a:off x="5241171" y="5345991"/>
            <a:ext cx="356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EBFCAD-BA24-C780-1FD6-4C69ADA67667}"/>
              </a:ext>
            </a:extLst>
          </p:cNvPr>
          <p:cNvSpPr txBox="1"/>
          <p:nvPr/>
        </p:nvSpPr>
        <p:spPr>
          <a:xfrm>
            <a:off x="5675854" y="5152089"/>
            <a:ext cx="64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Alive</a:t>
            </a:r>
          </a:p>
        </p:txBody>
      </p:sp>
      <p:pic>
        <p:nvPicPr>
          <p:cNvPr id="47" name="Picture 46" descr="A black and yellow text&#10;&#10;Description automatically generated">
            <a:extLst>
              <a:ext uri="{FF2B5EF4-FFF2-40B4-BE49-F238E27FC236}">
                <a16:creationId xmlns:a16="http://schemas.microsoft.com/office/drawing/2014/main" id="{21F63321-53D6-4C2A-6685-BD9C36FB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696" y="3200401"/>
            <a:ext cx="4356061" cy="665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1817C-B7EA-4907-5F01-F5EFFD64EF02}"/>
              </a:ext>
            </a:extLst>
          </p:cNvPr>
          <p:cNvSpPr txBox="1"/>
          <p:nvPr/>
        </p:nvSpPr>
        <p:spPr>
          <a:xfrm>
            <a:off x="7287492" y="4038581"/>
            <a:ext cx="467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a model that is S-shaped that now describes the probability of death for different dosages.</a:t>
            </a:r>
          </a:p>
          <a:p>
            <a:endParaRPr lang="en-US" dirty="0"/>
          </a:p>
          <a:p>
            <a:r>
              <a:rPr lang="en-US" dirty="0"/>
              <a:t>This is just as an example of what </a:t>
            </a:r>
            <a:r>
              <a:rPr lang="en-US" dirty="0" err="1"/>
              <a:t>glms</a:t>
            </a:r>
            <a:r>
              <a:rPr lang="en-US" dirty="0"/>
              <a:t> can do but we won’t cover them in any more detail here.</a:t>
            </a:r>
          </a:p>
        </p:txBody>
      </p:sp>
    </p:spTree>
    <p:extLst>
      <p:ext uri="{BB962C8B-B14F-4D97-AF65-F5344CB8AC3E}">
        <p14:creationId xmlns:p14="http://schemas.microsoft.com/office/powerpoint/2010/main" val="26355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9CDA63F-F4AD-D7FF-B636-C5EDE21591A8}"/>
              </a:ext>
            </a:extLst>
          </p:cNvPr>
          <p:cNvSpPr txBox="1"/>
          <p:nvPr/>
        </p:nvSpPr>
        <p:spPr>
          <a:xfrm>
            <a:off x="3439736" y="5788663"/>
            <a:ext cx="346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 think sepal length is the driver so it goes on the x-axis </a:t>
            </a:r>
          </a:p>
          <a:p>
            <a:pPr algn="ctr"/>
            <a:r>
              <a:rPr lang="en-US" dirty="0">
                <a:latin typeface="Helvetica" pitchFamily="2" charset="0"/>
              </a:rPr>
              <a:t>as the explanatory variable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Helvetica" pitchFamily="2" charset="0"/>
              </a:rPr>
              <a:t>Relationship between sepal length and width </a:t>
            </a:r>
            <a:endParaRPr lang="en-US" sz="4400" dirty="0"/>
          </a:p>
        </p:txBody>
      </p:sp>
      <p:pic>
        <p:nvPicPr>
          <p:cNvPr id="3" name="Picture 2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E15A7EE-AEDE-F84A-F7DF-97C65805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67" y="1224913"/>
            <a:ext cx="7144063" cy="421360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79CC91-A4C5-50E2-999D-1BF8B041EC90}"/>
              </a:ext>
            </a:extLst>
          </p:cNvPr>
          <p:cNvSpPr/>
          <p:nvPr/>
        </p:nvSpPr>
        <p:spPr>
          <a:xfrm>
            <a:off x="3558047" y="5708105"/>
            <a:ext cx="3188262" cy="103578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2A884A-5955-BA4C-0556-22E1939C167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152178" y="5390708"/>
            <a:ext cx="685096" cy="3173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02EDB-8CB1-A280-EF45-8AE3755D36AC}"/>
              </a:ext>
            </a:extLst>
          </p:cNvPr>
          <p:cNvSpPr txBox="1"/>
          <p:nvPr/>
        </p:nvSpPr>
        <p:spPr>
          <a:xfrm>
            <a:off x="89635" y="3973391"/>
            <a:ext cx="2202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 think sepal width changes in response to change in length so width goes on the y-axis as the response variable.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C7FEBF-A56D-752E-71CF-2AD81DB2F0A1}"/>
              </a:ext>
            </a:extLst>
          </p:cNvPr>
          <p:cNvSpPr/>
          <p:nvPr/>
        </p:nvSpPr>
        <p:spPr>
          <a:xfrm>
            <a:off x="207945" y="3892832"/>
            <a:ext cx="2024892" cy="211188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B81D9-6B86-A420-6236-EED947AC0E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220391" y="3083442"/>
            <a:ext cx="1303576" cy="809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1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D7E6-0EB3-9AF2-AB82-840EC997FA1A}"/>
              </a:ext>
            </a:extLst>
          </p:cNvPr>
          <p:cNvSpPr txBox="1"/>
          <p:nvPr/>
        </p:nvSpPr>
        <p:spPr>
          <a:xfrm>
            <a:off x="1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Linear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5CF23-7FE7-EED7-8921-C4D62B1B3D5A}"/>
              </a:ext>
            </a:extLst>
          </p:cNvPr>
          <p:cNvSpPr txBox="1"/>
          <p:nvPr/>
        </p:nvSpPr>
        <p:spPr>
          <a:xfrm>
            <a:off x="338959" y="1382286"/>
            <a:ext cx="35849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972B8-91F0-125F-7744-DD0CF5340F70}"/>
              </a:ext>
            </a:extLst>
          </p:cNvPr>
          <p:cNvSpPr txBox="1"/>
          <p:nvPr/>
        </p:nvSpPr>
        <p:spPr>
          <a:xfrm>
            <a:off x="2205352" y="862206"/>
            <a:ext cx="778129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Lines can be expressed as</a:t>
            </a:r>
          </a:p>
          <a:p>
            <a:pPr algn="ctr"/>
            <a:endParaRPr lang="en-US" sz="3600" dirty="0"/>
          </a:p>
          <a:p>
            <a:pPr algn="ctr"/>
            <a:r>
              <a:rPr lang="en-US" sz="13800" dirty="0">
                <a:solidFill>
                  <a:srgbClr val="C00000"/>
                </a:solidFill>
              </a:rPr>
              <a:t>y</a:t>
            </a:r>
            <a:r>
              <a:rPr lang="en-US" sz="13800" dirty="0"/>
              <a:t>  = </a:t>
            </a:r>
            <a:r>
              <a:rPr lang="en-US" sz="13800" dirty="0">
                <a:solidFill>
                  <a:schemeClr val="accent6"/>
                </a:solidFill>
              </a:rPr>
              <a:t>M</a:t>
            </a:r>
            <a:r>
              <a:rPr lang="en-US" sz="13800" dirty="0">
                <a:solidFill>
                  <a:srgbClr val="067384"/>
                </a:solidFill>
              </a:rPr>
              <a:t>x</a:t>
            </a:r>
            <a:r>
              <a:rPr lang="en-US" sz="13800" dirty="0"/>
              <a:t> + </a:t>
            </a:r>
            <a:r>
              <a:rPr lang="en-US" sz="13800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C7329A-E215-F95A-7AED-3F6F799F46A3}"/>
              </a:ext>
            </a:extLst>
          </p:cNvPr>
          <p:cNvSpPr/>
          <p:nvPr/>
        </p:nvSpPr>
        <p:spPr>
          <a:xfrm>
            <a:off x="87173" y="4955358"/>
            <a:ext cx="2816478" cy="16594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C6942-3A70-6150-3DC2-0C274200718F}"/>
              </a:ext>
            </a:extLst>
          </p:cNvPr>
          <p:cNvSpPr txBox="1"/>
          <p:nvPr/>
        </p:nvSpPr>
        <p:spPr>
          <a:xfrm>
            <a:off x="273891" y="5150265"/>
            <a:ext cx="2443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Response variable</a:t>
            </a:r>
          </a:p>
          <a:p>
            <a:pPr algn="ctr"/>
            <a:r>
              <a:rPr lang="en-US" sz="2400" dirty="0"/>
              <a:t>The y-axis values </a:t>
            </a:r>
          </a:p>
          <a:p>
            <a:pPr algn="ctr"/>
            <a:r>
              <a:rPr lang="en-US" sz="2400" dirty="0"/>
              <a:t>for the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281809-7A43-D053-6680-D79D6C1A2338}"/>
              </a:ext>
            </a:extLst>
          </p:cNvPr>
          <p:cNvCxnSpPr>
            <a:cxnSpLocks/>
          </p:cNvCxnSpPr>
          <p:nvPr/>
        </p:nvCxnSpPr>
        <p:spPr>
          <a:xfrm flipV="1">
            <a:off x="1762539" y="4147930"/>
            <a:ext cx="728870" cy="8074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6FDF0-8F9C-331E-31AF-E9B44D1C8505}"/>
              </a:ext>
            </a:extLst>
          </p:cNvPr>
          <p:cNvCxnSpPr>
            <a:cxnSpLocks/>
          </p:cNvCxnSpPr>
          <p:nvPr/>
        </p:nvCxnSpPr>
        <p:spPr>
          <a:xfrm flipV="1">
            <a:off x="5241870" y="4253948"/>
            <a:ext cx="357190" cy="7014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BF9771-4416-E86B-2D96-C11228BF4440}"/>
              </a:ext>
            </a:extLst>
          </p:cNvPr>
          <p:cNvCxnSpPr>
            <a:cxnSpLocks/>
          </p:cNvCxnSpPr>
          <p:nvPr/>
        </p:nvCxnSpPr>
        <p:spPr>
          <a:xfrm flipH="1" flipV="1">
            <a:off x="7142922" y="4253948"/>
            <a:ext cx="92765" cy="660698"/>
          </a:xfrm>
          <a:prstGeom prst="line">
            <a:avLst/>
          </a:prstGeom>
          <a:ln w="38100">
            <a:solidFill>
              <a:srgbClr val="0673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6DDF76-8726-3834-CCC1-99A4287BC28C}"/>
              </a:ext>
            </a:extLst>
          </p:cNvPr>
          <p:cNvSpPr/>
          <p:nvPr/>
        </p:nvSpPr>
        <p:spPr>
          <a:xfrm>
            <a:off x="3065895" y="4928854"/>
            <a:ext cx="2816478" cy="165949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91EB61-4E75-5AFB-6B86-BF4CC8728EAE}"/>
              </a:ext>
            </a:extLst>
          </p:cNvPr>
          <p:cNvSpPr/>
          <p:nvPr/>
        </p:nvSpPr>
        <p:spPr>
          <a:xfrm>
            <a:off x="6016465" y="4914646"/>
            <a:ext cx="2816478" cy="1659491"/>
          </a:xfrm>
          <a:prstGeom prst="roundRect">
            <a:avLst/>
          </a:prstGeom>
          <a:noFill/>
          <a:ln w="57150">
            <a:solidFill>
              <a:srgbClr val="0673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738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18949-A4D6-B5FB-8C8C-DA542C86421E}"/>
              </a:ext>
            </a:extLst>
          </p:cNvPr>
          <p:cNvSpPr txBox="1"/>
          <p:nvPr/>
        </p:nvSpPr>
        <p:spPr>
          <a:xfrm>
            <a:off x="6059662" y="5100698"/>
            <a:ext cx="276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Explanatory variable</a:t>
            </a:r>
          </a:p>
          <a:p>
            <a:pPr algn="ctr"/>
            <a:r>
              <a:rPr lang="en-US" sz="2400" dirty="0"/>
              <a:t>The x-axis values </a:t>
            </a:r>
          </a:p>
          <a:p>
            <a:pPr algn="ctr"/>
            <a:r>
              <a:rPr lang="en-US" sz="2400" dirty="0"/>
              <a:t>for the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9BF2FE-7F7C-0318-E0B1-FDA67AEDCDF0}"/>
              </a:ext>
            </a:extLst>
          </p:cNvPr>
          <p:cNvSpPr/>
          <p:nvPr/>
        </p:nvSpPr>
        <p:spPr>
          <a:xfrm>
            <a:off x="8995187" y="4888142"/>
            <a:ext cx="2816478" cy="165949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5F181-35FF-AD76-5C3F-B67B4464F7C4}"/>
              </a:ext>
            </a:extLst>
          </p:cNvPr>
          <p:cNvSpPr txBox="1"/>
          <p:nvPr/>
        </p:nvSpPr>
        <p:spPr>
          <a:xfrm>
            <a:off x="3114821" y="5117722"/>
            <a:ext cx="27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Slope of the </a:t>
            </a:r>
          </a:p>
          <a:p>
            <a:pPr algn="ctr"/>
            <a:r>
              <a:rPr lang="en-US" sz="2400" dirty="0"/>
              <a:t>Line. A coefficient with 1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8D1A3-51AB-A6C8-83C5-6AE1F61839C6}"/>
              </a:ext>
            </a:extLst>
          </p:cNvPr>
          <p:cNvSpPr txBox="1"/>
          <p:nvPr/>
        </p:nvSpPr>
        <p:spPr>
          <a:xfrm>
            <a:off x="8995187" y="5100698"/>
            <a:ext cx="27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intercept of the </a:t>
            </a:r>
          </a:p>
          <a:p>
            <a:pPr algn="ctr"/>
            <a:r>
              <a:rPr lang="en-US" sz="2400" dirty="0"/>
              <a:t>Line. A coefficient with 1 value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96401D-92C4-7F6E-E11F-7DD20EA2521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832542" y="4253948"/>
            <a:ext cx="570884" cy="6341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3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Helvetica" pitchFamily="2" charset="0"/>
              </a:rPr>
              <a:t>Relationship between sepal length and width </a:t>
            </a:r>
            <a:endParaRPr lang="en-US" sz="4400" dirty="0"/>
          </a:p>
        </p:txBody>
      </p:sp>
      <p:pic>
        <p:nvPicPr>
          <p:cNvPr id="3" name="Picture 2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E15A7EE-AEDE-F84A-F7DF-97C65805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10" y="1939370"/>
            <a:ext cx="5500067" cy="3243971"/>
          </a:xfrm>
          <a:prstGeom prst="rect">
            <a:avLst/>
          </a:prstGeom>
        </p:spPr>
      </p:pic>
      <p:pic>
        <p:nvPicPr>
          <p:cNvPr id="2" name="Picture 1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D4EA1B6-07A0-60AC-CAD0-CCE91008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37" y="1696209"/>
            <a:ext cx="4914900" cy="1206500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AB85010-31CA-516D-FEA3-B61CBCFF17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62"/>
          <a:stretch/>
        </p:blipFill>
        <p:spPr>
          <a:xfrm>
            <a:off x="489664" y="2920834"/>
            <a:ext cx="4907615" cy="112705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FCD6C-78C0-B78B-75C5-C05CD33FE793}"/>
              </a:ext>
            </a:extLst>
          </p:cNvPr>
          <p:cNvSpPr txBox="1"/>
          <p:nvPr/>
        </p:nvSpPr>
        <p:spPr>
          <a:xfrm>
            <a:off x="323681" y="4366842"/>
            <a:ext cx="52395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y</a:t>
            </a:r>
            <a:r>
              <a:rPr lang="en-US" sz="4400" dirty="0"/>
              <a:t>  = </a:t>
            </a:r>
            <a:r>
              <a:rPr lang="en-US" sz="4400" dirty="0">
                <a:solidFill>
                  <a:schemeClr val="accent6"/>
                </a:solidFill>
              </a:rPr>
              <a:t>M</a:t>
            </a:r>
            <a:r>
              <a:rPr lang="en-US" sz="4400" dirty="0">
                <a:solidFill>
                  <a:srgbClr val="067384"/>
                </a:solidFill>
              </a:rPr>
              <a:t>x</a:t>
            </a:r>
            <a:r>
              <a:rPr lang="en-US" sz="4400" dirty="0"/>
              <a:t> + </a:t>
            </a:r>
            <a:r>
              <a:rPr lang="en-US" sz="4400" dirty="0">
                <a:solidFill>
                  <a:schemeClr val="accent4"/>
                </a:solidFill>
              </a:rPr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22D325-7048-4BAE-8DBE-DA04A6B9A3D3}"/>
              </a:ext>
            </a:extLst>
          </p:cNvPr>
          <p:cNvCxnSpPr>
            <a:cxnSpLocks/>
          </p:cNvCxnSpPr>
          <p:nvPr/>
        </p:nvCxnSpPr>
        <p:spPr>
          <a:xfrm flipH="1" flipV="1">
            <a:off x="2658140" y="3678865"/>
            <a:ext cx="1201479" cy="92503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13033-DA91-9A52-177C-DDEEA82C117B}"/>
              </a:ext>
            </a:extLst>
          </p:cNvPr>
          <p:cNvCxnSpPr>
            <a:cxnSpLocks/>
          </p:cNvCxnSpPr>
          <p:nvPr/>
        </p:nvCxnSpPr>
        <p:spPr>
          <a:xfrm flipH="1" flipV="1">
            <a:off x="2464904" y="3951798"/>
            <a:ext cx="384622" cy="57266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BEDECFC-9366-B0BC-A5B7-F615A8C27617}"/>
              </a:ext>
            </a:extLst>
          </p:cNvPr>
          <p:cNvSpPr/>
          <p:nvPr/>
        </p:nvSpPr>
        <p:spPr>
          <a:xfrm>
            <a:off x="1775637" y="3770824"/>
            <a:ext cx="882503" cy="180974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20FA4F2-811B-9166-9D09-04C868A558D5}"/>
              </a:ext>
            </a:extLst>
          </p:cNvPr>
          <p:cNvSpPr/>
          <p:nvPr/>
        </p:nvSpPr>
        <p:spPr>
          <a:xfrm>
            <a:off x="1775637" y="3542306"/>
            <a:ext cx="882503" cy="180974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341194" y="1"/>
            <a:ext cx="11491415" cy="1433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GB" sz="2800" dirty="0">
                <a:latin typeface="Helvetica" pitchFamily="2" charset="0"/>
              </a:rPr>
              <a:t>However, if we plot each species as a different colour it’s clear that the relationship between length and width might be different for each species </a:t>
            </a:r>
            <a:endParaRPr lang="en-US" sz="2800" dirty="0"/>
          </a:p>
        </p:txBody>
      </p:sp>
      <p:pic>
        <p:nvPicPr>
          <p:cNvPr id="5" name="Picture 4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8B596B6B-7087-F680-E873-0AFD8337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86" y="1652614"/>
            <a:ext cx="8715860" cy="4986632"/>
          </a:xfrm>
          <a:prstGeom prst="rect">
            <a:avLst/>
          </a:prstGeom>
        </p:spPr>
      </p:pic>
      <p:pic>
        <p:nvPicPr>
          <p:cNvPr id="7" name="Picture 2" descr="Data Science Example - Iris dataset">
            <a:extLst>
              <a:ext uri="{FF2B5EF4-FFF2-40B4-BE49-F238E27FC236}">
                <a16:creationId xmlns:a16="http://schemas.microsoft.com/office/drawing/2014/main" id="{B77C455D-8B6C-A54A-7B6A-305A5B506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4" r="31157"/>
          <a:stretch/>
        </p:blipFill>
        <p:spPr bwMode="auto">
          <a:xfrm>
            <a:off x="3004805" y="1351538"/>
            <a:ext cx="1169054" cy="15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EA8649-8BF2-309A-7AA5-8104AA95047D}"/>
              </a:ext>
            </a:extLst>
          </p:cNvPr>
          <p:cNvSpPr/>
          <p:nvPr/>
        </p:nvSpPr>
        <p:spPr>
          <a:xfrm>
            <a:off x="3004806" y="1443699"/>
            <a:ext cx="1169054" cy="1468046"/>
          </a:xfrm>
          <a:prstGeom prst="roundRect">
            <a:avLst>
              <a:gd name="adj" fmla="val 1480"/>
            </a:avLst>
          </a:prstGeom>
          <a:noFill/>
          <a:ln w="57150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ata Science Example - Iris dataset">
            <a:extLst>
              <a:ext uri="{FF2B5EF4-FFF2-40B4-BE49-F238E27FC236}">
                <a16:creationId xmlns:a16="http://schemas.microsoft.com/office/drawing/2014/main" id="{5BE10F20-338A-3AC9-3855-864BDFC72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-638" r="60168" b="638"/>
          <a:stretch/>
        </p:blipFill>
        <p:spPr bwMode="auto">
          <a:xfrm>
            <a:off x="6968713" y="1560453"/>
            <a:ext cx="1550598" cy="15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3D85BA-E525-4BA2-A0C1-AB776A9A711A}"/>
              </a:ext>
            </a:extLst>
          </p:cNvPr>
          <p:cNvSpPr/>
          <p:nvPr/>
        </p:nvSpPr>
        <p:spPr>
          <a:xfrm>
            <a:off x="6968713" y="1652614"/>
            <a:ext cx="1550598" cy="1468046"/>
          </a:xfrm>
          <a:prstGeom prst="roundRect">
            <a:avLst>
              <a:gd name="adj" fmla="val 1480"/>
            </a:avLst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ata Science Example - Iris dataset">
            <a:extLst>
              <a:ext uri="{FF2B5EF4-FFF2-40B4-BE49-F238E27FC236}">
                <a16:creationId xmlns:a16="http://schemas.microsoft.com/office/drawing/2014/main" id="{A9D768DC-0039-0F43-721D-6C19A71FE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0" t="-1225" r="2321" b="1225"/>
          <a:stretch/>
        </p:blipFill>
        <p:spPr bwMode="auto">
          <a:xfrm>
            <a:off x="9937387" y="3419947"/>
            <a:ext cx="1169054" cy="15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425B95D-87D6-3698-0C94-63EBFA74A4BC}"/>
              </a:ext>
            </a:extLst>
          </p:cNvPr>
          <p:cNvSpPr/>
          <p:nvPr/>
        </p:nvSpPr>
        <p:spPr>
          <a:xfrm>
            <a:off x="9937388" y="3521161"/>
            <a:ext cx="1169054" cy="1468046"/>
          </a:xfrm>
          <a:prstGeom prst="roundRect">
            <a:avLst>
              <a:gd name="adj" fmla="val 1480"/>
            </a:avLst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F2678A-79DE-0C78-53BA-C0E8A8DDF401}"/>
              </a:ext>
            </a:extLst>
          </p:cNvPr>
          <p:cNvCxnSpPr>
            <a:cxnSpLocks/>
          </p:cNvCxnSpPr>
          <p:nvPr/>
        </p:nvCxnSpPr>
        <p:spPr>
          <a:xfrm flipH="1">
            <a:off x="2915216" y="1738524"/>
            <a:ext cx="3548958" cy="2376041"/>
          </a:xfrm>
          <a:prstGeom prst="line">
            <a:avLst/>
          </a:prstGeom>
          <a:ln w="38100">
            <a:solidFill>
              <a:srgbClr val="04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25F81-CDD9-97D0-6B88-C5A2D773A637}"/>
              </a:ext>
            </a:extLst>
          </p:cNvPr>
          <p:cNvCxnSpPr>
            <a:cxnSpLocks/>
          </p:cNvCxnSpPr>
          <p:nvPr/>
        </p:nvCxnSpPr>
        <p:spPr>
          <a:xfrm flipH="1">
            <a:off x="3004805" y="3645768"/>
            <a:ext cx="6519441" cy="6998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AE0F21-C5A7-7CFE-9228-D7E62BBD528D}"/>
              </a:ext>
            </a:extLst>
          </p:cNvPr>
          <p:cNvCxnSpPr>
            <a:cxnSpLocks/>
          </p:cNvCxnSpPr>
          <p:nvPr/>
        </p:nvCxnSpPr>
        <p:spPr>
          <a:xfrm flipV="1">
            <a:off x="3802455" y="3340259"/>
            <a:ext cx="4913872" cy="154861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C55A6-8E1F-0952-99D8-8E9645407D27}"/>
              </a:ext>
            </a:extLst>
          </p:cNvPr>
          <p:cNvSpPr txBox="1"/>
          <p:nvPr/>
        </p:nvSpPr>
        <p:spPr>
          <a:xfrm>
            <a:off x="6426555" y="138145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4CDCD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A8257-BD29-7923-CB52-15601D604AAB}"/>
              </a:ext>
            </a:extLst>
          </p:cNvPr>
          <p:cNvSpPr txBox="1"/>
          <p:nvPr/>
        </p:nvSpPr>
        <p:spPr>
          <a:xfrm>
            <a:off x="8796308" y="290185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AFFC3-2780-D672-B006-70C1FF3B85DE}"/>
              </a:ext>
            </a:extLst>
          </p:cNvPr>
          <p:cNvSpPr txBox="1"/>
          <p:nvPr/>
        </p:nvSpPr>
        <p:spPr>
          <a:xfrm>
            <a:off x="9486627" y="327381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60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73"/>
          <a:stretch/>
        </p:blipFill>
        <p:spPr>
          <a:xfrm>
            <a:off x="489663" y="1470965"/>
            <a:ext cx="4907615" cy="54641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pic>
        <p:nvPicPr>
          <p:cNvPr id="25" name="Picture 24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B205EF02-056B-FABD-2CF7-3F6CF0184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594" y="2005423"/>
            <a:ext cx="5595707" cy="3201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44E89-D4DB-F0A3-0B20-027BFCFE1E02}"/>
              </a:ext>
            </a:extLst>
          </p:cNvPr>
          <p:cNvSpPr txBox="1"/>
          <p:nvPr/>
        </p:nvSpPr>
        <p:spPr>
          <a:xfrm>
            <a:off x="489664" y="2861729"/>
            <a:ext cx="480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To add in a new line for each group we include the categorical factor as an explanatory variable 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C80B73C-515E-2A11-6703-CF91CB1570AA}"/>
              </a:ext>
            </a:extLst>
          </p:cNvPr>
          <p:cNvSpPr/>
          <p:nvPr/>
        </p:nvSpPr>
        <p:spPr>
          <a:xfrm>
            <a:off x="4318503" y="1436304"/>
            <a:ext cx="1078775" cy="4114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29136-FAB4-70C6-B1AB-30AC8E0A19B4}"/>
              </a:ext>
            </a:extLst>
          </p:cNvPr>
          <p:cNvCxnSpPr>
            <a:cxnSpLocks/>
          </p:cNvCxnSpPr>
          <p:nvPr/>
        </p:nvCxnSpPr>
        <p:spPr>
          <a:xfrm flipV="1">
            <a:off x="3974471" y="1924918"/>
            <a:ext cx="570369" cy="936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8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A879E5FB-395C-DA0D-B9AE-3F5AECC483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3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Helvetica" pitchFamily="2" charset="0"/>
              </a:rPr>
              <a:t>ANCOVA- Fits a baseline </a:t>
            </a:r>
          </a:p>
          <a:p>
            <a:r>
              <a:rPr lang="en-GB" sz="3500" dirty="0">
                <a:latin typeface="Helvetica" pitchFamily="2" charset="0"/>
              </a:rPr>
              <a:t>and uses contrasts to test if they are different</a:t>
            </a:r>
            <a:r>
              <a:rPr lang="en-GB" sz="4400" dirty="0">
                <a:latin typeface="Helvetica" pitchFamily="2" charset="0"/>
              </a:rPr>
              <a:t>.</a:t>
            </a:r>
            <a:endParaRPr lang="en-US" sz="4400" dirty="0"/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768611B1-A0DA-734C-23D5-40C9DE89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3" y="1470964"/>
            <a:ext cx="4907615" cy="93681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B75E7C-FF5B-5A38-ACAF-C9CF111FD76F}"/>
              </a:ext>
            </a:extLst>
          </p:cNvPr>
          <p:cNvSpPr/>
          <p:nvPr/>
        </p:nvSpPr>
        <p:spPr>
          <a:xfrm>
            <a:off x="323681" y="1322370"/>
            <a:ext cx="5239583" cy="4997743"/>
          </a:xfrm>
          <a:prstGeom prst="roundRect">
            <a:avLst>
              <a:gd name="adj" fmla="val 10870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EBED4AFA-C36C-BA10-BECC-37DBA12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9" y="2680417"/>
            <a:ext cx="4811232" cy="673947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A09FAA29-05A1-5383-A644-9E14CC9E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" y="3112816"/>
            <a:ext cx="5108039" cy="1087994"/>
          </a:xfrm>
          <a:prstGeom prst="rect">
            <a:avLst/>
          </a:prstGeom>
        </p:spPr>
      </p:pic>
      <p:pic>
        <p:nvPicPr>
          <p:cNvPr id="13" name="Picture 12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593A9522-1744-2747-1BEA-9E14ADB1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407" y="1642033"/>
            <a:ext cx="5805930" cy="35739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6B187-9AAB-1A3D-1CDC-B0CA55249932}"/>
              </a:ext>
            </a:extLst>
          </p:cNvPr>
          <p:cNvSpPr txBox="1"/>
          <p:nvPr/>
        </p:nvSpPr>
        <p:spPr>
          <a:xfrm>
            <a:off x="489663" y="4617731"/>
            <a:ext cx="4907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two rows still give the estimates for</a:t>
            </a:r>
          </a:p>
          <a:p>
            <a:pPr algn="ctr"/>
            <a:r>
              <a:rPr lang="en-US" dirty="0"/>
              <a:t> the intercept (1.68) and the slope (0.35).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This is the baseline and is the first group in alphabetical order of the groups in the variable Species </a:t>
            </a:r>
          </a:p>
          <a:p>
            <a:pPr algn="ctr"/>
            <a:r>
              <a:rPr lang="en-US" sz="1400" dirty="0"/>
              <a:t> Here its </a:t>
            </a:r>
            <a:r>
              <a:rPr lang="en-US" sz="1400" dirty="0" err="1"/>
              <a:t>setosa</a:t>
            </a:r>
            <a:r>
              <a:rPr lang="en-US" sz="14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B4E101-F8A9-579F-E5C1-87FD9DFFE93F}"/>
              </a:ext>
            </a:extLst>
          </p:cNvPr>
          <p:cNvSpPr/>
          <p:nvPr/>
        </p:nvSpPr>
        <p:spPr>
          <a:xfrm>
            <a:off x="412619" y="3354364"/>
            <a:ext cx="4984659" cy="411458"/>
          </a:xfrm>
          <a:prstGeom prst="roundRect">
            <a:avLst/>
          </a:prstGeom>
          <a:noFill/>
          <a:ln w="12700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E17BF-E803-6C2D-91E8-7C436195588B}"/>
              </a:ext>
            </a:extLst>
          </p:cNvPr>
          <p:cNvCxnSpPr>
            <a:cxnSpLocks/>
          </p:cNvCxnSpPr>
          <p:nvPr/>
        </p:nvCxnSpPr>
        <p:spPr>
          <a:xfrm flipV="1">
            <a:off x="5476597" y="3286408"/>
            <a:ext cx="1238808" cy="244443"/>
          </a:xfrm>
          <a:prstGeom prst="straightConnector1">
            <a:avLst/>
          </a:prstGeom>
          <a:ln>
            <a:solidFill>
              <a:srgbClr val="04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A657F0-77C0-12E1-09FA-F21D9D5A2E62}"/>
              </a:ext>
            </a:extLst>
          </p:cNvPr>
          <p:cNvSpPr/>
          <p:nvPr/>
        </p:nvSpPr>
        <p:spPr>
          <a:xfrm>
            <a:off x="430247" y="4587230"/>
            <a:ext cx="4984659" cy="1587233"/>
          </a:xfrm>
          <a:prstGeom prst="roundRect">
            <a:avLst/>
          </a:prstGeom>
          <a:noFill/>
          <a:ln w="28575">
            <a:solidFill>
              <a:srgbClr val="04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64E41F-6BE9-5795-DB36-1777F9E971B9}"/>
              </a:ext>
            </a:extLst>
          </p:cNvPr>
          <p:cNvCxnSpPr>
            <a:cxnSpLocks/>
          </p:cNvCxnSpPr>
          <p:nvPr/>
        </p:nvCxnSpPr>
        <p:spPr>
          <a:xfrm flipV="1">
            <a:off x="2589291" y="3844966"/>
            <a:ext cx="181069" cy="742264"/>
          </a:xfrm>
          <a:prstGeom prst="straightConnector1">
            <a:avLst/>
          </a:prstGeom>
          <a:ln>
            <a:solidFill>
              <a:srgbClr val="04CD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9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1627</Words>
  <Application>Microsoft Macintosh PowerPoint</Application>
  <PresentationFormat>Widescreen</PresentationFormat>
  <Paragraphs>244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Helvetica</vt:lpstr>
      <vt:lpstr>Office Theme</vt:lpstr>
      <vt:lpstr>Stats lecture 7 ANCOVA</vt:lpstr>
      <vt:lpstr>ANCOVA (Analysis of Covariance)</vt:lpstr>
      <vt:lpstr>Lets test if sepal width increases with sepal length  using the iris dataset   iris_data &lt;- iris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PowerPoint Presentation</vt:lpstr>
      <vt:lpstr>PowerPoint Presentation</vt:lpstr>
      <vt:lpstr>Model selection</vt:lpstr>
      <vt:lpstr>Model selection</vt:lpstr>
      <vt:lpstr>Model selection</vt:lpstr>
      <vt:lpstr>Model selection</vt:lpstr>
      <vt:lpstr>Model selection</vt:lpstr>
      <vt:lpstr>Generalized linear models (GLM)</vt:lpstr>
      <vt:lpstr>Generalized linear models (GLM)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Kevin</dc:creator>
  <cp:lastModifiedBy>Healy, Kevin</cp:lastModifiedBy>
  <cp:revision>3</cp:revision>
  <dcterms:created xsi:type="dcterms:W3CDTF">2023-11-06T15:22:36Z</dcterms:created>
  <dcterms:modified xsi:type="dcterms:W3CDTF">2023-11-07T19:04:58Z</dcterms:modified>
</cp:coreProperties>
</file>