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9" r:id="rId25"/>
    <p:sldId id="288" r:id="rId26"/>
    <p:sldId id="280" r:id="rId27"/>
    <p:sldId id="281" r:id="rId28"/>
    <p:sldId id="282" r:id="rId29"/>
    <p:sldId id="283" r:id="rId30"/>
    <p:sldId id="284" r:id="rId31"/>
    <p:sldId id="285" r:id="rId32"/>
    <p:sldId id="286" r:id="rId33"/>
    <p:sldId id="287" r:id="rId34"/>
  </p:sldIdLst>
  <p:sldSz cx="12192000" cy="6858000"/>
  <p:notesSz cx="69469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2" y="-3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94691" y="4379595"/>
            <a:ext cx="5557519" cy="4149090"/>
          </a:xfrm>
          <a:prstGeom prst="rect">
            <a:avLst/>
          </a:prstGeom>
          <a:noFill/>
          <a:ln>
            <a:noFill/>
          </a:ln>
        </p:spPr>
        <p:txBody>
          <a:bodyPr lIns="92367" tIns="92367" rIns="92367" bIns="92367"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3011961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94691" y="4379595"/>
            <a:ext cx="5557519" cy="4149090"/>
          </a:xfrm>
          <a:prstGeom prst="rect">
            <a:avLst/>
          </a:prstGeom>
          <a:noFill/>
          <a:ln>
            <a:noFill/>
          </a:ln>
        </p:spPr>
        <p:txBody>
          <a:bodyPr lIns="92367" tIns="92367" rIns="92367" bIns="92367" anchor="ctr" anchorCtr="0">
            <a:noAutofit/>
          </a:bodyPr>
          <a:lstStyle/>
          <a:p>
            <a:endParaRPr dirty="0"/>
          </a:p>
        </p:txBody>
      </p:sp>
      <p:sp>
        <p:nvSpPr>
          <p:cNvPr id="82" name="Shape 82"/>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4481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135" name="Shape 135"/>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0223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141" name="Shape 141"/>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492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94690" y="4379595"/>
            <a:ext cx="5557520" cy="4149090"/>
          </a:xfrm>
          <a:prstGeom prst="rect">
            <a:avLst/>
          </a:prstGeom>
        </p:spPr>
        <p:txBody>
          <a:bodyPr lIns="92367" tIns="92367" rIns="92367" bIns="92367" anchor="t" anchorCtr="0">
            <a:noAutofit/>
          </a:bodyPr>
          <a:lstStyle/>
          <a:p>
            <a:endParaRPr dirty="0"/>
          </a:p>
        </p:txBody>
      </p:sp>
    </p:spTree>
    <p:extLst>
      <p:ext uri="{BB962C8B-B14F-4D97-AF65-F5344CB8AC3E}">
        <p14:creationId xmlns:p14="http://schemas.microsoft.com/office/powerpoint/2010/main" val="247896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94690" y="4379595"/>
            <a:ext cx="5557520" cy="4149090"/>
          </a:xfrm>
          <a:prstGeom prst="rect">
            <a:avLst/>
          </a:prstGeom>
        </p:spPr>
        <p:txBody>
          <a:bodyPr lIns="92367" tIns="92367" rIns="92367" bIns="92367" anchor="t" anchorCtr="0">
            <a:noAutofit/>
          </a:bodyPr>
          <a:lstStyle/>
          <a:p>
            <a:endParaRPr dirty="0"/>
          </a:p>
        </p:txBody>
      </p:sp>
    </p:spTree>
    <p:extLst>
      <p:ext uri="{BB962C8B-B14F-4D97-AF65-F5344CB8AC3E}">
        <p14:creationId xmlns:p14="http://schemas.microsoft.com/office/powerpoint/2010/main" val="651569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94690" y="4379595"/>
            <a:ext cx="5557520" cy="4149090"/>
          </a:xfrm>
          <a:prstGeom prst="rect">
            <a:avLst/>
          </a:prstGeom>
        </p:spPr>
        <p:txBody>
          <a:bodyPr lIns="92367" tIns="92367" rIns="92367" bIns="92367" anchor="t" anchorCtr="0">
            <a:noAutofit/>
          </a:bodyPr>
          <a:lstStyle/>
          <a:p>
            <a:endParaRPr dirty="0"/>
          </a:p>
        </p:txBody>
      </p:sp>
    </p:spTree>
    <p:extLst>
      <p:ext uri="{BB962C8B-B14F-4D97-AF65-F5344CB8AC3E}">
        <p14:creationId xmlns:p14="http://schemas.microsoft.com/office/powerpoint/2010/main" val="3998180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94690" y="4379595"/>
            <a:ext cx="5557520" cy="4149090"/>
          </a:xfrm>
          <a:prstGeom prst="rect">
            <a:avLst/>
          </a:prstGeom>
        </p:spPr>
        <p:txBody>
          <a:bodyPr lIns="92367" tIns="92367" rIns="92367" bIns="92367" anchor="t" anchorCtr="0">
            <a:noAutofit/>
          </a:bodyPr>
          <a:lstStyle/>
          <a:p>
            <a:endParaRPr dirty="0"/>
          </a:p>
        </p:txBody>
      </p:sp>
    </p:spTree>
    <p:extLst>
      <p:ext uri="{BB962C8B-B14F-4D97-AF65-F5344CB8AC3E}">
        <p14:creationId xmlns:p14="http://schemas.microsoft.com/office/powerpoint/2010/main" val="767978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94690" y="4379595"/>
            <a:ext cx="5557520" cy="4149090"/>
          </a:xfrm>
          <a:prstGeom prst="rect">
            <a:avLst/>
          </a:prstGeom>
        </p:spPr>
        <p:txBody>
          <a:bodyPr lIns="92367" tIns="92367" rIns="92367" bIns="92367" anchor="t" anchorCtr="0">
            <a:noAutofit/>
          </a:bodyPr>
          <a:lstStyle/>
          <a:p>
            <a:endParaRPr dirty="0"/>
          </a:p>
        </p:txBody>
      </p:sp>
    </p:spTree>
    <p:extLst>
      <p:ext uri="{BB962C8B-B14F-4D97-AF65-F5344CB8AC3E}">
        <p14:creationId xmlns:p14="http://schemas.microsoft.com/office/powerpoint/2010/main" val="1433215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94691" y="4379595"/>
            <a:ext cx="5557519" cy="4149090"/>
          </a:xfrm>
          <a:prstGeom prst="rect">
            <a:avLst/>
          </a:prstGeom>
          <a:noFill/>
          <a:ln>
            <a:noFill/>
          </a:ln>
        </p:spPr>
        <p:txBody>
          <a:bodyPr lIns="92367" tIns="92367" rIns="92367" bIns="92367" anchor="ctr" anchorCtr="0">
            <a:noAutofit/>
          </a:bodyPr>
          <a:lstStyle/>
          <a:p>
            <a:endParaRPr dirty="0"/>
          </a:p>
        </p:txBody>
      </p:sp>
      <p:sp>
        <p:nvSpPr>
          <p:cNvPr id="181" name="Shape 181"/>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4751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94691" y="4379595"/>
            <a:ext cx="5557519" cy="4149090"/>
          </a:xfrm>
          <a:prstGeom prst="rect">
            <a:avLst/>
          </a:prstGeom>
          <a:noFill/>
          <a:ln>
            <a:noFill/>
          </a:ln>
        </p:spPr>
        <p:txBody>
          <a:bodyPr lIns="92367" tIns="92367" rIns="92367" bIns="92367" anchor="ctr" anchorCtr="0">
            <a:noAutofit/>
          </a:bodyPr>
          <a:lstStyle/>
          <a:p>
            <a:endParaRPr dirty="0"/>
          </a:p>
        </p:txBody>
      </p:sp>
      <p:sp>
        <p:nvSpPr>
          <p:cNvPr id="187" name="Shape 187"/>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9344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94690" y="4379595"/>
            <a:ext cx="5557520" cy="4149090"/>
          </a:xfrm>
          <a:prstGeom prst="rect">
            <a:avLst/>
          </a:prstGeom>
        </p:spPr>
        <p:txBody>
          <a:bodyPr lIns="92367" tIns="92367" rIns="92367" bIns="92367" anchor="t" anchorCtr="0">
            <a:noAutofit/>
          </a:bodyPr>
          <a:lstStyle/>
          <a:p>
            <a:endParaRPr dirty="0"/>
          </a:p>
        </p:txBody>
      </p:sp>
    </p:spTree>
    <p:extLst>
      <p:ext uri="{BB962C8B-B14F-4D97-AF65-F5344CB8AC3E}">
        <p14:creationId xmlns:p14="http://schemas.microsoft.com/office/powerpoint/2010/main" val="53514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4691" y="4379595"/>
            <a:ext cx="5557519" cy="4149090"/>
          </a:xfrm>
          <a:prstGeom prst="rect">
            <a:avLst/>
          </a:prstGeom>
          <a:noFill/>
          <a:ln>
            <a:noFill/>
          </a:ln>
        </p:spPr>
        <p:txBody>
          <a:bodyPr lIns="92367" tIns="92367" rIns="92367" bIns="92367" anchor="ctr" anchorCtr="0">
            <a:noAutofit/>
          </a:bodyPr>
          <a:lstStyle/>
          <a:p>
            <a:endParaRPr dirty="0"/>
          </a:p>
        </p:txBody>
      </p:sp>
      <p:sp>
        <p:nvSpPr>
          <p:cNvPr id="88" name="Shape 88"/>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124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199" name="Shape 199"/>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0987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05" name="Shape 205"/>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0013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94691" y="4379595"/>
            <a:ext cx="5557519" cy="4149090"/>
          </a:xfrm>
          <a:prstGeom prst="rect">
            <a:avLst/>
          </a:prstGeom>
          <a:noFill/>
          <a:ln>
            <a:noFill/>
          </a:ln>
        </p:spPr>
        <p:txBody>
          <a:bodyPr lIns="92367" tIns="92367" rIns="92367" bIns="92367" anchor="ctr" anchorCtr="0">
            <a:noAutofit/>
          </a:bodyPr>
          <a:lstStyle/>
          <a:p>
            <a:endParaRPr dirty="0"/>
          </a:p>
        </p:txBody>
      </p:sp>
      <p:sp>
        <p:nvSpPr>
          <p:cNvPr id="211" name="Shape 211"/>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4411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16" name="Shape 216"/>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9195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05" name="Shape 205"/>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0013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21" name="Shape 221"/>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1993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27" name="Shape 227"/>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5228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33" name="Shape 233"/>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711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39" name="Shape 239"/>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674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45" name="Shape 245"/>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1586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94" name="Shape 94"/>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5790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51" name="Shape 251"/>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9211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57" name="Shape 257"/>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2830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94690" y="4379595"/>
            <a:ext cx="5557520" cy="4149090"/>
          </a:xfrm>
          <a:prstGeom prst="rect">
            <a:avLst/>
          </a:prstGeom>
        </p:spPr>
        <p:txBody>
          <a:bodyPr lIns="92367" tIns="92367" rIns="92367" bIns="92367" anchor="t" anchorCtr="0">
            <a:noAutofit/>
          </a:bodyPr>
          <a:lstStyle/>
          <a:p>
            <a:endParaRPr dirty="0"/>
          </a:p>
        </p:txBody>
      </p:sp>
    </p:spTree>
    <p:extLst>
      <p:ext uri="{BB962C8B-B14F-4D97-AF65-F5344CB8AC3E}">
        <p14:creationId xmlns:p14="http://schemas.microsoft.com/office/powerpoint/2010/main" val="251277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69" name="Shape 269"/>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81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94691" y="4379595"/>
            <a:ext cx="5557519" cy="4149090"/>
          </a:xfrm>
          <a:prstGeom prst="rect">
            <a:avLst/>
          </a:prstGeom>
          <a:noFill/>
          <a:ln>
            <a:noFill/>
          </a:ln>
        </p:spPr>
        <p:txBody>
          <a:bodyPr lIns="92367" tIns="92367" rIns="92367" bIns="92367" anchor="ctr" anchorCtr="0">
            <a:noAutofit/>
          </a:bodyPr>
          <a:lstStyle/>
          <a:p>
            <a:endParaRPr dirty="0"/>
          </a:p>
        </p:txBody>
      </p:sp>
      <p:sp>
        <p:nvSpPr>
          <p:cNvPr id="99" name="Shape 99"/>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609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94691" y="4379595"/>
            <a:ext cx="5557519" cy="4149090"/>
          </a:xfrm>
          <a:prstGeom prst="rect">
            <a:avLst/>
          </a:prstGeom>
          <a:noFill/>
          <a:ln>
            <a:noFill/>
          </a:ln>
        </p:spPr>
        <p:txBody>
          <a:bodyPr lIns="92367" tIns="92367" rIns="92367" bIns="92367" anchor="ctr" anchorCtr="0">
            <a:noAutofit/>
          </a:bodyPr>
          <a:lstStyle/>
          <a:p>
            <a:endParaRPr dirty="0"/>
          </a:p>
        </p:txBody>
      </p:sp>
      <p:sp>
        <p:nvSpPr>
          <p:cNvPr id="105" name="Shape 105"/>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9625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r>
              <a:rPr lang="en-US" dirty="0"/>
              <a:t>Show example of one input data file next. All the rest of them put in back up slides.</a:t>
            </a:r>
          </a:p>
          <a:p>
            <a:r>
              <a:rPr lang="en-US" dirty="0"/>
              <a:t>Back up slides are available for this section that discusses each input file.</a:t>
            </a:r>
          </a:p>
        </p:txBody>
      </p:sp>
      <p:sp>
        <p:nvSpPr>
          <p:cNvPr id="111" name="Shape 111"/>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8336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117" name="Shape 117"/>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101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123" name="Shape 123"/>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4961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129" name="Shape 129"/>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0616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6000" b="0" i="0" u="none" strike="noStrike" cap="none" dirty="0">
                <a:solidFill>
                  <a:schemeClr val="dk1"/>
                </a:solidFill>
                <a:latin typeface="Calibri"/>
                <a:ea typeface="Calibri"/>
                <a:cs typeface="Calibri"/>
                <a:sym typeface="Calibri"/>
              </a:rPr>
              <a:t>March Madness</a:t>
            </a:r>
            <a:br>
              <a:rPr lang="en-US" sz="6000" b="0" i="0" u="none" strike="noStrike" cap="none" dirty="0">
                <a:solidFill>
                  <a:schemeClr val="dk1"/>
                </a:solidFill>
                <a:latin typeface="Calibri"/>
                <a:ea typeface="Calibri"/>
                <a:cs typeface="Calibri"/>
                <a:sym typeface="Calibri"/>
              </a:rPr>
            </a:br>
            <a:r>
              <a:rPr lang="en-US" sz="4000" b="0" i="0" u="none" strike="noStrike" cap="none" dirty="0">
                <a:solidFill>
                  <a:schemeClr val="dk1"/>
                </a:solidFill>
                <a:latin typeface="Calibri"/>
                <a:ea typeface="Calibri"/>
                <a:cs typeface="Calibri"/>
                <a:sym typeface="Calibri"/>
              </a:rPr>
              <a:t>An Artificial Intelligence Perspective</a:t>
            </a:r>
          </a:p>
        </p:txBody>
      </p:sp>
      <p:sp>
        <p:nvSpPr>
          <p:cNvPr id="85" name="Shape 85"/>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r>
              <a:rPr lang="en-US" sz="2400" b="0" i="0" u="none" strike="noStrike" cap="none" dirty="0">
                <a:solidFill>
                  <a:schemeClr val="dk1"/>
                </a:solidFill>
                <a:latin typeface="Calibri"/>
                <a:ea typeface="Calibri"/>
                <a:cs typeface="Calibri"/>
                <a:sym typeface="Calibri"/>
              </a:rPr>
              <a:t>Kyle Healy, Brogan Joynson, Jayant Sahewal</a:t>
            </a:r>
          </a:p>
          <a:p>
            <a:pPr marL="0" marR="0" lvl="0" indent="0" algn="ctr" rtl="0">
              <a:lnSpc>
                <a:spcPct val="90000"/>
              </a:lnSpc>
              <a:spcBef>
                <a:spcPts val="0"/>
              </a:spcBef>
              <a:buClr>
                <a:schemeClr val="dk1"/>
              </a:buClr>
              <a:buSzPct val="25000"/>
              <a:buFont typeface="Arial"/>
              <a:buNone/>
            </a:pPr>
            <a:endParaRPr dirty="0"/>
          </a:p>
          <a:p>
            <a:pPr marL="0" marR="0" lvl="0" indent="0" algn="ctr" rtl="0">
              <a:lnSpc>
                <a:spcPct val="90000"/>
              </a:lnSpc>
              <a:spcBef>
                <a:spcPts val="0"/>
              </a:spcBef>
              <a:buClr>
                <a:schemeClr val="dk1"/>
              </a:buClr>
              <a:buSzPct val="25000"/>
              <a:buFont typeface="Arial"/>
              <a:buNone/>
            </a:pPr>
            <a:r>
              <a:rPr lang="en-US" dirty="0"/>
              <a:t>https://github.com/healykys/MarchMadnessProject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Training the models</a:t>
            </a:r>
          </a:p>
        </p:txBody>
      </p:sp>
      <p:sp>
        <p:nvSpPr>
          <p:cNvPr id="138" name="Shape 138"/>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dirty="0"/>
              <a:t>Data split using StratifiedShuffleSplit - a scikit-learn library</a:t>
            </a:r>
          </a:p>
          <a:p>
            <a:pPr marL="0" marR="0" lvl="0" indent="0" algn="l" rtl="0">
              <a:lnSpc>
                <a:spcPct val="90000"/>
              </a:lnSpc>
              <a:spcBef>
                <a:spcPts val="0"/>
              </a:spcBef>
              <a:spcAft>
                <a:spcPts val="0"/>
              </a:spcAft>
              <a:buNone/>
            </a:pPr>
            <a:endParaRPr dirty="0"/>
          </a:p>
          <a:p>
            <a:pPr marL="228600" marR="0" lvl="0" indent="-228600" algn="l" rtl="0">
              <a:lnSpc>
                <a:spcPct val="90000"/>
              </a:lnSpc>
              <a:spcBef>
                <a:spcPts val="0"/>
              </a:spcBef>
              <a:spcAft>
                <a:spcPts val="0"/>
              </a:spcAft>
              <a:buClr>
                <a:schemeClr val="dk1"/>
              </a:buClr>
              <a:buSzPct val="100000"/>
              <a:buFont typeface="Arial"/>
              <a:buChar char="•"/>
            </a:pPr>
            <a:r>
              <a:rPr lang="en-US" dirty="0"/>
              <a:t>StratifiedShuffleSplit - a scikit-learn library</a:t>
            </a:r>
          </a:p>
          <a:p>
            <a:pPr marL="0" marR="0" lvl="0" indent="0" algn="l" rtl="0">
              <a:lnSpc>
                <a:spcPct val="90000"/>
              </a:lnSpc>
              <a:spcBef>
                <a:spcPts val="0"/>
              </a:spcBef>
              <a:spcAft>
                <a:spcPts val="0"/>
              </a:spcAft>
              <a:buNone/>
            </a:pPr>
            <a:r>
              <a:rPr lang="en-US" dirty="0"/>
              <a:t> </a:t>
            </a:r>
          </a:p>
          <a:p>
            <a:pPr marL="228600" marR="0" lvl="0" indent="-228600" algn="l" rtl="0">
              <a:lnSpc>
                <a:spcPct val="90000"/>
              </a:lnSpc>
              <a:spcBef>
                <a:spcPts val="0"/>
              </a:spcBef>
              <a:spcAft>
                <a:spcPts val="0"/>
              </a:spcAft>
              <a:buClr>
                <a:schemeClr val="dk1"/>
              </a:buClr>
              <a:buSzPct val="100000"/>
              <a:buFont typeface="Arial"/>
              <a:buChar char="•"/>
            </a:pPr>
            <a:r>
              <a:rPr lang="en-US" dirty="0"/>
              <a:t>Shuffles and then splits data into training and testing data</a:t>
            </a:r>
          </a:p>
          <a:p>
            <a:pPr marL="0" marR="0" lvl="0" indent="0" algn="l" rtl="0">
              <a:lnSpc>
                <a:spcPct val="90000"/>
              </a:lnSpc>
              <a:spcBef>
                <a:spcPts val="0"/>
              </a:spcBef>
              <a:spcAft>
                <a:spcPts val="0"/>
              </a:spcAft>
              <a:buNone/>
            </a:pPr>
            <a:r>
              <a:rPr lang="en-US" dirty="0"/>
              <a:t> </a:t>
            </a:r>
          </a:p>
          <a:p>
            <a:pPr marL="228600" marR="0" lvl="0" indent="-228600" algn="l" rtl="0">
              <a:lnSpc>
                <a:spcPct val="90000"/>
              </a:lnSpc>
              <a:spcBef>
                <a:spcPts val="0"/>
              </a:spcBef>
              <a:spcAft>
                <a:spcPts val="0"/>
              </a:spcAft>
              <a:buClr>
                <a:schemeClr val="dk1"/>
              </a:buClr>
              <a:buSzPct val="100000"/>
              <a:buFont typeface="Arial"/>
              <a:buChar char="•"/>
            </a:pPr>
            <a:r>
              <a:rPr lang="en-US" dirty="0"/>
              <a:t>Stratified - preserves the same percentage for each target class as in the complete set.</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10</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GridSearchCV</a:t>
            </a:r>
          </a:p>
        </p:txBody>
      </p:sp>
      <p:sp>
        <p:nvSpPr>
          <p:cNvPr id="144" name="Shape 144"/>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dirty="0"/>
              <a:t>GridSearchCV is part of the scikit-learn model_selection library</a:t>
            </a:r>
          </a:p>
          <a:p>
            <a:pPr marL="0" marR="0" lvl="0" indent="0" algn="l" rtl="0">
              <a:lnSpc>
                <a:spcPct val="90000"/>
              </a:lnSpc>
              <a:spcBef>
                <a:spcPts val="0"/>
              </a:spcBef>
              <a:spcAft>
                <a:spcPts val="0"/>
              </a:spcAft>
              <a:buNone/>
            </a:pPr>
            <a:endParaRPr dirty="0"/>
          </a:p>
          <a:p>
            <a:pPr marL="228600" marR="0" lvl="0" indent="-228600" algn="l" rtl="0">
              <a:lnSpc>
                <a:spcPct val="90000"/>
              </a:lnSpc>
              <a:spcBef>
                <a:spcPts val="0"/>
              </a:spcBef>
              <a:spcAft>
                <a:spcPts val="0"/>
              </a:spcAft>
              <a:buClr>
                <a:schemeClr val="dk1"/>
              </a:buClr>
              <a:buSzPct val="100000"/>
              <a:buFont typeface="Arial"/>
              <a:buChar char="•"/>
            </a:pPr>
            <a:r>
              <a:rPr lang="en-US" dirty="0"/>
              <a:t>Estimators: C, Kernel, or Gamma - used for scoring models</a:t>
            </a:r>
          </a:p>
          <a:p>
            <a:pPr marL="0" marR="0" lvl="0" indent="0" algn="l" rtl="0">
              <a:lnSpc>
                <a:spcPct val="90000"/>
              </a:lnSpc>
              <a:spcBef>
                <a:spcPts val="0"/>
              </a:spcBef>
              <a:spcAft>
                <a:spcPts val="0"/>
              </a:spcAft>
              <a:buNone/>
            </a:pPr>
            <a:endParaRPr dirty="0"/>
          </a:p>
          <a:p>
            <a:pPr marL="228600" marR="0" lvl="0" indent="-228600" algn="l" rtl="0">
              <a:lnSpc>
                <a:spcPct val="90000"/>
              </a:lnSpc>
              <a:spcBef>
                <a:spcPts val="0"/>
              </a:spcBef>
              <a:spcAft>
                <a:spcPts val="0"/>
              </a:spcAft>
              <a:buClr>
                <a:schemeClr val="dk1"/>
              </a:buClr>
              <a:buSzPct val="100000"/>
              <a:buFont typeface="Arial"/>
              <a:buChar char="•"/>
            </a:pPr>
            <a:r>
              <a:rPr lang="en-US" dirty="0"/>
              <a:t>Exhaustively generates candidates from a grid of parameter values</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11</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dirty="0"/>
              <a:t>Extra Trees Classifier</a:t>
            </a:r>
          </a:p>
        </p:txBody>
      </p:sp>
      <p:sp>
        <p:nvSpPr>
          <p:cNvPr id="150" name="Shape 150"/>
          <p:cNvSpPr txBox="1">
            <a:spLocks noGrp="1"/>
          </p:cNvSpPr>
          <p:nvPr>
            <p:ph type="body" idx="1"/>
          </p:nvPr>
        </p:nvSpPr>
        <p:spPr>
          <a:xfrm>
            <a:off x="683057" y="1531725"/>
            <a:ext cx="4983300" cy="4645200"/>
          </a:xfrm>
          <a:prstGeom prst="rect">
            <a:avLst/>
          </a:prstGeom>
        </p:spPr>
        <p:txBody>
          <a:bodyPr lIns="91425" tIns="91425" rIns="91425" bIns="91425" anchor="t" anchorCtr="0">
            <a:noAutofit/>
          </a:bodyPr>
          <a:lstStyle/>
          <a:p>
            <a:pPr marL="457200" lvl="0" indent="-228600" rtl="0">
              <a:lnSpc>
                <a:spcPct val="100000"/>
              </a:lnSpc>
              <a:spcBef>
                <a:spcPts val="0"/>
              </a:spcBef>
            </a:pPr>
            <a:r>
              <a:rPr lang="en-US" dirty="0"/>
              <a:t>Scikit-Learn Ensemble Library</a:t>
            </a:r>
          </a:p>
          <a:p>
            <a:pPr marL="457200" lvl="0" indent="-228600" rtl="0">
              <a:lnSpc>
                <a:spcPct val="100000"/>
              </a:lnSpc>
              <a:spcBef>
                <a:spcPts val="0"/>
              </a:spcBef>
            </a:pPr>
            <a:r>
              <a:rPr lang="en-US" dirty="0"/>
              <a:t>Fits several different randomized decision trees</a:t>
            </a:r>
          </a:p>
          <a:p>
            <a:pPr marL="457200" lvl="0" indent="-228600" rtl="0">
              <a:lnSpc>
                <a:spcPct val="100000"/>
              </a:lnSpc>
              <a:spcBef>
                <a:spcPts val="0"/>
              </a:spcBef>
            </a:pPr>
            <a:r>
              <a:rPr lang="en-US" dirty="0"/>
              <a:t>Improves accuracy through for prediction</a:t>
            </a:r>
          </a:p>
          <a:p>
            <a:pPr marL="457200" lvl="0" indent="-228600">
              <a:lnSpc>
                <a:spcPct val="100000"/>
              </a:lnSpc>
              <a:spcBef>
                <a:spcPts val="0"/>
              </a:spcBef>
            </a:pPr>
            <a:r>
              <a:rPr lang="en-US" dirty="0"/>
              <a:t>Uses averaging to combat overfitting</a:t>
            </a:r>
          </a:p>
        </p:txBody>
      </p:sp>
      <p:pic>
        <p:nvPicPr>
          <p:cNvPr id="151" name="Shape 151" descr="etc.jpg"/>
          <p:cNvPicPr preferRelativeResize="0"/>
          <p:nvPr/>
        </p:nvPicPr>
        <p:blipFill>
          <a:blip r:embed="rId3">
            <a:alphaModFix/>
          </a:blip>
          <a:stretch>
            <a:fillRect/>
          </a:stretch>
        </p:blipFill>
        <p:spPr>
          <a:xfrm>
            <a:off x="6019011" y="375221"/>
            <a:ext cx="5740173" cy="5952427"/>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12</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dirty="0"/>
              <a:t>Logistic Regression</a:t>
            </a:r>
          </a:p>
        </p:txBody>
      </p:sp>
      <p:sp>
        <p:nvSpPr>
          <p:cNvPr id="157" name="Shape 157"/>
          <p:cNvSpPr txBox="1">
            <a:spLocks noGrp="1"/>
          </p:cNvSpPr>
          <p:nvPr>
            <p:ph type="body" idx="1"/>
          </p:nvPr>
        </p:nvSpPr>
        <p:spPr>
          <a:xfrm>
            <a:off x="550208" y="1560906"/>
            <a:ext cx="5610000" cy="4606800"/>
          </a:xfrm>
          <a:prstGeom prst="rect">
            <a:avLst/>
          </a:prstGeom>
        </p:spPr>
        <p:txBody>
          <a:bodyPr lIns="91425" tIns="91425" rIns="91425" bIns="91425" anchor="t" anchorCtr="0">
            <a:noAutofit/>
          </a:bodyPr>
          <a:lstStyle/>
          <a:p>
            <a:pPr marL="457200" lvl="0" indent="-228600" rtl="0">
              <a:lnSpc>
                <a:spcPct val="100000"/>
              </a:lnSpc>
              <a:spcBef>
                <a:spcPts val="0"/>
              </a:spcBef>
            </a:pPr>
            <a:r>
              <a:rPr lang="en-US" dirty="0"/>
              <a:t>Logistic regression is a classifier in the scikit-learn linear model library</a:t>
            </a:r>
          </a:p>
          <a:p>
            <a:pPr marL="457200" lvl="0" indent="-228600" rtl="0">
              <a:lnSpc>
                <a:spcPct val="100000"/>
              </a:lnSpc>
              <a:spcBef>
                <a:spcPts val="0"/>
              </a:spcBef>
            </a:pPr>
            <a:r>
              <a:rPr lang="en-US" dirty="0"/>
              <a:t>Uses training algorithm that compares one-vs-rest to determine a predicted outcome</a:t>
            </a:r>
          </a:p>
          <a:p>
            <a:pPr marL="0" lvl="0" indent="0">
              <a:spcBef>
                <a:spcPts val="0"/>
              </a:spcBef>
              <a:buNone/>
            </a:pPr>
            <a:endParaRPr dirty="0"/>
          </a:p>
        </p:txBody>
      </p:sp>
      <p:pic>
        <p:nvPicPr>
          <p:cNvPr id="158" name="Shape 158" descr="logisticRegression.jpg"/>
          <p:cNvPicPr preferRelativeResize="0"/>
          <p:nvPr/>
        </p:nvPicPr>
        <p:blipFill>
          <a:blip r:embed="rId3">
            <a:alphaModFix/>
          </a:blip>
          <a:stretch>
            <a:fillRect/>
          </a:stretch>
        </p:blipFill>
        <p:spPr>
          <a:xfrm>
            <a:off x="6190488" y="317308"/>
            <a:ext cx="5596128" cy="5982908"/>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13</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838200" y="365125"/>
            <a:ext cx="5562600" cy="1325700"/>
          </a:xfrm>
          <a:prstGeom prst="rect">
            <a:avLst/>
          </a:prstGeom>
        </p:spPr>
        <p:txBody>
          <a:bodyPr lIns="91425" tIns="91425" rIns="91425" bIns="91425" anchor="ctr" anchorCtr="0">
            <a:noAutofit/>
          </a:bodyPr>
          <a:lstStyle/>
          <a:p>
            <a:pPr lvl="0">
              <a:spcBef>
                <a:spcPts val="0"/>
              </a:spcBef>
              <a:buNone/>
            </a:pPr>
            <a:r>
              <a:rPr lang="en-US" dirty="0"/>
              <a:t>Deep Learning: Keras with TensorFlow</a:t>
            </a:r>
          </a:p>
        </p:txBody>
      </p:sp>
      <p:sp>
        <p:nvSpPr>
          <p:cNvPr id="164" name="Shape 164"/>
          <p:cNvSpPr txBox="1">
            <a:spLocks noGrp="1"/>
          </p:cNvSpPr>
          <p:nvPr>
            <p:ph type="body" idx="1"/>
          </p:nvPr>
        </p:nvSpPr>
        <p:spPr>
          <a:xfrm>
            <a:off x="578946" y="1706753"/>
            <a:ext cx="4913700" cy="4727700"/>
          </a:xfrm>
          <a:prstGeom prst="rect">
            <a:avLst/>
          </a:prstGeom>
        </p:spPr>
        <p:txBody>
          <a:bodyPr lIns="91425" tIns="91425" rIns="91425" bIns="91425" anchor="t" anchorCtr="0">
            <a:noAutofit/>
          </a:bodyPr>
          <a:lstStyle/>
          <a:p>
            <a:pPr marL="457200" lvl="0" indent="-228600" rtl="0">
              <a:lnSpc>
                <a:spcPct val="100000"/>
              </a:lnSpc>
              <a:spcBef>
                <a:spcPts val="0"/>
              </a:spcBef>
            </a:pPr>
            <a:r>
              <a:rPr lang="en-US" dirty="0"/>
              <a:t>TensorFlow is an </a:t>
            </a:r>
            <a:r>
              <a:rPr lang="en-US" dirty="0" smtClean="0"/>
              <a:t>open source </a:t>
            </a:r>
            <a:r>
              <a:rPr lang="en-US" dirty="0"/>
              <a:t>library for numerical computation</a:t>
            </a:r>
          </a:p>
          <a:p>
            <a:pPr marL="457200" lvl="0" indent="-228600">
              <a:lnSpc>
                <a:spcPct val="100000"/>
              </a:lnSpc>
              <a:spcBef>
                <a:spcPts val="0"/>
              </a:spcBef>
            </a:pPr>
            <a:r>
              <a:rPr lang="en-US" dirty="0"/>
              <a:t>Keras runs on top of TensorFlow to run deep learning models which can be used as classification or regression estimators in scikit-learn</a:t>
            </a:r>
          </a:p>
        </p:txBody>
      </p:sp>
      <p:pic>
        <p:nvPicPr>
          <p:cNvPr id="165" name="Shape 165" descr="keras.jpg"/>
          <p:cNvPicPr preferRelativeResize="0"/>
          <p:nvPr/>
        </p:nvPicPr>
        <p:blipFill>
          <a:blip r:embed="rId3">
            <a:alphaModFix/>
          </a:blip>
          <a:stretch>
            <a:fillRect/>
          </a:stretch>
        </p:blipFill>
        <p:spPr>
          <a:xfrm>
            <a:off x="6050802" y="374088"/>
            <a:ext cx="5680950" cy="5880407"/>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14</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dirty="0"/>
              <a:t>Random Forest</a:t>
            </a:r>
          </a:p>
          <a:p>
            <a:pPr lvl="0">
              <a:spcBef>
                <a:spcPts val="0"/>
              </a:spcBef>
              <a:buNone/>
            </a:pPr>
            <a:endParaRPr dirty="0"/>
          </a:p>
        </p:txBody>
      </p:sp>
      <p:sp>
        <p:nvSpPr>
          <p:cNvPr id="171" name="Shape 171"/>
          <p:cNvSpPr txBox="1">
            <a:spLocks noGrp="1"/>
          </p:cNvSpPr>
          <p:nvPr>
            <p:ph type="body" idx="1"/>
          </p:nvPr>
        </p:nvSpPr>
        <p:spPr>
          <a:xfrm>
            <a:off x="411950" y="1232597"/>
            <a:ext cx="5226900" cy="4606800"/>
          </a:xfrm>
          <a:prstGeom prst="rect">
            <a:avLst/>
          </a:prstGeom>
        </p:spPr>
        <p:txBody>
          <a:bodyPr lIns="91425" tIns="91425" rIns="91425" bIns="91425" anchor="t" anchorCtr="0">
            <a:noAutofit/>
          </a:bodyPr>
          <a:lstStyle/>
          <a:p>
            <a:pPr marL="457200" lvl="0" indent="-228600" rtl="0">
              <a:lnSpc>
                <a:spcPct val="100000"/>
              </a:lnSpc>
              <a:spcBef>
                <a:spcPts val="0"/>
              </a:spcBef>
            </a:pPr>
            <a:r>
              <a:rPr lang="en-US" dirty="0"/>
              <a:t>A meta-estimator in the scikit-learn ensemble library</a:t>
            </a:r>
          </a:p>
          <a:p>
            <a:pPr marL="457200" lvl="0" indent="-228600" rtl="0">
              <a:lnSpc>
                <a:spcPct val="100000"/>
              </a:lnSpc>
              <a:spcBef>
                <a:spcPts val="0"/>
              </a:spcBef>
            </a:pPr>
            <a:r>
              <a:rPr lang="en-US" dirty="0"/>
              <a:t>Fits several decision tree classifiers on sub-samples of the data</a:t>
            </a:r>
          </a:p>
          <a:p>
            <a:pPr marL="457200" lvl="0" indent="-228600">
              <a:lnSpc>
                <a:spcPct val="100000"/>
              </a:lnSpc>
              <a:spcBef>
                <a:spcPts val="0"/>
              </a:spcBef>
            </a:pPr>
            <a:r>
              <a:rPr lang="en-US" dirty="0"/>
              <a:t>Uses averaging to improve predictive accuracy and helps to control over-fitting </a:t>
            </a:r>
          </a:p>
        </p:txBody>
      </p:sp>
      <p:pic>
        <p:nvPicPr>
          <p:cNvPr id="172" name="Shape 172" descr="randomForest.jpg"/>
          <p:cNvPicPr preferRelativeResize="0"/>
          <p:nvPr/>
        </p:nvPicPr>
        <p:blipFill>
          <a:blip r:embed="rId3">
            <a:alphaModFix/>
          </a:blip>
          <a:stretch>
            <a:fillRect/>
          </a:stretch>
        </p:blipFill>
        <p:spPr>
          <a:xfrm>
            <a:off x="6099049" y="317308"/>
            <a:ext cx="5747380" cy="5763451"/>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15</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dirty="0"/>
              <a:t>Support Vector Machine</a:t>
            </a:r>
          </a:p>
        </p:txBody>
      </p:sp>
      <p:sp>
        <p:nvSpPr>
          <p:cNvPr id="178" name="Shape 178"/>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457200" lvl="0" indent="-228600" rtl="0">
              <a:spcBef>
                <a:spcPts val="0"/>
              </a:spcBef>
            </a:pPr>
            <a:r>
              <a:rPr lang="en-US" dirty="0"/>
              <a:t>Set of supervised learning methods used for classification, regression and outliers’ </a:t>
            </a:r>
            <a:r>
              <a:rPr lang="en-US" dirty="0" smtClean="0"/>
              <a:t>detection</a:t>
            </a:r>
          </a:p>
          <a:p>
            <a:pPr marL="457200" lvl="0" indent="-228600" rtl="0">
              <a:spcBef>
                <a:spcPts val="0"/>
              </a:spcBef>
            </a:pPr>
            <a:endParaRPr lang="en-US" dirty="0"/>
          </a:p>
          <a:p>
            <a:pPr marL="457200" lvl="0" indent="-228600" rtl="0">
              <a:spcBef>
                <a:spcPts val="0"/>
              </a:spcBef>
            </a:pPr>
            <a:r>
              <a:rPr lang="en-US" dirty="0"/>
              <a:t>Use subset  of training points in the decision function (support vectors) </a:t>
            </a:r>
            <a:endParaRPr lang="en-US" dirty="0" smtClean="0"/>
          </a:p>
          <a:p>
            <a:pPr marL="457200" lvl="0" indent="-228600" rtl="0">
              <a:spcBef>
                <a:spcPts val="0"/>
              </a:spcBef>
            </a:pPr>
            <a:endParaRPr lang="en-US" dirty="0"/>
          </a:p>
          <a:p>
            <a:pPr marL="457200" lvl="0" indent="-228600" rtl="0">
              <a:spcBef>
                <a:spcPts val="0"/>
              </a:spcBef>
            </a:pPr>
            <a:r>
              <a:rPr lang="en-US" dirty="0"/>
              <a:t>SVMs do not directly provide probability estimates</a:t>
            </a:r>
          </a:p>
          <a:p>
            <a:pPr marL="914400" lvl="1" indent="-228600" rtl="0">
              <a:spcBef>
                <a:spcPts val="0"/>
              </a:spcBef>
            </a:pPr>
            <a:r>
              <a:rPr lang="en-US" dirty="0"/>
              <a:t>they are calculated using five-fold cross-validation which takes a lot of </a:t>
            </a:r>
            <a:r>
              <a:rPr lang="en-US" dirty="0" smtClean="0"/>
              <a:t>time</a:t>
            </a:r>
          </a:p>
          <a:p>
            <a:pPr marL="914400" lvl="1" indent="-228600" rtl="0">
              <a:spcBef>
                <a:spcPts val="0"/>
              </a:spcBef>
            </a:pPr>
            <a:endParaRPr lang="en-US" dirty="0"/>
          </a:p>
          <a:p>
            <a:pPr marL="457200" lvl="0" indent="-228600">
              <a:spcBef>
                <a:spcPts val="0"/>
              </a:spcBef>
            </a:pPr>
            <a:r>
              <a:rPr lang="en-US" dirty="0"/>
              <a:t>Our SVM model did not converge</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16</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838200" y="26067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Results</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17</a:t>
            </a:fld>
            <a:endParaRPr lang="en-US" sz="1200" b="0" i="0" u="none" strike="noStrike" cap="none" dirty="0">
              <a:solidFill>
                <a:srgbClr val="888888"/>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4245820005"/>
              </p:ext>
            </p:extLst>
          </p:nvPr>
        </p:nvGraphicFramePr>
        <p:xfrm>
          <a:off x="916432" y="1506050"/>
          <a:ext cx="10266680" cy="4612360"/>
        </p:xfrm>
        <a:graphic>
          <a:graphicData uri="http://schemas.openxmlformats.org/drawingml/2006/table">
            <a:tbl>
              <a:tblPr firstRow="1" bandRow="1">
                <a:tableStyleId>{5C22544A-7EE6-4342-B048-85BDC9FD1C3A}</a:tableStyleId>
              </a:tblPr>
              <a:tblGrid>
                <a:gridCol w="5133340"/>
                <a:gridCol w="5133340"/>
              </a:tblGrid>
              <a:tr h="757880">
                <a:tc>
                  <a:txBody>
                    <a:bodyPr/>
                    <a:lstStyle/>
                    <a:p>
                      <a:r>
                        <a:rPr lang="en-US" sz="2400" dirty="0" smtClean="0"/>
                        <a:t>Algorithm</a:t>
                      </a:r>
                      <a:endParaRPr lang="en-US" sz="2400" dirty="0"/>
                    </a:p>
                  </a:txBody>
                  <a:tcPr/>
                </a:tc>
                <a:tc>
                  <a:txBody>
                    <a:bodyPr/>
                    <a:lstStyle/>
                    <a:p>
                      <a:r>
                        <a:rPr lang="en-US" sz="2400" dirty="0" smtClean="0"/>
                        <a:t>Log Loss</a:t>
                      </a:r>
                      <a:endParaRPr lang="en-US" sz="2400" dirty="0"/>
                    </a:p>
                  </a:txBody>
                  <a:tcPr/>
                </a:tc>
              </a:tr>
              <a:tr h="757880">
                <a:tc>
                  <a:txBody>
                    <a:bodyPr/>
                    <a:lstStyle/>
                    <a:p>
                      <a:r>
                        <a:rPr lang="en-US" sz="2400" dirty="0" smtClean="0"/>
                        <a:t>Extra Trees Classifier</a:t>
                      </a:r>
                      <a:endParaRPr lang="en-US" sz="2400" dirty="0"/>
                    </a:p>
                  </a:txBody>
                  <a:tcPr/>
                </a:tc>
                <a:tc>
                  <a:txBody>
                    <a:bodyPr/>
                    <a:lstStyle/>
                    <a:p>
                      <a:r>
                        <a:rPr lang="en-US" sz="2400" dirty="0" smtClean="0"/>
                        <a:t>0.317722</a:t>
                      </a:r>
                      <a:endParaRPr lang="en-US" sz="2400" dirty="0"/>
                    </a:p>
                  </a:txBody>
                  <a:tcPr/>
                </a:tc>
              </a:tr>
              <a:tr h="757880">
                <a:tc>
                  <a:txBody>
                    <a:bodyPr/>
                    <a:lstStyle/>
                    <a:p>
                      <a:r>
                        <a:rPr lang="en-US" sz="2400" dirty="0" smtClean="0"/>
                        <a:t>Random Forest Classifier</a:t>
                      </a:r>
                      <a:endParaRPr lang="en-US" sz="2400" dirty="0"/>
                    </a:p>
                  </a:txBody>
                  <a:tcPr/>
                </a:tc>
                <a:tc>
                  <a:txBody>
                    <a:bodyPr/>
                    <a:lstStyle/>
                    <a:p>
                      <a:r>
                        <a:rPr lang="en-US" sz="2400" dirty="0" smtClean="0"/>
                        <a:t>0.553033</a:t>
                      </a:r>
                      <a:endParaRPr lang="en-US" sz="2400" dirty="0"/>
                    </a:p>
                  </a:txBody>
                  <a:tcPr/>
                </a:tc>
              </a:tr>
              <a:tr h="757880">
                <a:tc>
                  <a:txBody>
                    <a:bodyPr/>
                    <a:lstStyle/>
                    <a:p>
                      <a:r>
                        <a:rPr lang="en-US" sz="2400" dirty="0" smtClean="0"/>
                        <a:t>Logistic Regression</a:t>
                      </a:r>
                      <a:endParaRPr lang="en-US" sz="2400" dirty="0"/>
                    </a:p>
                  </a:txBody>
                  <a:tcPr/>
                </a:tc>
                <a:tc>
                  <a:txBody>
                    <a:bodyPr/>
                    <a:lstStyle/>
                    <a:p>
                      <a:r>
                        <a:rPr lang="en-US" sz="2400" dirty="0" smtClean="0"/>
                        <a:t>0.583911</a:t>
                      </a:r>
                      <a:endParaRPr lang="en-US" sz="2400" dirty="0"/>
                    </a:p>
                  </a:txBody>
                  <a:tcPr/>
                </a:tc>
              </a:tr>
              <a:tr h="757880">
                <a:tc>
                  <a:txBody>
                    <a:bodyPr/>
                    <a:lstStyle/>
                    <a:p>
                      <a:r>
                        <a:rPr lang="en-US" sz="2400" dirty="0" smtClean="0"/>
                        <a:t>Deep Learning</a:t>
                      </a:r>
                      <a:r>
                        <a:rPr lang="en-US" sz="2400" baseline="0" dirty="0" smtClean="0"/>
                        <a:t>: </a:t>
                      </a:r>
                      <a:r>
                        <a:rPr lang="en-US" sz="2400" baseline="0" dirty="0" err="1" smtClean="0"/>
                        <a:t>Keras</a:t>
                      </a:r>
                      <a:r>
                        <a:rPr lang="en-US" sz="2400" baseline="0" dirty="0" smtClean="0"/>
                        <a:t> with </a:t>
                      </a:r>
                      <a:r>
                        <a:rPr lang="en-US" sz="2400" baseline="0" dirty="0" err="1" smtClean="0"/>
                        <a:t>TensorFlow</a:t>
                      </a:r>
                      <a:endParaRPr lang="en-US" sz="2400" dirty="0"/>
                    </a:p>
                  </a:txBody>
                  <a:tcPr/>
                </a:tc>
                <a:tc>
                  <a:txBody>
                    <a:bodyPr/>
                    <a:lstStyle/>
                    <a:p>
                      <a:r>
                        <a:rPr lang="en-US" sz="2400" dirty="0" smtClean="0"/>
                        <a:t>0.585499</a:t>
                      </a:r>
                      <a:endParaRPr lang="en-US" sz="2400" dirty="0"/>
                    </a:p>
                  </a:txBody>
                  <a:tcPr/>
                </a:tc>
              </a:tr>
              <a:tr h="757880">
                <a:tc>
                  <a:txBody>
                    <a:bodyPr/>
                    <a:lstStyle/>
                    <a:p>
                      <a:r>
                        <a:rPr lang="en-US" sz="2400" dirty="0" smtClean="0"/>
                        <a:t>Support Vector Machine</a:t>
                      </a:r>
                      <a:endParaRPr lang="en-US" sz="2400" dirty="0"/>
                    </a:p>
                  </a:txBody>
                  <a:tcPr/>
                </a:tc>
                <a:tc>
                  <a:txBody>
                    <a:bodyPr/>
                    <a:lstStyle/>
                    <a:p>
                      <a:r>
                        <a:rPr lang="en-US" sz="2400" dirty="0" smtClean="0"/>
                        <a:t>N/A</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Conclusion</a:t>
            </a:r>
          </a:p>
        </p:txBody>
      </p:sp>
      <p:sp>
        <p:nvSpPr>
          <p:cNvPr id="190" name="Shape 190"/>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457200" marR="0" lvl="0" indent="-228600" algn="l" rtl="0">
              <a:lnSpc>
                <a:spcPct val="90000"/>
              </a:lnSpc>
              <a:spcBef>
                <a:spcPts val="0"/>
              </a:spcBef>
            </a:pPr>
            <a:r>
              <a:rPr lang="en-US" dirty="0"/>
              <a:t>Kaggle competition closes tomorrow (3/16/2017) - the team is still submitting algorithms to the competition</a:t>
            </a:r>
          </a:p>
          <a:p>
            <a:pPr marL="457200" marR="0" lvl="0" indent="-228600" algn="l" rtl="0">
              <a:lnSpc>
                <a:spcPct val="90000"/>
              </a:lnSpc>
              <a:spcBef>
                <a:spcPts val="0"/>
              </a:spcBef>
            </a:pPr>
            <a:r>
              <a:rPr lang="en-US" dirty="0"/>
              <a:t>Kaggle allows only two final submissions of our choice for the competition</a:t>
            </a:r>
          </a:p>
          <a:p>
            <a:pPr marL="457200" marR="0" lvl="0" indent="-228600" algn="l" rtl="0">
              <a:lnSpc>
                <a:spcPct val="90000"/>
              </a:lnSpc>
              <a:spcBef>
                <a:spcPts val="0"/>
              </a:spcBef>
            </a:pPr>
            <a:r>
              <a:rPr lang="en-US" dirty="0"/>
              <a:t>Although Extra Trees Classifier was our best model for predicting previous year’s outcomes, we have to wait and see how the games play out this year to determine our best output model</a:t>
            </a:r>
          </a:p>
          <a:p>
            <a:pPr marL="457200" marR="0" lvl="0" indent="-228600" algn="l" rtl="0">
              <a:lnSpc>
                <a:spcPct val="90000"/>
              </a:lnSpc>
              <a:spcBef>
                <a:spcPts val="0"/>
              </a:spcBef>
            </a:pPr>
            <a:r>
              <a:rPr lang="en-US" dirty="0"/>
              <a:t>The logistic regression model submitted has more ability to handle randomness; therefore it may be more general and robust, even though it scored worse in previous year </a:t>
            </a:r>
            <a:r>
              <a:rPr lang="en-US" dirty="0" smtClean="0"/>
              <a:t>outcomes</a:t>
            </a:r>
            <a:endParaRPr lang="en-US" dirty="0"/>
          </a:p>
          <a:p>
            <a:pPr marL="228600" marR="0" lvl="0" indent="-228600" algn="l" rtl="0">
              <a:lnSpc>
                <a:spcPct val="90000"/>
              </a:lnSpc>
              <a:spcBef>
                <a:spcPts val="0"/>
              </a:spcBef>
              <a:buClr>
                <a:schemeClr val="dk1"/>
              </a:buClr>
              <a:buSzPct val="100000"/>
              <a:buFont typeface="Arial"/>
              <a:buNone/>
            </a:pPr>
            <a:endParaRPr dirty="0"/>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18</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dirty="0"/>
              <a:t>Conclusion </a:t>
            </a:r>
            <a:r>
              <a:rPr lang="en-US" dirty="0" smtClean="0"/>
              <a:t>(cont.)</a:t>
            </a:r>
            <a:endParaRPr lang="en-US" dirty="0"/>
          </a:p>
        </p:txBody>
      </p:sp>
      <p:sp>
        <p:nvSpPr>
          <p:cNvPr id="196" name="Shape 196"/>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457200" lvl="0" indent="-228600" rtl="0">
              <a:spcBef>
                <a:spcPts val="0"/>
              </a:spcBef>
            </a:pPr>
            <a:r>
              <a:rPr lang="en-US" dirty="0"/>
              <a:t>This is a difficult problem to predict due to possible game upsets. Our models with higher accuracies tend to choose the higher seeded team to win almost every time, resulting in all number 1 seeds in the Final </a:t>
            </a:r>
            <a:r>
              <a:rPr lang="en-US" dirty="0" smtClean="0"/>
              <a:t>Four</a:t>
            </a:r>
          </a:p>
          <a:p>
            <a:pPr marL="457200" lvl="0" indent="-228600" rtl="0">
              <a:spcBef>
                <a:spcPts val="0"/>
              </a:spcBef>
            </a:pPr>
            <a:endParaRPr lang="en-US" dirty="0"/>
          </a:p>
          <a:p>
            <a:pPr marL="457200" lvl="0" indent="-228600">
              <a:spcBef>
                <a:spcPts val="0"/>
              </a:spcBef>
            </a:pPr>
            <a:r>
              <a:rPr lang="en-US" dirty="0"/>
              <a:t>Odds of a perfect bracket are 1 in 9.2 quintillion</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19</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Introduction</a:t>
            </a:r>
          </a:p>
        </p:txBody>
      </p:sp>
      <p:sp>
        <p:nvSpPr>
          <p:cNvPr id="91" name="Shape 91"/>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March Madness is a single elimination college basketball tournament</a:t>
            </a:r>
          </a:p>
          <a:p>
            <a:pPr marL="0" marR="0" lvl="0" indent="0" algn="l" rtl="0">
              <a:lnSpc>
                <a:spcPct val="90000"/>
              </a:lnSpc>
              <a:spcBef>
                <a:spcPts val="0"/>
              </a:spcBef>
              <a:spcAft>
                <a:spcPts val="0"/>
              </a:spcAft>
              <a:buNone/>
            </a:pPr>
            <a:endParaRPr sz="1600" dirty="0"/>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Each year people participate in bracket predictions in hopes of predicting the perfect Final Four</a:t>
            </a:r>
          </a:p>
          <a:p>
            <a:pPr marL="0" marR="0" lvl="0" indent="0" algn="l" rtl="0">
              <a:lnSpc>
                <a:spcPct val="90000"/>
              </a:lnSpc>
              <a:spcBef>
                <a:spcPts val="1000"/>
              </a:spcBef>
              <a:spcAft>
                <a:spcPts val="0"/>
              </a:spcAft>
              <a:buNone/>
            </a:pPr>
            <a:endParaRPr sz="1600" dirty="0"/>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For this project, we entered the Kaggle competition, “March Machine Learning Madness 2017” to compete using machine learning algorithms in Python to predict this year’s </a:t>
            </a:r>
            <a:r>
              <a:rPr lang="en-US" sz="2800" b="0" i="0" u="none" strike="noStrike" cap="none" dirty="0" smtClean="0">
                <a:solidFill>
                  <a:schemeClr val="dk1"/>
                </a:solidFill>
                <a:latin typeface="Calibri"/>
                <a:ea typeface="Calibri"/>
                <a:cs typeface="Calibri"/>
                <a:sym typeface="Calibri"/>
              </a:rPr>
              <a:t>bracket</a:t>
            </a:r>
          </a:p>
          <a:p>
            <a:pPr marL="228600" marR="0" lvl="0" indent="-228600" algn="l" rtl="0">
              <a:lnSpc>
                <a:spcPct val="90000"/>
              </a:lnSpc>
              <a:spcBef>
                <a:spcPts val="1000"/>
              </a:spcBef>
              <a:spcAft>
                <a:spcPts val="0"/>
              </a:spcAft>
              <a:buClr>
                <a:schemeClr val="dk1"/>
              </a:buClr>
              <a:buSzPct val="100000"/>
              <a:buFont typeface="Arial"/>
              <a:buChar char="•"/>
            </a:pPr>
            <a:endParaRPr lang="en-US" sz="2400" b="0" i="0" u="none" strike="noStrike" cap="none" dirty="0" smtClean="0">
              <a:solidFill>
                <a:schemeClr val="dk1"/>
              </a:solidFill>
              <a:latin typeface="Calibri"/>
              <a:ea typeface="Calibri"/>
              <a:cs typeface="Calibri"/>
              <a:sym typeface="Calibri"/>
            </a:endParaRPr>
          </a:p>
          <a:p>
            <a:pPr indent="-228600"/>
            <a:r>
              <a:rPr lang="en-US" dirty="0"/>
              <a:t>Odds of a perfect bracket are 1 in 9.2 quintillion</a:t>
            </a:r>
          </a:p>
          <a:p>
            <a:pPr marL="228600" marR="0" lvl="0" indent="-228600" algn="l" rtl="0">
              <a:lnSpc>
                <a:spcPct val="90000"/>
              </a:lnSpc>
              <a:spcBef>
                <a:spcPts val="1000"/>
              </a:spcBef>
              <a:spcAft>
                <a:spcPts val="0"/>
              </a:spcAft>
              <a:buClr>
                <a:schemeClr val="dk1"/>
              </a:buClr>
              <a:buSzPct val="100000"/>
              <a:buFont typeface="Arial"/>
              <a:buChar char="•"/>
            </a:pPr>
            <a:endParaRPr lang="en-US"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Recommended Next steps</a:t>
            </a:r>
          </a:p>
        </p:txBody>
      </p:sp>
      <p:sp>
        <p:nvSpPr>
          <p:cNvPr id="202" name="Shape 202"/>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457200" marR="0" lvl="0" indent="-406400" algn="l" rtl="0">
              <a:lnSpc>
                <a:spcPct val="90000"/>
              </a:lnSpc>
              <a:spcBef>
                <a:spcPts val="0"/>
              </a:spcBef>
              <a:buClr>
                <a:schemeClr val="dk1"/>
              </a:buClr>
              <a:buSzPct val="100000"/>
              <a:buFont typeface="Calibri"/>
            </a:pPr>
            <a:r>
              <a:rPr lang="en-US" dirty="0"/>
              <a:t>More feature engineering</a:t>
            </a:r>
          </a:p>
          <a:p>
            <a:pPr marL="914400" marR="0" lvl="1" indent="-228600" algn="l" rtl="0">
              <a:lnSpc>
                <a:spcPct val="90000"/>
              </a:lnSpc>
              <a:spcBef>
                <a:spcPts val="0"/>
              </a:spcBef>
            </a:pPr>
            <a:r>
              <a:rPr lang="en-US" dirty="0"/>
              <a:t>Model was not robust enough with current feature engineering.</a:t>
            </a:r>
          </a:p>
          <a:p>
            <a:pPr marL="914400" marR="0" lvl="1" indent="-228600" algn="l" rtl="0">
              <a:lnSpc>
                <a:spcPct val="90000"/>
              </a:lnSpc>
              <a:spcBef>
                <a:spcPts val="0"/>
              </a:spcBef>
            </a:pPr>
            <a:r>
              <a:rPr lang="en-US" dirty="0"/>
              <a:t>More features are needed. Examples include: Total wins/losses this season, record against opposing team, home/away/neutral court.</a:t>
            </a:r>
          </a:p>
          <a:p>
            <a:pPr marL="457200" marR="0" lvl="0" indent="-228600" algn="l" rtl="0">
              <a:lnSpc>
                <a:spcPct val="90000"/>
              </a:lnSpc>
              <a:spcBef>
                <a:spcPts val="0"/>
              </a:spcBef>
            </a:pPr>
            <a:r>
              <a:rPr lang="en-US" dirty="0"/>
              <a:t>Decrease overfitting</a:t>
            </a:r>
          </a:p>
          <a:p>
            <a:pPr marL="914400" marR="0" lvl="1" indent="-228600" algn="l" rtl="0">
              <a:lnSpc>
                <a:spcPct val="90000"/>
              </a:lnSpc>
              <a:spcBef>
                <a:spcPts val="0"/>
              </a:spcBef>
            </a:pPr>
            <a:r>
              <a:rPr lang="en-US" dirty="0"/>
              <a:t>Overfitting occurred in some of the models</a:t>
            </a:r>
          </a:p>
          <a:p>
            <a:pPr marL="457200" marR="0" lvl="0" indent="-228600" algn="l" rtl="0">
              <a:lnSpc>
                <a:spcPct val="90000"/>
              </a:lnSpc>
              <a:spcBef>
                <a:spcPts val="0"/>
              </a:spcBef>
            </a:pPr>
            <a:r>
              <a:rPr lang="en-US" dirty="0"/>
              <a:t>Test more algorithms</a:t>
            </a:r>
          </a:p>
          <a:p>
            <a:pPr marL="457200" marR="0" lvl="0" indent="-228600" algn="l" rtl="0">
              <a:lnSpc>
                <a:spcPct val="90000"/>
              </a:lnSpc>
              <a:spcBef>
                <a:spcPts val="0"/>
              </a:spcBef>
            </a:pPr>
            <a:r>
              <a:rPr lang="en-US" dirty="0"/>
              <a:t>Test more hyper-parameters</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20</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References</a:t>
            </a:r>
          </a:p>
        </p:txBody>
      </p:sp>
      <p:sp>
        <p:nvSpPr>
          <p:cNvPr id="208" name="Shape 208"/>
          <p:cNvSpPr txBox="1">
            <a:spLocks noGrp="1"/>
          </p:cNvSpPr>
          <p:nvPr>
            <p:ph type="body" idx="1"/>
          </p:nvPr>
        </p:nvSpPr>
        <p:spPr>
          <a:xfrm>
            <a:off x="838200" y="1514729"/>
            <a:ext cx="10515600" cy="4351200"/>
          </a:xfrm>
          <a:prstGeom prst="rect">
            <a:avLst/>
          </a:prstGeom>
          <a:noFill/>
          <a:ln>
            <a:noFill/>
          </a:ln>
        </p:spPr>
        <p:txBody>
          <a:bodyPr lIns="91425" tIns="45700" rIns="91425" bIns="45700" anchor="t" anchorCtr="0">
            <a:noAutofit/>
          </a:bodyPr>
          <a:lstStyle/>
          <a:p>
            <a:pPr marL="457200" lvl="0" indent="-381000" algn="just" rtl="0">
              <a:lnSpc>
                <a:spcPct val="100000"/>
              </a:lnSpc>
              <a:spcBef>
                <a:spcPts val="0"/>
              </a:spcBef>
              <a:buSzPct val="100000"/>
            </a:pPr>
            <a:r>
              <a:rPr lang="en-US" sz="2400" dirty="0"/>
              <a:t>Kaggle. (2017). March Machine Learning Mania 2017. [Online]. Available: 	https://www.kaggle.com/c/march-machine-learning-mania-2017</a:t>
            </a:r>
          </a:p>
          <a:p>
            <a:pPr marL="457200" lvl="0" indent="-381000" algn="just" rtl="0">
              <a:lnSpc>
                <a:spcPct val="100000"/>
              </a:lnSpc>
              <a:spcBef>
                <a:spcPts val="0"/>
              </a:spcBef>
              <a:buSzPct val="100000"/>
            </a:pPr>
            <a:r>
              <a:rPr lang="en-US" sz="2400" dirty="0"/>
              <a:t>Scikit-learn Developers. (2017, February 24).  [Online]. Available: http://scikit-learn.org/</a:t>
            </a:r>
          </a:p>
          <a:p>
            <a:pPr marL="457200" lvl="0" indent="-381000" algn="just" rtl="0">
              <a:lnSpc>
                <a:spcPct val="100000"/>
              </a:lnSpc>
              <a:spcBef>
                <a:spcPts val="0"/>
              </a:spcBef>
              <a:buSzPct val="100000"/>
            </a:pPr>
            <a:r>
              <a:rPr lang="en-US" sz="2400" dirty="0"/>
              <a:t>J. Forsyth and A. Wilde, “A Machine Learning Approach to March Madness”, 2014.</a:t>
            </a:r>
          </a:p>
          <a:p>
            <a:pPr marL="457200" lvl="0" indent="-381000" algn="just" rtl="0">
              <a:lnSpc>
                <a:spcPct val="100000"/>
              </a:lnSpc>
              <a:spcBef>
                <a:spcPts val="0"/>
              </a:spcBef>
              <a:buSzPct val="100000"/>
            </a:pPr>
            <a:r>
              <a:rPr lang="en-US" sz="2400" dirty="0"/>
              <a:t>Hao Ji et al. “March Madness Prediction: A Matrix Completion Approach”, Old Dominion University.</a:t>
            </a:r>
          </a:p>
          <a:p>
            <a:pPr marL="457200" lvl="0" indent="-381000" algn="just" rtl="0">
              <a:lnSpc>
                <a:spcPct val="100000"/>
              </a:lnSpc>
              <a:spcBef>
                <a:spcPts val="0"/>
              </a:spcBef>
              <a:buSzPct val="100000"/>
            </a:pPr>
            <a:r>
              <a:rPr lang="en-US" sz="2400" dirty="0"/>
              <a:t>Forbes. (2017, February 28). Warren Buffett’s 2017 March Madness Bracket Contest: $1 Million A Year For Life. [Online]. Available: https://www.forbes.com/sites/kurtbadenhausen/2017/02/28/warren-buffets-2017-march-madness-bracket-contest-1-million-a-year-for-life/#1c9841b2fad7tt</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21</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162291" y="2379118"/>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Questions?</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22</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1162291" y="2379118"/>
            <a:ext cx="10515600" cy="13257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dirty="0"/>
              <a:t>Back Up Slides</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23</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smtClean="0"/>
              <a:t>Log Loss function</a:t>
            </a:r>
            <a:endParaRPr lang="en-US" dirty="0"/>
          </a:p>
        </p:txBody>
      </p:sp>
      <p:sp>
        <p:nvSpPr>
          <p:cNvPr id="208" name="Shape 208"/>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457200" lvl="0" indent="-381000" algn="just" rtl="0">
              <a:lnSpc>
                <a:spcPct val="100000"/>
              </a:lnSpc>
              <a:spcBef>
                <a:spcPts val="0"/>
              </a:spcBef>
              <a:buSzPct val="100000"/>
            </a:pPr>
            <a:r>
              <a:rPr lang="en-US" sz="2400" dirty="0" smtClean="0"/>
              <a:t>Negative log-likelihood of the true labels given a probabilistic classifier’s prediction.</a:t>
            </a:r>
          </a:p>
          <a:p>
            <a:pPr marL="457200" lvl="0" indent="-381000" algn="just" rtl="0">
              <a:lnSpc>
                <a:spcPct val="100000"/>
              </a:lnSpc>
              <a:spcBef>
                <a:spcPts val="0"/>
              </a:spcBef>
              <a:buSzPct val="100000"/>
            </a:pPr>
            <a:endParaRPr lang="en-US" sz="2400" dirty="0" smtClean="0"/>
          </a:p>
          <a:p>
            <a:pPr marL="457200" lvl="0" indent="-381000" algn="just" rtl="0">
              <a:lnSpc>
                <a:spcPct val="100000"/>
              </a:lnSpc>
              <a:spcBef>
                <a:spcPts val="0"/>
              </a:spcBef>
              <a:buSzPct val="100000"/>
            </a:pPr>
            <a:r>
              <a:rPr lang="en-US" sz="2400" dirty="0" smtClean="0"/>
              <a:t>Function used to score the algorithm.</a:t>
            </a:r>
          </a:p>
          <a:p>
            <a:pPr marL="457200" lvl="0" indent="-381000" algn="just" rtl="0">
              <a:lnSpc>
                <a:spcPct val="100000"/>
              </a:lnSpc>
              <a:spcBef>
                <a:spcPts val="0"/>
              </a:spcBef>
              <a:buSzPct val="100000"/>
            </a:pPr>
            <a:endParaRPr lang="en-US" sz="2400" dirty="0"/>
          </a:p>
          <a:p>
            <a:pPr marL="457200" lvl="0" indent="-381000" algn="just" rtl="0">
              <a:lnSpc>
                <a:spcPct val="100000"/>
              </a:lnSpc>
              <a:spcBef>
                <a:spcPts val="0"/>
              </a:spcBef>
              <a:buSzPct val="100000"/>
            </a:pPr>
            <a:r>
              <a:rPr lang="en-US" sz="2400" dirty="0" smtClean="0"/>
              <a:t>Used in classification problems in machine learning and mathematical optimization</a:t>
            </a:r>
          </a:p>
          <a:p>
            <a:pPr marL="457200" lvl="0" indent="-381000" algn="just" rtl="0">
              <a:lnSpc>
                <a:spcPct val="100000"/>
              </a:lnSpc>
              <a:spcBef>
                <a:spcPts val="0"/>
              </a:spcBef>
              <a:buSzPct val="100000"/>
            </a:pPr>
            <a:endParaRPr lang="en-US" sz="2400" dirty="0"/>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24</a:t>
            </a:fld>
            <a:endParaRPr lang="en-US" sz="1200" b="0" i="0" u="none" strike="noStrike" cap="none" dirty="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2836896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Teams.csv Screen Shot</a:t>
            </a:r>
          </a:p>
        </p:txBody>
      </p:sp>
      <p:pic>
        <p:nvPicPr>
          <p:cNvPr id="224" name="Shape 224"/>
          <p:cNvPicPr preferRelativeResize="0"/>
          <p:nvPr/>
        </p:nvPicPr>
        <p:blipFill>
          <a:blip r:embed="rId3">
            <a:alphaModFix/>
          </a:blip>
          <a:stretch>
            <a:fillRect/>
          </a:stretch>
        </p:blipFill>
        <p:spPr>
          <a:xfrm>
            <a:off x="838205" y="1690825"/>
            <a:ext cx="2956250" cy="4826274"/>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25</a:t>
            </a:fld>
            <a:endParaRPr lang="en-US" sz="1200" b="0" i="0" u="none" strike="noStrike" cap="none" dirty="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727826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TourneySeeds.csv Screen Shot</a:t>
            </a:r>
          </a:p>
        </p:txBody>
      </p:sp>
      <p:pic>
        <p:nvPicPr>
          <p:cNvPr id="230" name="Shape 230"/>
          <p:cNvPicPr preferRelativeResize="0"/>
          <p:nvPr/>
        </p:nvPicPr>
        <p:blipFill>
          <a:blip r:embed="rId3">
            <a:alphaModFix/>
          </a:blip>
          <a:stretch>
            <a:fillRect/>
          </a:stretch>
        </p:blipFill>
        <p:spPr>
          <a:xfrm>
            <a:off x="838200" y="1738330"/>
            <a:ext cx="2957424" cy="4793975"/>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26</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TourneySlots.csv Screen Shot</a:t>
            </a:r>
          </a:p>
        </p:txBody>
      </p:sp>
      <p:pic>
        <p:nvPicPr>
          <p:cNvPr id="236" name="Shape 236"/>
          <p:cNvPicPr preferRelativeResize="0"/>
          <p:nvPr/>
        </p:nvPicPr>
        <p:blipFill>
          <a:blip r:embed="rId3">
            <a:alphaModFix/>
          </a:blip>
          <a:stretch>
            <a:fillRect/>
          </a:stretch>
        </p:blipFill>
        <p:spPr>
          <a:xfrm>
            <a:off x="838200" y="1752600"/>
            <a:ext cx="3694000" cy="4780475"/>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27</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RegularSeasonCompactResults.csv Screen Shot</a:t>
            </a:r>
          </a:p>
        </p:txBody>
      </p:sp>
      <p:pic>
        <p:nvPicPr>
          <p:cNvPr id="242" name="Shape 242"/>
          <p:cNvPicPr preferRelativeResize="0"/>
          <p:nvPr/>
        </p:nvPicPr>
        <p:blipFill>
          <a:blip r:embed="rId3">
            <a:alphaModFix/>
          </a:blip>
          <a:stretch>
            <a:fillRect/>
          </a:stretch>
        </p:blipFill>
        <p:spPr>
          <a:xfrm>
            <a:off x="838200" y="1935250"/>
            <a:ext cx="5441374" cy="4643824"/>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28</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RegularSeasonDetailedResults.csv Screen Shot</a:t>
            </a:r>
          </a:p>
        </p:txBody>
      </p:sp>
      <p:pic>
        <p:nvPicPr>
          <p:cNvPr id="248" name="Shape 248"/>
          <p:cNvPicPr preferRelativeResize="0"/>
          <p:nvPr/>
        </p:nvPicPr>
        <p:blipFill>
          <a:blip r:embed="rId3">
            <a:alphaModFix/>
          </a:blip>
          <a:stretch>
            <a:fillRect/>
          </a:stretch>
        </p:blipFill>
        <p:spPr>
          <a:xfrm>
            <a:off x="152400" y="1843225"/>
            <a:ext cx="11887200" cy="3196632"/>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29</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Shape 96" descr="marchmadness.jpg"/>
          <p:cNvPicPr preferRelativeResize="0"/>
          <p:nvPr/>
        </p:nvPicPr>
        <p:blipFill rotWithShape="1">
          <a:blip r:embed="rId3">
            <a:alphaModFix/>
          </a:blip>
          <a:srcRect l="39" r="49"/>
          <a:stretch/>
        </p:blipFill>
        <p:spPr>
          <a:xfrm>
            <a:off x="2314750" y="416787"/>
            <a:ext cx="7793836" cy="6024424"/>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3</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TourneyCompactResults.csv Screen Shot</a:t>
            </a:r>
          </a:p>
        </p:txBody>
      </p:sp>
      <p:pic>
        <p:nvPicPr>
          <p:cNvPr id="254" name="Shape 254"/>
          <p:cNvPicPr preferRelativeResize="0"/>
          <p:nvPr/>
        </p:nvPicPr>
        <p:blipFill>
          <a:blip r:embed="rId3">
            <a:alphaModFix/>
          </a:blip>
          <a:stretch>
            <a:fillRect/>
          </a:stretch>
        </p:blipFill>
        <p:spPr>
          <a:xfrm>
            <a:off x="838200" y="1590200"/>
            <a:ext cx="5832900" cy="5041300"/>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30</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TourneyDetailedResults.csv Screen Shot</a:t>
            </a:r>
          </a:p>
        </p:txBody>
      </p:sp>
      <p:pic>
        <p:nvPicPr>
          <p:cNvPr id="260" name="Shape 260"/>
          <p:cNvPicPr preferRelativeResize="0"/>
          <p:nvPr/>
        </p:nvPicPr>
        <p:blipFill>
          <a:blip r:embed="rId3">
            <a:alphaModFix/>
          </a:blip>
          <a:stretch>
            <a:fillRect/>
          </a:stretch>
        </p:blipFill>
        <p:spPr>
          <a:xfrm>
            <a:off x="152400" y="1843225"/>
            <a:ext cx="11887200" cy="3207234"/>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31</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dirty="0"/>
              <a:t>Bagging Classifier </a:t>
            </a:r>
          </a:p>
        </p:txBody>
      </p:sp>
      <p:sp>
        <p:nvSpPr>
          <p:cNvPr id="266" name="Shape 266"/>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457200" lvl="0" indent="-228600" rtl="0">
              <a:spcBef>
                <a:spcPts val="0"/>
              </a:spcBef>
            </a:pPr>
            <a:r>
              <a:rPr lang="en-US" dirty="0"/>
              <a:t>Bagging Classifier is a Scikit-learn ensemble classifier</a:t>
            </a:r>
          </a:p>
          <a:p>
            <a:pPr marL="457200" lvl="0" indent="-228600" rtl="0">
              <a:spcBef>
                <a:spcPts val="0"/>
              </a:spcBef>
            </a:pPr>
            <a:r>
              <a:rPr lang="en-US" dirty="0"/>
              <a:t>Summation process takes place by voting or averaging across the base classifier (KNeighbors)</a:t>
            </a:r>
          </a:p>
          <a:p>
            <a:pPr marL="457200" lvl="0" indent="-228600" rtl="0">
              <a:spcBef>
                <a:spcPts val="0"/>
              </a:spcBef>
            </a:pPr>
            <a:r>
              <a:rPr lang="en-US" dirty="0"/>
              <a:t>Implemented with KNeighborsClassifier</a:t>
            </a:r>
          </a:p>
          <a:p>
            <a:pPr marL="457200" lvl="0" indent="-228600" rtl="0">
              <a:spcBef>
                <a:spcPts val="0"/>
              </a:spcBef>
            </a:pPr>
            <a:r>
              <a:rPr lang="en-US" dirty="0"/>
              <a:t>KNeighborsClassifier - Scikit-learn neighbors classifier</a:t>
            </a:r>
          </a:p>
          <a:p>
            <a:pPr marL="457200" lvl="0" indent="-228600" rtl="0">
              <a:spcBef>
                <a:spcPts val="0"/>
              </a:spcBef>
            </a:pPr>
            <a:r>
              <a:rPr lang="en-US" dirty="0"/>
              <a:t>Takes the k nearest neighbors’ votes into account to decide how to implement the node</a:t>
            </a:r>
          </a:p>
          <a:p>
            <a:pPr marL="457200" lvl="0" indent="-228600" rtl="0">
              <a:spcBef>
                <a:spcPts val="0"/>
              </a:spcBef>
            </a:pPr>
            <a:endParaRPr dirty="0"/>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32</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838200" y="26067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Bagging </a:t>
            </a:r>
            <a:r>
              <a:rPr lang="en-US" sz="4400" b="0" i="0" u="none" strike="noStrike" cap="none" dirty="0">
                <a:solidFill>
                  <a:schemeClr val="dk1"/>
                </a:solidFill>
                <a:latin typeface="Calibri"/>
                <a:ea typeface="Calibri"/>
                <a:cs typeface="Calibri"/>
                <a:sym typeface="Calibri"/>
              </a:rPr>
              <a:t>Results</a:t>
            </a:r>
          </a:p>
        </p:txBody>
      </p:sp>
      <p:sp>
        <p:nvSpPr>
          <p:cNvPr id="272" name="Shape 272"/>
          <p:cNvSpPr txBox="1">
            <a:spLocks noGrp="1"/>
          </p:cNvSpPr>
          <p:nvPr>
            <p:ph type="body" idx="1"/>
          </p:nvPr>
        </p:nvSpPr>
        <p:spPr>
          <a:xfrm>
            <a:off x="838200" y="1199000"/>
            <a:ext cx="10515600" cy="4893000"/>
          </a:xfrm>
          <a:prstGeom prst="rect">
            <a:avLst/>
          </a:prstGeom>
          <a:noFill/>
          <a:ln>
            <a:noFill/>
          </a:ln>
        </p:spPr>
        <p:txBody>
          <a:bodyPr lIns="91425" tIns="45700" rIns="91425" bIns="45700" anchor="t" anchorCtr="0">
            <a:noAutofit/>
          </a:bodyPr>
          <a:lstStyle/>
          <a:p>
            <a:pPr marL="228600" marR="0" lvl="0" indent="-215900" algn="l" rtl="0">
              <a:lnSpc>
                <a:spcPct val="90000"/>
              </a:lnSpc>
              <a:spcBef>
                <a:spcPts val="1000"/>
              </a:spcBef>
              <a:spcAft>
                <a:spcPts val="0"/>
              </a:spcAft>
              <a:buClr>
                <a:schemeClr val="dk1"/>
              </a:buClr>
              <a:buSzPct val="100000"/>
              <a:buFont typeface="Arial"/>
              <a:buAutoNum type="arabicPeriod"/>
            </a:pPr>
            <a:r>
              <a:rPr lang="en-US" sz="2600" b="0" i="0" u="none" strike="noStrike" cap="none" dirty="0">
                <a:solidFill>
                  <a:schemeClr val="dk1"/>
                </a:solidFill>
                <a:latin typeface="Calibri"/>
                <a:ea typeface="Calibri"/>
                <a:cs typeface="Calibri"/>
                <a:sym typeface="Calibri"/>
              </a:rPr>
              <a:t>Bagging Classifier </a:t>
            </a:r>
          </a:p>
          <a:p>
            <a:pPr marR="0" lvl="1" algn="l" rtl="0">
              <a:lnSpc>
                <a:spcPct val="9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Log loss: 0.557002</a:t>
            </a:r>
          </a:p>
          <a:p>
            <a:pPr marL="0" marR="0" lvl="0" indent="0" algn="l" rtl="0">
              <a:lnSpc>
                <a:spcPct val="90000"/>
              </a:lnSpc>
              <a:spcBef>
                <a:spcPts val="500"/>
              </a:spcBef>
              <a:spcAft>
                <a:spcPts val="0"/>
              </a:spcAft>
              <a:buNone/>
            </a:pPr>
            <a:endParaRPr dirty="0">
              <a:solidFill>
                <a:srgbClr val="000000"/>
              </a:solidFill>
            </a:endParaRPr>
          </a:p>
          <a:p>
            <a:pPr marL="177800" marR="0" lvl="0" indent="-1778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33</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Literature Review</a:t>
            </a:r>
          </a:p>
        </p:txBody>
      </p:sp>
      <p:sp>
        <p:nvSpPr>
          <p:cNvPr id="102" name="Shape 102"/>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2014</a:t>
            </a:r>
            <a:r>
              <a:rPr lang="en-US" sz="2800" b="0" i="0" u="none" strike="noStrike" cap="none" dirty="0">
                <a:solidFill>
                  <a:schemeClr val="dk1"/>
                </a:solidFill>
                <a:latin typeface="Calibri"/>
                <a:ea typeface="Calibri"/>
                <a:cs typeface="Calibri"/>
                <a:sym typeface="Calibri"/>
              </a:rPr>
              <a:t>: Jared Forsyth and Andrew Wilde produced a bracket with an accuracy of 73.62% using kNN and random forest classification</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2015</a:t>
            </a:r>
            <a:r>
              <a:rPr lang="en-US" sz="2800" b="0" i="0" u="none" strike="noStrike" cap="none" dirty="0">
                <a:solidFill>
                  <a:schemeClr val="dk1"/>
                </a:solidFill>
                <a:latin typeface="Calibri"/>
                <a:ea typeface="Calibri"/>
                <a:cs typeface="Calibri"/>
                <a:sym typeface="Calibri"/>
              </a:rPr>
              <a:t>: Students from Old Dominion University produced log loss score of 0.56915 using neural networks</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2015</a:t>
            </a:r>
            <a:r>
              <a:rPr lang="en-US" sz="2800" b="0" i="0" u="none" strike="noStrike" cap="none" dirty="0">
                <a:solidFill>
                  <a:schemeClr val="dk1"/>
                </a:solidFill>
                <a:latin typeface="Calibri"/>
                <a:ea typeface="Calibri"/>
                <a:cs typeface="Calibri"/>
                <a:sym typeface="Calibri"/>
              </a:rPr>
              <a:t>:March Machine Learning Madness (Kaggle) Zach Bradshaw came in 1</a:t>
            </a:r>
            <a:r>
              <a:rPr lang="en-US" sz="2800" b="0" i="0" u="none" strike="noStrike" cap="none" baseline="30000" dirty="0">
                <a:solidFill>
                  <a:schemeClr val="dk1"/>
                </a:solidFill>
                <a:latin typeface="Calibri"/>
                <a:ea typeface="Calibri"/>
                <a:cs typeface="Calibri"/>
                <a:sym typeface="Calibri"/>
              </a:rPr>
              <a:t>st</a:t>
            </a:r>
            <a:r>
              <a:rPr lang="en-US" sz="2800" b="0" i="0" u="none" strike="noStrike" cap="none" dirty="0">
                <a:solidFill>
                  <a:schemeClr val="dk1"/>
                </a:solidFill>
                <a:latin typeface="Calibri"/>
                <a:ea typeface="Calibri"/>
                <a:cs typeface="Calibri"/>
                <a:sym typeface="Calibri"/>
              </a:rPr>
              <a:t> place using a Bayesian framework. Log loss: 0.438933</a:t>
            </a:r>
          </a:p>
          <a:p>
            <a:pPr marL="228600" marR="0" lvl="0" indent="-228600" algn="l" rtl="0">
              <a:lnSpc>
                <a:spcPct val="90000"/>
              </a:lnSpc>
              <a:spcBef>
                <a:spcPts val="1000"/>
              </a:spcBef>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2016</a:t>
            </a:r>
            <a:r>
              <a:rPr lang="en-US" sz="2800" b="0" i="0" u="none" strike="noStrike" cap="none" dirty="0">
                <a:solidFill>
                  <a:schemeClr val="dk1"/>
                </a:solidFill>
                <a:latin typeface="Calibri"/>
                <a:ea typeface="Calibri"/>
                <a:cs typeface="Calibri"/>
                <a:sym typeface="Calibri"/>
              </a:rPr>
              <a:t>:March Machine Learning Madness (Kaggle) Miguel Alomar came in 1</a:t>
            </a:r>
            <a:r>
              <a:rPr lang="en-US" sz="2800" b="0" i="0" u="none" strike="noStrike" cap="none" baseline="30000" dirty="0">
                <a:solidFill>
                  <a:schemeClr val="dk1"/>
                </a:solidFill>
                <a:latin typeface="Calibri"/>
                <a:ea typeface="Calibri"/>
                <a:cs typeface="Calibri"/>
                <a:sym typeface="Calibri"/>
              </a:rPr>
              <a:t>st</a:t>
            </a:r>
            <a:r>
              <a:rPr lang="en-US" sz="2800" b="0" i="0" u="none" strike="noStrike" cap="none" dirty="0">
                <a:solidFill>
                  <a:schemeClr val="dk1"/>
                </a:solidFill>
                <a:latin typeface="Calibri"/>
                <a:ea typeface="Calibri"/>
                <a:cs typeface="Calibri"/>
                <a:sym typeface="Calibri"/>
              </a:rPr>
              <a:t> place with a logarithmic regression model that used random forest classifiers. Log loss: 0.481310</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4</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Methodology</a:t>
            </a:r>
          </a:p>
        </p:txBody>
      </p:sp>
      <p:sp>
        <p:nvSpPr>
          <p:cNvPr id="108" name="Shape 108"/>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Entered Kaggle competition using Python to implement machine learning techniques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Our implementations include: </a:t>
            </a:r>
          </a:p>
          <a:p>
            <a:pPr marL="685800" marR="0" lvl="1" indent="-228600" algn="l" rtl="0">
              <a:lnSpc>
                <a:spcPct val="90000"/>
              </a:lnSpc>
              <a:spcBef>
                <a:spcPts val="5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Extra Trees Classifier </a:t>
            </a:r>
          </a:p>
          <a:p>
            <a:pPr marL="685800" marR="0" lvl="1" indent="-228600" algn="l" rtl="0">
              <a:lnSpc>
                <a:spcPct val="90000"/>
              </a:lnSpc>
              <a:spcBef>
                <a:spcPts val="500"/>
              </a:spcBef>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Logistic Regression</a:t>
            </a:r>
          </a:p>
          <a:p>
            <a:pPr marL="685800" marR="0" lvl="1" indent="-228600" algn="l" rtl="0">
              <a:lnSpc>
                <a:spcPct val="90000"/>
              </a:lnSpc>
              <a:spcBef>
                <a:spcPts val="500"/>
              </a:spcBef>
              <a:buClr>
                <a:schemeClr val="dk1"/>
              </a:buClr>
              <a:buSzPct val="100000"/>
              <a:buFont typeface="Arial"/>
              <a:buChar char="•"/>
            </a:pPr>
            <a:r>
              <a:rPr lang="en-US" dirty="0"/>
              <a:t>Deep Learning: Keras with TensorFlow</a:t>
            </a:r>
          </a:p>
          <a:p>
            <a:pPr marL="685800" marR="0" lvl="1" indent="-228600" algn="l" rtl="0">
              <a:lnSpc>
                <a:spcPct val="90000"/>
              </a:lnSpc>
              <a:spcBef>
                <a:spcPts val="500"/>
              </a:spcBef>
              <a:buClr>
                <a:schemeClr val="dk1"/>
              </a:buClr>
              <a:buSzPct val="100000"/>
              <a:buFont typeface="Arial"/>
              <a:buChar char="•"/>
            </a:pPr>
            <a:r>
              <a:rPr lang="en-US" dirty="0"/>
              <a:t>Random Forest</a:t>
            </a:r>
          </a:p>
          <a:p>
            <a:pPr marL="685800" marR="0" lvl="1" indent="-228600" algn="l" rtl="0">
              <a:lnSpc>
                <a:spcPct val="90000"/>
              </a:lnSpc>
              <a:spcBef>
                <a:spcPts val="500"/>
              </a:spcBef>
              <a:buClr>
                <a:schemeClr val="dk1"/>
              </a:buClr>
              <a:buSzPct val="100000"/>
              <a:buFont typeface="Arial"/>
              <a:buChar char="•"/>
            </a:pPr>
            <a:r>
              <a:rPr lang="en-US" dirty="0" smtClean="0"/>
              <a:t>Support </a:t>
            </a:r>
            <a:r>
              <a:rPr lang="en-US" dirty="0"/>
              <a:t>Vector Machine (not successful)</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5</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Input Data files</a:t>
            </a:r>
          </a:p>
        </p:txBody>
      </p:sp>
      <p:sp>
        <p:nvSpPr>
          <p:cNvPr id="114" name="Shape 114"/>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dirty="0"/>
              <a:t>Seasons</a:t>
            </a:r>
          </a:p>
          <a:p>
            <a:pPr marL="228600" marR="0" lvl="0" indent="-228600" algn="l" rtl="0">
              <a:lnSpc>
                <a:spcPct val="90000"/>
              </a:lnSpc>
              <a:spcBef>
                <a:spcPts val="0"/>
              </a:spcBef>
              <a:spcAft>
                <a:spcPts val="0"/>
              </a:spcAft>
              <a:buClr>
                <a:schemeClr val="dk1"/>
              </a:buClr>
              <a:buSzPct val="100000"/>
              <a:buFont typeface="Arial"/>
              <a:buChar char="•"/>
            </a:pPr>
            <a:r>
              <a:rPr lang="en-US" dirty="0"/>
              <a:t>Teams</a:t>
            </a:r>
          </a:p>
          <a:p>
            <a:pPr marL="228600" marR="0" lvl="0" indent="-228600" algn="l" rtl="0">
              <a:lnSpc>
                <a:spcPct val="90000"/>
              </a:lnSpc>
              <a:spcBef>
                <a:spcPts val="0"/>
              </a:spcBef>
              <a:spcAft>
                <a:spcPts val="0"/>
              </a:spcAft>
              <a:buClr>
                <a:schemeClr val="dk1"/>
              </a:buClr>
              <a:buSzPct val="100000"/>
              <a:buFont typeface="Arial"/>
              <a:buChar char="•"/>
            </a:pPr>
            <a:r>
              <a:rPr lang="en-US" dirty="0"/>
              <a:t>TourneySeeds</a:t>
            </a:r>
          </a:p>
          <a:p>
            <a:pPr marL="228600" marR="0" lvl="0" indent="-228600" algn="l" rtl="0">
              <a:lnSpc>
                <a:spcPct val="90000"/>
              </a:lnSpc>
              <a:spcBef>
                <a:spcPts val="0"/>
              </a:spcBef>
              <a:spcAft>
                <a:spcPts val="0"/>
              </a:spcAft>
              <a:buClr>
                <a:schemeClr val="dk1"/>
              </a:buClr>
              <a:buSzPct val="100000"/>
              <a:buFont typeface="Arial"/>
              <a:buChar char="•"/>
            </a:pPr>
            <a:r>
              <a:rPr lang="en-US" dirty="0"/>
              <a:t>TourneySlots</a:t>
            </a:r>
          </a:p>
          <a:p>
            <a:pPr marL="228600" marR="0" lvl="0" indent="-228600" algn="l" rtl="0">
              <a:lnSpc>
                <a:spcPct val="90000"/>
              </a:lnSpc>
              <a:spcBef>
                <a:spcPts val="0"/>
              </a:spcBef>
              <a:spcAft>
                <a:spcPts val="0"/>
              </a:spcAft>
              <a:buClr>
                <a:schemeClr val="dk1"/>
              </a:buClr>
              <a:buSzPct val="100000"/>
              <a:buFont typeface="Arial"/>
              <a:buChar char="•"/>
            </a:pPr>
            <a:r>
              <a:rPr lang="en-US" dirty="0"/>
              <a:t>RegularSeasonCompactResults</a:t>
            </a:r>
          </a:p>
          <a:p>
            <a:pPr marL="228600" marR="0" lvl="0" indent="-228600" algn="l" rtl="0">
              <a:lnSpc>
                <a:spcPct val="90000"/>
              </a:lnSpc>
              <a:spcBef>
                <a:spcPts val="0"/>
              </a:spcBef>
              <a:spcAft>
                <a:spcPts val="0"/>
              </a:spcAft>
              <a:buClr>
                <a:schemeClr val="dk1"/>
              </a:buClr>
              <a:buSzPct val="100000"/>
              <a:buFont typeface="Arial"/>
              <a:buChar char="•"/>
            </a:pPr>
            <a:r>
              <a:rPr lang="en-US" dirty="0"/>
              <a:t>RegularSeasonDetailedResults</a:t>
            </a:r>
          </a:p>
          <a:p>
            <a:pPr marL="228600" marR="0" lvl="0" indent="-228600" algn="l" rtl="0">
              <a:lnSpc>
                <a:spcPct val="90000"/>
              </a:lnSpc>
              <a:spcBef>
                <a:spcPts val="0"/>
              </a:spcBef>
              <a:spcAft>
                <a:spcPts val="0"/>
              </a:spcAft>
              <a:buClr>
                <a:schemeClr val="dk1"/>
              </a:buClr>
              <a:buSzPct val="100000"/>
              <a:buFont typeface="Arial"/>
              <a:buChar char="•"/>
            </a:pPr>
            <a:r>
              <a:rPr lang="en-US" dirty="0"/>
              <a:t>TourneyCompactResults</a:t>
            </a:r>
          </a:p>
          <a:p>
            <a:pPr marL="228600" marR="0" lvl="0" indent="-228600" algn="l" rtl="0">
              <a:lnSpc>
                <a:spcPct val="90000"/>
              </a:lnSpc>
              <a:spcBef>
                <a:spcPts val="0"/>
              </a:spcBef>
              <a:spcAft>
                <a:spcPts val="0"/>
              </a:spcAft>
              <a:buClr>
                <a:schemeClr val="dk1"/>
              </a:buClr>
              <a:buSzPct val="100000"/>
              <a:buFont typeface="Arial"/>
              <a:buChar char="•"/>
            </a:pPr>
            <a:r>
              <a:rPr lang="en-US" dirty="0"/>
              <a:t>TourneyDetailedResults</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6</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Seasons.csv Screen Shot</a:t>
            </a:r>
          </a:p>
        </p:txBody>
      </p:sp>
      <p:pic>
        <p:nvPicPr>
          <p:cNvPr id="120" name="Shape 120"/>
          <p:cNvPicPr preferRelativeResize="0"/>
          <p:nvPr/>
        </p:nvPicPr>
        <p:blipFill>
          <a:blip r:embed="rId3">
            <a:alphaModFix/>
          </a:blip>
          <a:stretch>
            <a:fillRect/>
          </a:stretch>
        </p:blipFill>
        <p:spPr>
          <a:xfrm>
            <a:off x="838200" y="1690825"/>
            <a:ext cx="6758874" cy="4727225"/>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7</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Feature Engineering</a:t>
            </a:r>
          </a:p>
        </p:txBody>
      </p:sp>
      <p:sp>
        <p:nvSpPr>
          <p:cNvPr id="126" name="Shape 126"/>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dirty="0"/>
              <a:t>“When working on a machine learning problem, feature engineering is manually designing what the input x's should be.”  - Shayne Miel, </a:t>
            </a:r>
            <a:r>
              <a:rPr lang="en-US" sz="2000" dirty="0" smtClean="0"/>
              <a:t>(author of “</a:t>
            </a:r>
            <a:r>
              <a:rPr lang="en-US" sz="2000" i="1" dirty="0" smtClean="0"/>
              <a:t>What </a:t>
            </a:r>
            <a:r>
              <a:rPr lang="en-US" sz="2000" i="1" dirty="0"/>
              <a:t>is the intuitive explanation of feature engineering in machine learning</a:t>
            </a:r>
            <a:r>
              <a:rPr lang="en-US" sz="2000" dirty="0" smtClean="0"/>
              <a:t>?”)</a:t>
            </a:r>
            <a:endParaRPr lang="en-US" sz="2000" dirty="0"/>
          </a:p>
          <a:p>
            <a:pPr marL="0" marR="0" lvl="0" indent="0" algn="l" rtl="0">
              <a:lnSpc>
                <a:spcPct val="90000"/>
              </a:lnSpc>
              <a:spcBef>
                <a:spcPts val="0"/>
              </a:spcBef>
              <a:spcAft>
                <a:spcPts val="0"/>
              </a:spcAft>
              <a:buNone/>
            </a:pPr>
            <a:endParaRPr dirty="0"/>
          </a:p>
          <a:p>
            <a:pPr marL="228600" marR="0" lvl="0" indent="-228600" algn="l" rtl="0">
              <a:lnSpc>
                <a:spcPct val="90000"/>
              </a:lnSpc>
              <a:spcBef>
                <a:spcPts val="0"/>
              </a:spcBef>
              <a:spcAft>
                <a:spcPts val="0"/>
              </a:spcAft>
              <a:buClr>
                <a:schemeClr val="dk1"/>
              </a:buClr>
              <a:buSzPct val="100000"/>
              <a:buFont typeface="Arial"/>
              <a:buChar char="•"/>
            </a:pPr>
            <a:r>
              <a:rPr lang="en-US" dirty="0"/>
              <a:t>Deciding what the inputs of the algorithm should be</a:t>
            </a:r>
          </a:p>
          <a:p>
            <a:pPr marL="0" marR="0" lvl="0" indent="0" algn="l" rtl="0">
              <a:lnSpc>
                <a:spcPct val="90000"/>
              </a:lnSpc>
              <a:spcBef>
                <a:spcPts val="0"/>
              </a:spcBef>
              <a:spcAft>
                <a:spcPts val="0"/>
              </a:spcAft>
              <a:buNone/>
            </a:pPr>
            <a:r>
              <a:rPr lang="en-US" dirty="0"/>
              <a:t> </a:t>
            </a:r>
          </a:p>
          <a:p>
            <a:pPr marL="228600" marR="0" lvl="0" indent="-228600" algn="l" rtl="0">
              <a:lnSpc>
                <a:spcPct val="90000"/>
              </a:lnSpc>
              <a:spcBef>
                <a:spcPts val="0"/>
              </a:spcBef>
              <a:spcAft>
                <a:spcPts val="0"/>
              </a:spcAft>
              <a:buClr>
                <a:schemeClr val="dk1"/>
              </a:buClr>
              <a:buSzPct val="100000"/>
              <a:buFont typeface="Arial"/>
              <a:buChar char="•"/>
            </a:pPr>
            <a:r>
              <a:rPr lang="en-US" dirty="0"/>
              <a:t>Requires domain knowledge, subject matter experts (or unsupervised learning)</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8</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Feature Engineering</a:t>
            </a:r>
          </a:p>
        </p:txBody>
      </p:sp>
      <p:sp>
        <p:nvSpPr>
          <p:cNvPr id="132" name="Shape 132"/>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dirty="0"/>
              <a:t>Seed Difference </a:t>
            </a:r>
          </a:p>
          <a:p>
            <a:pPr marR="0" lvl="1" algn="l" rtl="0">
              <a:lnSpc>
                <a:spcPct val="90000"/>
              </a:lnSpc>
              <a:spcBef>
                <a:spcPts val="0"/>
              </a:spcBef>
              <a:spcAft>
                <a:spcPts val="0"/>
              </a:spcAft>
              <a:buClr>
                <a:schemeClr val="dk1"/>
              </a:buClr>
              <a:buSzPct val="100000"/>
              <a:buFont typeface="Arial"/>
              <a:buChar char="•"/>
            </a:pPr>
            <a:r>
              <a:rPr lang="en-US" dirty="0"/>
              <a:t>Difference between the seed of the winning team and the seed of the losing </a:t>
            </a:r>
            <a:r>
              <a:rPr lang="en-US" dirty="0" smtClean="0"/>
              <a:t>team</a:t>
            </a:r>
          </a:p>
          <a:p>
            <a:pPr marR="0" lvl="1" algn="l" rtl="0">
              <a:lnSpc>
                <a:spcPct val="90000"/>
              </a:lnSpc>
              <a:spcBef>
                <a:spcPts val="0"/>
              </a:spcBef>
              <a:spcAft>
                <a:spcPts val="0"/>
              </a:spcAft>
              <a:buClr>
                <a:schemeClr val="dk1"/>
              </a:buClr>
              <a:buSzPct val="100000"/>
              <a:buFont typeface="Arial"/>
              <a:buChar char="•"/>
            </a:pPr>
            <a:endParaRPr lang="en-US" dirty="0"/>
          </a:p>
          <a:p>
            <a:pPr marL="228600" marR="0" lvl="0" indent="-228600" algn="l" rtl="0">
              <a:lnSpc>
                <a:spcPct val="90000"/>
              </a:lnSpc>
              <a:spcBef>
                <a:spcPts val="0"/>
              </a:spcBef>
              <a:spcAft>
                <a:spcPts val="0"/>
              </a:spcAft>
              <a:buClr>
                <a:schemeClr val="dk1"/>
              </a:buClr>
              <a:buSzPct val="100000"/>
              <a:buFont typeface="Arial"/>
              <a:buChar char="•"/>
            </a:pPr>
            <a:r>
              <a:rPr lang="en-US" dirty="0"/>
              <a:t>Winning and losing teams </a:t>
            </a:r>
          </a:p>
          <a:p>
            <a:pPr marR="0" lvl="1" algn="l" rtl="0">
              <a:lnSpc>
                <a:spcPct val="90000"/>
              </a:lnSpc>
              <a:spcBef>
                <a:spcPts val="0"/>
              </a:spcBef>
              <a:spcAft>
                <a:spcPts val="0"/>
              </a:spcAft>
              <a:buClr>
                <a:schemeClr val="dk1"/>
              </a:buClr>
              <a:buSzPct val="100000"/>
              <a:buFont typeface="Arial"/>
              <a:buChar char="•"/>
            </a:pPr>
            <a:r>
              <a:rPr lang="en-US" dirty="0"/>
              <a:t>Team numbers were </a:t>
            </a:r>
            <a:r>
              <a:rPr lang="en-US" dirty="0" smtClean="0"/>
              <a:t>re-indexed</a:t>
            </a:r>
            <a:r>
              <a:rPr lang="en-US" dirty="0"/>
              <a:t>, starting at 0. This was for Keras, which uses them as vectors</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9</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990</Words>
  <Application>Microsoft Office PowerPoint</Application>
  <PresentationFormat>Custom</PresentationFormat>
  <Paragraphs>179</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March Madness An Artificial Intelligence Perspective</vt:lpstr>
      <vt:lpstr>Introduction</vt:lpstr>
      <vt:lpstr>PowerPoint Presentation</vt:lpstr>
      <vt:lpstr>Literature Review</vt:lpstr>
      <vt:lpstr>Methodology</vt:lpstr>
      <vt:lpstr>Input Data files</vt:lpstr>
      <vt:lpstr>Seasons.csv Screen Shot</vt:lpstr>
      <vt:lpstr>Feature Engineering</vt:lpstr>
      <vt:lpstr>Feature Engineering</vt:lpstr>
      <vt:lpstr>Training the models</vt:lpstr>
      <vt:lpstr>GridSearchCV</vt:lpstr>
      <vt:lpstr>Extra Trees Classifier</vt:lpstr>
      <vt:lpstr>Logistic Regression</vt:lpstr>
      <vt:lpstr>Deep Learning: Keras with TensorFlow</vt:lpstr>
      <vt:lpstr>Random Forest </vt:lpstr>
      <vt:lpstr>Support Vector Machine</vt:lpstr>
      <vt:lpstr>Results</vt:lpstr>
      <vt:lpstr>Conclusion</vt:lpstr>
      <vt:lpstr>Conclusion (cont.)</vt:lpstr>
      <vt:lpstr>Recommended Next steps</vt:lpstr>
      <vt:lpstr>References</vt:lpstr>
      <vt:lpstr>Questions?</vt:lpstr>
      <vt:lpstr>Back Up Slides</vt:lpstr>
      <vt:lpstr>Log Loss function</vt:lpstr>
      <vt:lpstr>Teams.csv Screen Shot</vt:lpstr>
      <vt:lpstr>TourneySeeds.csv Screen Shot</vt:lpstr>
      <vt:lpstr>TourneySlots.csv Screen Shot</vt:lpstr>
      <vt:lpstr>RegularSeasonCompactResults.csv Screen Shot</vt:lpstr>
      <vt:lpstr>RegularSeasonDetailedResults.csv Screen Shot</vt:lpstr>
      <vt:lpstr>TourneyCompactResults.csv Screen Shot</vt:lpstr>
      <vt:lpstr>TourneyDetailedResults.csv Screen Shot</vt:lpstr>
      <vt:lpstr>Bagging Classifier </vt:lpstr>
      <vt:lpstr>Bagging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Madness An Artificial Intelligence Perspective</dc:title>
  <dc:creator>Kyle Healy</dc:creator>
  <cp:lastModifiedBy>Healy, Kyle S (ES)</cp:lastModifiedBy>
  <cp:revision>6</cp:revision>
  <cp:lastPrinted>2017-03-15T13:36:45Z</cp:lastPrinted>
  <dcterms:modified xsi:type="dcterms:W3CDTF">2017-03-15T18:00:28Z</dcterms:modified>
</cp:coreProperties>
</file>