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7"/>
    <p:sldId id="257" r:id="rId28"/>
    <p:sldId id="258" r:id="rId29"/>
    <p:sldId id="259" r:id="rId30"/>
    <p:sldId id="260" r:id="rId31"/>
    <p:sldId id="261" r:id="rId32"/>
    <p:sldId id="262" r:id="rId33"/>
    <p:sldId id="263" r:id="rId34"/>
    <p:sldId id="264" r:id="rId35"/>
    <p:sldId id="265" r:id="rId36"/>
    <p:sldId id="266" r:id="rId37"/>
    <p:sldId id="267" r:id="rId38"/>
    <p:sldId id="268" r:id="rId39"/>
    <p:sldId id="269" r:id="rId40"/>
    <p:sldId id="270" r:id="rId41"/>
    <p:sldId id="271" r:id="rId42"/>
    <p:sldId id="272" r:id="rId43"/>
    <p:sldId id="273" r:id="rId44"/>
    <p:sldId id="274" r:id="rId45"/>
    <p:sldId id="275" r:id="rId46"/>
    <p:sldId id="276" r:id="rId47"/>
    <p:sldId id="277" r:id="rId48"/>
    <p:sldId id="278" r:id="rId49"/>
    <p:sldId id="279" r:id="rId50"/>
    <p:sldId id="280" r:id="rId51"/>
    <p:sldId id="281" r:id="rId52"/>
  </p:sldIdLst>
  <p:sldSz cx="18288000" cy="10287000"/>
  <p:notesSz cx="6858000" cy="9144000"/>
  <p:embeddedFontLst>
    <p:embeddedFont>
      <p:font typeface="Bebas Neue" charset="1" panose="00000500000000000000"/>
      <p:regular r:id="rId6"/>
    </p:embeddedFont>
    <p:embeddedFont>
      <p:font typeface="Bebas Neue Bold" charset="1" panose="020B0606020202050201"/>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Kollektif" charset="1" panose="020B0604020101010102"/>
      <p:regular r:id="rId12"/>
    </p:embeddedFont>
    <p:embeddedFont>
      <p:font typeface="Kollektif Bold" charset="1" panose="020B0604020101010102"/>
      <p:regular r:id="rId13"/>
    </p:embeddedFont>
    <p:embeddedFont>
      <p:font typeface="Kollektif Italics" charset="1" panose="020B0604020101010102"/>
      <p:regular r:id="rId14"/>
    </p:embeddedFont>
    <p:embeddedFont>
      <p:font typeface="Kollektif Bold Italics" charset="1" panose="020B0604020101010102"/>
      <p:regular r:id="rId15"/>
    </p:embeddedFont>
    <p:embeddedFont>
      <p:font typeface="Dosis Extra Bold" charset="1" panose="02010903020202060003"/>
      <p:regular r:id="rId16"/>
    </p:embeddedFont>
    <p:embeddedFont>
      <p:font typeface="Heebo Bold" charset="1" panose="00000800000000000000"/>
      <p:regular r:id="rId17"/>
    </p:embeddedFont>
    <p:embeddedFont>
      <p:font typeface="Heebo Bold Bold" charset="1" panose="00000900000000000000"/>
      <p:regular r:id="rId18"/>
    </p:embeddedFont>
    <p:embeddedFont>
      <p:font typeface="Clear Sans Regular" charset="1" panose="020B0503030202020304"/>
      <p:regular r:id="rId19"/>
    </p:embeddedFont>
    <p:embeddedFont>
      <p:font typeface="Clear Sans Regular Bold" charset="1" panose="020B0603030202020304"/>
      <p:regular r:id="rId20"/>
    </p:embeddedFont>
    <p:embeddedFont>
      <p:font typeface="Clear Sans Regular Italics" charset="1" panose="020B0503030202090304"/>
      <p:regular r:id="rId21"/>
    </p:embeddedFont>
    <p:embeddedFont>
      <p:font typeface="Clear Sans Regular Bold Italics" charset="1" panose="020B0603030202090304"/>
      <p:regular r:id="rId22"/>
    </p:embeddedFont>
    <p:embeddedFont>
      <p:font typeface="Bernier" charset="1" panose="00000500000000000000"/>
      <p:regular r:id="rId23"/>
    </p:embeddedFont>
    <p:embeddedFont>
      <p:font typeface="Bernier Shade" charset="1" panose="00000500000000000000"/>
      <p:regular r:id="rId24"/>
    </p:embeddedFont>
    <p:embeddedFont>
      <p:font typeface="Alegreya Sans Black" charset="1" panose="00000A00000000000000"/>
      <p:regular r:id="rId25"/>
    </p:embeddedFont>
    <p:embeddedFont>
      <p:font typeface="Alegreya Sans Black Italics" charset="1" panose="00000A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slides/slide1.xml" Type="http://schemas.openxmlformats.org/officeDocument/2006/relationships/slide"/><Relationship Id="rId28" Target="slides/slide2.xml" Type="http://schemas.openxmlformats.org/officeDocument/2006/relationships/slide"/><Relationship Id="rId29" Target="slides/slide3.xml" Type="http://schemas.openxmlformats.org/officeDocument/2006/relationships/slide"/><Relationship Id="rId3" Target="viewProps.xml" Type="http://schemas.openxmlformats.org/officeDocument/2006/relationships/viewProps"/><Relationship Id="rId30" Target="slides/slide4.xml" Type="http://schemas.openxmlformats.org/officeDocument/2006/relationships/slide"/><Relationship Id="rId31" Target="slides/slide5.xml" Type="http://schemas.openxmlformats.org/officeDocument/2006/relationships/slide"/><Relationship Id="rId32" Target="slides/slide6.xml" Type="http://schemas.openxmlformats.org/officeDocument/2006/relationships/slide"/><Relationship Id="rId33" Target="slides/slide7.xml" Type="http://schemas.openxmlformats.org/officeDocument/2006/relationships/slide"/><Relationship Id="rId34" Target="slides/slide8.xml" Type="http://schemas.openxmlformats.org/officeDocument/2006/relationships/slide"/><Relationship Id="rId35" Target="slides/slide9.xml" Type="http://schemas.openxmlformats.org/officeDocument/2006/relationships/slide"/><Relationship Id="rId36" Target="slides/slide10.xml" Type="http://schemas.openxmlformats.org/officeDocument/2006/relationships/slide"/><Relationship Id="rId37" Target="slides/slide11.xml" Type="http://schemas.openxmlformats.org/officeDocument/2006/relationships/slide"/><Relationship Id="rId38" Target="slides/slide12.xml" Type="http://schemas.openxmlformats.org/officeDocument/2006/relationships/slide"/><Relationship Id="rId39" Target="slides/slide13.xml" Type="http://schemas.openxmlformats.org/officeDocument/2006/relationships/slide"/><Relationship Id="rId4" Target="theme/theme1.xml" Type="http://schemas.openxmlformats.org/officeDocument/2006/relationships/theme"/><Relationship Id="rId40" Target="slides/slide14.xml" Type="http://schemas.openxmlformats.org/officeDocument/2006/relationships/slide"/><Relationship Id="rId41" Target="slides/slide15.xml" Type="http://schemas.openxmlformats.org/officeDocument/2006/relationships/slide"/><Relationship Id="rId42" Target="slides/slide16.xml" Type="http://schemas.openxmlformats.org/officeDocument/2006/relationships/slide"/><Relationship Id="rId43" Target="slides/slide17.xml" Type="http://schemas.openxmlformats.org/officeDocument/2006/relationships/slide"/><Relationship Id="rId44" Target="slides/slide18.xml" Type="http://schemas.openxmlformats.org/officeDocument/2006/relationships/slide"/><Relationship Id="rId45" Target="slides/slide19.xml" Type="http://schemas.openxmlformats.org/officeDocument/2006/relationships/slide"/><Relationship Id="rId46" Target="slides/slide20.xml" Type="http://schemas.openxmlformats.org/officeDocument/2006/relationships/slide"/><Relationship Id="rId47" Target="slides/slide21.xml" Type="http://schemas.openxmlformats.org/officeDocument/2006/relationships/slide"/><Relationship Id="rId48" Target="slides/slide22.xml" Type="http://schemas.openxmlformats.org/officeDocument/2006/relationships/slide"/><Relationship Id="rId49" Target="slides/slide23.xml" Type="http://schemas.openxmlformats.org/officeDocument/2006/relationships/slide"/><Relationship Id="rId5" Target="tableStyles.xml" Type="http://schemas.openxmlformats.org/officeDocument/2006/relationships/tableStyles"/><Relationship Id="rId50" Target="slides/slide24.xml" Type="http://schemas.openxmlformats.org/officeDocument/2006/relationships/slide"/><Relationship Id="rId51" Target="slides/slide25.xml" Type="http://schemas.openxmlformats.org/officeDocument/2006/relationships/slide"/><Relationship Id="rId52" Target="slides/slide26.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31.png" Type="http://schemas.openxmlformats.org/officeDocument/2006/relationships/image"/><Relationship Id="rId5" Target="../media/image32.pn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3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36.png" Type="http://schemas.openxmlformats.org/officeDocument/2006/relationships/image"/><Relationship Id="rId9" Target="../media/image37.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3.png" Type="http://schemas.openxmlformats.org/officeDocument/2006/relationships/image"/><Relationship Id="rId13" Target="../media/image4.svg" Type="http://schemas.openxmlformats.org/officeDocument/2006/relationships/image"/><Relationship Id="rId14" Target="../media/image27.png" Type="http://schemas.openxmlformats.org/officeDocument/2006/relationships/image"/><Relationship Id="rId15" Target="../media/image28.svg" Type="http://schemas.openxmlformats.org/officeDocument/2006/relationships/image"/><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29.png" Type="http://schemas.openxmlformats.org/officeDocument/2006/relationships/image"/><Relationship Id="rId9" Target="../media/image3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CB3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13304694" y="-628121"/>
            <a:ext cx="6418226" cy="6097315"/>
          </a:xfrm>
          <a:prstGeom prst="rect">
            <a:avLst/>
          </a:prstGeom>
        </p:spPr>
      </p:pic>
      <p:sp>
        <p:nvSpPr>
          <p:cNvPr name="TextBox 3" id="3"/>
          <p:cNvSpPr txBox="true"/>
          <p:nvPr/>
        </p:nvSpPr>
        <p:spPr>
          <a:xfrm rot="0">
            <a:off x="525356" y="3167715"/>
            <a:ext cx="12216914" cy="2461934"/>
          </a:xfrm>
          <a:prstGeom prst="rect">
            <a:avLst/>
          </a:prstGeom>
        </p:spPr>
        <p:txBody>
          <a:bodyPr anchor="t" rtlCol="false" tIns="0" lIns="0" bIns="0" rIns="0">
            <a:spAutoFit/>
          </a:bodyPr>
          <a:lstStyle/>
          <a:p>
            <a:pPr>
              <a:lnSpc>
                <a:spcPts val="8801"/>
              </a:lnSpc>
            </a:pPr>
            <a:r>
              <a:rPr lang="en-US" sz="8801">
                <a:solidFill>
                  <a:srgbClr val="103186"/>
                </a:solidFill>
                <a:latin typeface="Alegreya Sans Black Bold"/>
              </a:rPr>
              <a:t>Bariatrics Measurement and Tracking System</a:t>
            </a:r>
          </a:p>
        </p:txBody>
      </p:sp>
      <p:sp>
        <p:nvSpPr>
          <p:cNvPr name="TextBox 4" id="4"/>
          <p:cNvSpPr txBox="true"/>
          <p:nvPr/>
        </p:nvSpPr>
        <p:spPr>
          <a:xfrm rot="0">
            <a:off x="7241852" y="6167535"/>
            <a:ext cx="4635296" cy="2580640"/>
          </a:xfrm>
          <a:prstGeom prst="rect">
            <a:avLst/>
          </a:prstGeom>
        </p:spPr>
        <p:txBody>
          <a:bodyPr anchor="t" rtlCol="false" tIns="0" lIns="0" bIns="0" rIns="0">
            <a:spAutoFit/>
          </a:bodyPr>
          <a:lstStyle/>
          <a:p>
            <a:pPr algn="r">
              <a:lnSpc>
                <a:spcPts val="4069"/>
              </a:lnSpc>
            </a:pPr>
            <a:r>
              <a:rPr lang="en-US" spc="184" sz="3699">
                <a:solidFill>
                  <a:srgbClr val="103186"/>
                </a:solidFill>
                <a:latin typeface="Bernier"/>
              </a:rPr>
              <a:t>PRESENTED BY</a:t>
            </a:r>
          </a:p>
          <a:p>
            <a:pPr algn="r">
              <a:lnSpc>
                <a:spcPts val="4069"/>
              </a:lnSpc>
            </a:pPr>
            <a:r>
              <a:rPr lang="en-US" spc="184" sz="3699">
                <a:solidFill>
                  <a:srgbClr val="103186"/>
                </a:solidFill>
                <a:latin typeface="Bernier"/>
              </a:rPr>
              <a:t>R HEAMANTH,</a:t>
            </a:r>
          </a:p>
          <a:p>
            <a:pPr algn="r">
              <a:lnSpc>
                <a:spcPts val="4069"/>
              </a:lnSpc>
            </a:pPr>
            <a:r>
              <a:rPr lang="en-US" spc="184" sz="3699">
                <a:solidFill>
                  <a:srgbClr val="103186"/>
                </a:solidFill>
                <a:latin typeface="Bernier"/>
              </a:rPr>
              <a:t>M MOHAMED MUSTAQ,</a:t>
            </a:r>
          </a:p>
          <a:p>
            <a:pPr algn="r">
              <a:lnSpc>
                <a:spcPts val="4069"/>
              </a:lnSpc>
            </a:pPr>
            <a:r>
              <a:rPr lang="en-US" spc="184" sz="3699">
                <a:solidFill>
                  <a:srgbClr val="103186"/>
                </a:solidFill>
                <a:latin typeface="Bernier"/>
              </a:rPr>
              <a:t>Ramkumaran S</a:t>
            </a:r>
          </a:p>
          <a:p>
            <a:pPr algn="r">
              <a:lnSpc>
                <a:spcPts val="4069"/>
              </a:lnSpc>
            </a:pPr>
          </a:p>
        </p:txBody>
      </p:sp>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1242468">
            <a:off x="12557538" y="8685115"/>
            <a:ext cx="3092649" cy="2644215"/>
          </a:xfrm>
          <a:prstGeom prst="rect">
            <a:avLst/>
          </a:prstGeom>
        </p:spPr>
      </p:pic>
      <p:pic>
        <p:nvPicPr>
          <p:cNvPr name="Picture 6" id="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1459747" y="8081067"/>
            <a:ext cx="2342191" cy="3208480"/>
          </a:xfrm>
          <a:prstGeom prst="rect">
            <a:avLst/>
          </a:prstGeom>
        </p:spPr>
      </p:pic>
      <p:pic>
        <p:nvPicPr>
          <p:cNvPr name="Picture 7" id="7"/>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5267173" y="6462663"/>
            <a:ext cx="3984254" cy="976142"/>
          </a:xfrm>
          <a:prstGeom prst="rect">
            <a:avLst/>
          </a:prstGeom>
        </p:spPr>
      </p:pic>
      <p:pic>
        <p:nvPicPr>
          <p:cNvPr name="Picture 8" id="8"/>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1242468">
            <a:off x="10615517" y="-1300541"/>
            <a:ext cx="3092649" cy="2644215"/>
          </a:xfrm>
          <a:prstGeom prst="rect">
            <a:avLst/>
          </a:prstGeom>
        </p:spPr>
      </p:pic>
      <p:pic>
        <p:nvPicPr>
          <p:cNvPr name="Picture 9" id="9"/>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9886325" y="-1102350"/>
            <a:ext cx="2342191" cy="3208480"/>
          </a:xfrm>
          <a:prstGeom prst="rect">
            <a:avLst/>
          </a:prstGeom>
        </p:spPr>
      </p:pic>
      <p:sp>
        <p:nvSpPr>
          <p:cNvPr name="TextBox 10" id="10"/>
          <p:cNvSpPr txBox="true"/>
          <p:nvPr/>
        </p:nvSpPr>
        <p:spPr>
          <a:xfrm rot="0">
            <a:off x="305143" y="6167535"/>
            <a:ext cx="4635296" cy="2066290"/>
          </a:xfrm>
          <a:prstGeom prst="rect">
            <a:avLst/>
          </a:prstGeom>
        </p:spPr>
        <p:txBody>
          <a:bodyPr anchor="t" rtlCol="false" tIns="0" lIns="0" bIns="0" rIns="0">
            <a:spAutoFit/>
          </a:bodyPr>
          <a:lstStyle/>
          <a:p>
            <a:pPr algn="just">
              <a:lnSpc>
                <a:spcPts val="4069"/>
              </a:lnSpc>
            </a:pPr>
            <a:r>
              <a:rPr lang="en-US" spc="184" sz="3699">
                <a:solidFill>
                  <a:srgbClr val="103186"/>
                </a:solidFill>
                <a:latin typeface="Bernier"/>
              </a:rPr>
              <a:t>SUPERVISED BY</a:t>
            </a:r>
          </a:p>
          <a:p>
            <a:pPr algn="just">
              <a:lnSpc>
                <a:spcPts val="4069"/>
              </a:lnSpc>
            </a:pPr>
            <a:r>
              <a:rPr lang="en-US" spc="184" sz="3699">
                <a:solidFill>
                  <a:srgbClr val="103186"/>
                </a:solidFill>
                <a:latin typeface="Bernier"/>
              </a:rPr>
              <a:t>MRS. S. RUKMANI DEVI</a:t>
            </a:r>
          </a:p>
          <a:p>
            <a:pPr algn="just">
              <a:lnSpc>
                <a:spcPts val="4069"/>
              </a:lnSpc>
            </a:pPr>
            <a:r>
              <a:rPr lang="en-US" spc="184" sz="3699">
                <a:solidFill>
                  <a:srgbClr val="103186"/>
                </a:solidFill>
                <a:latin typeface="Bernier"/>
              </a:rPr>
              <a:t>ASSISTANT PROFESSOR</a:t>
            </a:r>
          </a:p>
          <a:p>
            <a:pPr algn="just">
              <a:lnSpc>
                <a:spcPts val="4069"/>
              </a:lnSpc>
            </a:pPr>
            <a:r>
              <a:rPr lang="en-US" spc="184" sz="3699">
                <a:solidFill>
                  <a:srgbClr val="103186"/>
                </a:solidFill>
                <a:latin typeface="Bernier"/>
              </a:rPr>
              <a:t>DEPARTMENT OF CSE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DCB34"/>
        </a:solidFill>
      </p:bgPr>
    </p:bg>
    <p:spTree>
      <p:nvGrpSpPr>
        <p:cNvPr id="1" name=""/>
        <p:cNvGrpSpPr/>
        <p:nvPr/>
      </p:nvGrpSpPr>
      <p:grpSpPr>
        <a:xfrm>
          <a:off x="0" y="0"/>
          <a:ext cx="0" cy="0"/>
          <a:chOff x="0" y="0"/>
          <a:chExt cx="0" cy="0"/>
        </a:xfrm>
      </p:grpSpPr>
      <p:sp>
        <p:nvSpPr>
          <p:cNvPr name="TextBox 2" id="2"/>
          <p:cNvSpPr txBox="true"/>
          <p:nvPr/>
        </p:nvSpPr>
        <p:spPr>
          <a:xfrm rot="0">
            <a:off x="1028700" y="1150937"/>
            <a:ext cx="8115300" cy="1285875"/>
          </a:xfrm>
          <a:prstGeom prst="rect">
            <a:avLst/>
          </a:prstGeom>
        </p:spPr>
        <p:txBody>
          <a:bodyPr anchor="t" rtlCol="false" tIns="0" lIns="0" bIns="0" rIns="0">
            <a:spAutoFit/>
          </a:bodyPr>
          <a:lstStyle/>
          <a:p>
            <a:pPr>
              <a:lnSpc>
                <a:spcPts val="9899"/>
              </a:lnSpc>
            </a:pPr>
            <a:r>
              <a:rPr lang="en-US" sz="8999">
                <a:solidFill>
                  <a:srgbClr val="103186"/>
                </a:solidFill>
                <a:latin typeface="Bernier"/>
              </a:rPr>
              <a:t>literature Survey</a:t>
            </a: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88139">
            <a:off x="10393169" y="-2446111"/>
            <a:ext cx="4760208" cy="4069978"/>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10800000">
            <a:off x="14293053" y="4012256"/>
            <a:ext cx="5932494" cy="5635869"/>
          </a:xfrm>
          <a:prstGeom prst="rect">
            <a:avLst/>
          </a:prstGeom>
        </p:spPr>
      </p:pic>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7772918">
            <a:off x="11732237" y="85628"/>
            <a:ext cx="2187258" cy="2996244"/>
          </a:xfrm>
          <a:prstGeom prst="rect">
            <a:avLst/>
          </a:prstGeom>
        </p:spPr>
      </p:pic>
      <p:pic>
        <p:nvPicPr>
          <p:cNvPr name="Picture 6" id="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1788736" y="8074601"/>
            <a:ext cx="1969074" cy="2697361"/>
          </a:xfrm>
          <a:prstGeom prst="rect">
            <a:avLst/>
          </a:prstGeom>
        </p:spPr>
      </p:pic>
      <p:sp>
        <p:nvSpPr>
          <p:cNvPr name="TextBox 7" id="7"/>
          <p:cNvSpPr txBox="true"/>
          <p:nvPr/>
        </p:nvSpPr>
        <p:spPr>
          <a:xfrm rot="0">
            <a:off x="1028700" y="3168370"/>
            <a:ext cx="15369126" cy="2380615"/>
          </a:xfrm>
          <a:prstGeom prst="rect">
            <a:avLst/>
          </a:prstGeom>
        </p:spPr>
        <p:txBody>
          <a:bodyPr anchor="t" rtlCol="false" tIns="0" lIns="0" bIns="0" rIns="0">
            <a:spAutoFit/>
          </a:bodyPr>
          <a:lstStyle/>
          <a:p>
            <a:pPr algn="ctr">
              <a:lnSpc>
                <a:spcPts val="4759"/>
              </a:lnSpc>
            </a:pPr>
            <a:r>
              <a:rPr lang="en-US" sz="3399">
                <a:solidFill>
                  <a:srgbClr val="103186"/>
                </a:solidFill>
                <a:latin typeface="Dosis Extra Bold"/>
              </a:rPr>
              <a:t>“All individuals need the same nutrients for the same body function. The only variation is in the amounts of each nutrient required according to age, size, and activity” as Proposed by S.R.Mudambi and M.V.Rajagopal</a:t>
            </a:r>
          </a:p>
          <a:p>
            <a:pPr algn="ctr">
              <a:lnSpc>
                <a:spcPts val="4759"/>
              </a:lnSpc>
            </a:pPr>
          </a:p>
        </p:txBody>
      </p:sp>
      <p:sp>
        <p:nvSpPr>
          <p:cNvPr name="TextBox 8" id="8"/>
          <p:cNvSpPr txBox="true"/>
          <p:nvPr/>
        </p:nvSpPr>
        <p:spPr>
          <a:xfrm rot="0">
            <a:off x="1028700" y="5606546"/>
            <a:ext cx="15369126" cy="2380615"/>
          </a:xfrm>
          <a:prstGeom prst="rect">
            <a:avLst/>
          </a:prstGeom>
        </p:spPr>
        <p:txBody>
          <a:bodyPr anchor="t" rtlCol="false" tIns="0" lIns="0" bIns="0" rIns="0">
            <a:spAutoFit/>
          </a:bodyPr>
          <a:lstStyle/>
          <a:p>
            <a:pPr algn="ctr">
              <a:lnSpc>
                <a:spcPts val="4759"/>
              </a:lnSpc>
            </a:pPr>
            <a:r>
              <a:rPr lang="en-US" sz="3399">
                <a:solidFill>
                  <a:srgbClr val="103186"/>
                </a:solidFill>
                <a:latin typeface="Dosis Extra Bold"/>
              </a:rPr>
              <a:t>“Obesity and its management pose a tremendous economic burden on affected individuals and society, predominantly in the form of increased healthcare expenditures and lost productivity” - Jason Fung MD</a:t>
            </a:r>
          </a:p>
          <a:p>
            <a:pPr algn="ctr">
              <a:lnSpc>
                <a:spcPts val="475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DCB3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018851">
            <a:off x="768095" y="4855288"/>
            <a:ext cx="3019748" cy="2581884"/>
          </a:xfrm>
          <a:prstGeom prst="rect">
            <a:avLst/>
          </a:prstGeom>
        </p:spPr>
      </p:pic>
      <p:pic>
        <p:nvPicPr>
          <p:cNvPr name="Picture 3" id="3"/>
          <p:cNvPicPr>
            <a:picLocks noChangeAspect="true"/>
          </p:cNvPicPr>
          <p:nvPr/>
        </p:nvPicPr>
        <p:blipFill>
          <a:blip r:embed="rId4"/>
          <a:srcRect l="0" t="0" r="0" b="0"/>
          <a:stretch>
            <a:fillRect/>
          </a:stretch>
        </p:blipFill>
        <p:spPr>
          <a:xfrm flipH="false" flipV="false" rot="0">
            <a:off x="1636814" y="1591150"/>
            <a:ext cx="7812404" cy="3662615"/>
          </a:xfrm>
          <a:prstGeom prst="rect">
            <a:avLst/>
          </a:prstGeom>
        </p:spPr>
      </p:pic>
      <p:pic>
        <p:nvPicPr>
          <p:cNvPr name="Picture 4" id="4"/>
          <p:cNvPicPr>
            <a:picLocks noChangeAspect="true"/>
          </p:cNvPicPr>
          <p:nvPr/>
        </p:nvPicPr>
        <p:blipFill>
          <a:blip r:embed="rId5"/>
          <a:srcRect l="0" t="0" r="0" b="0"/>
          <a:stretch>
            <a:fillRect/>
          </a:stretch>
        </p:blipFill>
        <p:spPr>
          <a:xfrm flipH="false" flipV="false" rot="0">
            <a:off x="8135928" y="5043917"/>
            <a:ext cx="9237494" cy="3962549"/>
          </a:xfrm>
          <a:prstGeom prst="rect">
            <a:avLst/>
          </a:prstGeom>
        </p:spPr>
      </p:pic>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5400000">
            <a:off x="12030230" y="-2525933"/>
            <a:ext cx="6418226" cy="6097315"/>
          </a:xfrm>
          <a:prstGeom prst="rect">
            <a:avLst/>
          </a:prstGeom>
        </p:spPr>
      </p:pic>
      <p:sp>
        <p:nvSpPr>
          <p:cNvPr name="TextBox 6" id="6"/>
          <p:cNvSpPr txBox="true"/>
          <p:nvPr/>
        </p:nvSpPr>
        <p:spPr>
          <a:xfrm rot="0">
            <a:off x="10226047" y="567331"/>
            <a:ext cx="10831813" cy="1285875"/>
          </a:xfrm>
          <a:prstGeom prst="rect">
            <a:avLst/>
          </a:prstGeom>
        </p:spPr>
        <p:txBody>
          <a:bodyPr anchor="t" rtlCol="false" tIns="0" lIns="0" bIns="0" rIns="0">
            <a:spAutoFit/>
          </a:bodyPr>
          <a:lstStyle/>
          <a:p>
            <a:pPr algn="ctr">
              <a:lnSpc>
                <a:spcPts val="9899"/>
              </a:lnSpc>
            </a:pPr>
            <a:r>
              <a:rPr lang="en-US" sz="8999">
                <a:solidFill>
                  <a:srgbClr val="103186"/>
                </a:solidFill>
                <a:latin typeface="Bernier Shade"/>
              </a:rPr>
              <a:t>OUTPUT</a:t>
            </a:r>
          </a:p>
        </p:txBody>
      </p:sp>
      <p:pic>
        <p:nvPicPr>
          <p:cNvPr name="Picture 7" id="7"/>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5400000">
            <a:off x="4410255" y="8347215"/>
            <a:ext cx="2002929" cy="2743738"/>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DCB3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018851">
            <a:off x="768095" y="4855288"/>
            <a:ext cx="3019748" cy="2581884"/>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400000">
            <a:off x="12030230" y="-2525933"/>
            <a:ext cx="6418226" cy="6097315"/>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5400000">
            <a:off x="4410255" y="8347215"/>
            <a:ext cx="2002929" cy="2743738"/>
          </a:xfrm>
          <a:prstGeom prst="rect">
            <a:avLst/>
          </a:prstGeom>
        </p:spPr>
      </p:pic>
      <p:pic>
        <p:nvPicPr>
          <p:cNvPr name="Picture 5" id="5"/>
          <p:cNvPicPr>
            <a:picLocks noChangeAspect="true"/>
          </p:cNvPicPr>
          <p:nvPr/>
        </p:nvPicPr>
        <p:blipFill>
          <a:blip r:embed="rId8"/>
          <a:srcRect l="0" t="0" r="0" b="0"/>
          <a:stretch>
            <a:fillRect/>
          </a:stretch>
        </p:blipFill>
        <p:spPr>
          <a:xfrm flipH="false" flipV="false" rot="0">
            <a:off x="1022674" y="897294"/>
            <a:ext cx="16242652" cy="8492413"/>
          </a:xfrm>
          <a:prstGeom prst="rect">
            <a:avLst/>
          </a:prstGeom>
        </p:spPr>
      </p:pic>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171651" y="619442"/>
            <a:ext cx="16436792" cy="8981440"/>
          </a:xfrm>
          <a:prstGeom prst="rect">
            <a:avLst/>
          </a:prstGeom>
        </p:spPr>
        <p:txBody>
          <a:bodyPr anchor="t" rtlCol="false" tIns="0" lIns="0" bIns="0" rIns="0">
            <a:spAutoFit/>
          </a:bodyPr>
          <a:lstStyle/>
          <a:p>
            <a:pPr>
              <a:lnSpc>
                <a:spcPts val="4759"/>
              </a:lnSpc>
            </a:pPr>
            <a:r>
              <a:rPr lang="en-US" sz="3399">
                <a:solidFill>
                  <a:srgbClr val="000000"/>
                </a:solidFill>
                <a:latin typeface="Clear Sans Regular"/>
              </a:rPr>
              <a:t> import React from 'react';</a:t>
            </a:r>
          </a:p>
          <a:p>
            <a:pPr>
              <a:lnSpc>
                <a:spcPts val="4759"/>
              </a:lnSpc>
            </a:pPr>
            <a:r>
              <a:rPr lang="en-US" sz="3399">
                <a:solidFill>
                  <a:srgbClr val="000000"/>
                </a:solidFill>
                <a:latin typeface="Clear Sans Regular"/>
              </a:rPr>
              <a:t>import BMIPopup from './BMIPopup';</a:t>
            </a:r>
          </a:p>
          <a:p>
            <a:pPr>
              <a:lnSpc>
                <a:spcPts val="4759"/>
              </a:lnSpc>
            </a:pPr>
            <a:r>
              <a:rPr lang="en-US" sz="3399">
                <a:solidFill>
                  <a:srgbClr val="000000"/>
                </a:solidFill>
                <a:latin typeface="Clear Sans Regular"/>
              </a:rPr>
              <a:t>// import { Link } from 'react-router-dom';</a:t>
            </a:r>
          </a:p>
          <a:p>
            <a:pPr>
              <a:lnSpc>
                <a:spcPts val="4759"/>
              </a:lnSpc>
            </a:pPr>
            <a:r>
              <a:rPr lang="en-US" sz="3399">
                <a:solidFill>
                  <a:srgbClr val="000000"/>
                </a:solidFill>
                <a:latin typeface="Clear Sans Regular"/>
              </a:rPr>
              <a:t>// import { useState } from 'react';</a:t>
            </a:r>
          </a:p>
          <a:p>
            <a:pPr>
              <a:lnSpc>
                <a:spcPts val="4759"/>
              </a:lnSpc>
            </a:pPr>
            <a:r>
              <a:rPr lang="en-US" sz="3399">
                <a:solidFill>
                  <a:srgbClr val="000000"/>
                </a:solidFill>
                <a:latin typeface="Clear Sans Regular"/>
              </a:rPr>
              <a:t>import {useState} from 'react'</a:t>
            </a:r>
          </a:p>
          <a:p>
            <a:pPr>
              <a:lnSpc>
                <a:spcPts val="4759"/>
              </a:lnSpc>
            </a:pPr>
            <a:r>
              <a:rPr lang="en-US" sz="3399">
                <a:solidFill>
                  <a:srgbClr val="000000"/>
                </a:solidFill>
                <a:latin typeface="Clear Sans Regular"/>
              </a:rPr>
              <a:t>function Bmitracker() {</a:t>
            </a:r>
          </a:p>
          <a:p>
            <a:pPr>
              <a:lnSpc>
                <a:spcPts val="4759"/>
              </a:lnSpc>
            </a:pPr>
            <a:r>
              <a:rPr lang="en-US" sz="3399">
                <a:solidFill>
                  <a:srgbClr val="000000"/>
                </a:solidFill>
                <a:latin typeface="Clear Sans Regular"/>
              </a:rPr>
              <a:t> const [trigger , setTrigger] = useState(false)</a:t>
            </a:r>
          </a:p>
          <a:p>
            <a:pPr>
              <a:lnSpc>
                <a:spcPts val="4759"/>
              </a:lnSpc>
            </a:pPr>
            <a:r>
              <a:rPr lang="en-US" sz="3399">
                <a:solidFill>
                  <a:srgbClr val="000000"/>
                </a:solidFill>
                <a:latin typeface="Clear Sans Regular"/>
              </a:rPr>
              <a:t>  const [height,setHeight] = useState(0) </a:t>
            </a:r>
          </a:p>
          <a:p>
            <a:pPr>
              <a:lnSpc>
                <a:spcPts val="4759"/>
              </a:lnSpc>
            </a:pPr>
            <a:r>
              <a:rPr lang="en-US" sz="3399">
                <a:solidFill>
                  <a:srgbClr val="000000"/>
                </a:solidFill>
                <a:latin typeface="Clear Sans Regular"/>
              </a:rPr>
              <a:t>  const [weight,setWeight] = useState(0);</a:t>
            </a:r>
          </a:p>
          <a:p>
            <a:pPr>
              <a:lnSpc>
                <a:spcPts val="4759"/>
              </a:lnSpc>
            </a:pPr>
            <a:r>
              <a:rPr lang="en-US" sz="3399">
                <a:solidFill>
                  <a:srgbClr val="000000"/>
                </a:solidFill>
                <a:latin typeface="Clear Sans Regular"/>
              </a:rPr>
              <a:t> function discription(){</a:t>
            </a:r>
          </a:p>
          <a:p>
            <a:pPr>
              <a:lnSpc>
                <a:spcPts val="4759"/>
              </a:lnSpc>
            </a:pPr>
            <a:r>
              <a:rPr lang="en-US" sz="3399">
                <a:solidFill>
                  <a:srgbClr val="000000"/>
                </a:solidFill>
                <a:latin typeface="Clear Sans Regular"/>
              </a:rPr>
              <a:t>    if(bmiScore() &gt; 25 )</a:t>
            </a:r>
          </a:p>
          <a:p>
            <a:pPr>
              <a:lnSpc>
                <a:spcPts val="4759"/>
              </a:lnSpc>
            </a:pPr>
            <a:r>
              <a:rPr lang="en-US" sz="3399">
                <a:solidFill>
                  <a:srgbClr val="000000"/>
                </a:solidFill>
                <a:latin typeface="Clear Sans Regular"/>
              </a:rPr>
              <a:t>    return "according to a new study showing people who are even a little overweight face increased risk for many serious diseases, including diabetes, heart disease, colon cancer, high blood pressure, and gallstones."</a:t>
            </a:r>
          </a:p>
          <a:p>
            <a:pPr>
              <a:lnSpc>
                <a:spcPts val="4759"/>
              </a:lnSpc>
            </a:pPr>
          </a:p>
        </p:txBody>
      </p:sp>
      <p:sp>
        <p:nvSpPr>
          <p:cNvPr name="TextBox 3" id="3"/>
          <p:cNvSpPr txBox="true"/>
          <p:nvPr/>
        </p:nvSpPr>
        <p:spPr>
          <a:xfrm rot="0">
            <a:off x="10226047" y="567331"/>
            <a:ext cx="10831813" cy="1285875"/>
          </a:xfrm>
          <a:prstGeom prst="rect">
            <a:avLst/>
          </a:prstGeom>
        </p:spPr>
        <p:txBody>
          <a:bodyPr anchor="t" rtlCol="false" tIns="0" lIns="0" bIns="0" rIns="0">
            <a:spAutoFit/>
          </a:bodyPr>
          <a:lstStyle/>
          <a:p>
            <a:pPr algn="ctr">
              <a:lnSpc>
                <a:spcPts val="9899"/>
              </a:lnSpc>
            </a:pPr>
            <a:r>
              <a:rPr lang="en-US" sz="8999">
                <a:solidFill>
                  <a:srgbClr val="103186"/>
                </a:solidFill>
                <a:latin typeface="Bernier Shade"/>
              </a:rPr>
              <a:t>program</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171651" y="619442"/>
            <a:ext cx="16436792" cy="8981440"/>
          </a:xfrm>
          <a:prstGeom prst="rect">
            <a:avLst/>
          </a:prstGeom>
        </p:spPr>
        <p:txBody>
          <a:bodyPr anchor="t" rtlCol="false" tIns="0" lIns="0" bIns="0" rIns="0">
            <a:spAutoFit/>
          </a:bodyPr>
          <a:lstStyle/>
          <a:p>
            <a:pPr>
              <a:lnSpc>
                <a:spcPts val="4759"/>
              </a:lnSpc>
            </a:pPr>
            <a:r>
              <a:rPr lang="en-US" sz="3399">
                <a:solidFill>
                  <a:srgbClr val="000000"/>
                </a:solidFill>
                <a:latin typeface="Clear Sans Regular"/>
              </a:rPr>
              <a:t>else if (bmiScore() &lt; 18)</a:t>
            </a:r>
          </a:p>
          <a:p>
            <a:pPr>
              <a:lnSpc>
                <a:spcPts val="4759"/>
              </a:lnSpc>
            </a:pPr>
            <a:r>
              <a:rPr lang="en-US" sz="3399">
                <a:solidFill>
                  <a:srgbClr val="000000"/>
                </a:solidFill>
                <a:latin typeface="Arimo"/>
              </a:rPr>
              <a:t>   return 'underweight may also be the reason for fatigue and lethargy as well as low blood pressure, heart rate and blood sugar levels, which can cause night sweats, having cold fingers and toes and muscle problems,'</a:t>
            </a:r>
          </a:p>
          <a:p>
            <a:pPr>
              <a:lnSpc>
                <a:spcPts val="4759"/>
              </a:lnSpc>
            </a:pPr>
            <a:r>
              <a:rPr lang="en-US" sz="3399">
                <a:solidFill>
                  <a:srgbClr val="000000"/>
                </a:solidFill>
                <a:latin typeface="Arimo"/>
              </a:rPr>
              <a:t> else if (bmiScore() &gt; 30)</a:t>
            </a:r>
          </a:p>
          <a:p>
            <a:pPr>
              <a:lnSpc>
                <a:spcPts val="4759"/>
              </a:lnSpc>
            </a:pPr>
            <a:r>
              <a:rPr lang="en-US" sz="3399">
                <a:solidFill>
                  <a:srgbClr val="000000"/>
                </a:solidFill>
                <a:latin typeface="Arimo"/>
              </a:rPr>
              <a:t>  return 'Being obese can also increase your risk of developing many potentially serious health conditions, including: type 2 diabetes. high blood pressure. high cholesterol and atherosclerosis (where fatty deposits narrow your arteries), which can lead to coronary heart disease and stroke.'</a:t>
            </a:r>
          </a:p>
          <a:p>
            <a:pPr>
              <a:lnSpc>
                <a:spcPts val="4759"/>
              </a:lnSpc>
            </a:pPr>
            <a:r>
              <a:rPr lang="en-US" sz="3399">
                <a:solidFill>
                  <a:srgbClr val="000000"/>
                </a:solidFill>
                <a:latin typeface="Arimo"/>
              </a:rPr>
              <a:t>   else</a:t>
            </a:r>
          </a:p>
          <a:p>
            <a:pPr>
              <a:lnSpc>
                <a:spcPts val="4759"/>
              </a:lnSpc>
            </a:pPr>
            <a:r>
              <a:rPr lang="en-US" sz="3399">
                <a:solidFill>
                  <a:srgbClr val="000000"/>
                </a:solidFill>
                <a:latin typeface="Arimo"/>
              </a:rPr>
              <a:t>       return'Maintaining a healthy weight is important for health. In addition to lowering the risk of heart disease, stroke, diabetes, and high blood pressure, it can also lower the risk of many different cancers.'</a:t>
            </a:r>
          </a:p>
          <a:p>
            <a:pPr>
              <a:lnSpc>
                <a:spcPts val="4759"/>
              </a:lnSpc>
            </a:pPr>
            <a:r>
              <a:rPr lang="en-US" sz="3399">
                <a:solidFill>
                  <a:srgbClr val="000000"/>
                </a:solidFill>
                <a:latin typeface="Arimo"/>
              </a:rPr>
              <a:t>}</a:t>
            </a:r>
          </a:p>
          <a:p>
            <a:pPr>
              <a:lnSpc>
                <a:spcPts val="4759"/>
              </a:lnSpc>
            </a:pP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171651" y="619442"/>
            <a:ext cx="16436792" cy="9581515"/>
          </a:xfrm>
          <a:prstGeom prst="rect">
            <a:avLst/>
          </a:prstGeom>
        </p:spPr>
        <p:txBody>
          <a:bodyPr anchor="t" rtlCol="false" tIns="0" lIns="0" bIns="0" rIns="0">
            <a:spAutoFit/>
          </a:bodyPr>
          <a:lstStyle/>
          <a:p>
            <a:pPr>
              <a:lnSpc>
                <a:spcPts val="4759"/>
              </a:lnSpc>
            </a:pPr>
            <a:r>
              <a:rPr lang="en-US" sz="3399">
                <a:solidFill>
                  <a:srgbClr val="000000"/>
                </a:solidFill>
                <a:latin typeface="Clear Sans Regular"/>
              </a:rPr>
              <a:t>function bmiBariatrics(){</a:t>
            </a:r>
          </a:p>
          <a:p>
            <a:pPr>
              <a:lnSpc>
                <a:spcPts val="4759"/>
              </a:lnSpc>
            </a:pPr>
            <a:r>
              <a:rPr lang="en-US" sz="3399">
                <a:solidFill>
                  <a:srgbClr val="000000"/>
                </a:solidFill>
                <a:latin typeface="Arimo"/>
              </a:rPr>
              <a:t>    if(bmiScore() &gt; 25 )</a:t>
            </a:r>
          </a:p>
          <a:p>
            <a:pPr>
              <a:lnSpc>
                <a:spcPts val="4759"/>
              </a:lnSpc>
            </a:pPr>
            <a:r>
              <a:rPr lang="en-US" sz="3399">
                <a:solidFill>
                  <a:srgbClr val="000000"/>
                </a:solidFill>
                <a:latin typeface="Arimo"/>
              </a:rPr>
              <a:t>     return 'overweight'</a:t>
            </a:r>
          </a:p>
          <a:p>
            <a:pPr>
              <a:lnSpc>
                <a:spcPts val="4759"/>
              </a:lnSpc>
            </a:pPr>
            <a:r>
              <a:rPr lang="en-US" sz="3399">
                <a:solidFill>
                  <a:srgbClr val="000000"/>
                </a:solidFill>
                <a:latin typeface="Arimo"/>
              </a:rPr>
              <a:t>    else if (bmiScore() &lt; 18)</a:t>
            </a:r>
          </a:p>
          <a:p>
            <a:pPr>
              <a:lnSpc>
                <a:spcPts val="4759"/>
              </a:lnSpc>
            </a:pPr>
            <a:r>
              <a:rPr lang="en-US" sz="3399">
                <a:solidFill>
                  <a:srgbClr val="000000"/>
                </a:solidFill>
                <a:latin typeface="Arimo"/>
              </a:rPr>
              <a:t>        return 'underweight'</a:t>
            </a:r>
          </a:p>
          <a:p>
            <a:pPr>
              <a:lnSpc>
                <a:spcPts val="4759"/>
              </a:lnSpc>
            </a:pPr>
            <a:r>
              <a:rPr lang="en-US" sz="3399">
                <a:solidFill>
                  <a:srgbClr val="000000"/>
                </a:solidFill>
                <a:latin typeface="Arimo"/>
              </a:rPr>
              <a:t>    else if (bmiScore() &gt; 30)</a:t>
            </a:r>
          </a:p>
          <a:p>
            <a:pPr>
              <a:lnSpc>
                <a:spcPts val="4759"/>
              </a:lnSpc>
            </a:pPr>
            <a:r>
              <a:rPr lang="en-US" sz="3399">
                <a:solidFill>
                  <a:srgbClr val="000000"/>
                </a:solidFill>
                <a:latin typeface="Arimo"/>
              </a:rPr>
              <a:t>        return 'obesity'</a:t>
            </a:r>
          </a:p>
          <a:p>
            <a:pPr>
              <a:lnSpc>
                <a:spcPts val="4759"/>
              </a:lnSpc>
            </a:pPr>
            <a:r>
              <a:rPr lang="en-US" sz="3399">
                <a:solidFill>
                  <a:srgbClr val="000000"/>
                </a:solidFill>
                <a:latin typeface="Arimo"/>
              </a:rPr>
              <a:t>    else</a:t>
            </a:r>
          </a:p>
          <a:p>
            <a:pPr>
              <a:lnSpc>
                <a:spcPts val="4759"/>
              </a:lnSpc>
            </a:pPr>
            <a:r>
              <a:rPr lang="en-US" sz="3399">
                <a:solidFill>
                  <a:srgbClr val="000000"/>
                </a:solidFill>
                <a:latin typeface="Arimo"/>
              </a:rPr>
              <a:t>        return'Healthy weight'  </a:t>
            </a:r>
          </a:p>
          <a:p>
            <a:pPr>
              <a:lnSpc>
                <a:spcPts val="4759"/>
              </a:lnSpc>
            </a:pPr>
            <a:r>
              <a:rPr lang="en-US" sz="3399">
                <a:solidFill>
                  <a:srgbClr val="000000"/>
                </a:solidFill>
                <a:latin typeface="Arimo"/>
              </a:rPr>
              <a:t>}</a:t>
            </a:r>
          </a:p>
          <a:p>
            <a:pPr>
              <a:lnSpc>
                <a:spcPts val="4759"/>
              </a:lnSpc>
            </a:pPr>
            <a:r>
              <a:rPr lang="en-US" sz="3399">
                <a:solidFill>
                  <a:srgbClr val="000000"/>
                </a:solidFill>
                <a:latin typeface="Arimo"/>
              </a:rPr>
              <a:t>    function bmiScore(){</a:t>
            </a:r>
          </a:p>
          <a:p>
            <a:pPr>
              <a:lnSpc>
                <a:spcPts val="4759"/>
              </a:lnSpc>
            </a:pPr>
            <a:r>
              <a:rPr lang="en-US" sz="3399">
                <a:solidFill>
                  <a:srgbClr val="000000"/>
                </a:solidFill>
                <a:latin typeface="Arimo"/>
              </a:rPr>
              <a:t>    if (height &gt;= 15){</a:t>
            </a:r>
          </a:p>
          <a:p>
            <a:pPr>
              <a:lnSpc>
                <a:spcPts val="4759"/>
              </a:lnSpc>
            </a:pPr>
            <a:r>
              <a:rPr lang="en-US" sz="3399">
                <a:solidFill>
                  <a:srgbClr val="000000"/>
                </a:solidFill>
                <a:latin typeface="Arimo"/>
              </a:rPr>
              <a:t>        setHeight(height/10);</a:t>
            </a:r>
          </a:p>
          <a:p>
            <a:pPr>
              <a:lnSpc>
                <a:spcPts val="4759"/>
              </a:lnSpc>
            </a:pPr>
            <a:r>
              <a:rPr lang="en-US" sz="3399">
                <a:solidFill>
                  <a:srgbClr val="000000"/>
                </a:solidFill>
                <a:latin typeface="Arimo"/>
              </a:rPr>
              <a:t>        return (weight/height*height)</a:t>
            </a:r>
          </a:p>
          <a:p>
            <a:pPr>
              <a:lnSpc>
                <a:spcPts val="4759"/>
              </a:lnSpc>
            </a:pPr>
            <a:r>
              <a:rPr lang="en-US" sz="3399">
                <a:solidFill>
                  <a:srgbClr val="000000"/>
                </a:solidFill>
                <a:latin typeface="Arimo"/>
              </a:rPr>
              <a:t>   }</a:t>
            </a:r>
          </a:p>
          <a:p>
            <a:pPr>
              <a:lnSpc>
                <a:spcPts val="4759"/>
              </a:lnSpc>
            </a:pP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822508" y="105410"/>
            <a:ext cx="16436792" cy="10181590"/>
          </a:xfrm>
          <a:prstGeom prst="rect">
            <a:avLst/>
          </a:prstGeom>
        </p:spPr>
        <p:txBody>
          <a:bodyPr anchor="t" rtlCol="false" tIns="0" lIns="0" bIns="0" rIns="0">
            <a:spAutoFit/>
          </a:bodyPr>
          <a:lstStyle/>
          <a:p>
            <a:pPr>
              <a:lnSpc>
                <a:spcPts val="4759"/>
              </a:lnSpc>
            </a:pPr>
            <a:r>
              <a:rPr lang="en-US" sz="3399">
                <a:solidFill>
                  <a:srgbClr val="000000"/>
                </a:solidFill>
                <a:latin typeface="Clear Sans Regular"/>
              </a:rPr>
              <a:t>else{</a:t>
            </a:r>
          </a:p>
          <a:p>
            <a:pPr>
              <a:lnSpc>
                <a:spcPts val="4759"/>
              </a:lnSpc>
            </a:pPr>
            <a:r>
              <a:rPr lang="en-US" sz="3399">
                <a:solidFill>
                  <a:srgbClr val="000000"/>
                </a:solidFill>
                <a:latin typeface="Arimo"/>
              </a:rPr>
              <a:t> return (Math.floor(weight/(height*height)))</a:t>
            </a:r>
          </a:p>
          <a:p>
            <a:pPr>
              <a:lnSpc>
                <a:spcPts val="4759"/>
              </a:lnSpc>
            </a:pPr>
            <a:r>
              <a:rPr lang="en-US" sz="3399">
                <a:solidFill>
                  <a:srgbClr val="000000"/>
                </a:solidFill>
                <a:latin typeface="Arimo"/>
              </a:rPr>
              <a:t> }</a:t>
            </a:r>
          </a:p>
          <a:p>
            <a:pPr>
              <a:lnSpc>
                <a:spcPts val="4759"/>
              </a:lnSpc>
            </a:pPr>
            <a:r>
              <a:rPr lang="en-US" sz="3399">
                <a:solidFill>
                  <a:srgbClr val="000000"/>
                </a:solidFill>
                <a:latin typeface="Arimo"/>
              </a:rPr>
              <a:t> }</a:t>
            </a:r>
          </a:p>
          <a:p>
            <a:pPr>
              <a:lnSpc>
                <a:spcPts val="4759"/>
              </a:lnSpc>
            </a:pPr>
            <a:r>
              <a:rPr lang="en-US" sz="3399">
                <a:solidFill>
                  <a:srgbClr val="000000"/>
                </a:solidFill>
                <a:latin typeface="Arimo"/>
              </a:rPr>
              <a:t> function triggerPopup(){</a:t>
            </a:r>
          </a:p>
          <a:p>
            <a:pPr>
              <a:lnSpc>
                <a:spcPts val="4759"/>
              </a:lnSpc>
            </a:pPr>
            <a:r>
              <a:rPr lang="en-US" sz="3399">
                <a:solidFill>
                  <a:srgbClr val="000000"/>
                </a:solidFill>
                <a:latin typeface="Arimo"/>
              </a:rPr>
              <a:t> console.log(bmiScore())</a:t>
            </a:r>
          </a:p>
          <a:p>
            <a:pPr>
              <a:lnSpc>
                <a:spcPts val="4759"/>
              </a:lnSpc>
            </a:pPr>
            <a:r>
              <a:rPr lang="en-US" sz="3399">
                <a:solidFill>
                  <a:srgbClr val="000000"/>
                </a:solidFill>
                <a:latin typeface="Arimo"/>
              </a:rPr>
              <a:t> setTrigger(true)</a:t>
            </a:r>
          </a:p>
          <a:p>
            <a:pPr>
              <a:lnSpc>
                <a:spcPts val="4759"/>
              </a:lnSpc>
            </a:pPr>
            <a:r>
              <a:rPr lang="en-US" sz="3399">
                <a:solidFill>
                  <a:srgbClr val="000000"/>
                </a:solidFill>
                <a:latin typeface="Arimo"/>
              </a:rPr>
              <a:t> }</a:t>
            </a:r>
          </a:p>
          <a:p>
            <a:pPr>
              <a:lnSpc>
                <a:spcPts val="4759"/>
              </a:lnSpc>
            </a:pPr>
            <a:r>
              <a:rPr lang="en-US" sz="3399">
                <a:solidFill>
                  <a:srgbClr val="000000"/>
                </a:solidFill>
                <a:latin typeface="Clear Sans Regular Bold"/>
              </a:rPr>
              <a:t> return (</a:t>
            </a:r>
          </a:p>
          <a:p>
            <a:pPr>
              <a:lnSpc>
                <a:spcPts val="4759"/>
              </a:lnSpc>
            </a:pPr>
            <a:r>
              <a:rPr lang="en-US" sz="3399">
                <a:solidFill>
                  <a:srgbClr val="000000"/>
                </a:solidFill>
                <a:latin typeface="Clear Sans Regular Bold"/>
              </a:rPr>
              <a:t>     &lt;div className="bmi"&gt;</a:t>
            </a:r>
          </a:p>
          <a:p>
            <a:pPr>
              <a:lnSpc>
                <a:spcPts val="4759"/>
              </a:lnSpc>
            </a:pPr>
            <a:r>
              <a:rPr lang="en-US" sz="3399">
                <a:solidFill>
                  <a:srgbClr val="000000"/>
                </a:solidFill>
                <a:latin typeface="Clear Sans Regular Bold"/>
              </a:rPr>
              <a:t>         &lt;div className="bmi-form"&gt;</a:t>
            </a:r>
          </a:p>
          <a:p>
            <a:pPr>
              <a:lnSpc>
                <a:spcPts val="4759"/>
              </a:lnSpc>
            </a:pPr>
            <a:r>
              <a:rPr lang="en-US" sz="3399">
                <a:solidFill>
                  <a:srgbClr val="000000"/>
                </a:solidFill>
                <a:latin typeface="Clear Sans Regular Bold"/>
              </a:rPr>
              <a:t>             &lt;label htmlFor=""&gt;BMI TRACKER&lt;/label&gt;</a:t>
            </a:r>
          </a:p>
          <a:p>
            <a:pPr>
              <a:lnSpc>
                <a:spcPts val="4759"/>
              </a:lnSpc>
            </a:pPr>
            <a:r>
              <a:rPr lang="en-US" sz="3399">
                <a:solidFill>
                  <a:srgbClr val="000000"/>
                </a:solidFill>
                <a:latin typeface="Clear Sans Regular Bold"/>
              </a:rPr>
              <a:t> &lt;input className='side-border weight' type="number" onChange={(e)=&gt;setWeight(e.target.value)} placeholder='Weight in KG' name='weight' /&gt;</a:t>
            </a:r>
          </a:p>
          <a:p>
            <a:pPr>
              <a:lnSpc>
                <a:spcPts val="4759"/>
              </a:lnSpc>
            </a:pPr>
            <a:r>
              <a:rPr lang="en-US" sz="3399">
                <a:solidFill>
                  <a:srgbClr val="000000"/>
                </a:solidFill>
                <a:latin typeface="Clear Sans Regular Bold"/>
              </a:rPr>
              <a:t>             &lt;input className='side-border' type="number" onChange={(e)=&gt;setHeight(e.target.value)} name="height" placeholder='height in cm' /&gt;</a:t>
            </a:r>
          </a:p>
          <a:p>
            <a:pPr>
              <a:lnSpc>
                <a:spcPts val="4759"/>
              </a:lnSpc>
            </a:pP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171651" y="619442"/>
            <a:ext cx="16436792" cy="8981440"/>
          </a:xfrm>
          <a:prstGeom prst="rect">
            <a:avLst/>
          </a:prstGeom>
        </p:spPr>
        <p:txBody>
          <a:bodyPr anchor="t" rtlCol="false" tIns="0" lIns="0" bIns="0" rIns="0">
            <a:spAutoFit/>
          </a:bodyPr>
          <a:lstStyle/>
          <a:p>
            <a:pPr>
              <a:lnSpc>
                <a:spcPts val="4759"/>
              </a:lnSpc>
            </a:pPr>
            <a:r>
              <a:rPr lang="en-US" sz="3399">
                <a:solidFill>
                  <a:srgbClr val="000000"/>
                </a:solidFill>
                <a:latin typeface="Clear Sans Regular"/>
              </a:rPr>
              <a:t> &lt;input className='side-border' type="number" placeholder='Age' name='Age' /&gt;</a:t>
            </a:r>
          </a:p>
          <a:p>
            <a:pPr>
              <a:lnSpc>
                <a:spcPts val="4759"/>
              </a:lnSpc>
            </a:pPr>
            <a:r>
              <a:rPr lang="en-US" sz="3399">
                <a:solidFill>
                  <a:srgbClr val="000000"/>
                </a:solidFill>
                <a:latin typeface="Arimo"/>
              </a:rPr>
              <a:t>             &lt;select name="gender" id="gender"&gt;</a:t>
            </a:r>
          </a:p>
          <a:p>
            <a:pPr>
              <a:lnSpc>
                <a:spcPts val="4759"/>
              </a:lnSpc>
            </a:pPr>
            <a:r>
              <a:rPr lang="en-US" sz="3399">
                <a:solidFill>
                  <a:srgbClr val="000000"/>
                </a:solidFill>
                <a:latin typeface="Arimo"/>
              </a:rPr>
              <a:t>             &lt;option value="male"&gt;Male&lt;/option&gt;</a:t>
            </a:r>
          </a:p>
          <a:p>
            <a:pPr>
              <a:lnSpc>
                <a:spcPts val="4759"/>
              </a:lnSpc>
            </a:pPr>
            <a:r>
              <a:rPr lang="en-US" sz="3399">
                <a:solidFill>
                  <a:srgbClr val="000000"/>
                </a:solidFill>
                <a:latin typeface="Arimo"/>
              </a:rPr>
              <a:t>             &lt;option value="female"&gt;Female&lt;/option&gt;</a:t>
            </a:r>
          </a:p>
          <a:p>
            <a:pPr>
              <a:lnSpc>
                <a:spcPts val="4759"/>
              </a:lnSpc>
            </a:pPr>
            <a:r>
              <a:rPr lang="en-US" sz="3399">
                <a:solidFill>
                  <a:srgbClr val="000000"/>
                </a:solidFill>
                <a:latin typeface="Arimo"/>
              </a:rPr>
              <a:t>       &lt;/select&gt;</a:t>
            </a:r>
          </a:p>
          <a:p>
            <a:pPr>
              <a:lnSpc>
                <a:spcPts val="4759"/>
              </a:lnSpc>
            </a:pPr>
            <a:r>
              <a:rPr lang="en-US" sz="3399">
                <a:solidFill>
                  <a:srgbClr val="000000"/>
                </a:solidFill>
                <a:latin typeface="Arimo"/>
              </a:rPr>
              <a:t>             &lt;BMIPopup trigger={trigger} bmi={bmiScore()} bariatrics={bmiBariatrics()} discription={discription()} /&gt;</a:t>
            </a:r>
          </a:p>
          <a:p>
            <a:pPr>
              <a:lnSpc>
                <a:spcPts val="4759"/>
              </a:lnSpc>
            </a:pPr>
            <a:r>
              <a:rPr lang="en-US" sz="3399">
                <a:solidFill>
                  <a:srgbClr val="000000"/>
                </a:solidFill>
                <a:latin typeface="Arimo"/>
              </a:rPr>
              <a:t> &lt;button id='bmiTracker' type='submit' onClick={triggerPopup} &gt; Track BMI &lt;/button&gt;</a:t>
            </a:r>
          </a:p>
          <a:p>
            <a:pPr>
              <a:lnSpc>
                <a:spcPts val="4759"/>
              </a:lnSpc>
            </a:pPr>
            <a:r>
              <a:rPr lang="en-US" sz="3399">
                <a:solidFill>
                  <a:srgbClr val="000000"/>
                </a:solidFill>
                <a:latin typeface="Arimo"/>
              </a:rPr>
              <a:t>         &lt;/div&gt;</a:t>
            </a:r>
          </a:p>
          <a:p>
            <a:pPr>
              <a:lnSpc>
                <a:spcPts val="4759"/>
              </a:lnSpc>
            </a:pPr>
            <a:r>
              <a:rPr lang="en-US" sz="3399">
                <a:solidFill>
                  <a:srgbClr val="000000"/>
                </a:solidFill>
                <a:latin typeface="Clear Sans Regular Bold"/>
              </a:rPr>
              <a:t>&lt;/div&gt;</a:t>
            </a:r>
          </a:p>
          <a:p>
            <a:pPr>
              <a:lnSpc>
                <a:spcPts val="4759"/>
              </a:lnSpc>
            </a:pPr>
            <a:r>
              <a:rPr lang="en-US" sz="3399">
                <a:solidFill>
                  <a:srgbClr val="000000"/>
                </a:solidFill>
                <a:latin typeface="Clear Sans Regular Bold"/>
              </a:rPr>
              <a:t>    );</a:t>
            </a:r>
          </a:p>
          <a:p>
            <a:pPr>
              <a:lnSpc>
                <a:spcPts val="4759"/>
              </a:lnSpc>
            </a:pPr>
            <a:r>
              <a:rPr lang="en-US" sz="3399">
                <a:solidFill>
                  <a:srgbClr val="000000"/>
                </a:solidFill>
                <a:latin typeface="Clear Sans Regular Bold"/>
              </a:rPr>
              <a:t>}</a:t>
            </a:r>
          </a:p>
          <a:p>
            <a:pPr>
              <a:lnSpc>
                <a:spcPts val="4759"/>
              </a:lnSpc>
            </a:pPr>
            <a:r>
              <a:rPr lang="en-US" sz="3399">
                <a:solidFill>
                  <a:srgbClr val="000000"/>
                </a:solidFill>
                <a:latin typeface="Clear Sans Regular Bold"/>
              </a:rPr>
              <a:t>export default Bmitracker;</a:t>
            </a:r>
          </a:p>
          <a:p>
            <a:pPr>
              <a:lnSpc>
                <a:spcPts val="4759"/>
              </a:lnSpc>
            </a:pPr>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171651" y="619442"/>
            <a:ext cx="16436792" cy="8381365"/>
          </a:xfrm>
          <a:prstGeom prst="rect">
            <a:avLst/>
          </a:prstGeom>
        </p:spPr>
        <p:txBody>
          <a:bodyPr anchor="t" rtlCol="false" tIns="0" lIns="0" bIns="0" rIns="0">
            <a:spAutoFit/>
          </a:bodyPr>
          <a:lstStyle/>
          <a:p>
            <a:pPr>
              <a:lnSpc>
                <a:spcPts val="4759"/>
              </a:lnSpc>
            </a:pPr>
            <a:r>
              <a:rPr lang="en-US" sz="3399">
                <a:solidFill>
                  <a:srgbClr val="000000"/>
                </a:solidFill>
                <a:latin typeface="Clear Sans Regular"/>
              </a:rPr>
              <a:t> SASS Module : BMI Tracker </a:t>
            </a:r>
          </a:p>
          <a:p>
            <a:pPr>
              <a:lnSpc>
                <a:spcPts val="4759"/>
              </a:lnSpc>
            </a:pPr>
            <a:r>
              <a:rPr lang="en-US" sz="3399">
                <a:solidFill>
                  <a:srgbClr val="000000"/>
                </a:solidFill>
                <a:latin typeface="Arimo"/>
              </a:rPr>
              <a:t>Coding:</a:t>
            </a:r>
          </a:p>
          <a:p>
            <a:pPr>
              <a:lnSpc>
                <a:spcPts val="4759"/>
              </a:lnSpc>
            </a:pPr>
            <a:r>
              <a:rPr lang="en-US" sz="3399">
                <a:solidFill>
                  <a:srgbClr val="000000"/>
                </a:solidFill>
                <a:latin typeface="Arimo"/>
              </a:rPr>
              <a:t> @use 'variables' as v ; </a:t>
            </a:r>
          </a:p>
          <a:p>
            <a:pPr>
              <a:lnSpc>
                <a:spcPts val="4759"/>
              </a:lnSpc>
            </a:pPr>
            <a:r>
              <a:rPr lang="en-US" sz="3399">
                <a:solidFill>
                  <a:srgbClr val="000000"/>
                </a:solidFill>
                <a:latin typeface="Arimo"/>
              </a:rPr>
              <a:t>input{</a:t>
            </a:r>
          </a:p>
          <a:p>
            <a:pPr>
              <a:lnSpc>
                <a:spcPts val="4759"/>
              </a:lnSpc>
            </a:pPr>
            <a:r>
              <a:rPr lang="en-US" sz="3399">
                <a:solidFill>
                  <a:srgbClr val="000000"/>
                </a:solidFill>
                <a:latin typeface="Arimo"/>
              </a:rPr>
              <a:t>    display: block;</a:t>
            </a:r>
          </a:p>
          <a:p>
            <a:pPr>
              <a:lnSpc>
                <a:spcPts val="4759"/>
              </a:lnSpc>
            </a:pPr>
            <a:r>
              <a:rPr lang="en-US" sz="3399">
                <a:solidFill>
                  <a:srgbClr val="000000"/>
                </a:solidFill>
                <a:latin typeface="Arimo"/>
              </a:rPr>
              <a:t>   padding:1rem 1rem ;</a:t>
            </a:r>
          </a:p>
          <a:p>
            <a:pPr>
              <a:lnSpc>
                <a:spcPts val="4759"/>
              </a:lnSpc>
            </a:pPr>
            <a:r>
              <a:rPr lang="en-US" sz="3399">
                <a:solidFill>
                  <a:srgbClr val="000000"/>
                </a:solidFill>
                <a:latin typeface="Arimo"/>
              </a:rPr>
              <a:t>   margin: auto;</a:t>
            </a:r>
          </a:p>
          <a:p>
            <a:pPr>
              <a:lnSpc>
                <a:spcPts val="4759"/>
              </a:lnSpc>
            </a:pPr>
            <a:r>
              <a:rPr lang="en-US" sz="3399">
                <a:solidFill>
                  <a:srgbClr val="000000"/>
                </a:solidFill>
                <a:latin typeface="Arimo"/>
              </a:rPr>
              <a:t>//  border-radius: 5px;</a:t>
            </a:r>
          </a:p>
          <a:p>
            <a:pPr>
              <a:lnSpc>
                <a:spcPts val="4759"/>
              </a:lnSpc>
            </a:pPr>
            <a:r>
              <a:rPr lang="en-US" sz="3399">
                <a:solidFill>
                  <a:srgbClr val="000000"/>
                </a:solidFill>
                <a:latin typeface="Arimo"/>
              </a:rPr>
              <a:t>   border: none ;</a:t>
            </a:r>
          </a:p>
          <a:p>
            <a:pPr>
              <a:lnSpc>
                <a:spcPts val="4759"/>
              </a:lnSpc>
            </a:pPr>
            <a:r>
              <a:rPr lang="en-US" sz="3399">
                <a:solidFill>
                  <a:srgbClr val="000000"/>
                </a:solidFill>
                <a:latin typeface="Arimo"/>
              </a:rPr>
              <a:t>   border-bottom:solid 1px black ;</a:t>
            </a:r>
          </a:p>
          <a:p>
            <a:pPr>
              <a:lnSpc>
                <a:spcPts val="4759"/>
              </a:lnSpc>
            </a:pPr>
            <a:r>
              <a:rPr lang="en-US" sz="3399">
                <a:solidFill>
                  <a:srgbClr val="000000"/>
                </a:solidFill>
                <a:latin typeface="Arimo"/>
              </a:rPr>
              <a:t>}</a:t>
            </a:r>
          </a:p>
          <a:p>
            <a:pPr>
              <a:lnSpc>
                <a:spcPts val="4759"/>
              </a:lnSpc>
            </a:pPr>
            <a:r>
              <a:rPr lang="en-US" sz="3399">
                <a:solidFill>
                  <a:srgbClr val="000000"/>
                </a:solidFill>
                <a:latin typeface="Arimo"/>
              </a:rPr>
              <a:t>select{</a:t>
            </a:r>
          </a:p>
          <a:p>
            <a:pPr>
              <a:lnSpc>
                <a:spcPts val="4759"/>
              </a:lnSpc>
            </a:pPr>
            <a:r>
              <a:rPr lang="en-US" sz="3399">
                <a:solidFill>
                  <a:srgbClr val="000000"/>
                </a:solidFill>
                <a:latin typeface="Arimo"/>
              </a:rPr>
              <a:t>    display: block;</a:t>
            </a:r>
          </a:p>
          <a:p>
            <a:pPr>
              <a:lnSpc>
                <a:spcPts val="4759"/>
              </a:lnSpc>
            </a:pP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822508" y="-28575"/>
            <a:ext cx="16436792" cy="10781665"/>
          </a:xfrm>
          <a:prstGeom prst="rect">
            <a:avLst/>
          </a:prstGeom>
        </p:spPr>
        <p:txBody>
          <a:bodyPr anchor="t" rtlCol="false" tIns="0" lIns="0" bIns="0" rIns="0">
            <a:spAutoFit/>
          </a:bodyPr>
          <a:lstStyle/>
          <a:p>
            <a:pPr>
              <a:lnSpc>
                <a:spcPts val="4759"/>
              </a:lnSpc>
            </a:pPr>
            <a:r>
              <a:rPr lang="en-US" sz="3399">
                <a:solidFill>
                  <a:srgbClr val="000000"/>
                </a:solidFill>
                <a:latin typeface="Clear Sans Regular"/>
              </a:rPr>
              <a:t>    padding: 1rem;</a:t>
            </a:r>
          </a:p>
          <a:p>
            <a:pPr>
              <a:lnSpc>
                <a:spcPts val="4759"/>
              </a:lnSpc>
            </a:pPr>
            <a:r>
              <a:rPr lang="en-US" sz="3399">
                <a:solidFill>
                  <a:srgbClr val="000000"/>
                </a:solidFill>
                <a:latin typeface="Arimo"/>
              </a:rPr>
              <a:t>    margin: auto;</a:t>
            </a:r>
          </a:p>
          <a:p>
            <a:pPr>
              <a:lnSpc>
                <a:spcPts val="4759"/>
              </a:lnSpc>
            </a:pPr>
            <a:r>
              <a:rPr lang="en-US" sz="3399">
                <a:solidFill>
                  <a:srgbClr val="000000"/>
                </a:solidFill>
                <a:latin typeface="Arimo"/>
              </a:rPr>
              <a:t>    width: 17.8rem;</a:t>
            </a:r>
          </a:p>
          <a:p>
            <a:pPr>
              <a:lnSpc>
                <a:spcPts val="4759"/>
              </a:lnSpc>
            </a:pPr>
            <a:r>
              <a:rPr lang="en-US" sz="3399">
                <a:solidFill>
                  <a:srgbClr val="000000"/>
                </a:solidFill>
                <a:latin typeface="Arimo"/>
              </a:rPr>
              <a:t>    border-color: black;</a:t>
            </a:r>
          </a:p>
          <a:p>
            <a:pPr>
              <a:lnSpc>
                <a:spcPts val="4759"/>
              </a:lnSpc>
            </a:pPr>
            <a:r>
              <a:rPr lang="en-US" sz="3399">
                <a:solidFill>
                  <a:srgbClr val="000000"/>
                </a:solidFill>
                <a:latin typeface="Arimo"/>
              </a:rPr>
              <a:t>    border-top:none ;</a:t>
            </a:r>
          </a:p>
          <a:p>
            <a:pPr>
              <a:lnSpc>
                <a:spcPts val="4759"/>
              </a:lnSpc>
            </a:pPr>
            <a:r>
              <a:rPr lang="en-US" sz="3399">
                <a:solidFill>
                  <a:srgbClr val="000000"/>
                </a:solidFill>
                <a:latin typeface="Arimo"/>
              </a:rPr>
              <a:t>    background: white;</a:t>
            </a:r>
          </a:p>
          <a:p>
            <a:pPr>
              <a:lnSpc>
                <a:spcPts val="4759"/>
              </a:lnSpc>
            </a:pPr>
            <a:r>
              <a:rPr lang="en-US" sz="3399">
                <a:solidFill>
                  <a:srgbClr val="000000"/>
                </a:solidFill>
                <a:latin typeface="Arimo"/>
              </a:rPr>
              <a:t>    border-bottom-left-radius: 10px;</a:t>
            </a:r>
          </a:p>
          <a:p>
            <a:pPr>
              <a:lnSpc>
                <a:spcPts val="4759"/>
              </a:lnSpc>
            </a:pPr>
            <a:r>
              <a:rPr lang="en-US" sz="3399">
                <a:solidFill>
                  <a:srgbClr val="000000"/>
                </a:solidFill>
                <a:latin typeface="Arimo"/>
              </a:rPr>
              <a:t>    border-bottom-right-radius: 10px;</a:t>
            </a:r>
          </a:p>
          <a:p>
            <a:pPr>
              <a:lnSpc>
                <a:spcPts val="4759"/>
              </a:lnSpc>
            </a:pPr>
            <a:r>
              <a:rPr lang="en-US" sz="3399">
                <a:solidFill>
                  <a:srgbClr val="000000"/>
                </a:solidFill>
                <a:latin typeface="Arimo"/>
              </a:rPr>
              <a:t>}</a:t>
            </a:r>
          </a:p>
          <a:p>
            <a:pPr>
              <a:lnSpc>
                <a:spcPts val="4759"/>
              </a:lnSpc>
            </a:pPr>
            <a:r>
              <a:rPr lang="en-US" sz="3399">
                <a:solidFill>
                  <a:srgbClr val="000000"/>
                </a:solidFill>
                <a:latin typeface="Arimo"/>
              </a:rPr>
              <a:t>input:after{</a:t>
            </a:r>
          </a:p>
          <a:p>
            <a:pPr>
              <a:lnSpc>
                <a:spcPts val="4759"/>
              </a:lnSpc>
            </a:pPr>
            <a:r>
              <a:rPr lang="en-US" sz="3399">
                <a:solidFill>
                  <a:srgbClr val="000000"/>
                </a:solidFill>
                <a:latin typeface="Arimo"/>
              </a:rPr>
              <a:t>    box-decoration-break:none ;</a:t>
            </a:r>
          </a:p>
          <a:p>
            <a:pPr>
              <a:lnSpc>
                <a:spcPts val="4759"/>
              </a:lnSpc>
            </a:pPr>
            <a:r>
              <a:rPr lang="en-US" sz="3399">
                <a:solidFill>
                  <a:srgbClr val="000000"/>
                </a:solidFill>
                <a:latin typeface="Arimo"/>
              </a:rPr>
              <a:t>}</a:t>
            </a:r>
          </a:p>
          <a:p>
            <a:pPr>
              <a:lnSpc>
                <a:spcPts val="4759"/>
              </a:lnSpc>
            </a:pPr>
            <a:r>
              <a:rPr lang="en-US" sz="3399">
                <a:solidFill>
                  <a:srgbClr val="000000"/>
                </a:solidFill>
                <a:latin typeface="Arimo"/>
              </a:rPr>
              <a:t>.bmi{</a:t>
            </a:r>
          </a:p>
          <a:p>
            <a:pPr>
              <a:lnSpc>
                <a:spcPts val="4759"/>
              </a:lnSpc>
            </a:pPr>
            <a:r>
              <a:rPr lang="en-US" sz="3399">
                <a:solidFill>
                  <a:srgbClr val="000000"/>
                </a:solidFill>
                <a:latin typeface="Arimo"/>
              </a:rPr>
              <a:t>    width: 100%;</a:t>
            </a:r>
          </a:p>
          <a:p>
            <a:pPr>
              <a:lnSpc>
                <a:spcPts val="4759"/>
              </a:lnSpc>
            </a:pPr>
            <a:r>
              <a:rPr lang="en-US" sz="3399">
                <a:solidFill>
                  <a:srgbClr val="000000"/>
                </a:solidFill>
                <a:latin typeface="Arimo"/>
              </a:rPr>
              <a:t>    place-items: center;</a:t>
            </a:r>
          </a:p>
          <a:p>
            <a:pPr>
              <a:lnSpc>
                <a:spcPts val="4759"/>
              </a:lnSpc>
            </a:pPr>
            <a:r>
              <a:rPr lang="en-US" sz="3399">
                <a:solidFill>
                  <a:srgbClr val="000000"/>
                </a:solidFill>
                <a:latin typeface="Arimo"/>
              </a:rPr>
              <a:t>    align-items: center;</a:t>
            </a:r>
          </a:p>
          <a:p>
            <a:pPr>
              <a:lnSpc>
                <a:spcPts val="4759"/>
              </a:lnSpc>
            </a:pPr>
            <a:r>
              <a:rPr lang="en-US" sz="3399">
                <a:solidFill>
                  <a:srgbClr val="000000"/>
                </a:solidFill>
                <a:latin typeface="Arimo"/>
              </a:rPr>
              <a:t>    text-align: center;</a:t>
            </a:r>
          </a:p>
          <a:p>
            <a:pPr>
              <a:lnSpc>
                <a:spcPts val="4759"/>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242468">
            <a:off x="-284676" y="1975301"/>
            <a:ext cx="2950866" cy="2522991"/>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1002408">
            <a:off x="5131076" y="7784469"/>
            <a:ext cx="2104456" cy="2247478"/>
          </a:xfrm>
          <a:prstGeom prst="rect">
            <a:avLst/>
          </a:prstGeom>
        </p:spPr>
      </p:pic>
      <p:grpSp>
        <p:nvGrpSpPr>
          <p:cNvPr name="Group 4" id="4"/>
          <p:cNvGrpSpPr/>
          <p:nvPr/>
        </p:nvGrpSpPr>
        <p:grpSpPr>
          <a:xfrm rot="0">
            <a:off x="1028700" y="3453029"/>
            <a:ext cx="5789301" cy="3380942"/>
            <a:chOff x="0" y="0"/>
            <a:chExt cx="7719068" cy="4507922"/>
          </a:xfrm>
        </p:grpSpPr>
        <p:sp>
          <p:nvSpPr>
            <p:cNvPr name="TextBox 5" id="5"/>
            <p:cNvSpPr txBox="true"/>
            <p:nvPr/>
          </p:nvSpPr>
          <p:spPr>
            <a:xfrm rot="0">
              <a:off x="0" y="123825"/>
              <a:ext cx="7719068" cy="3305175"/>
            </a:xfrm>
            <a:prstGeom prst="rect">
              <a:avLst/>
            </a:prstGeom>
          </p:spPr>
          <p:txBody>
            <a:bodyPr anchor="t" rtlCol="false" tIns="0" lIns="0" bIns="0" rIns="0">
              <a:spAutoFit/>
            </a:bodyPr>
            <a:lstStyle/>
            <a:p>
              <a:pPr>
                <a:lnSpc>
                  <a:spcPts val="9450"/>
                </a:lnSpc>
              </a:pPr>
              <a:r>
                <a:rPr lang="en-US" sz="9000">
                  <a:solidFill>
                    <a:srgbClr val="103186"/>
                  </a:solidFill>
                  <a:latin typeface="Bernier"/>
                </a:rPr>
                <a:t>Scope and</a:t>
              </a:r>
            </a:p>
            <a:p>
              <a:pPr algn="l" marL="0" indent="0" lvl="0">
                <a:lnSpc>
                  <a:spcPts val="9450"/>
                </a:lnSpc>
              </a:pPr>
              <a:r>
                <a:rPr lang="en-US" sz="9000">
                  <a:solidFill>
                    <a:srgbClr val="103186"/>
                  </a:solidFill>
                  <a:latin typeface="Bernier"/>
                </a:rPr>
                <a:t>Objective</a:t>
              </a:r>
            </a:p>
          </p:txBody>
        </p:sp>
        <p:sp>
          <p:nvSpPr>
            <p:cNvPr name="TextBox 6" id="6"/>
            <p:cNvSpPr txBox="true"/>
            <p:nvPr/>
          </p:nvSpPr>
          <p:spPr>
            <a:xfrm rot="0">
              <a:off x="0" y="3763448"/>
              <a:ext cx="7719068" cy="744474"/>
            </a:xfrm>
            <a:prstGeom prst="rect">
              <a:avLst/>
            </a:prstGeom>
          </p:spPr>
          <p:txBody>
            <a:bodyPr anchor="t" rtlCol="false" tIns="0" lIns="0" bIns="0" rIns="0">
              <a:spAutoFit/>
            </a:bodyPr>
            <a:lstStyle/>
            <a:p>
              <a:pPr algn="l" marL="0" indent="0" lvl="0">
                <a:lnSpc>
                  <a:spcPts val="4549"/>
                </a:lnSpc>
              </a:pPr>
            </a:p>
          </p:txBody>
        </p:sp>
      </p:grpSp>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6517551">
            <a:off x="2543929" y="-464850"/>
            <a:ext cx="1668317" cy="2285366"/>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2375967">
            <a:off x="7540879" y="9454903"/>
            <a:ext cx="2005460" cy="805830"/>
          </a:xfrm>
          <a:prstGeom prst="rect">
            <a:avLst/>
          </a:prstGeom>
        </p:spPr>
      </p:pic>
      <p:sp>
        <p:nvSpPr>
          <p:cNvPr name="TextBox 9" id="9"/>
          <p:cNvSpPr txBox="true"/>
          <p:nvPr/>
        </p:nvSpPr>
        <p:spPr>
          <a:xfrm rot="0">
            <a:off x="7701172" y="2435860"/>
            <a:ext cx="9558128" cy="5320031"/>
          </a:xfrm>
          <a:prstGeom prst="rect">
            <a:avLst/>
          </a:prstGeom>
        </p:spPr>
        <p:txBody>
          <a:bodyPr anchor="t" rtlCol="false" tIns="0" lIns="0" bIns="0" rIns="0">
            <a:spAutoFit/>
          </a:bodyPr>
          <a:lstStyle/>
          <a:p>
            <a:pPr algn="ctr">
              <a:lnSpc>
                <a:spcPts val="6019"/>
              </a:lnSpc>
            </a:pPr>
            <a:r>
              <a:rPr lang="en-US" sz="4299">
                <a:solidFill>
                  <a:srgbClr val="103186"/>
                </a:solidFill>
                <a:latin typeface="Bebas Neue Bold"/>
              </a:rPr>
              <a:t>BMATS - This is a Web Application, As the name suggests, It's a tracking system that will allow the users to track </a:t>
            </a:r>
            <a:r>
              <a:rPr lang="en-US" sz="4299">
                <a:solidFill>
                  <a:srgbClr val="103186"/>
                </a:solidFill>
                <a:latin typeface="Bebas Neue Bold"/>
              </a:rPr>
              <a:t>their diet, food nutrients, BMI, and BMR. It also  Provides Diet plans to maintain, Gain and Lose Weight based on the User's Basal metabolic rate. Diet Plans are suggested by Some of the world's Best Bariatricians.</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66675"/>
            <a:ext cx="16436792" cy="10781665"/>
          </a:xfrm>
          <a:prstGeom prst="rect">
            <a:avLst/>
          </a:prstGeom>
        </p:spPr>
        <p:txBody>
          <a:bodyPr anchor="t" rtlCol="false" tIns="0" lIns="0" bIns="0" rIns="0">
            <a:spAutoFit/>
          </a:bodyPr>
          <a:lstStyle/>
          <a:p>
            <a:pPr>
              <a:lnSpc>
                <a:spcPts val="4759"/>
              </a:lnSpc>
            </a:pPr>
            <a:r>
              <a:rPr lang="en-US" sz="3399">
                <a:solidFill>
                  <a:srgbClr val="000000"/>
                </a:solidFill>
                <a:latin typeface="Clear Sans Regular"/>
              </a:rPr>
              <a:t>margin: 1rem 0;</a:t>
            </a:r>
          </a:p>
          <a:p>
            <a:pPr>
              <a:lnSpc>
                <a:spcPts val="4759"/>
              </a:lnSpc>
            </a:pPr>
            <a:r>
              <a:rPr lang="en-US" sz="3399">
                <a:solidFill>
                  <a:srgbClr val="000000"/>
                </a:solidFill>
                <a:latin typeface="Arimo"/>
              </a:rPr>
              <a:t>}</a:t>
            </a:r>
          </a:p>
          <a:p>
            <a:pPr>
              <a:lnSpc>
                <a:spcPts val="4759"/>
              </a:lnSpc>
            </a:pPr>
            <a:r>
              <a:rPr lang="en-US" sz="3399">
                <a:solidFill>
                  <a:srgbClr val="000000"/>
                </a:solidFill>
                <a:latin typeface="Arimo"/>
              </a:rPr>
              <a:t> .bmi-form{</a:t>
            </a:r>
          </a:p>
          <a:p>
            <a:pPr>
              <a:lnSpc>
                <a:spcPts val="4759"/>
              </a:lnSpc>
            </a:pPr>
            <a:r>
              <a:rPr lang="en-US" sz="3399">
                <a:solidFill>
                  <a:srgbClr val="000000"/>
                </a:solidFill>
                <a:latin typeface="Arimo"/>
              </a:rPr>
              <a:t>    margin: auto;</a:t>
            </a:r>
          </a:p>
          <a:p>
            <a:pPr>
              <a:lnSpc>
                <a:spcPts val="4759"/>
              </a:lnSpc>
            </a:pPr>
            <a:r>
              <a:rPr lang="en-US" sz="3399">
                <a:solidFill>
                  <a:srgbClr val="000000"/>
                </a:solidFill>
                <a:latin typeface="Arimo"/>
              </a:rPr>
              <a:t>    text-align: center;</a:t>
            </a:r>
          </a:p>
          <a:p>
            <a:pPr>
              <a:lnSpc>
                <a:spcPts val="4759"/>
              </a:lnSpc>
            </a:pPr>
            <a:r>
              <a:rPr lang="en-US" sz="3399">
                <a:solidFill>
                  <a:srgbClr val="000000"/>
                </a:solidFill>
                <a:latin typeface="Arimo"/>
              </a:rPr>
              <a:t>    align-items: center;</a:t>
            </a:r>
          </a:p>
          <a:p>
            <a:pPr>
              <a:lnSpc>
                <a:spcPts val="4759"/>
              </a:lnSpc>
            </a:pPr>
            <a:r>
              <a:rPr lang="en-US" sz="3399">
                <a:solidFill>
                  <a:srgbClr val="000000"/>
                </a:solidFill>
                <a:latin typeface="Arimo"/>
              </a:rPr>
              <a:t>    place-items: center;</a:t>
            </a:r>
          </a:p>
          <a:p>
            <a:pPr>
              <a:lnSpc>
                <a:spcPts val="4759"/>
              </a:lnSpc>
            </a:pPr>
            <a:r>
              <a:rPr lang="en-US" sz="3399">
                <a:solidFill>
                  <a:srgbClr val="000000"/>
                </a:solidFill>
                <a:latin typeface="Arimo"/>
              </a:rPr>
              <a:t>}</a:t>
            </a:r>
          </a:p>
          <a:p>
            <a:pPr>
              <a:lnSpc>
                <a:spcPts val="4759"/>
              </a:lnSpc>
            </a:pPr>
            <a:r>
              <a:rPr lang="en-US" sz="3399">
                <a:solidFill>
                  <a:srgbClr val="000000"/>
                </a:solidFill>
                <a:latin typeface="Arimo"/>
              </a:rPr>
              <a:t>.side-border{</a:t>
            </a:r>
          </a:p>
          <a:p>
            <a:pPr>
              <a:lnSpc>
                <a:spcPts val="4759"/>
              </a:lnSpc>
            </a:pPr>
            <a:r>
              <a:rPr lang="en-US" sz="3399">
                <a:solidFill>
                  <a:srgbClr val="000000"/>
                </a:solidFill>
                <a:latin typeface="Arimo"/>
              </a:rPr>
              <a:t>    border-left: solid 1px black;</a:t>
            </a:r>
          </a:p>
          <a:p>
            <a:pPr>
              <a:lnSpc>
                <a:spcPts val="4759"/>
              </a:lnSpc>
            </a:pPr>
            <a:r>
              <a:rPr lang="en-US" sz="3399">
                <a:solidFill>
                  <a:srgbClr val="000000"/>
                </a:solidFill>
                <a:latin typeface="Arimo"/>
              </a:rPr>
              <a:t>    border-right: solid 1px black;</a:t>
            </a:r>
          </a:p>
          <a:p>
            <a:pPr>
              <a:lnSpc>
                <a:spcPts val="4759"/>
              </a:lnSpc>
            </a:pPr>
            <a:r>
              <a:rPr lang="en-US" sz="3399">
                <a:solidFill>
                  <a:srgbClr val="000000"/>
                </a:solidFill>
                <a:latin typeface="Arimo"/>
              </a:rPr>
              <a:t>}</a:t>
            </a:r>
          </a:p>
          <a:p>
            <a:pPr>
              <a:lnSpc>
                <a:spcPts val="4759"/>
              </a:lnSpc>
            </a:pPr>
            <a:r>
              <a:rPr lang="en-US" sz="3399">
                <a:solidFill>
                  <a:srgbClr val="000000"/>
                </a:solidFill>
                <a:latin typeface="Arimo"/>
              </a:rPr>
              <a:t>.weight{</a:t>
            </a:r>
          </a:p>
          <a:p>
            <a:pPr>
              <a:lnSpc>
                <a:spcPts val="4759"/>
              </a:lnSpc>
            </a:pPr>
            <a:r>
              <a:rPr lang="en-US" sz="3399">
                <a:solidFill>
                  <a:srgbClr val="000000"/>
                </a:solidFill>
                <a:latin typeface="Arimo"/>
              </a:rPr>
              <a:t>    border-top:solid 1px black;</a:t>
            </a:r>
          </a:p>
          <a:p>
            <a:pPr>
              <a:lnSpc>
                <a:spcPts val="4759"/>
              </a:lnSpc>
            </a:pPr>
            <a:r>
              <a:rPr lang="en-US" sz="3399">
                <a:solidFill>
                  <a:srgbClr val="000000"/>
                </a:solidFill>
                <a:latin typeface="Arimo"/>
              </a:rPr>
              <a:t>    border-top-right-radius:10px;</a:t>
            </a:r>
          </a:p>
          <a:p>
            <a:pPr>
              <a:lnSpc>
                <a:spcPts val="4759"/>
              </a:lnSpc>
            </a:pPr>
            <a:r>
              <a:rPr lang="en-US" sz="3399">
                <a:solidFill>
                  <a:srgbClr val="000000"/>
                </a:solidFill>
                <a:latin typeface="Arimo"/>
              </a:rPr>
              <a:t>    border-top-left-radius:10px;</a:t>
            </a:r>
          </a:p>
          <a:p>
            <a:pPr>
              <a:lnSpc>
                <a:spcPts val="4759"/>
              </a:lnSpc>
            </a:pPr>
            <a:r>
              <a:rPr lang="en-US" sz="3399">
                <a:solidFill>
                  <a:srgbClr val="000000"/>
                </a:solidFill>
                <a:latin typeface="Arimo"/>
              </a:rPr>
              <a:t>}</a:t>
            </a:r>
          </a:p>
          <a:p>
            <a:pPr>
              <a:lnSpc>
                <a:spcPts val="4759"/>
              </a:lnSpc>
            </a:pP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822508" y="38100"/>
            <a:ext cx="16436792" cy="10781665"/>
          </a:xfrm>
          <a:prstGeom prst="rect">
            <a:avLst/>
          </a:prstGeom>
        </p:spPr>
        <p:txBody>
          <a:bodyPr anchor="t" rtlCol="false" tIns="0" lIns="0" bIns="0" rIns="0">
            <a:spAutoFit/>
          </a:bodyPr>
          <a:lstStyle/>
          <a:p>
            <a:pPr>
              <a:lnSpc>
                <a:spcPts val="4759"/>
              </a:lnSpc>
            </a:pPr>
            <a:r>
              <a:rPr lang="en-US" sz="3399">
                <a:solidFill>
                  <a:srgbClr val="000000"/>
                </a:solidFill>
                <a:latin typeface="Clear Sans Regular"/>
              </a:rPr>
              <a:t>label{</a:t>
            </a:r>
          </a:p>
          <a:p>
            <a:pPr>
              <a:lnSpc>
                <a:spcPts val="4759"/>
              </a:lnSpc>
            </a:pPr>
            <a:r>
              <a:rPr lang="en-US" sz="3399">
                <a:solidFill>
                  <a:srgbClr val="000000"/>
                </a:solidFill>
                <a:latin typeface="Arimo"/>
              </a:rPr>
              <a:t>    color: black;</a:t>
            </a:r>
          </a:p>
          <a:p>
            <a:pPr>
              <a:lnSpc>
                <a:spcPts val="4759"/>
              </a:lnSpc>
            </a:pPr>
            <a:r>
              <a:rPr lang="en-US" sz="3399">
                <a:solidFill>
                  <a:srgbClr val="000000"/>
                </a:solidFill>
                <a:latin typeface="Arimo"/>
              </a:rPr>
              <a:t>    // background: v.$blueGradient;</a:t>
            </a:r>
          </a:p>
          <a:p>
            <a:pPr>
              <a:lnSpc>
                <a:spcPts val="4759"/>
              </a:lnSpc>
            </a:pPr>
            <a:r>
              <a:rPr lang="en-US" sz="3399">
                <a:solidFill>
                  <a:srgbClr val="000000"/>
                </a:solidFill>
                <a:latin typeface="Arimo"/>
              </a:rPr>
              <a:t>    font-family: v.$primeFont;</a:t>
            </a:r>
          </a:p>
          <a:p>
            <a:pPr>
              <a:lnSpc>
                <a:spcPts val="4759"/>
              </a:lnSpc>
            </a:pPr>
            <a:r>
              <a:rPr lang="en-US" sz="3399">
                <a:solidFill>
                  <a:srgbClr val="000000"/>
                </a:solidFill>
                <a:latin typeface="Arimo"/>
              </a:rPr>
              <a:t>    padding: 0 2rem;</a:t>
            </a:r>
          </a:p>
          <a:p>
            <a:pPr>
              <a:lnSpc>
                <a:spcPts val="4759"/>
              </a:lnSpc>
            </a:pPr>
            <a:r>
              <a:rPr lang="en-US" sz="3399">
                <a:solidFill>
                  <a:srgbClr val="000000"/>
                </a:solidFill>
                <a:latin typeface="Arimo"/>
              </a:rPr>
              <a:t>    font-size: 2rem;</a:t>
            </a:r>
          </a:p>
          <a:p>
            <a:pPr>
              <a:lnSpc>
                <a:spcPts val="4759"/>
              </a:lnSpc>
            </a:pPr>
            <a:r>
              <a:rPr lang="en-US" sz="3399">
                <a:solidFill>
                  <a:srgbClr val="000000"/>
                </a:solidFill>
                <a:latin typeface="Arimo"/>
              </a:rPr>
              <a:t>    font-weight: 600;</a:t>
            </a:r>
          </a:p>
          <a:p>
            <a:pPr>
              <a:lnSpc>
                <a:spcPts val="4759"/>
              </a:lnSpc>
            </a:pPr>
            <a:r>
              <a:rPr lang="en-US" sz="3399">
                <a:solidFill>
                  <a:srgbClr val="000000"/>
                </a:solidFill>
                <a:latin typeface="Arimo"/>
              </a:rPr>
              <a:t>    letter-spacing: 2px;</a:t>
            </a:r>
          </a:p>
          <a:p>
            <a:pPr>
              <a:lnSpc>
                <a:spcPts val="4759"/>
              </a:lnSpc>
            </a:pPr>
            <a:r>
              <a:rPr lang="en-US" sz="3399">
                <a:solidFill>
                  <a:srgbClr val="000000"/>
                </a:solidFill>
                <a:latin typeface="Arimo"/>
              </a:rPr>
              <a:t>    // margin: 2rem 0 ;</a:t>
            </a:r>
          </a:p>
          <a:p>
            <a:pPr>
              <a:lnSpc>
                <a:spcPts val="4759"/>
              </a:lnSpc>
            </a:pPr>
            <a:r>
              <a:rPr lang="en-US" sz="3399">
                <a:solidFill>
                  <a:srgbClr val="000000"/>
                </a:solidFill>
                <a:latin typeface="Arimo"/>
              </a:rPr>
              <a:t>    margin: 2rem 0px 1rem 0px ;</a:t>
            </a:r>
          </a:p>
          <a:p>
            <a:pPr>
              <a:lnSpc>
                <a:spcPts val="4759"/>
              </a:lnSpc>
            </a:pPr>
            <a:r>
              <a:rPr lang="en-US" sz="3399">
                <a:solidFill>
                  <a:srgbClr val="000000"/>
                </a:solidFill>
                <a:latin typeface="Arimo"/>
              </a:rPr>
              <a:t>}</a:t>
            </a:r>
          </a:p>
          <a:p>
            <a:pPr>
              <a:lnSpc>
                <a:spcPts val="4759"/>
              </a:lnSpc>
            </a:pPr>
            <a:r>
              <a:rPr lang="en-US" sz="3399">
                <a:solidFill>
                  <a:srgbClr val="000000"/>
                </a:solidFill>
                <a:latin typeface="Arimo"/>
              </a:rPr>
              <a:t>#bmiTracker{</a:t>
            </a:r>
          </a:p>
          <a:p>
            <a:pPr>
              <a:lnSpc>
                <a:spcPts val="4759"/>
              </a:lnSpc>
            </a:pPr>
            <a:r>
              <a:rPr lang="en-US" sz="3399">
                <a:solidFill>
                  <a:srgbClr val="000000"/>
                </a:solidFill>
                <a:latin typeface="Arimo"/>
              </a:rPr>
              <a:t>    padding: 10px 5rem;</a:t>
            </a:r>
          </a:p>
          <a:p>
            <a:pPr>
              <a:lnSpc>
                <a:spcPts val="4759"/>
              </a:lnSpc>
            </a:pPr>
            <a:r>
              <a:rPr lang="en-US" sz="3399">
                <a:solidFill>
                  <a:srgbClr val="000000"/>
                </a:solidFill>
                <a:latin typeface="Arimo"/>
              </a:rPr>
              <a:t>    margin: 2rem 0 ;</a:t>
            </a:r>
          </a:p>
          <a:p>
            <a:pPr>
              <a:lnSpc>
                <a:spcPts val="4759"/>
              </a:lnSpc>
            </a:pPr>
            <a:r>
              <a:rPr lang="en-US" sz="3399">
                <a:solidFill>
                  <a:srgbClr val="000000"/>
                </a:solidFill>
                <a:latin typeface="Arimo"/>
              </a:rPr>
              <a:t>    background: v.$blueGradient;</a:t>
            </a:r>
          </a:p>
          <a:p>
            <a:pPr>
              <a:lnSpc>
                <a:spcPts val="4759"/>
              </a:lnSpc>
            </a:pPr>
            <a:r>
              <a:rPr lang="en-US" sz="3399">
                <a:solidFill>
                  <a:srgbClr val="000000"/>
                </a:solidFill>
                <a:latin typeface="Arimo"/>
              </a:rPr>
              <a:t>    border: none;</a:t>
            </a:r>
          </a:p>
          <a:p>
            <a:pPr>
              <a:lnSpc>
                <a:spcPts val="4759"/>
              </a:lnSpc>
            </a:pPr>
            <a:r>
              <a:rPr lang="en-US" sz="3399">
                <a:solidFill>
                  <a:srgbClr val="000000"/>
                </a:solidFill>
                <a:latin typeface="Arimo"/>
              </a:rPr>
              <a:t>    font-size: 1.5rem;</a:t>
            </a:r>
          </a:p>
          <a:p>
            <a:pPr>
              <a:lnSpc>
                <a:spcPts val="4759"/>
              </a:lnSpc>
            </a:pPr>
          </a:p>
        </p:txBody>
      </p:sp>
    </p:spTree>
  </p:cSld>
  <p:clrMapOvr>
    <a:masterClrMapping/>
  </p:clrMapOvr>
</p:sld>
</file>

<file path=ppt/slides/slide2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66675"/>
            <a:ext cx="16436792" cy="10781665"/>
          </a:xfrm>
          <a:prstGeom prst="rect">
            <a:avLst/>
          </a:prstGeom>
        </p:spPr>
        <p:txBody>
          <a:bodyPr anchor="t" rtlCol="false" tIns="0" lIns="0" bIns="0" rIns="0">
            <a:spAutoFit/>
          </a:bodyPr>
          <a:lstStyle/>
          <a:p>
            <a:pPr>
              <a:lnSpc>
                <a:spcPts val="4759"/>
              </a:lnSpc>
            </a:pPr>
            <a:r>
              <a:rPr lang="en-US" sz="3399">
                <a:solidFill>
                  <a:srgbClr val="000000"/>
                </a:solidFill>
                <a:latin typeface="Clear Sans Regular"/>
              </a:rPr>
              <a:t> font-weight: 600;</a:t>
            </a:r>
          </a:p>
          <a:p>
            <a:pPr>
              <a:lnSpc>
                <a:spcPts val="4759"/>
              </a:lnSpc>
            </a:pPr>
            <a:r>
              <a:rPr lang="en-US" sz="3399">
                <a:solidFill>
                  <a:srgbClr val="000000"/>
                </a:solidFill>
                <a:latin typeface="Arimo"/>
              </a:rPr>
              <a:t>    letter-spacing: 1px;</a:t>
            </a:r>
          </a:p>
          <a:p>
            <a:pPr>
              <a:lnSpc>
                <a:spcPts val="4759"/>
              </a:lnSpc>
            </a:pPr>
            <a:r>
              <a:rPr lang="en-US" sz="3399">
                <a:solidFill>
                  <a:srgbClr val="000000"/>
                </a:solidFill>
                <a:latin typeface="Arimo"/>
              </a:rPr>
              <a:t>}</a:t>
            </a:r>
          </a:p>
          <a:p>
            <a:pPr>
              <a:lnSpc>
                <a:spcPts val="4759"/>
              </a:lnSpc>
            </a:pPr>
            <a:r>
              <a:rPr lang="en-US" sz="3399">
                <a:solidFill>
                  <a:srgbClr val="000000"/>
                </a:solidFill>
                <a:latin typeface="Arimo"/>
              </a:rPr>
              <a:t>@media screen and (min-width: 1080px) {</a:t>
            </a:r>
          </a:p>
          <a:p>
            <a:pPr>
              <a:lnSpc>
                <a:spcPts val="4759"/>
              </a:lnSpc>
            </a:pPr>
            <a:r>
              <a:rPr lang="en-US" sz="3399">
                <a:solidFill>
                  <a:srgbClr val="000000"/>
                </a:solidFill>
                <a:latin typeface="Arimo"/>
              </a:rPr>
              <a:t>  input{</a:t>
            </a:r>
          </a:p>
          <a:p>
            <a:pPr>
              <a:lnSpc>
                <a:spcPts val="4759"/>
              </a:lnSpc>
            </a:pPr>
            <a:r>
              <a:rPr lang="en-US" sz="3399">
                <a:solidFill>
                  <a:srgbClr val="000000"/>
                </a:solidFill>
                <a:latin typeface="Arimo"/>
              </a:rPr>
              <a:t>        padding:1rem 2rem ;</a:t>
            </a:r>
          </a:p>
          <a:p>
            <a:pPr>
              <a:lnSpc>
                <a:spcPts val="4759"/>
              </a:lnSpc>
            </a:pPr>
            <a:r>
              <a:rPr lang="en-US" sz="3399">
                <a:solidFill>
                  <a:srgbClr val="000000"/>
                </a:solidFill>
                <a:latin typeface="Arimo"/>
              </a:rPr>
              <a:t>    }</a:t>
            </a:r>
          </a:p>
          <a:p>
            <a:pPr>
              <a:lnSpc>
                <a:spcPts val="4759"/>
              </a:lnSpc>
            </a:pPr>
            <a:r>
              <a:rPr lang="en-US" sz="3399">
                <a:solidFill>
                  <a:srgbClr val="000000"/>
                </a:solidFill>
                <a:latin typeface="Arimo"/>
              </a:rPr>
              <a:t>    select{</a:t>
            </a:r>
          </a:p>
          <a:p>
            <a:pPr>
              <a:lnSpc>
                <a:spcPts val="4759"/>
              </a:lnSpc>
            </a:pPr>
            <a:r>
              <a:rPr lang="en-US" sz="3399">
                <a:solidFill>
                  <a:srgbClr val="000000"/>
                </a:solidFill>
                <a:latin typeface="Arimo"/>
              </a:rPr>
              <a:t>        width: 19.5rem;</a:t>
            </a:r>
          </a:p>
          <a:p>
            <a:pPr>
              <a:lnSpc>
                <a:spcPts val="4759"/>
              </a:lnSpc>
            </a:pPr>
            <a:r>
              <a:rPr lang="en-US" sz="3399">
                <a:solidFill>
                  <a:srgbClr val="000000"/>
                </a:solidFill>
                <a:latin typeface="Arimo"/>
              </a:rPr>
              <a:t>    }</a:t>
            </a:r>
          </a:p>
          <a:p>
            <a:pPr>
              <a:lnSpc>
                <a:spcPts val="4759"/>
              </a:lnSpc>
            </a:pPr>
            <a:r>
              <a:rPr lang="en-US" sz="3399">
                <a:solidFill>
                  <a:srgbClr val="000000"/>
                </a:solidFill>
                <a:latin typeface="Arimo"/>
              </a:rPr>
              <a:t>    #bmiTracker{</a:t>
            </a:r>
          </a:p>
          <a:p>
            <a:pPr>
              <a:lnSpc>
                <a:spcPts val="4759"/>
              </a:lnSpc>
            </a:pPr>
            <a:r>
              <a:rPr lang="en-US" sz="3399">
                <a:solidFill>
                  <a:srgbClr val="000000"/>
                </a:solidFill>
                <a:latin typeface="Arimo"/>
              </a:rPr>
              <a:t>        padding: 10px 6rem;}</a:t>
            </a:r>
          </a:p>
          <a:p>
            <a:pPr>
              <a:lnSpc>
                <a:spcPts val="4759"/>
              </a:lnSpc>
            </a:pPr>
            <a:r>
              <a:rPr lang="en-US" sz="3399">
                <a:solidFill>
                  <a:srgbClr val="000000"/>
                </a:solidFill>
                <a:latin typeface="Arimo"/>
              </a:rPr>
              <a:t>  }</a:t>
            </a:r>
          </a:p>
          <a:p>
            <a:pPr>
              <a:lnSpc>
                <a:spcPts val="4759"/>
              </a:lnSpc>
            </a:pPr>
          </a:p>
          <a:p>
            <a:pPr>
              <a:lnSpc>
                <a:spcPts val="4759"/>
              </a:lnSpc>
            </a:pPr>
            <a:r>
              <a:rPr lang="en-US" sz="3399">
                <a:solidFill>
                  <a:srgbClr val="000000"/>
                </a:solidFill>
                <a:latin typeface="Arimo"/>
              </a:rPr>
              <a:t>  @media screen and (max-width: 480px) {</a:t>
            </a:r>
          </a:p>
          <a:p>
            <a:pPr>
              <a:lnSpc>
                <a:spcPts val="4759"/>
              </a:lnSpc>
            </a:pPr>
            <a:r>
              <a:rPr lang="en-US" sz="3399">
                <a:solidFill>
                  <a:srgbClr val="000000"/>
                </a:solidFill>
                <a:latin typeface="Arimo"/>
              </a:rPr>
              <a:t>    input{</a:t>
            </a:r>
          </a:p>
          <a:p>
            <a:pPr>
              <a:lnSpc>
                <a:spcPts val="4759"/>
              </a:lnSpc>
            </a:pPr>
            <a:r>
              <a:rPr lang="en-US" sz="3399">
                <a:solidFill>
                  <a:srgbClr val="000000"/>
                </a:solidFill>
                <a:latin typeface="Arimo"/>
              </a:rPr>
              <a:t>        padding:1rem 2rem ;</a:t>
            </a:r>
          </a:p>
          <a:p>
            <a:pPr>
              <a:lnSpc>
                <a:spcPts val="4759"/>
              </a:lnSpc>
            </a:pPr>
          </a:p>
        </p:txBody>
      </p:sp>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9050"/>
            <a:ext cx="16436792" cy="10781665"/>
          </a:xfrm>
          <a:prstGeom prst="rect">
            <a:avLst/>
          </a:prstGeom>
        </p:spPr>
        <p:txBody>
          <a:bodyPr anchor="t" rtlCol="false" tIns="0" lIns="0" bIns="0" rIns="0">
            <a:spAutoFit/>
          </a:bodyPr>
          <a:lstStyle/>
          <a:p>
            <a:pPr>
              <a:lnSpc>
                <a:spcPts val="4759"/>
              </a:lnSpc>
            </a:pPr>
            <a:r>
              <a:rPr lang="en-US" sz="3399">
                <a:solidFill>
                  <a:srgbClr val="000000"/>
                </a:solidFill>
                <a:latin typeface="Clear Sans Regular"/>
              </a:rPr>
              <a:t>  }</a:t>
            </a:r>
          </a:p>
          <a:p>
            <a:pPr>
              <a:lnSpc>
                <a:spcPts val="4759"/>
              </a:lnSpc>
            </a:pPr>
            <a:r>
              <a:rPr lang="en-US" sz="3399">
                <a:solidFill>
                  <a:srgbClr val="000000"/>
                </a:solidFill>
                <a:latin typeface="Arimo"/>
              </a:rPr>
              <a:t>    select{</a:t>
            </a:r>
          </a:p>
          <a:p>
            <a:pPr>
              <a:lnSpc>
                <a:spcPts val="4759"/>
              </a:lnSpc>
            </a:pPr>
            <a:r>
              <a:rPr lang="en-US" sz="3399">
                <a:solidFill>
                  <a:srgbClr val="000000"/>
                </a:solidFill>
                <a:latin typeface="Arimo"/>
              </a:rPr>
              <a:t>        width: 17.8rem;</a:t>
            </a:r>
          </a:p>
          <a:p>
            <a:pPr>
              <a:lnSpc>
                <a:spcPts val="4759"/>
              </a:lnSpc>
            </a:pPr>
            <a:r>
              <a:rPr lang="en-US" sz="3399">
                <a:solidFill>
                  <a:srgbClr val="000000"/>
                </a:solidFill>
                <a:latin typeface="Arimo"/>
              </a:rPr>
              <a:t>    }</a:t>
            </a:r>
          </a:p>
          <a:p>
            <a:pPr>
              <a:lnSpc>
                <a:spcPts val="4759"/>
              </a:lnSpc>
            </a:pPr>
            <a:r>
              <a:rPr lang="en-US" sz="3399">
                <a:solidFill>
                  <a:srgbClr val="000000"/>
                </a:solidFill>
                <a:latin typeface="Arimo"/>
              </a:rPr>
              <a:t>    #bmiTracker{</a:t>
            </a:r>
          </a:p>
          <a:p>
            <a:pPr>
              <a:lnSpc>
                <a:spcPts val="4759"/>
              </a:lnSpc>
            </a:pPr>
            <a:r>
              <a:rPr lang="en-US" sz="3399">
                <a:solidFill>
                  <a:srgbClr val="000000"/>
                </a:solidFill>
                <a:latin typeface="Arimo"/>
              </a:rPr>
              <a:t>        padding: 10px 5.2rem;}</a:t>
            </a:r>
          </a:p>
          <a:p>
            <a:pPr>
              <a:lnSpc>
                <a:spcPts val="4759"/>
              </a:lnSpc>
            </a:pPr>
            <a:r>
              <a:rPr lang="en-US" sz="3399">
                <a:solidFill>
                  <a:srgbClr val="000000"/>
                </a:solidFill>
                <a:latin typeface="Arimo"/>
              </a:rPr>
              <a:t>  }</a:t>
            </a:r>
          </a:p>
          <a:p>
            <a:pPr>
              <a:lnSpc>
                <a:spcPts val="4759"/>
              </a:lnSpc>
            </a:pPr>
          </a:p>
          <a:p>
            <a:pPr>
              <a:lnSpc>
                <a:spcPts val="4759"/>
              </a:lnSpc>
            </a:pPr>
          </a:p>
          <a:p>
            <a:pPr>
              <a:lnSpc>
                <a:spcPts val="4759"/>
              </a:lnSpc>
            </a:pPr>
            <a:r>
              <a:rPr lang="en-US" sz="3399">
                <a:solidFill>
                  <a:srgbClr val="000000"/>
                </a:solidFill>
                <a:latin typeface="Arimo"/>
              </a:rPr>
              <a:t>React Module BMI Popup:</a:t>
            </a:r>
          </a:p>
          <a:p>
            <a:pPr>
              <a:lnSpc>
                <a:spcPts val="4759"/>
              </a:lnSpc>
            </a:pPr>
            <a:r>
              <a:rPr lang="en-US" sz="3399">
                <a:solidFill>
                  <a:srgbClr val="000000"/>
                </a:solidFill>
                <a:latin typeface="Arimo"/>
              </a:rPr>
              <a:t>Coding:</a:t>
            </a:r>
          </a:p>
          <a:p>
            <a:pPr>
              <a:lnSpc>
                <a:spcPts val="4759"/>
              </a:lnSpc>
            </a:pPr>
            <a:r>
              <a:rPr lang="en-US" sz="3399">
                <a:solidFill>
                  <a:srgbClr val="000000"/>
                </a:solidFill>
                <a:latin typeface="Arimo"/>
              </a:rPr>
              <a:t> import React from 'react';</a:t>
            </a:r>
          </a:p>
          <a:p>
            <a:pPr>
              <a:lnSpc>
                <a:spcPts val="4759"/>
              </a:lnSpc>
            </a:pPr>
            <a:r>
              <a:rPr lang="en-US" sz="3399">
                <a:solidFill>
                  <a:srgbClr val="000000"/>
                </a:solidFill>
                <a:latin typeface="Arimo"/>
              </a:rPr>
              <a:t>// import { useState } from 'react';</a:t>
            </a:r>
          </a:p>
          <a:p>
            <a:pPr>
              <a:lnSpc>
                <a:spcPts val="4759"/>
              </a:lnSpc>
            </a:pPr>
            <a:r>
              <a:rPr lang="en-US" sz="3399">
                <a:solidFill>
                  <a:srgbClr val="000000"/>
                </a:solidFill>
                <a:latin typeface="Arimo"/>
              </a:rPr>
              <a:t>function BMIPopup(props) {</a:t>
            </a:r>
          </a:p>
          <a:p>
            <a:pPr>
              <a:lnSpc>
                <a:spcPts val="4759"/>
              </a:lnSpc>
            </a:pPr>
            <a:r>
              <a:rPr lang="en-US" sz="3399">
                <a:solidFill>
                  <a:srgbClr val="000000"/>
                </a:solidFill>
                <a:latin typeface="Arimo"/>
              </a:rPr>
              <a:t>    // const [close ,setClose] = useState(false);</a:t>
            </a:r>
          </a:p>
          <a:p>
            <a:pPr>
              <a:lnSpc>
                <a:spcPts val="4759"/>
              </a:lnSpc>
            </a:pPr>
            <a:r>
              <a:rPr lang="en-US" sz="3399">
                <a:solidFill>
                  <a:srgbClr val="000000"/>
                </a:solidFill>
                <a:latin typeface="Arimo"/>
              </a:rPr>
              <a:t>    // const closed = props.trigger = false</a:t>
            </a:r>
          </a:p>
          <a:p>
            <a:pPr>
              <a:lnSpc>
                <a:spcPts val="4759"/>
              </a:lnSpc>
            </a:pPr>
            <a:r>
              <a:rPr lang="en-US" sz="3399">
                <a:solidFill>
                  <a:srgbClr val="000000"/>
                </a:solidFill>
                <a:latin typeface="Arimo"/>
              </a:rPr>
              <a:t>    return (props.trigger) ? (&lt;div className='bmipopup'&gt;</a:t>
            </a:r>
          </a:p>
          <a:p>
            <a:pPr>
              <a:lnSpc>
                <a:spcPts val="4759"/>
              </a:lnSpc>
            </a:pP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925604" y="511143"/>
            <a:ext cx="16436792" cy="7781290"/>
          </a:xfrm>
          <a:prstGeom prst="rect">
            <a:avLst/>
          </a:prstGeom>
        </p:spPr>
        <p:txBody>
          <a:bodyPr anchor="t" rtlCol="false" tIns="0" lIns="0" bIns="0" rIns="0">
            <a:spAutoFit/>
          </a:bodyPr>
          <a:lstStyle/>
          <a:p>
            <a:pPr>
              <a:lnSpc>
                <a:spcPts val="4759"/>
              </a:lnSpc>
            </a:pPr>
            <a:r>
              <a:rPr lang="en-US" sz="3399">
                <a:solidFill>
                  <a:srgbClr val="000000"/>
                </a:solidFill>
                <a:latin typeface="Clear Sans Regular"/>
              </a:rPr>
              <a:t> &lt;div className="bmipopup-child"&gt;</a:t>
            </a:r>
          </a:p>
          <a:p>
            <a:pPr>
              <a:lnSpc>
                <a:spcPts val="4759"/>
              </a:lnSpc>
            </a:pPr>
            <a:r>
              <a:rPr lang="en-US" sz="3399">
                <a:solidFill>
                  <a:srgbClr val="000000"/>
                </a:solidFill>
                <a:latin typeface="Arimo"/>
              </a:rPr>
              <a:t>            {/* &lt;FontAwesomeIcon icon="fa-solid fa-xmark" /&gt; */}</a:t>
            </a:r>
          </a:p>
          <a:p>
            <a:pPr>
              <a:lnSpc>
                <a:spcPts val="4759"/>
              </a:lnSpc>
            </a:pPr>
            <a:r>
              <a:rPr lang="en-US" sz="3399">
                <a:solidFill>
                  <a:srgbClr val="000000"/>
                </a:solidFill>
                <a:latin typeface="Arimo"/>
              </a:rPr>
              <a:t>            &lt;button className="close" &gt;&lt;a href="/bmi-tracker"&gt;x&lt;/a&gt; &lt;/button&gt;</a:t>
            </a:r>
          </a:p>
          <a:p>
            <a:pPr>
              <a:lnSpc>
                <a:spcPts val="4759"/>
              </a:lnSpc>
            </a:pPr>
            <a:r>
              <a:rPr lang="en-US" sz="3399">
                <a:solidFill>
                  <a:srgbClr val="000000"/>
                </a:solidFill>
                <a:latin typeface="Arimo"/>
              </a:rPr>
              <a:t>                &lt;h5&gt;Your BMI is &lt;span&gt; {props.bmi}&lt;/span&gt; &lt;/h5&gt;</a:t>
            </a:r>
          </a:p>
          <a:p>
            <a:pPr>
              <a:lnSpc>
                <a:spcPts val="4759"/>
              </a:lnSpc>
            </a:pPr>
            <a:r>
              <a:rPr lang="en-US" sz="3399">
                <a:solidFill>
                  <a:srgbClr val="000000"/>
                </a:solidFill>
                <a:latin typeface="Arimo"/>
              </a:rPr>
              <a:t>                &lt;h3&gt;{props.bariatrics}&lt;/h3&gt;</a:t>
            </a:r>
          </a:p>
          <a:p>
            <a:pPr>
              <a:lnSpc>
                <a:spcPts val="4759"/>
              </a:lnSpc>
            </a:pPr>
            <a:r>
              <a:rPr lang="en-US" sz="3399">
                <a:solidFill>
                  <a:srgbClr val="000000"/>
                </a:solidFill>
                <a:latin typeface="Arimo"/>
              </a:rPr>
              <a:t>                &lt;p&gt;{props.discription}&lt;/p&gt;</a:t>
            </a:r>
          </a:p>
          <a:p>
            <a:pPr>
              <a:lnSpc>
                <a:spcPts val="4759"/>
              </a:lnSpc>
            </a:pPr>
            <a:r>
              <a:rPr lang="en-US" sz="3399">
                <a:solidFill>
                  <a:srgbClr val="000000"/>
                </a:solidFill>
                <a:latin typeface="Arimo"/>
              </a:rPr>
              <a:t>            &lt;/div&gt;</a:t>
            </a:r>
          </a:p>
          <a:p>
            <a:pPr>
              <a:lnSpc>
                <a:spcPts val="4759"/>
              </a:lnSpc>
            </a:pPr>
            <a:r>
              <a:rPr lang="en-US" sz="3399">
                <a:solidFill>
                  <a:srgbClr val="000000"/>
                </a:solidFill>
                <a:latin typeface="Arimo"/>
              </a:rPr>
              <a:t>            </a:t>
            </a:r>
          </a:p>
          <a:p>
            <a:pPr>
              <a:lnSpc>
                <a:spcPts val="4759"/>
              </a:lnSpc>
            </a:pPr>
            <a:r>
              <a:rPr lang="en-US" sz="3399">
                <a:solidFill>
                  <a:srgbClr val="000000"/>
                </a:solidFill>
                <a:latin typeface="Arimo"/>
              </a:rPr>
              <a:t>        &lt;/div&gt;):''</a:t>
            </a:r>
          </a:p>
          <a:p>
            <a:pPr>
              <a:lnSpc>
                <a:spcPts val="4759"/>
              </a:lnSpc>
            </a:pPr>
            <a:r>
              <a:rPr lang="en-US" sz="3399">
                <a:solidFill>
                  <a:srgbClr val="000000"/>
                </a:solidFill>
                <a:latin typeface="Arimo"/>
              </a:rPr>
              <a:t>    ;</a:t>
            </a:r>
          </a:p>
          <a:p>
            <a:pPr>
              <a:lnSpc>
                <a:spcPts val="4759"/>
              </a:lnSpc>
            </a:pPr>
            <a:r>
              <a:rPr lang="en-US" sz="3399">
                <a:solidFill>
                  <a:srgbClr val="000000"/>
                </a:solidFill>
                <a:latin typeface="Arimo"/>
              </a:rPr>
              <a:t>}</a:t>
            </a:r>
          </a:p>
          <a:p>
            <a:pPr>
              <a:lnSpc>
                <a:spcPts val="4759"/>
              </a:lnSpc>
            </a:pPr>
            <a:r>
              <a:rPr lang="en-US" sz="3399">
                <a:solidFill>
                  <a:srgbClr val="000000"/>
                </a:solidFill>
                <a:latin typeface="Arimo"/>
              </a:rPr>
              <a:t>export default BMIPopup;</a:t>
            </a:r>
          </a:p>
          <a:p>
            <a:pPr>
              <a:lnSpc>
                <a:spcPts val="4759"/>
              </a:lnSpc>
            </a:pP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254843">
            <a:off x="1359558" y="3003611"/>
            <a:ext cx="2104456" cy="2247478"/>
          </a:xfrm>
          <a:prstGeom prst="rect">
            <a:avLst/>
          </a:prstGeom>
        </p:spPr>
      </p:pic>
      <p:sp>
        <p:nvSpPr>
          <p:cNvPr name="TextBox 3" id="3"/>
          <p:cNvSpPr txBox="true"/>
          <p:nvPr/>
        </p:nvSpPr>
        <p:spPr>
          <a:xfrm rot="0">
            <a:off x="2874030" y="397696"/>
            <a:ext cx="12539939" cy="2543175"/>
          </a:xfrm>
          <a:prstGeom prst="rect">
            <a:avLst/>
          </a:prstGeom>
        </p:spPr>
        <p:txBody>
          <a:bodyPr anchor="t" rtlCol="false" tIns="0" lIns="0" bIns="0" rIns="0">
            <a:spAutoFit/>
          </a:bodyPr>
          <a:lstStyle/>
          <a:p>
            <a:pPr algn="ctr">
              <a:lnSpc>
                <a:spcPts val="9899"/>
              </a:lnSpc>
            </a:pPr>
            <a:r>
              <a:rPr lang="en-US" sz="8999">
                <a:solidFill>
                  <a:srgbClr val="103186"/>
                </a:solidFill>
                <a:latin typeface="Bernier Shade"/>
              </a:rPr>
              <a:t>CONCLUSION &amp; FUTURE ENCHANCEMENTS</a:t>
            </a:r>
          </a:p>
        </p:txBody>
      </p:sp>
      <p:sp>
        <p:nvSpPr>
          <p:cNvPr name="TextBox 4" id="4"/>
          <p:cNvSpPr txBox="true"/>
          <p:nvPr/>
        </p:nvSpPr>
        <p:spPr>
          <a:xfrm rot="0">
            <a:off x="16692921" y="1019175"/>
            <a:ext cx="566379" cy="466725"/>
          </a:xfrm>
          <a:prstGeom prst="rect">
            <a:avLst/>
          </a:prstGeom>
        </p:spPr>
        <p:txBody>
          <a:bodyPr anchor="t" rtlCol="false" tIns="0" lIns="0" bIns="0" rIns="0">
            <a:spAutoFit/>
          </a:bodyPr>
          <a:lstStyle/>
          <a:p>
            <a:pPr algn="r">
              <a:lnSpc>
                <a:spcPts val="3000"/>
              </a:lnSpc>
            </a:pPr>
            <a:r>
              <a:rPr lang="en-US" sz="3000">
                <a:solidFill>
                  <a:srgbClr val="FFFFFF"/>
                </a:solidFill>
                <a:latin typeface="Kollektif Bold"/>
              </a:rPr>
              <a:t>15</a:t>
            </a:r>
          </a:p>
        </p:txBody>
      </p:sp>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600200" y="8474390"/>
            <a:ext cx="1623173" cy="2223525"/>
          </a:xfrm>
          <a:prstGeom prst="rect">
            <a:avLst/>
          </a:prstGeom>
        </p:spPr>
      </p:pic>
      <p:pic>
        <p:nvPicPr>
          <p:cNvPr name="Picture 6" id="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5352937" y="-83062"/>
            <a:ext cx="1623173" cy="2223525"/>
          </a:xfrm>
          <a:prstGeom prst="rect">
            <a:avLst/>
          </a:prstGeom>
        </p:spPr>
      </p:pic>
      <p:pic>
        <p:nvPicPr>
          <p:cNvPr name="Picture 7" id="7"/>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4012541">
            <a:off x="15912006" y="9159355"/>
            <a:ext cx="2124330" cy="853594"/>
          </a:xfrm>
          <a:prstGeom prst="rect">
            <a:avLst/>
          </a:prstGeom>
        </p:spPr>
      </p:pic>
      <p:sp>
        <p:nvSpPr>
          <p:cNvPr name="TextBox 8" id="8"/>
          <p:cNvSpPr txBox="true"/>
          <p:nvPr/>
        </p:nvSpPr>
        <p:spPr>
          <a:xfrm rot="0">
            <a:off x="920176" y="3670719"/>
            <a:ext cx="16447649" cy="1347830"/>
          </a:xfrm>
          <a:prstGeom prst="rect">
            <a:avLst/>
          </a:prstGeom>
        </p:spPr>
        <p:txBody>
          <a:bodyPr anchor="t" rtlCol="false" tIns="0" lIns="0" bIns="0" rIns="0">
            <a:spAutoFit/>
          </a:bodyPr>
          <a:lstStyle/>
          <a:p>
            <a:pPr algn="ctr">
              <a:lnSpc>
                <a:spcPts val="3377"/>
              </a:lnSpc>
              <a:spcBef>
                <a:spcPct val="0"/>
              </a:spcBef>
            </a:pPr>
            <a:r>
              <a:rPr lang="en-US" sz="3377">
                <a:solidFill>
                  <a:srgbClr val="103186"/>
                </a:solidFill>
                <a:latin typeface="Bebas Neue Bold"/>
              </a:rPr>
              <a:t>The above-proposed method is used to enhance the understanding of food nutrition and to improve the user's diet and it will provide the user with a better outlook to achieve their fitness goals by exactly showing them the idea behind the relationship between food intake and weight goals.</a:t>
            </a:r>
          </a:p>
        </p:txBody>
      </p:sp>
      <p:sp>
        <p:nvSpPr>
          <p:cNvPr name="TextBox 9" id="9"/>
          <p:cNvSpPr txBox="true"/>
          <p:nvPr/>
        </p:nvSpPr>
        <p:spPr>
          <a:xfrm rot="0">
            <a:off x="920176" y="5767270"/>
            <a:ext cx="16549890" cy="2122170"/>
          </a:xfrm>
          <a:prstGeom prst="rect">
            <a:avLst/>
          </a:prstGeom>
        </p:spPr>
        <p:txBody>
          <a:bodyPr anchor="t" rtlCol="false" tIns="0" lIns="0" bIns="0" rIns="0">
            <a:spAutoFit/>
          </a:bodyPr>
          <a:lstStyle/>
          <a:p>
            <a:pPr algn="ctr">
              <a:lnSpc>
                <a:spcPts val="3299"/>
              </a:lnSpc>
              <a:spcBef>
                <a:spcPct val="0"/>
              </a:spcBef>
            </a:pPr>
            <a:r>
              <a:rPr lang="en-US" sz="3299">
                <a:solidFill>
                  <a:srgbClr val="103186"/>
                </a:solidFill>
                <a:latin typeface="Bebas Neue Bold"/>
              </a:rPr>
              <a:t>In this paper, we have presented BMI, BMR, and Nutrition trackers only, in the future we would like to finish the application by expanding the application with a proper personalized tracking system for individual users with personalized diet plans and also allowing the user to login to their Facebook accounts and also we are planning to come up with a unique feature which allows the users to connect with their Facebook friends and track their accomplishments.</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883044" y="1852913"/>
            <a:ext cx="12521912" cy="3908748"/>
          </a:xfrm>
          <a:prstGeom prst="rect">
            <a:avLst/>
          </a:prstGeom>
        </p:spPr>
        <p:txBody>
          <a:bodyPr anchor="t" rtlCol="false" tIns="0" lIns="0" bIns="0" rIns="0">
            <a:spAutoFit/>
          </a:bodyPr>
          <a:lstStyle/>
          <a:p>
            <a:pPr algn="ctr">
              <a:lnSpc>
                <a:spcPts val="16573"/>
              </a:lnSpc>
            </a:pPr>
            <a:r>
              <a:rPr lang="en-US" sz="11838">
                <a:solidFill>
                  <a:srgbClr val="103186"/>
                </a:solidFill>
                <a:latin typeface="Bernier Shade"/>
              </a:rPr>
              <a:t>Thank You Everyone!</a:t>
            </a:r>
          </a:p>
        </p:txBody>
      </p:sp>
      <p:sp>
        <p:nvSpPr>
          <p:cNvPr name="TextBox 3" id="3"/>
          <p:cNvSpPr txBox="true"/>
          <p:nvPr/>
        </p:nvSpPr>
        <p:spPr>
          <a:xfrm rot="0">
            <a:off x="1872247" y="5346839"/>
            <a:ext cx="14543506" cy="1047750"/>
          </a:xfrm>
          <a:prstGeom prst="rect">
            <a:avLst/>
          </a:prstGeom>
        </p:spPr>
        <p:txBody>
          <a:bodyPr anchor="t" rtlCol="false" tIns="0" lIns="0" bIns="0" rIns="0">
            <a:spAutoFit/>
          </a:bodyPr>
          <a:lstStyle/>
          <a:p>
            <a:pPr algn="ctr">
              <a:lnSpc>
                <a:spcPts val="8400"/>
              </a:lnSpc>
            </a:pPr>
            <a:r>
              <a:rPr lang="en-US" sz="6000">
                <a:solidFill>
                  <a:srgbClr val="103186"/>
                </a:solidFill>
                <a:latin typeface="Bernier Shade Bold"/>
              </a:rPr>
              <a:t>Eat Healthy, Stay Healthy</a:t>
            </a:r>
          </a:p>
        </p:txBody>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242468">
            <a:off x="-284676" y="1975301"/>
            <a:ext cx="2950866" cy="2522991"/>
          </a:xfrm>
          <a:prstGeom prst="rect">
            <a:avLst/>
          </a:prstGeom>
        </p:spPr>
      </p:pic>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1002408">
            <a:off x="5131076" y="7784469"/>
            <a:ext cx="2104456" cy="2247478"/>
          </a:xfrm>
          <a:prstGeom prst="rect">
            <a:avLst/>
          </a:prstGeom>
        </p:spPr>
      </p:pic>
      <p:pic>
        <p:nvPicPr>
          <p:cNvPr name="Picture 6" id="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6517551">
            <a:off x="2543929" y="-464850"/>
            <a:ext cx="1668317" cy="2285366"/>
          </a:xfrm>
          <a:prstGeom prst="rect">
            <a:avLst/>
          </a:prstGeom>
        </p:spPr>
      </p:pic>
      <p:pic>
        <p:nvPicPr>
          <p:cNvPr name="Picture 7" id="7"/>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2375967">
            <a:off x="7540879" y="9454903"/>
            <a:ext cx="2005460" cy="805830"/>
          </a:xfrm>
          <a:prstGeom prst="rect">
            <a:avLst/>
          </a:prstGeom>
        </p:spPr>
      </p:pic>
      <p:pic>
        <p:nvPicPr>
          <p:cNvPr name="Picture 8" id="8"/>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5400000">
            <a:off x="14608780" y="4793726"/>
            <a:ext cx="2283981" cy="917745"/>
          </a:xfrm>
          <a:prstGeom prst="rect">
            <a:avLst/>
          </a:prstGeom>
        </p:spPr>
      </p:pic>
      <p:pic>
        <p:nvPicPr>
          <p:cNvPr name="Picture 9" id="9"/>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9586250">
            <a:off x="14987750" y="7759337"/>
            <a:ext cx="2261987" cy="1933998"/>
          </a:xfrm>
          <a:prstGeom prst="rect">
            <a:avLst/>
          </a:prstGeom>
        </p:spPr>
      </p:pic>
      <p:pic>
        <p:nvPicPr>
          <p:cNvPr name="Picture 10" id="10"/>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5400000">
            <a:off x="13865171" y="8595077"/>
            <a:ext cx="1901858" cy="2605285"/>
          </a:xfrm>
          <a:prstGeom prst="rect">
            <a:avLst/>
          </a:prstGeom>
        </p:spPr>
      </p:pic>
      <p:pic>
        <p:nvPicPr>
          <p:cNvPr name="Picture 11" id="11"/>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15352937" y="-83062"/>
            <a:ext cx="1623173" cy="2223525"/>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DCB34"/>
        </a:solidFill>
      </p:bgPr>
    </p:bg>
    <p:spTree>
      <p:nvGrpSpPr>
        <p:cNvPr id="1" name=""/>
        <p:cNvGrpSpPr/>
        <p:nvPr/>
      </p:nvGrpSpPr>
      <p:grpSpPr>
        <a:xfrm>
          <a:off x="0" y="0"/>
          <a:ext cx="0" cy="0"/>
          <a:chOff x="0" y="0"/>
          <a:chExt cx="0" cy="0"/>
        </a:xfrm>
      </p:grpSpPr>
      <p:grpSp>
        <p:nvGrpSpPr>
          <p:cNvPr name="Group 2" id="2"/>
          <p:cNvGrpSpPr/>
          <p:nvPr/>
        </p:nvGrpSpPr>
        <p:grpSpPr>
          <a:xfrm rot="0">
            <a:off x="1796429" y="534912"/>
            <a:ext cx="14695142" cy="2231749"/>
            <a:chOff x="0" y="0"/>
            <a:chExt cx="19593522" cy="2975666"/>
          </a:xfrm>
        </p:grpSpPr>
        <p:sp>
          <p:nvSpPr>
            <p:cNvPr name="TextBox 3" id="3"/>
            <p:cNvSpPr txBox="true"/>
            <p:nvPr/>
          </p:nvSpPr>
          <p:spPr>
            <a:xfrm rot="0">
              <a:off x="0" y="85725"/>
              <a:ext cx="19593522" cy="1743075"/>
            </a:xfrm>
            <a:prstGeom prst="rect">
              <a:avLst/>
            </a:prstGeom>
          </p:spPr>
          <p:txBody>
            <a:bodyPr anchor="t" rtlCol="false" tIns="0" lIns="0" bIns="0" rIns="0">
              <a:spAutoFit/>
            </a:bodyPr>
            <a:lstStyle/>
            <a:p>
              <a:pPr algn="ctr">
                <a:lnSpc>
                  <a:spcPts val="9899"/>
                </a:lnSpc>
              </a:pPr>
              <a:r>
                <a:rPr lang="en-US" sz="8999">
                  <a:solidFill>
                    <a:srgbClr val="222423"/>
                  </a:solidFill>
                  <a:latin typeface="Bernier"/>
                </a:rPr>
                <a:t>ABSTRACT</a:t>
              </a:r>
            </a:p>
          </p:txBody>
        </p:sp>
        <p:sp>
          <p:nvSpPr>
            <p:cNvPr name="TextBox 4" id="4"/>
            <p:cNvSpPr txBox="true"/>
            <p:nvPr/>
          </p:nvSpPr>
          <p:spPr>
            <a:xfrm rot="0">
              <a:off x="0" y="2525451"/>
              <a:ext cx="19593522" cy="450215"/>
            </a:xfrm>
            <a:prstGeom prst="rect">
              <a:avLst/>
            </a:prstGeom>
          </p:spPr>
          <p:txBody>
            <a:bodyPr anchor="t" rtlCol="false" tIns="0" lIns="0" bIns="0" rIns="0">
              <a:spAutoFit/>
            </a:bodyPr>
            <a:lstStyle/>
            <a:p>
              <a:pPr algn="ctr">
                <a:lnSpc>
                  <a:spcPts val="2730"/>
                </a:lnSpc>
              </a:pPr>
            </a:p>
          </p:txBody>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82373" y="8282158"/>
            <a:ext cx="3984254" cy="976142"/>
          </a:xfrm>
          <a:prstGeom prst="rect">
            <a:avLst/>
          </a:prstGeom>
        </p:spPr>
      </p:pic>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6295873" y="2023174"/>
            <a:ext cx="3984254" cy="976142"/>
          </a:xfrm>
          <a:prstGeom prst="rect">
            <a:avLst/>
          </a:prstGeom>
        </p:spPr>
      </p:pic>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7772918">
            <a:off x="324278" y="927475"/>
            <a:ext cx="1676092" cy="2296017"/>
          </a:xfrm>
          <a:prstGeom prst="rect">
            <a:avLst/>
          </a:prstGeom>
        </p:spPr>
      </p:pic>
      <p:pic>
        <p:nvPicPr>
          <p:cNvPr name="Picture 8" id="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7772918">
            <a:off x="16429865" y="8251164"/>
            <a:ext cx="1610040" cy="2205535"/>
          </a:xfrm>
          <a:prstGeom prst="rect">
            <a:avLst/>
          </a:prstGeom>
        </p:spPr>
      </p:pic>
      <p:sp>
        <p:nvSpPr>
          <p:cNvPr name="TextBox 9" id="9"/>
          <p:cNvSpPr txBox="true"/>
          <p:nvPr/>
        </p:nvSpPr>
        <p:spPr>
          <a:xfrm rot="0">
            <a:off x="1028700" y="2435045"/>
            <a:ext cx="16092683" cy="5390515"/>
          </a:xfrm>
          <a:prstGeom prst="rect">
            <a:avLst/>
          </a:prstGeom>
        </p:spPr>
        <p:txBody>
          <a:bodyPr anchor="t" rtlCol="false" tIns="0" lIns="0" bIns="0" rIns="0">
            <a:spAutoFit/>
          </a:bodyPr>
          <a:lstStyle/>
          <a:p>
            <a:pPr algn="ctr">
              <a:lnSpc>
                <a:spcPts val="4759"/>
              </a:lnSpc>
            </a:pPr>
            <a:r>
              <a:rPr lang="en-US" sz="3399">
                <a:solidFill>
                  <a:srgbClr val="000000"/>
                </a:solidFill>
                <a:latin typeface="Bebas Neue Bold"/>
              </a:rPr>
              <a:t>In the view of developing technology, changing lifestyles, and busy schedules, people often tend to neglect their health. This has led to an outcry about health-related issues among all age groups. The youngsters are the major victims of health problems as their uneven schedule makes it difficult to keep the track of the nutritional value of their meal intake and maintain daily health records manually. Since it is a well-known fact that what you eat while you are young is what you will be when you are old. The popularity and usage of Smartphone applications lead to the need for an application that can cater to the need for health management amongst youngsters. This paper presents the details of a fully functional Android Application for health management specifically targeting young people in India. The developed application solves the major practical problems faced during health management and meal intake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018851">
            <a:off x="768095" y="4855288"/>
            <a:ext cx="3019748" cy="2581884"/>
          </a:xfrm>
          <a:prstGeom prst="rect">
            <a:avLst/>
          </a:prstGeom>
        </p:spPr>
      </p:pic>
      <p:sp>
        <p:nvSpPr>
          <p:cNvPr name="TextBox 3" id="3"/>
          <p:cNvSpPr txBox="true"/>
          <p:nvPr/>
        </p:nvSpPr>
        <p:spPr>
          <a:xfrm rot="0">
            <a:off x="1028700" y="4111673"/>
            <a:ext cx="6798964" cy="1285875"/>
          </a:xfrm>
          <a:prstGeom prst="rect">
            <a:avLst/>
          </a:prstGeom>
        </p:spPr>
        <p:txBody>
          <a:bodyPr anchor="t" rtlCol="false" tIns="0" lIns="0" bIns="0" rIns="0">
            <a:spAutoFit/>
          </a:bodyPr>
          <a:lstStyle/>
          <a:p>
            <a:pPr>
              <a:lnSpc>
                <a:spcPts val="9899"/>
              </a:lnSpc>
            </a:pPr>
            <a:r>
              <a:rPr lang="en-US" sz="8999">
                <a:solidFill>
                  <a:srgbClr val="103186"/>
                </a:solidFill>
                <a:latin typeface="Bernier Shade"/>
              </a:rPr>
              <a:t>TECH STACK</a:t>
            </a:r>
          </a:p>
        </p:txBody>
      </p:sp>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400000">
            <a:off x="4410255" y="8347215"/>
            <a:ext cx="2002929" cy="2743738"/>
          </a:xfrm>
          <a:prstGeom prst="rect">
            <a:avLst/>
          </a:prstGeom>
        </p:spPr>
      </p:pic>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5400000">
            <a:off x="8002009" y="4684627"/>
            <a:ext cx="2283981" cy="917745"/>
          </a:xfrm>
          <a:prstGeom prst="rect">
            <a:avLst/>
          </a:prstGeom>
        </p:spPr>
      </p:pic>
      <p:sp>
        <p:nvSpPr>
          <p:cNvPr name="TextBox 6" id="6"/>
          <p:cNvSpPr txBox="true"/>
          <p:nvPr/>
        </p:nvSpPr>
        <p:spPr>
          <a:xfrm rot="0">
            <a:off x="4784627" y="2405769"/>
            <a:ext cx="16124513" cy="616477"/>
          </a:xfrm>
          <a:prstGeom prst="rect">
            <a:avLst/>
          </a:prstGeom>
        </p:spPr>
        <p:txBody>
          <a:bodyPr anchor="t" rtlCol="false" tIns="0" lIns="0" bIns="0" rIns="0">
            <a:spAutoFit/>
          </a:bodyPr>
          <a:lstStyle/>
          <a:p>
            <a:pPr algn="ctr">
              <a:lnSpc>
                <a:spcPts val="4963"/>
              </a:lnSpc>
            </a:pPr>
            <a:r>
              <a:rPr lang="en-US" sz="3545">
                <a:solidFill>
                  <a:srgbClr val="FF914D"/>
                </a:solidFill>
                <a:latin typeface="Bernier"/>
              </a:rPr>
              <a:t>Front-Enfd/Client-Side</a:t>
            </a:r>
          </a:p>
        </p:txBody>
      </p:sp>
      <p:sp>
        <p:nvSpPr>
          <p:cNvPr name="TextBox 7" id="7"/>
          <p:cNvSpPr txBox="true"/>
          <p:nvPr/>
        </p:nvSpPr>
        <p:spPr>
          <a:xfrm rot="0">
            <a:off x="11091626" y="1552221"/>
            <a:ext cx="3510515" cy="796398"/>
          </a:xfrm>
          <a:prstGeom prst="rect">
            <a:avLst/>
          </a:prstGeom>
        </p:spPr>
        <p:txBody>
          <a:bodyPr anchor="t" rtlCol="false" tIns="0" lIns="0" bIns="0" rIns="0">
            <a:spAutoFit/>
          </a:bodyPr>
          <a:lstStyle/>
          <a:p>
            <a:pPr algn="ctr">
              <a:lnSpc>
                <a:spcPts val="6142"/>
              </a:lnSpc>
            </a:pPr>
            <a:r>
              <a:rPr lang="en-US" sz="5435">
                <a:solidFill>
                  <a:srgbClr val="004AAD"/>
                </a:solidFill>
                <a:latin typeface="Bernier Bold"/>
              </a:rPr>
              <a:t>REACT JS</a:t>
            </a:r>
          </a:p>
        </p:txBody>
      </p:sp>
      <p:sp>
        <p:nvSpPr>
          <p:cNvPr name="TextBox 8" id="8"/>
          <p:cNvSpPr txBox="true"/>
          <p:nvPr/>
        </p:nvSpPr>
        <p:spPr>
          <a:xfrm rot="0">
            <a:off x="10403157" y="3409256"/>
            <a:ext cx="4887454" cy="796398"/>
          </a:xfrm>
          <a:prstGeom prst="rect">
            <a:avLst/>
          </a:prstGeom>
        </p:spPr>
        <p:txBody>
          <a:bodyPr anchor="t" rtlCol="false" tIns="0" lIns="0" bIns="0" rIns="0">
            <a:spAutoFit/>
          </a:bodyPr>
          <a:lstStyle/>
          <a:p>
            <a:pPr algn="ctr">
              <a:lnSpc>
                <a:spcPts val="6142"/>
              </a:lnSpc>
            </a:pPr>
            <a:r>
              <a:rPr lang="en-US" sz="5435">
                <a:solidFill>
                  <a:srgbClr val="004AAD"/>
                </a:solidFill>
                <a:latin typeface="Bernier Bold"/>
              </a:rPr>
              <a:t>SQL-SERVER</a:t>
            </a:r>
          </a:p>
        </p:txBody>
      </p:sp>
      <p:sp>
        <p:nvSpPr>
          <p:cNvPr name="TextBox 9" id="9"/>
          <p:cNvSpPr txBox="true"/>
          <p:nvPr/>
        </p:nvSpPr>
        <p:spPr>
          <a:xfrm rot="0">
            <a:off x="4784627" y="6246003"/>
            <a:ext cx="16124513" cy="646900"/>
          </a:xfrm>
          <a:prstGeom prst="rect">
            <a:avLst/>
          </a:prstGeom>
        </p:spPr>
        <p:txBody>
          <a:bodyPr anchor="t" rtlCol="false" tIns="0" lIns="0" bIns="0" rIns="0">
            <a:spAutoFit/>
          </a:bodyPr>
          <a:lstStyle/>
          <a:p>
            <a:pPr algn="ctr">
              <a:lnSpc>
                <a:spcPts val="5294"/>
              </a:lnSpc>
            </a:pPr>
            <a:r>
              <a:rPr lang="en-US" sz="3781">
                <a:solidFill>
                  <a:srgbClr val="FF914D"/>
                </a:solidFill>
                <a:latin typeface="Bernier"/>
              </a:rPr>
              <a:t>For Server Side Application / Back-End-API</a:t>
            </a:r>
          </a:p>
        </p:txBody>
      </p:sp>
      <p:sp>
        <p:nvSpPr>
          <p:cNvPr name="TextBox 10" id="10"/>
          <p:cNvSpPr txBox="true"/>
          <p:nvPr/>
        </p:nvSpPr>
        <p:spPr>
          <a:xfrm rot="0">
            <a:off x="8424410" y="5244145"/>
            <a:ext cx="8844948" cy="796398"/>
          </a:xfrm>
          <a:prstGeom prst="rect">
            <a:avLst/>
          </a:prstGeom>
        </p:spPr>
        <p:txBody>
          <a:bodyPr anchor="t" rtlCol="false" tIns="0" lIns="0" bIns="0" rIns="0">
            <a:spAutoFit/>
          </a:bodyPr>
          <a:lstStyle/>
          <a:p>
            <a:pPr algn="ctr">
              <a:lnSpc>
                <a:spcPts val="6142"/>
              </a:lnSpc>
            </a:pPr>
            <a:r>
              <a:rPr lang="en-US" sz="5435">
                <a:solidFill>
                  <a:srgbClr val="004AAD"/>
                </a:solidFill>
                <a:latin typeface="Bernier Bold"/>
              </a:rPr>
              <a:t>NODE JS &amp; EXPRESS JS</a:t>
            </a:r>
          </a:p>
        </p:txBody>
      </p:sp>
      <p:sp>
        <p:nvSpPr>
          <p:cNvPr name="TextBox 11" id="11"/>
          <p:cNvSpPr txBox="true"/>
          <p:nvPr/>
        </p:nvSpPr>
        <p:spPr>
          <a:xfrm rot="0">
            <a:off x="4784627" y="4415205"/>
            <a:ext cx="16124513" cy="614803"/>
          </a:xfrm>
          <a:prstGeom prst="rect">
            <a:avLst/>
          </a:prstGeom>
        </p:spPr>
        <p:txBody>
          <a:bodyPr anchor="t" rtlCol="false" tIns="0" lIns="0" bIns="0" rIns="0">
            <a:spAutoFit/>
          </a:bodyPr>
          <a:lstStyle/>
          <a:p>
            <a:pPr algn="ctr">
              <a:lnSpc>
                <a:spcPts val="4963"/>
              </a:lnSpc>
            </a:pPr>
            <a:r>
              <a:rPr lang="en-US" sz="3545">
                <a:solidFill>
                  <a:srgbClr val="FF914D"/>
                </a:solidFill>
                <a:latin typeface="Bernier"/>
              </a:rPr>
              <a:t>For Data Base </a:t>
            </a:r>
          </a:p>
        </p:txBody>
      </p:sp>
      <p:sp>
        <p:nvSpPr>
          <p:cNvPr name="TextBox 12" id="12"/>
          <p:cNvSpPr txBox="true"/>
          <p:nvPr/>
        </p:nvSpPr>
        <p:spPr>
          <a:xfrm rot="0">
            <a:off x="8565187" y="7277503"/>
            <a:ext cx="8563392" cy="796398"/>
          </a:xfrm>
          <a:prstGeom prst="rect">
            <a:avLst/>
          </a:prstGeom>
        </p:spPr>
        <p:txBody>
          <a:bodyPr anchor="t" rtlCol="false" tIns="0" lIns="0" bIns="0" rIns="0">
            <a:spAutoFit/>
          </a:bodyPr>
          <a:lstStyle/>
          <a:p>
            <a:pPr algn="ctr">
              <a:lnSpc>
                <a:spcPts val="6142"/>
              </a:lnSpc>
            </a:pPr>
            <a:r>
              <a:rPr lang="en-US" sz="5435">
                <a:solidFill>
                  <a:srgbClr val="004AAD"/>
                </a:solidFill>
                <a:latin typeface="Bernier Bold"/>
              </a:rPr>
              <a:t>HEROKU AND  NETLIFY </a:t>
            </a:r>
          </a:p>
        </p:txBody>
      </p:sp>
      <p:sp>
        <p:nvSpPr>
          <p:cNvPr name="TextBox 13" id="13"/>
          <p:cNvSpPr txBox="true"/>
          <p:nvPr/>
        </p:nvSpPr>
        <p:spPr>
          <a:xfrm rot="0">
            <a:off x="4784627" y="8131052"/>
            <a:ext cx="16124513" cy="646900"/>
          </a:xfrm>
          <a:prstGeom prst="rect">
            <a:avLst/>
          </a:prstGeom>
        </p:spPr>
        <p:txBody>
          <a:bodyPr anchor="t" rtlCol="false" tIns="0" lIns="0" bIns="0" rIns="0">
            <a:spAutoFit/>
          </a:bodyPr>
          <a:lstStyle/>
          <a:p>
            <a:pPr algn="ctr">
              <a:lnSpc>
                <a:spcPts val="5294"/>
              </a:lnSpc>
            </a:pPr>
            <a:r>
              <a:rPr lang="en-US" sz="3781">
                <a:solidFill>
                  <a:srgbClr val="FF914D"/>
                </a:solidFill>
                <a:latin typeface="Bernier"/>
              </a:rPr>
              <a:t>For Hosting Back-End &amp; Front-End Respectively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242468">
            <a:off x="3233496" y="1525854"/>
            <a:ext cx="2461348" cy="2104452"/>
          </a:xfrm>
          <a:prstGeom prst="rect">
            <a:avLst/>
          </a:prstGeom>
        </p:spPr>
      </p:pic>
      <p:sp>
        <p:nvSpPr>
          <p:cNvPr name="TextBox 3" id="3"/>
          <p:cNvSpPr txBox="true"/>
          <p:nvPr/>
        </p:nvSpPr>
        <p:spPr>
          <a:xfrm rot="0">
            <a:off x="2595876" y="428625"/>
            <a:ext cx="13096247" cy="1285875"/>
          </a:xfrm>
          <a:prstGeom prst="rect">
            <a:avLst/>
          </a:prstGeom>
        </p:spPr>
        <p:txBody>
          <a:bodyPr anchor="t" rtlCol="false" tIns="0" lIns="0" bIns="0" rIns="0">
            <a:spAutoFit/>
          </a:bodyPr>
          <a:lstStyle/>
          <a:p>
            <a:pPr algn="ctr">
              <a:lnSpc>
                <a:spcPts val="9899"/>
              </a:lnSpc>
            </a:pPr>
            <a:r>
              <a:rPr lang="en-US" sz="8999">
                <a:solidFill>
                  <a:srgbClr val="103186"/>
                </a:solidFill>
                <a:latin typeface="Bernier Shade"/>
              </a:rPr>
              <a:t>SOFTWARE SPECIFICATION</a:t>
            </a:r>
          </a:p>
        </p:txBody>
      </p:sp>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10800000">
            <a:off x="-284359" y="1550946"/>
            <a:ext cx="2030898" cy="2782052"/>
          </a:xfrm>
          <a:prstGeom prst="rect">
            <a:avLst/>
          </a:prstGeom>
        </p:spPr>
      </p:pic>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6563726" y="2941972"/>
            <a:ext cx="2283981" cy="917745"/>
          </a:xfrm>
          <a:prstGeom prst="rect">
            <a:avLst/>
          </a:prstGeom>
        </p:spPr>
      </p:pic>
      <p:sp>
        <p:nvSpPr>
          <p:cNvPr name="TextBox 6" id="6"/>
          <p:cNvSpPr txBox="true"/>
          <p:nvPr/>
        </p:nvSpPr>
        <p:spPr>
          <a:xfrm rot="0">
            <a:off x="809614" y="1806555"/>
            <a:ext cx="1442442" cy="731519"/>
          </a:xfrm>
          <a:prstGeom prst="rect">
            <a:avLst/>
          </a:prstGeom>
        </p:spPr>
        <p:txBody>
          <a:bodyPr anchor="t" rtlCol="false" tIns="0" lIns="0" bIns="0" rIns="0">
            <a:spAutoFit/>
          </a:bodyPr>
          <a:lstStyle/>
          <a:p>
            <a:pPr algn="just">
              <a:lnSpc>
                <a:spcPts val="5880"/>
              </a:lnSpc>
            </a:pPr>
            <a:r>
              <a:rPr lang="en-US" sz="4200">
                <a:solidFill>
                  <a:srgbClr val="103186"/>
                </a:solidFill>
                <a:latin typeface="Bebas Neue Bold"/>
              </a:rPr>
              <a:t>React JS</a:t>
            </a:r>
          </a:p>
        </p:txBody>
      </p:sp>
      <p:sp>
        <p:nvSpPr>
          <p:cNvPr name="TextBox 7" id="7"/>
          <p:cNvSpPr txBox="true"/>
          <p:nvPr/>
        </p:nvSpPr>
        <p:spPr>
          <a:xfrm rot="0">
            <a:off x="809614" y="2692380"/>
            <a:ext cx="16090734" cy="1093429"/>
          </a:xfrm>
          <a:prstGeom prst="rect">
            <a:avLst/>
          </a:prstGeom>
        </p:spPr>
        <p:txBody>
          <a:bodyPr anchor="t" rtlCol="false" tIns="0" lIns="0" bIns="0" rIns="0">
            <a:spAutoFit/>
          </a:bodyPr>
          <a:lstStyle/>
          <a:p>
            <a:pPr algn="just">
              <a:lnSpc>
                <a:spcPts val="4307"/>
              </a:lnSpc>
            </a:pPr>
            <a:r>
              <a:rPr lang="en-US" sz="3076">
                <a:solidFill>
                  <a:srgbClr val="103186"/>
                </a:solidFill>
                <a:latin typeface="Bebas Neue Bold"/>
              </a:rPr>
              <a:t>React is a free and open-source front-end JavaScript library for building user interfaces based on UI components. It is maintained by Meta and a community of individual developers and companies.</a:t>
            </a:r>
          </a:p>
        </p:txBody>
      </p:sp>
      <p:sp>
        <p:nvSpPr>
          <p:cNvPr name="TextBox 8" id="8"/>
          <p:cNvSpPr txBox="true"/>
          <p:nvPr/>
        </p:nvSpPr>
        <p:spPr>
          <a:xfrm rot="0">
            <a:off x="838784" y="4247273"/>
            <a:ext cx="815578" cy="731519"/>
          </a:xfrm>
          <a:prstGeom prst="rect">
            <a:avLst/>
          </a:prstGeom>
        </p:spPr>
        <p:txBody>
          <a:bodyPr anchor="t" rtlCol="false" tIns="0" lIns="0" bIns="0" rIns="0">
            <a:spAutoFit/>
          </a:bodyPr>
          <a:lstStyle/>
          <a:p>
            <a:pPr algn="ctr">
              <a:lnSpc>
                <a:spcPts val="5880"/>
              </a:lnSpc>
            </a:pPr>
            <a:r>
              <a:rPr lang="en-US" sz="4200">
                <a:solidFill>
                  <a:srgbClr val="103186"/>
                </a:solidFill>
                <a:latin typeface="Bebas Neue Bold"/>
              </a:rPr>
              <a:t>Sass</a:t>
            </a:r>
          </a:p>
        </p:txBody>
      </p:sp>
      <p:sp>
        <p:nvSpPr>
          <p:cNvPr name="TextBox 9" id="9"/>
          <p:cNvSpPr txBox="true"/>
          <p:nvPr/>
        </p:nvSpPr>
        <p:spPr>
          <a:xfrm rot="0">
            <a:off x="809614" y="5076825"/>
            <a:ext cx="16090734" cy="1645879"/>
          </a:xfrm>
          <a:prstGeom prst="rect">
            <a:avLst/>
          </a:prstGeom>
        </p:spPr>
        <p:txBody>
          <a:bodyPr anchor="t" rtlCol="false" tIns="0" lIns="0" bIns="0" rIns="0">
            <a:spAutoFit/>
          </a:bodyPr>
          <a:lstStyle/>
          <a:p>
            <a:pPr>
              <a:lnSpc>
                <a:spcPts val="4307"/>
              </a:lnSpc>
            </a:pPr>
            <a:r>
              <a:rPr lang="en-US" sz="3076">
                <a:solidFill>
                  <a:srgbClr val="103186"/>
                </a:solidFill>
                <a:latin typeface="Bebas Neue Bold"/>
              </a:rPr>
              <a:t>Sass is a preprocessor scripting language that is interpreted or compiled into Cascading Style Sheets. SassScript is the scripting language itself. Sass consists of two syntaxes. The original syntax, called "the indented syntax," uses a syntax similar to Haml.</a:t>
            </a:r>
          </a:p>
        </p:txBody>
      </p:sp>
      <p:sp>
        <p:nvSpPr>
          <p:cNvPr name="TextBox 10" id="10"/>
          <p:cNvSpPr txBox="true"/>
          <p:nvPr/>
        </p:nvSpPr>
        <p:spPr>
          <a:xfrm rot="0">
            <a:off x="753706" y="7316571"/>
            <a:ext cx="958602" cy="731519"/>
          </a:xfrm>
          <a:prstGeom prst="rect">
            <a:avLst/>
          </a:prstGeom>
        </p:spPr>
        <p:txBody>
          <a:bodyPr anchor="t" rtlCol="false" tIns="0" lIns="0" bIns="0" rIns="0">
            <a:spAutoFit/>
          </a:bodyPr>
          <a:lstStyle/>
          <a:p>
            <a:pPr algn="ctr">
              <a:lnSpc>
                <a:spcPts val="5880"/>
              </a:lnSpc>
            </a:pPr>
            <a:r>
              <a:rPr lang="en-US" sz="4200">
                <a:solidFill>
                  <a:srgbClr val="1D3070"/>
                </a:solidFill>
                <a:latin typeface="Bebas Neue Bold"/>
              </a:rPr>
              <a:t>Axios</a:t>
            </a:r>
          </a:p>
        </p:txBody>
      </p:sp>
      <p:sp>
        <p:nvSpPr>
          <p:cNvPr name="TextBox 11" id="11"/>
          <p:cNvSpPr txBox="true"/>
          <p:nvPr/>
        </p:nvSpPr>
        <p:spPr>
          <a:xfrm rot="0">
            <a:off x="731090" y="7764246"/>
            <a:ext cx="17381260" cy="1322848"/>
          </a:xfrm>
          <a:prstGeom prst="rect">
            <a:avLst/>
          </a:prstGeom>
        </p:spPr>
        <p:txBody>
          <a:bodyPr anchor="t" rtlCol="false" tIns="0" lIns="0" bIns="0" rIns="0">
            <a:spAutoFit/>
          </a:bodyPr>
          <a:lstStyle/>
          <a:p>
            <a:pPr>
              <a:lnSpc>
                <a:spcPts val="3488"/>
              </a:lnSpc>
              <a:spcBef>
                <a:spcPct val="0"/>
              </a:spcBef>
            </a:pPr>
          </a:p>
          <a:p>
            <a:pPr>
              <a:lnSpc>
                <a:spcPts val="3488"/>
              </a:lnSpc>
              <a:spcBef>
                <a:spcPct val="0"/>
              </a:spcBef>
            </a:pPr>
            <a:r>
              <a:rPr lang="en-US" sz="3087">
                <a:solidFill>
                  <a:srgbClr val="1D3070"/>
                </a:solidFill>
                <a:latin typeface="Bebas Neue Bold"/>
              </a:rPr>
              <a:t>Axios is a promise-based HTTP Client for node. js and the browser. It is isomorphic (= it can run in the browser and nodejs with the same codebase). On the server-side it uses the native node. js http module, while on the client (browser) it uses XMLHttpRequests.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242468">
            <a:off x="3233496" y="1525854"/>
            <a:ext cx="2461348" cy="2104452"/>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10800000">
            <a:off x="-284359" y="1550946"/>
            <a:ext cx="2030898" cy="2782052"/>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6563726" y="2941972"/>
            <a:ext cx="2283981" cy="917745"/>
          </a:xfrm>
          <a:prstGeom prst="rect">
            <a:avLst/>
          </a:prstGeom>
        </p:spPr>
      </p:pic>
      <p:sp>
        <p:nvSpPr>
          <p:cNvPr name="TextBox 5" id="5"/>
          <p:cNvSpPr txBox="true"/>
          <p:nvPr/>
        </p:nvSpPr>
        <p:spPr>
          <a:xfrm rot="0">
            <a:off x="550825" y="494041"/>
            <a:ext cx="2290762" cy="781050"/>
          </a:xfrm>
          <a:prstGeom prst="rect">
            <a:avLst/>
          </a:prstGeom>
        </p:spPr>
        <p:txBody>
          <a:bodyPr anchor="t" rtlCol="false" tIns="0" lIns="0" bIns="0" rIns="0">
            <a:spAutoFit/>
          </a:bodyPr>
          <a:lstStyle/>
          <a:p>
            <a:pPr algn="ctr">
              <a:lnSpc>
                <a:spcPts val="6300"/>
              </a:lnSpc>
            </a:pPr>
            <a:r>
              <a:rPr lang="en-US" sz="4500">
                <a:solidFill>
                  <a:srgbClr val="1D3070"/>
                </a:solidFill>
                <a:latin typeface="Bebas Neue Bold"/>
              </a:rPr>
              <a:t>Passport JS </a:t>
            </a:r>
          </a:p>
        </p:txBody>
      </p:sp>
      <p:sp>
        <p:nvSpPr>
          <p:cNvPr name="TextBox 6" id="6"/>
          <p:cNvSpPr txBox="true"/>
          <p:nvPr/>
        </p:nvSpPr>
        <p:spPr>
          <a:xfrm rot="0">
            <a:off x="550825" y="1294141"/>
            <a:ext cx="17381260" cy="1322848"/>
          </a:xfrm>
          <a:prstGeom prst="rect">
            <a:avLst/>
          </a:prstGeom>
        </p:spPr>
        <p:txBody>
          <a:bodyPr anchor="t" rtlCol="false" tIns="0" lIns="0" bIns="0" rIns="0">
            <a:spAutoFit/>
          </a:bodyPr>
          <a:lstStyle/>
          <a:p>
            <a:pPr>
              <a:lnSpc>
                <a:spcPts val="3488"/>
              </a:lnSpc>
              <a:spcBef>
                <a:spcPct val="0"/>
              </a:spcBef>
            </a:pPr>
            <a:r>
              <a:rPr lang="en-US" sz="3087">
                <a:solidFill>
                  <a:srgbClr val="1D3070"/>
                </a:solidFill>
                <a:latin typeface="Bebas Neue Bold"/>
              </a:rPr>
              <a:t>Passport is authentication middleware for </a:t>
            </a:r>
            <a:r>
              <a:rPr lang="en-US" sz="3087">
                <a:solidFill>
                  <a:srgbClr val="1D3070"/>
                </a:solidFill>
                <a:latin typeface="Bebas Neue Bold"/>
              </a:rPr>
              <a:t>Node.js</a:t>
            </a:r>
            <a:r>
              <a:rPr lang="en-US" sz="3087">
                <a:solidFill>
                  <a:srgbClr val="1D3070"/>
                </a:solidFill>
                <a:latin typeface="Bebas Neue Bold"/>
              </a:rPr>
              <a:t>. Extremely flexible and modular, Passport can be unobtrusively dropped in to any </a:t>
            </a:r>
            <a:r>
              <a:rPr lang="en-US" sz="3087">
                <a:solidFill>
                  <a:srgbClr val="1D3070"/>
                </a:solidFill>
                <a:latin typeface="Bebas Neue Bold"/>
              </a:rPr>
              <a:t>Express</a:t>
            </a:r>
            <a:r>
              <a:rPr lang="en-US" sz="3087">
                <a:solidFill>
                  <a:srgbClr val="1D3070"/>
                </a:solidFill>
                <a:latin typeface="Bebas Neue Bold"/>
              </a:rPr>
              <a:t>-based web application. A comprehensive set of strategies support authentication using a </a:t>
            </a:r>
            <a:r>
              <a:rPr lang="en-US" sz="3087">
                <a:solidFill>
                  <a:srgbClr val="1D3070"/>
                </a:solidFill>
                <a:latin typeface="Bebas Neue Bold"/>
              </a:rPr>
              <a:t>username and password</a:t>
            </a:r>
            <a:r>
              <a:rPr lang="en-US" sz="3087">
                <a:solidFill>
                  <a:srgbClr val="1D3070"/>
                </a:solidFill>
                <a:latin typeface="Bebas Neue Bold"/>
              </a:rPr>
              <a:t>, </a:t>
            </a:r>
            <a:r>
              <a:rPr lang="en-US" sz="3087">
                <a:solidFill>
                  <a:srgbClr val="1D3070"/>
                </a:solidFill>
                <a:latin typeface="Bebas Neue Bold"/>
              </a:rPr>
              <a:t>Facebook</a:t>
            </a:r>
            <a:r>
              <a:rPr lang="en-US" sz="3087">
                <a:solidFill>
                  <a:srgbClr val="1D3070"/>
                </a:solidFill>
                <a:latin typeface="Bebas Neue Bold"/>
              </a:rPr>
              <a:t>, </a:t>
            </a:r>
            <a:r>
              <a:rPr lang="en-US" sz="3087">
                <a:solidFill>
                  <a:srgbClr val="1D3070"/>
                </a:solidFill>
                <a:latin typeface="Bebas Neue Bold"/>
              </a:rPr>
              <a:t>Twitter</a:t>
            </a:r>
            <a:r>
              <a:rPr lang="en-US" sz="3087">
                <a:solidFill>
                  <a:srgbClr val="1D3070"/>
                </a:solidFill>
                <a:latin typeface="Bebas Neue Bold"/>
              </a:rPr>
              <a:t>, and </a:t>
            </a:r>
            <a:r>
              <a:rPr lang="en-US" sz="3087">
                <a:solidFill>
                  <a:srgbClr val="1D3070"/>
                </a:solidFill>
                <a:latin typeface="Bebas Neue Bold"/>
              </a:rPr>
              <a:t>more</a:t>
            </a:r>
            <a:r>
              <a:rPr lang="en-US" sz="3087">
                <a:solidFill>
                  <a:srgbClr val="1D3070"/>
                </a:solidFill>
                <a:latin typeface="Bebas Neue Bold"/>
              </a:rPr>
              <a:t>.</a:t>
            </a:r>
          </a:p>
        </p:txBody>
      </p:sp>
      <p:sp>
        <p:nvSpPr>
          <p:cNvPr name="TextBox 7" id="7"/>
          <p:cNvSpPr txBox="true"/>
          <p:nvPr/>
        </p:nvSpPr>
        <p:spPr>
          <a:xfrm rot="0">
            <a:off x="550825" y="3034709"/>
            <a:ext cx="1451223" cy="781050"/>
          </a:xfrm>
          <a:prstGeom prst="rect">
            <a:avLst/>
          </a:prstGeom>
        </p:spPr>
        <p:txBody>
          <a:bodyPr anchor="t" rtlCol="false" tIns="0" lIns="0" bIns="0" rIns="0">
            <a:spAutoFit/>
          </a:bodyPr>
          <a:lstStyle/>
          <a:p>
            <a:pPr algn="ctr">
              <a:lnSpc>
                <a:spcPts val="6300"/>
              </a:lnSpc>
            </a:pPr>
            <a:r>
              <a:rPr lang="en-US" sz="4500">
                <a:solidFill>
                  <a:srgbClr val="1D3070"/>
                </a:solidFill>
                <a:latin typeface="Bebas Neue Bold"/>
              </a:rPr>
              <a:t>Node JS </a:t>
            </a:r>
          </a:p>
        </p:txBody>
      </p:sp>
      <p:sp>
        <p:nvSpPr>
          <p:cNvPr name="TextBox 8" id="8"/>
          <p:cNvSpPr txBox="true"/>
          <p:nvPr/>
        </p:nvSpPr>
        <p:spPr>
          <a:xfrm rot="0">
            <a:off x="550825" y="3878767"/>
            <a:ext cx="17639088" cy="884698"/>
          </a:xfrm>
          <a:prstGeom prst="rect">
            <a:avLst/>
          </a:prstGeom>
        </p:spPr>
        <p:txBody>
          <a:bodyPr anchor="t" rtlCol="false" tIns="0" lIns="0" bIns="0" rIns="0">
            <a:spAutoFit/>
          </a:bodyPr>
          <a:lstStyle/>
          <a:p>
            <a:pPr>
              <a:lnSpc>
                <a:spcPts val="3488"/>
              </a:lnSpc>
              <a:spcBef>
                <a:spcPct val="0"/>
              </a:spcBef>
            </a:pPr>
            <a:r>
              <a:rPr lang="en-US" sz="3087">
                <a:solidFill>
                  <a:srgbClr val="1D3070"/>
                </a:solidFill>
                <a:latin typeface="Bebas Neue Bold"/>
              </a:rPr>
              <a:t>Node.js is an open-source, cross-platform, back-end JavaScript runtime environment that runs on the V8 engine and executes JavaScript code outside a web browser.</a:t>
            </a:r>
          </a:p>
        </p:txBody>
      </p:sp>
      <p:sp>
        <p:nvSpPr>
          <p:cNvPr name="TextBox 9" id="9"/>
          <p:cNvSpPr txBox="true"/>
          <p:nvPr/>
        </p:nvSpPr>
        <p:spPr>
          <a:xfrm rot="0">
            <a:off x="550825" y="5159195"/>
            <a:ext cx="2076450" cy="781050"/>
          </a:xfrm>
          <a:prstGeom prst="rect">
            <a:avLst/>
          </a:prstGeom>
        </p:spPr>
        <p:txBody>
          <a:bodyPr anchor="t" rtlCol="false" tIns="0" lIns="0" bIns="0" rIns="0">
            <a:spAutoFit/>
          </a:bodyPr>
          <a:lstStyle/>
          <a:p>
            <a:pPr algn="ctr">
              <a:lnSpc>
                <a:spcPts val="6300"/>
              </a:lnSpc>
            </a:pPr>
            <a:r>
              <a:rPr lang="en-US" sz="4500">
                <a:solidFill>
                  <a:srgbClr val="1D3070"/>
                </a:solidFill>
                <a:latin typeface="Bebas Neue Bold"/>
              </a:rPr>
              <a:t>Express JS </a:t>
            </a:r>
          </a:p>
        </p:txBody>
      </p:sp>
      <p:sp>
        <p:nvSpPr>
          <p:cNvPr name="TextBox 10" id="10"/>
          <p:cNvSpPr txBox="true"/>
          <p:nvPr/>
        </p:nvSpPr>
        <p:spPr>
          <a:xfrm rot="0">
            <a:off x="550825" y="5997394"/>
            <a:ext cx="17381260" cy="1332108"/>
          </a:xfrm>
          <a:prstGeom prst="rect">
            <a:avLst/>
          </a:prstGeom>
        </p:spPr>
        <p:txBody>
          <a:bodyPr anchor="t" rtlCol="false" tIns="0" lIns="0" bIns="0" rIns="0">
            <a:spAutoFit/>
          </a:bodyPr>
          <a:lstStyle/>
          <a:p>
            <a:pPr>
              <a:lnSpc>
                <a:spcPts val="3455"/>
              </a:lnSpc>
              <a:spcBef>
                <a:spcPct val="0"/>
              </a:spcBef>
            </a:pPr>
            <a:r>
              <a:rPr lang="en-US" sz="3057">
                <a:solidFill>
                  <a:srgbClr val="1D3070"/>
                </a:solidFill>
                <a:latin typeface="Bebas Neue Bold"/>
              </a:rPr>
              <a:t>Express.js, or simply Express, is a back end web application framework for Node.js, released as free and open-source software under the MIT License. It is designed for building web applications and APIs. It has been called the de facto standard server framework for Node.js</a:t>
            </a:r>
          </a:p>
        </p:txBody>
      </p:sp>
      <p:sp>
        <p:nvSpPr>
          <p:cNvPr name="TextBox 11" id="11"/>
          <p:cNvSpPr txBox="true"/>
          <p:nvPr/>
        </p:nvSpPr>
        <p:spPr>
          <a:xfrm rot="0">
            <a:off x="0" y="7700978"/>
            <a:ext cx="3242981" cy="781050"/>
          </a:xfrm>
          <a:prstGeom prst="rect">
            <a:avLst/>
          </a:prstGeom>
        </p:spPr>
        <p:txBody>
          <a:bodyPr anchor="t" rtlCol="false" tIns="0" lIns="0" bIns="0" rIns="0">
            <a:spAutoFit/>
          </a:bodyPr>
          <a:lstStyle/>
          <a:p>
            <a:pPr algn="ctr">
              <a:lnSpc>
                <a:spcPts val="6300"/>
              </a:lnSpc>
            </a:pPr>
            <a:r>
              <a:rPr lang="en-US" sz="4500">
                <a:solidFill>
                  <a:srgbClr val="1D3070"/>
                </a:solidFill>
                <a:latin typeface="Bebas Neue Bold"/>
              </a:rPr>
              <a:t>SQL Server</a:t>
            </a:r>
          </a:p>
        </p:txBody>
      </p:sp>
      <p:sp>
        <p:nvSpPr>
          <p:cNvPr name="TextBox 12" id="12"/>
          <p:cNvSpPr txBox="true"/>
          <p:nvPr/>
        </p:nvSpPr>
        <p:spPr>
          <a:xfrm rot="0">
            <a:off x="550825" y="8596820"/>
            <a:ext cx="16487894" cy="1332484"/>
          </a:xfrm>
          <a:prstGeom prst="rect">
            <a:avLst/>
          </a:prstGeom>
        </p:spPr>
        <p:txBody>
          <a:bodyPr anchor="t" rtlCol="false" tIns="0" lIns="0" bIns="0" rIns="0">
            <a:spAutoFit/>
          </a:bodyPr>
          <a:lstStyle/>
          <a:p>
            <a:pPr>
              <a:lnSpc>
                <a:spcPts val="3503"/>
              </a:lnSpc>
              <a:spcBef>
                <a:spcPct val="0"/>
              </a:spcBef>
            </a:pPr>
            <a:r>
              <a:rPr lang="en-US" sz="3100">
                <a:solidFill>
                  <a:srgbClr val="1D3070"/>
                </a:solidFill>
                <a:latin typeface="Bebas Neue Bold"/>
              </a:rPr>
              <a:t>Microsoft SQL Server is a relational database management system developed by Microsoft. As a database server, it is a software product with the primary function of storing and retrieving data as requested by other software applications—which may run either on the same computer or on another computer across a network.</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DCB3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9540179">
            <a:off x="14634222" y="1915092"/>
            <a:ext cx="2700741" cy="2309134"/>
          </a:xfrm>
          <a:prstGeom prst="rect">
            <a:avLst/>
          </a:prstGeom>
        </p:spPr>
      </p:pic>
      <p:sp>
        <p:nvSpPr>
          <p:cNvPr name="TextBox 3" id="3"/>
          <p:cNvSpPr txBox="true"/>
          <p:nvPr/>
        </p:nvSpPr>
        <p:spPr>
          <a:xfrm rot="0">
            <a:off x="10201544" y="1095375"/>
            <a:ext cx="7057756" cy="2124075"/>
          </a:xfrm>
          <a:prstGeom prst="rect">
            <a:avLst/>
          </a:prstGeom>
        </p:spPr>
        <p:txBody>
          <a:bodyPr anchor="t" rtlCol="false" tIns="0" lIns="0" bIns="0" rIns="0">
            <a:spAutoFit/>
          </a:bodyPr>
          <a:lstStyle/>
          <a:p>
            <a:pPr algn="r">
              <a:lnSpc>
                <a:spcPts val="8250"/>
              </a:lnSpc>
            </a:pPr>
            <a:r>
              <a:rPr lang="en-US" sz="7500">
                <a:solidFill>
                  <a:srgbClr val="103186"/>
                </a:solidFill>
                <a:latin typeface="Bernier"/>
              </a:rPr>
              <a:t>SOFTWARE</a:t>
            </a:r>
          </a:p>
          <a:p>
            <a:pPr algn="r">
              <a:lnSpc>
                <a:spcPts val="8250"/>
              </a:lnSpc>
            </a:pPr>
            <a:r>
              <a:rPr lang="en-US" sz="7500">
                <a:solidFill>
                  <a:srgbClr val="103186"/>
                </a:solidFill>
                <a:latin typeface="Bernier"/>
              </a:rPr>
              <a:t>REQUIREMENTS</a:t>
            </a:r>
          </a:p>
        </p:txBody>
      </p:sp>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400000">
            <a:off x="12689227" y="8337258"/>
            <a:ext cx="1761836" cy="2413474"/>
          </a:xfrm>
          <a:prstGeom prst="rect">
            <a:avLst/>
          </a:prstGeom>
        </p:spPr>
      </p:pic>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5400000">
            <a:off x="127212" y="457329"/>
            <a:ext cx="1533822" cy="2101126"/>
          </a:xfrm>
          <a:prstGeom prst="rect">
            <a:avLst/>
          </a:prstGeom>
        </p:spPr>
      </p:pic>
      <p:pic>
        <p:nvPicPr>
          <p:cNvPr name="Picture 6" id="6"/>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10800000">
            <a:off x="15607699" y="5830307"/>
            <a:ext cx="3303610" cy="809384"/>
          </a:xfrm>
          <a:prstGeom prst="rect">
            <a:avLst/>
          </a:prstGeom>
        </p:spPr>
      </p:pic>
      <p:sp>
        <p:nvSpPr>
          <p:cNvPr name="TextBox 7" id="7"/>
          <p:cNvSpPr txBox="true"/>
          <p:nvPr/>
        </p:nvSpPr>
        <p:spPr>
          <a:xfrm rot="0">
            <a:off x="2409889" y="3172231"/>
            <a:ext cx="13468222" cy="5490847"/>
          </a:xfrm>
          <a:prstGeom prst="rect">
            <a:avLst/>
          </a:prstGeom>
        </p:spPr>
        <p:txBody>
          <a:bodyPr anchor="t" rtlCol="false" tIns="0" lIns="0" bIns="0" rIns="0">
            <a:spAutoFit/>
          </a:bodyPr>
          <a:lstStyle/>
          <a:p>
            <a:pPr algn="ctr">
              <a:lnSpc>
                <a:spcPts val="8679"/>
              </a:lnSpc>
            </a:pPr>
            <a:r>
              <a:rPr lang="en-US" sz="6199">
                <a:solidFill>
                  <a:srgbClr val="103186"/>
                </a:solidFill>
                <a:latin typeface="Bebas Neue Bold"/>
              </a:rPr>
              <a:t>Supported browsers:</a:t>
            </a:r>
          </a:p>
          <a:p>
            <a:pPr algn="ctr">
              <a:lnSpc>
                <a:spcPts val="8679"/>
              </a:lnSpc>
            </a:pPr>
            <a:r>
              <a:rPr lang="en-US" sz="6199">
                <a:solidFill>
                  <a:srgbClr val="103186"/>
                </a:solidFill>
                <a:latin typeface="Bebas Neue Bold"/>
              </a:rPr>
              <a:t>Edge</a:t>
            </a:r>
          </a:p>
          <a:p>
            <a:pPr algn="ctr">
              <a:lnSpc>
                <a:spcPts val="8679"/>
              </a:lnSpc>
            </a:pPr>
            <a:r>
              <a:rPr lang="en-US" sz="6199">
                <a:solidFill>
                  <a:srgbClr val="103186"/>
                </a:solidFill>
                <a:latin typeface="Bebas Neue Bold"/>
              </a:rPr>
              <a:t>Firefox</a:t>
            </a:r>
          </a:p>
          <a:p>
            <a:pPr algn="ctr">
              <a:lnSpc>
                <a:spcPts val="8679"/>
              </a:lnSpc>
            </a:pPr>
            <a:r>
              <a:rPr lang="en-US" sz="6199">
                <a:solidFill>
                  <a:srgbClr val="103186"/>
                </a:solidFill>
                <a:latin typeface="Bebas Neue Bold"/>
              </a:rPr>
              <a:t>Chrome</a:t>
            </a:r>
          </a:p>
          <a:p>
            <a:pPr algn="ctr">
              <a:lnSpc>
                <a:spcPts val="8679"/>
              </a:lnSpc>
            </a:pPr>
            <a:r>
              <a:rPr lang="en-US" sz="6199">
                <a:solidFill>
                  <a:srgbClr val="103186"/>
                </a:solidFill>
                <a:latin typeface="Bebas Neue Bold"/>
              </a:rPr>
              <a:t>Safari</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DCB3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12030230" y="-2525933"/>
            <a:ext cx="6418226" cy="6097315"/>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400000">
            <a:off x="4921182" y="2604756"/>
            <a:ext cx="1761836" cy="2413474"/>
          </a:xfrm>
          <a:prstGeom prst="rect">
            <a:avLst/>
          </a:prstGeom>
        </p:spPr>
      </p:pic>
      <p:sp>
        <p:nvSpPr>
          <p:cNvPr name="TextBox 4" id="4"/>
          <p:cNvSpPr txBox="true"/>
          <p:nvPr/>
        </p:nvSpPr>
        <p:spPr>
          <a:xfrm rot="0">
            <a:off x="3369978" y="428625"/>
            <a:ext cx="11327832" cy="1285875"/>
          </a:xfrm>
          <a:prstGeom prst="rect">
            <a:avLst/>
          </a:prstGeom>
        </p:spPr>
        <p:txBody>
          <a:bodyPr anchor="t" rtlCol="false" tIns="0" lIns="0" bIns="0" rIns="0">
            <a:spAutoFit/>
          </a:bodyPr>
          <a:lstStyle/>
          <a:p>
            <a:pPr algn="ctr">
              <a:lnSpc>
                <a:spcPts val="9899"/>
              </a:lnSpc>
            </a:pPr>
            <a:r>
              <a:rPr lang="en-US" sz="8999">
                <a:solidFill>
                  <a:srgbClr val="222423"/>
                </a:solidFill>
                <a:latin typeface="Bernier"/>
              </a:rPr>
              <a:t>EXISTING SYSTEM</a:t>
            </a:r>
          </a:p>
        </p:txBody>
      </p:sp>
      <p:sp>
        <p:nvSpPr>
          <p:cNvPr name="TextBox 5" id="5"/>
          <p:cNvSpPr txBox="true"/>
          <p:nvPr/>
        </p:nvSpPr>
        <p:spPr>
          <a:xfrm rot="0">
            <a:off x="1610463" y="2615546"/>
            <a:ext cx="2439144" cy="806735"/>
          </a:xfrm>
          <a:prstGeom prst="rect">
            <a:avLst/>
          </a:prstGeom>
        </p:spPr>
        <p:txBody>
          <a:bodyPr anchor="t" rtlCol="false" tIns="0" lIns="0" bIns="0" rIns="0">
            <a:spAutoFit/>
          </a:bodyPr>
          <a:lstStyle/>
          <a:p>
            <a:pPr algn="ctr">
              <a:lnSpc>
                <a:spcPts val="6459"/>
              </a:lnSpc>
            </a:pPr>
            <a:r>
              <a:rPr lang="en-US" sz="4613">
                <a:solidFill>
                  <a:srgbClr val="000000"/>
                </a:solidFill>
                <a:latin typeface="Bebas Neue Bold"/>
              </a:rPr>
              <a:t>HealthifyMe</a:t>
            </a:r>
          </a:p>
        </p:txBody>
      </p:sp>
      <p:sp>
        <p:nvSpPr>
          <p:cNvPr name="TextBox 6" id="6"/>
          <p:cNvSpPr txBox="true"/>
          <p:nvPr/>
        </p:nvSpPr>
        <p:spPr>
          <a:xfrm rot="0">
            <a:off x="1504643" y="3655994"/>
            <a:ext cx="15579784" cy="963165"/>
          </a:xfrm>
          <a:prstGeom prst="rect">
            <a:avLst/>
          </a:prstGeom>
        </p:spPr>
        <p:txBody>
          <a:bodyPr anchor="t" rtlCol="false" tIns="0" lIns="0" bIns="0" rIns="0">
            <a:spAutoFit/>
          </a:bodyPr>
          <a:lstStyle/>
          <a:p>
            <a:pPr>
              <a:lnSpc>
                <a:spcPts val="3777"/>
              </a:lnSpc>
              <a:spcBef>
                <a:spcPct val="0"/>
              </a:spcBef>
            </a:pPr>
            <a:r>
              <a:rPr lang="en-US" sz="3342">
                <a:solidFill>
                  <a:srgbClr val="000000"/>
                </a:solidFill>
                <a:latin typeface="Bebas Neue Bold"/>
              </a:rPr>
              <a:t>HealthifyMe is an Indian digital health and wellness platform that provides services such as calorie tracking, one-on-one nutrition and fitness coaching, and diet and workout plans.</a:t>
            </a:r>
          </a:p>
        </p:txBody>
      </p:sp>
      <p:sp>
        <p:nvSpPr>
          <p:cNvPr name="TextBox 7" id="7"/>
          <p:cNvSpPr txBox="true"/>
          <p:nvPr/>
        </p:nvSpPr>
        <p:spPr>
          <a:xfrm rot="0">
            <a:off x="1629008" y="5589151"/>
            <a:ext cx="2865686" cy="806735"/>
          </a:xfrm>
          <a:prstGeom prst="rect">
            <a:avLst/>
          </a:prstGeom>
        </p:spPr>
        <p:txBody>
          <a:bodyPr anchor="t" rtlCol="false" tIns="0" lIns="0" bIns="0" rIns="0">
            <a:spAutoFit/>
          </a:bodyPr>
          <a:lstStyle/>
          <a:p>
            <a:pPr algn="ctr">
              <a:lnSpc>
                <a:spcPts val="6459"/>
              </a:lnSpc>
            </a:pPr>
            <a:r>
              <a:rPr lang="en-US" sz="4613">
                <a:solidFill>
                  <a:srgbClr val="000000"/>
                </a:solidFill>
                <a:latin typeface="Bebas Neue Bold"/>
              </a:rPr>
              <a:t>Healthy Buddy</a:t>
            </a:r>
          </a:p>
        </p:txBody>
      </p:sp>
      <p:sp>
        <p:nvSpPr>
          <p:cNvPr name="TextBox 8" id="8"/>
          <p:cNvSpPr txBox="true"/>
          <p:nvPr/>
        </p:nvSpPr>
        <p:spPr>
          <a:xfrm rot="0">
            <a:off x="1504643" y="6610421"/>
            <a:ext cx="15579784" cy="965783"/>
          </a:xfrm>
          <a:prstGeom prst="rect">
            <a:avLst/>
          </a:prstGeom>
        </p:spPr>
        <p:txBody>
          <a:bodyPr anchor="t" rtlCol="false" tIns="0" lIns="0" bIns="0" rIns="0">
            <a:spAutoFit/>
          </a:bodyPr>
          <a:lstStyle/>
          <a:p>
            <a:pPr>
              <a:lnSpc>
                <a:spcPts val="3777"/>
              </a:lnSpc>
              <a:spcBef>
                <a:spcPct val="0"/>
              </a:spcBef>
            </a:pPr>
            <a:r>
              <a:rPr lang="en-US" sz="3342">
                <a:solidFill>
                  <a:srgbClr val="000000"/>
                </a:solidFill>
                <a:latin typeface="Bebas Neue Bold"/>
              </a:rPr>
              <a:t>HealthifyBuddy is also developed a bunch of college students for their final year  project. it is also provided calorie tracking and diet tracking features.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242468">
            <a:off x="5550841" y="3459416"/>
            <a:ext cx="2342389" cy="2002743"/>
          </a:xfrm>
          <a:prstGeom prst="rect">
            <a:avLst/>
          </a:prstGeom>
        </p:spPr>
      </p:pic>
      <p:sp>
        <p:nvSpPr>
          <p:cNvPr name="TextBox 3" id="3"/>
          <p:cNvSpPr txBox="true"/>
          <p:nvPr/>
        </p:nvSpPr>
        <p:spPr>
          <a:xfrm rot="0">
            <a:off x="3728093" y="428625"/>
            <a:ext cx="10831813" cy="1285875"/>
          </a:xfrm>
          <a:prstGeom prst="rect">
            <a:avLst/>
          </a:prstGeom>
        </p:spPr>
        <p:txBody>
          <a:bodyPr anchor="t" rtlCol="false" tIns="0" lIns="0" bIns="0" rIns="0">
            <a:spAutoFit/>
          </a:bodyPr>
          <a:lstStyle/>
          <a:p>
            <a:pPr algn="ctr">
              <a:lnSpc>
                <a:spcPts val="9899"/>
              </a:lnSpc>
            </a:pPr>
            <a:r>
              <a:rPr lang="en-US" sz="8999">
                <a:solidFill>
                  <a:srgbClr val="103186"/>
                </a:solidFill>
                <a:latin typeface="Bernier Shade"/>
              </a:rPr>
              <a:t>PROPOSED SYSTEM</a:t>
            </a:r>
          </a:p>
        </p:txBody>
      </p:sp>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9586250">
            <a:off x="14987750" y="7759337"/>
            <a:ext cx="2261987" cy="1933998"/>
          </a:xfrm>
          <a:prstGeom prst="rect">
            <a:avLst/>
          </a:prstGeom>
        </p:spPr>
      </p:pic>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5400000">
            <a:off x="13865171" y="8595077"/>
            <a:ext cx="1901858" cy="2605285"/>
          </a:xfrm>
          <a:prstGeom prst="rect">
            <a:avLst/>
          </a:prstGeom>
        </p:spPr>
      </p:pic>
      <p:pic>
        <p:nvPicPr>
          <p:cNvPr name="Picture 6" id="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5400000">
            <a:off x="1111720" y="-483655"/>
            <a:ext cx="2208038" cy="3024709"/>
          </a:xfrm>
          <a:prstGeom prst="rect">
            <a:avLst/>
          </a:prstGeom>
        </p:spPr>
      </p:pic>
      <p:pic>
        <p:nvPicPr>
          <p:cNvPr name="Picture 7" id="7"/>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438606" y="6841171"/>
            <a:ext cx="2283981" cy="917745"/>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6538167" y="1028700"/>
            <a:ext cx="2283981" cy="917745"/>
          </a:xfrm>
          <a:prstGeom prst="rect">
            <a:avLst/>
          </a:prstGeom>
        </p:spPr>
      </p:pic>
      <p:sp>
        <p:nvSpPr>
          <p:cNvPr name="TextBox 9" id="9"/>
          <p:cNvSpPr txBox="true"/>
          <p:nvPr/>
        </p:nvSpPr>
        <p:spPr>
          <a:xfrm rot="0">
            <a:off x="521201" y="3323779"/>
            <a:ext cx="17245598" cy="3517392"/>
          </a:xfrm>
          <a:prstGeom prst="rect">
            <a:avLst/>
          </a:prstGeom>
        </p:spPr>
        <p:txBody>
          <a:bodyPr anchor="t" rtlCol="false" tIns="0" lIns="0" bIns="0" rIns="0">
            <a:spAutoFit/>
          </a:bodyPr>
          <a:lstStyle/>
          <a:p>
            <a:pPr algn="ctr">
              <a:lnSpc>
                <a:spcPts val="7020"/>
              </a:lnSpc>
            </a:pPr>
            <a:r>
              <a:rPr lang="en-US" sz="5014">
                <a:solidFill>
                  <a:srgbClr val="103186"/>
                </a:solidFill>
                <a:latin typeface="Bebas Neue Bold"/>
              </a:rPr>
              <a:t>Unlike other Applications just focusing on a single feature, BMATS brings More Features in One Application. And it also brings the unique Feature of tracking Friends with which now users can check their Facebook friend's diets (if they have one) status .which will help them to stay motivated.</a:t>
            </a:r>
            <a:r>
              <a:rPr lang="en-US" sz="5014">
                <a:solidFill>
                  <a:srgbClr val="103186"/>
                </a:solidFill>
                <a:latin typeface="Bebas Neue Bold"/>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DAFDd112a4Y</dc:identifier>
  <dcterms:modified xsi:type="dcterms:W3CDTF">2011-08-01T06:04:30Z</dcterms:modified>
  <cp:revision>1</cp:revision>
  <dc:title>Purple Pink Gradient Illustrated Music App Presentation 16:9</dc:title>
</cp:coreProperties>
</file>