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notesMasterIdLst>
    <p:notesMasterId r:id="rId19"/>
  </p:notesMasterIdLst>
  <p:sldIdLst>
    <p:sldId id="256" r:id="rId2"/>
    <p:sldId id="257" r:id="rId3"/>
    <p:sldId id="258" r:id="rId4"/>
    <p:sldId id="261" r:id="rId5"/>
    <p:sldId id="259" r:id="rId6"/>
    <p:sldId id="262" r:id="rId7"/>
    <p:sldId id="263" r:id="rId8"/>
    <p:sldId id="264" r:id="rId9"/>
    <p:sldId id="265" r:id="rId10"/>
    <p:sldId id="266" r:id="rId11"/>
    <p:sldId id="267" r:id="rId12"/>
    <p:sldId id="268" r:id="rId13"/>
    <p:sldId id="269" r:id="rId14"/>
    <p:sldId id="271" r:id="rId15"/>
    <p:sldId id="272" r:id="rId16"/>
    <p:sldId id="273"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ansuh Lee" initials="HL" lastIdx="1" clrIdx="0">
    <p:extLst>
      <p:ext uri="{19B8F6BF-5375-455C-9EA6-DF929625EA0E}">
        <p15:presenceInfo xmlns:p15="http://schemas.microsoft.com/office/powerpoint/2012/main" userId="S::heansuh.lee@republicflooreu.com::3fab6858-5ded-417d-8c0d-8877282466d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010" autoAdjust="0"/>
  </p:normalViewPr>
  <p:slideViewPr>
    <p:cSldViewPr snapToGrid="0">
      <p:cViewPr>
        <p:scale>
          <a:sx n="100" d="100"/>
          <a:sy n="100" d="100"/>
        </p:scale>
        <p:origin x="93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5CFB9-9732-4084-9B1B-BF708E319159}" type="datetimeFigureOut">
              <a:rPr lang="ko-KR" altLang="en-US" smtClean="0"/>
              <a:t>2023-07-03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F6A29-9A03-4C4E-8D4D-34BACED42769}" type="slidenum">
              <a:rPr lang="ko-KR" altLang="en-US" smtClean="0"/>
              <a:t>‹#›</a:t>
            </a:fld>
            <a:endParaRPr lang="ko-KR" altLang="en-US"/>
          </a:p>
        </p:txBody>
      </p:sp>
    </p:spTree>
    <p:extLst>
      <p:ext uri="{BB962C8B-B14F-4D97-AF65-F5344CB8AC3E}">
        <p14:creationId xmlns:p14="http://schemas.microsoft.com/office/powerpoint/2010/main" val="385287013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457200" indent="-457200">
              <a:buFont typeface="+mj-lt"/>
              <a:buAutoNum type="arabicPeriod"/>
            </a:pPr>
            <a:r>
              <a:rPr lang="en-US" altLang="ko-KR" dirty="0"/>
              <a:t>The </a:t>
            </a:r>
            <a:r>
              <a:rPr lang="en-US" altLang="ko-KR" dirty="0" err="1"/>
              <a:t>distance_matrix</a:t>
            </a:r>
            <a:r>
              <a:rPr lang="en-US" altLang="ko-KR" dirty="0"/>
              <a:t> (lines 11-16) represents the distances between each pair of cities. The value at </a:t>
            </a:r>
            <a:r>
              <a:rPr lang="en-US" altLang="ko-KR" dirty="0" err="1"/>
              <a:t>distance_matrix</a:t>
            </a:r>
            <a:r>
              <a:rPr lang="en-US" altLang="ko-KR" dirty="0"/>
              <a:t>[</a:t>
            </a:r>
            <a:r>
              <a:rPr lang="en-US" altLang="ko-KR" dirty="0" err="1"/>
              <a:t>i</a:t>
            </a:r>
            <a:r>
              <a:rPr lang="en-US" altLang="ko-KR" dirty="0"/>
              <a:t>][j] is the distance from city </a:t>
            </a:r>
            <a:r>
              <a:rPr lang="en-US" altLang="ko-KR" dirty="0" err="1"/>
              <a:t>i</a:t>
            </a:r>
            <a:r>
              <a:rPr lang="en-US" altLang="ko-KR" dirty="0"/>
              <a:t> to city j. The diagonal of the matrix is all zeros because the distance from a city to itself is zero.</a:t>
            </a:r>
          </a:p>
          <a:p>
            <a:pPr marL="457200" indent="-457200">
              <a:buFont typeface="+mj-lt"/>
              <a:buAutoNum type="arabicPeriod"/>
            </a:pPr>
            <a:r>
              <a:rPr lang="en-US" altLang="ko-KR" dirty="0"/>
              <a:t>The </a:t>
            </a:r>
            <a:r>
              <a:rPr lang="en-US" altLang="ko-KR" dirty="0" err="1"/>
              <a:t>objective_function</a:t>
            </a:r>
            <a:r>
              <a:rPr lang="en-US" altLang="ko-KR" dirty="0"/>
              <a:t> (lines 19-26) calculates the total distance of a solution (a specific order of visiting the cities). It loops over each city in the solution, adds the distance from the current city to the next city to the total distance, and finally returns the total distance.</a:t>
            </a:r>
          </a:p>
          <a:p>
            <a:pPr marL="457200" indent="-457200">
              <a:buFont typeface="+mj-lt"/>
              <a:buAutoNum type="arabicPeriod"/>
            </a:pPr>
            <a:r>
              <a:rPr lang="en-US" altLang="ko-KR" dirty="0"/>
              <a:t>The </a:t>
            </a:r>
            <a:r>
              <a:rPr lang="en-US" altLang="ko-KR" dirty="0" err="1"/>
              <a:t>generate_neighborhood</a:t>
            </a:r>
            <a:r>
              <a:rPr lang="en-US" altLang="ko-KR" dirty="0"/>
              <a:t> function (lines 29-37) generates all possible solutions that can be reached by swapping two cities in the current solution. These solutions are called the "neighborhood" of the current solution.</a:t>
            </a:r>
          </a:p>
          <a:p>
            <a:pPr marL="457200" indent="-457200">
              <a:buFont typeface="+mj-lt"/>
              <a:buAutoNum type="arabicPeriod"/>
            </a:pPr>
            <a:r>
              <a:rPr lang="en-US" altLang="ko-KR" dirty="0"/>
              <a:t>The main loop of the algorithm (lines 47-85) performs the tabu search. In each iteration, it generates the neighborhood of the current solution, evaluates each neighbor using the objective function, and selects the best neighbor that is not in the tabu list as the new solution. If all neighbors are in the tabu list, it clears the tabu list and generates a new random solution.</a:t>
            </a:r>
          </a:p>
          <a:p>
            <a:pPr marL="457200" indent="-457200">
              <a:buFont typeface="+mj-lt"/>
              <a:buAutoNum type="arabicPeriod"/>
            </a:pPr>
            <a:r>
              <a:rPr lang="en-US" altLang="ko-KR" dirty="0"/>
              <a:t>The "Solution" printed in each iteration (e.g., [0, 1, 3, 2]) represents the order of visiting the cities. In this example, the salesman first visits city 0, then city 1, then city 3, and finally city 2. The "Best value" is the total distance of this route. The "Final Best Solution" and "Best Value" printed at the end are the best solution and its total distance found during all iterations.</a:t>
            </a:r>
            <a:endParaRPr lang="ko-KR" altLang="en-US" dirty="0"/>
          </a:p>
        </p:txBody>
      </p:sp>
      <p:sp>
        <p:nvSpPr>
          <p:cNvPr id="4" name="슬라이드 번호 개체 틀 3"/>
          <p:cNvSpPr>
            <a:spLocks noGrp="1"/>
          </p:cNvSpPr>
          <p:nvPr>
            <p:ph type="sldNum" sz="quarter" idx="5"/>
          </p:nvPr>
        </p:nvSpPr>
        <p:spPr/>
        <p:txBody>
          <a:bodyPr/>
          <a:lstStyle/>
          <a:p>
            <a:fld id="{DEEF6A29-9A03-4C4E-8D4D-34BACED42769}" type="slidenum">
              <a:rPr lang="ko-KR" altLang="en-US" smtClean="0"/>
              <a:t>13</a:t>
            </a:fld>
            <a:endParaRPr lang="ko-KR" altLang="en-US"/>
          </a:p>
        </p:txBody>
      </p:sp>
    </p:spTree>
    <p:extLst>
      <p:ext uri="{BB962C8B-B14F-4D97-AF65-F5344CB8AC3E}">
        <p14:creationId xmlns:p14="http://schemas.microsoft.com/office/powerpoint/2010/main" val="3075359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457200" indent="-457200">
              <a:buFont typeface="+mj-lt"/>
              <a:buAutoNum type="arabicPeriod"/>
            </a:pPr>
            <a:r>
              <a:rPr lang="en-US" altLang="ko-KR" dirty="0"/>
              <a:t>The </a:t>
            </a:r>
            <a:r>
              <a:rPr lang="en-US" altLang="ko-KR" dirty="0" err="1"/>
              <a:t>distance_matrix</a:t>
            </a:r>
            <a:r>
              <a:rPr lang="en-US" altLang="ko-KR" dirty="0"/>
              <a:t> (lines 11-16) represents the distances between each pair of cities. The value at </a:t>
            </a:r>
            <a:r>
              <a:rPr lang="en-US" altLang="ko-KR" dirty="0" err="1"/>
              <a:t>distance_matrix</a:t>
            </a:r>
            <a:r>
              <a:rPr lang="en-US" altLang="ko-KR" dirty="0"/>
              <a:t>[</a:t>
            </a:r>
            <a:r>
              <a:rPr lang="en-US" altLang="ko-KR" dirty="0" err="1"/>
              <a:t>i</a:t>
            </a:r>
            <a:r>
              <a:rPr lang="en-US" altLang="ko-KR" dirty="0"/>
              <a:t>][j] is the distance from city </a:t>
            </a:r>
            <a:r>
              <a:rPr lang="en-US" altLang="ko-KR" dirty="0" err="1"/>
              <a:t>i</a:t>
            </a:r>
            <a:r>
              <a:rPr lang="en-US" altLang="ko-KR" dirty="0"/>
              <a:t> to city j. The diagonal of the matrix is all zeros because the distance from a city to itself is zero.</a:t>
            </a:r>
          </a:p>
          <a:p>
            <a:pPr marL="457200" indent="-457200">
              <a:buFont typeface="+mj-lt"/>
              <a:buAutoNum type="arabicPeriod"/>
            </a:pPr>
            <a:r>
              <a:rPr lang="en-US" altLang="ko-KR" dirty="0"/>
              <a:t>The </a:t>
            </a:r>
            <a:r>
              <a:rPr lang="en-US" altLang="ko-KR" dirty="0" err="1"/>
              <a:t>objective_function</a:t>
            </a:r>
            <a:r>
              <a:rPr lang="en-US" altLang="ko-KR" dirty="0"/>
              <a:t> (lines 19-26) calculates the total distance of a solution (a specific order of visiting the cities). It loops over each city in the solution, adds the distance from the current city to the next city to the total distance, and finally returns the total distance.</a:t>
            </a:r>
          </a:p>
          <a:p>
            <a:pPr marL="457200" indent="-457200">
              <a:buFont typeface="+mj-lt"/>
              <a:buAutoNum type="arabicPeriod"/>
            </a:pPr>
            <a:r>
              <a:rPr lang="en-US" altLang="ko-KR" dirty="0"/>
              <a:t>The </a:t>
            </a:r>
            <a:r>
              <a:rPr lang="en-US" altLang="ko-KR" dirty="0" err="1"/>
              <a:t>generate_neighborhood</a:t>
            </a:r>
            <a:r>
              <a:rPr lang="en-US" altLang="ko-KR" dirty="0"/>
              <a:t> function (lines 29-37) generates all possible solutions that can be reached by swapping two cities in the current solution. These solutions are called the "neighborhood" of the current solution.</a:t>
            </a:r>
          </a:p>
          <a:p>
            <a:pPr marL="457200" indent="-457200">
              <a:buFont typeface="+mj-lt"/>
              <a:buAutoNum type="arabicPeriod"/>
            </a:pPr>
            <a:r>
              <a:rPr lang="en-US" altLang="ko-KR" dirty="0"/>
              <a:t>The main loop of the algorithm (lines 47-85) performs the tabu search. In each iteration, it generates the neighborhood of the current solution, evaluates each neighbor using the objective function, and selects the best neighbor that is not in the tabu list as the new solution. If all neighbors are in the tabu list, it clears the tabu list and generates a new random solution.</a:t>
            </a:r>
          </a:p>
          <a:p>
            <a:pPr marL="457200" indent="-457200">
              <a:buFont typeface="+mj-lt"/>
              <a:buAutoNum type="arabicPeriod"/>
            </a:pPr>
            <a:r>
              <a:rPr lang="en-US" altLang="ko-KR" dirty="0"/>
              <a:t>The "Solution" printed in each iteration (e.g., [0, 1, 3, 2]) represents the order of visiting the cities. In this example, the salesman first visits city 0, then city 1, then city 3, and finally city 2. The "Best value" is the total distance of this route. The "Final Best Solution" and "Best Value" printed at the end are the best solution and its total distance found during all iterations.</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DEEF6A29-9A03-4C4E-8D4D-34BACED42769}" type="slidenum">
              <a:rPr lang="ko-KR" altLang="en-US" smtClean="0"/>
              <a:t>14</a:t>
            </a:fld>
            <a:endParaRPr lang="ko-KR" altLang="en-US"/>
          </a:p>
        </p:txBody>
      </p:sp>
    </p:spTree>
    <p:extLst>
      <p:ext uri="{BB962C8B-B14F-4D97-AF65-F5344CB8AC3E}">
        <p14:creationId xmlns:p14="http://schemas.microsoft.com/office/powerpoint/2010/main" val="814474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457200" indent="-457200">
              <a:buFont typeface="+mj-lt"/>
              <a:buAutoNum type="arabicPeriod"/>
            </a:pPr>
            <a:r>
              <a:rPr lang="en-US" altLang="ko-KR" dirty="0"/>
              <a:t>The </a:t>
            </a:r>
            <a:r>
              <a:rPr lang="en-US" altLang="ko-KR" dirty="0" err="1"/>
              <a:t>distance_matrix</a:t>
            </a:r>
            <a:r>
              <a:rPr lang="en-US" altLang="ko-KR" dirty="0"/>
              <a:t> (lines 11-16) represents the distances between each pair of cities. The value at </a:t>
            </a:r>
            <a:r>
              <a:rPr lang="en-US" altLang="ko-KR" dirty="0" err="1"/>
              <a:t>distance_matrix</a:t>
            </a:r>
            <a:r>
              <a:rPr lang="en-US" altLang="ko-KR" dirty="0"/>
              <a:t>[</a:t>
            </a:r>
            <a:r>
              <a:rPr lang="en-US" altLang="ko-KR" dirty="0" err="1"/>
              <a:t>i</a:t>
            </a:r>
            <a:r>
              <a:rPr lang="en-US" altLang="ko-KR" dirty="0"/>
              <a:t>][j] is the distance from city </a:t>
            </a:r>
            <a:r>
              <a:rPr lang="en-US" altLang="ko-KR" dirty="0" err="1"/>
              <a:t>i</a:t>
            </a:r>
            <a:r>
              <a:rPr lang="en-US" altLang="ko-KR" dirty="0"/>
              <a:t> to city j. The diagonal of the matrix is all zeros because the distance from a city to itself is zero.</a:t>
            </a:r>
          </a:p>
          <a:p>
            <a:pPr marL="457200" indent="-457200">
              <a:buFont typeface="+mj-lt"/>
              <a:buAutoNum type="arabicPeriod"/>
            </a:pPr>
            <a:r>
              <a:rPr lang="en-US" altLang="ko-KR" dirty="0"/>
              <a:t>The </a:t>
            </a:r>
            <a:r>
              <a:rPr lang="en-US" altLang="ko-KR" dirty="0" err="1"/>
              <a:t>objective_function</a:t>
            </a:r>
            <a:r>
              <a:rPr lang="en-US" altLang="ko-KR" dirty="0"/>
              <a:t> (lines 19-26) calculates the total distance of a solution (a specific order of visiting the cities). It loops over each city in the solution, adds the distance from the current city to the next city to the total distance, and finally returns the total distance.</a:t>
            </a:r>
          </a:p>
          <a:p>
            <a:pPr marL="457200" indent="-457200">
              <a:buFont typeface="+mj-lt"/>
              <a:buAutoNum type="arabicPeriod"/>
            </a:pPr>
            <a:r>
              <a:rPr lang="en-US" altLang="ko-KR" dirty="0"/>
              <a:t>The </a:t>
            </a:r>
            <a:r>
              <a:rPr lang="en-US" altLang="ko-KR" dirty="0" err="1"/>
              <a:t>generate_neighborhood</a:t>
            </a:r>
            <a:r>
              <a:rPr lang="en-US" altLang="ko-KR" dirty="0"/>
              <a:t> function (lines 29-37) generates all possible solutions that can be reached by swapping two cities in the current solution. These solutions are called the "neighborhood" of the current solution.</a:t>
            </a:r>
          </a:p>
          <a:p>
            <a:pPr marL="457200" indent="-457200">
              <a:buFont typeface="+mj-lt"/>
              <a:buAutoNum type="arabicPeriod"/>
            </a:pPr>
            <a:r>
              <a:rPr lang="en-US" altLang="ko-KR" dirty="0"/>
              <a:t>The main loop of the algorithm (lines 47-85) performs the tabu search. In each iteration, it generates the neighborhood of the current solution, evaluates each neighbor using the objective function, and selects the best neighbor that is not in the tabu list as the new solution. If all neighbors are in the tabu list, it clears the tabu list and generates a new random solution.</a:t>
            </a:r>
          </a:p>
          <a:p>
            <a:pPr marL="457200" indent="-457200">
              <a:buFont typeface="+mj-lt"/>
              <a:buAutoNum type="arabicPeriod"/>
            </a:pPr>
            <a:r>
              <a:rPr lang="en-US" altLang="ko-KR" dirty="0"/>
              <a:t>The "Solution" printed in each iteration (e.g., [0, 1, 3, 2]) represents the order of visiting the cities. In this example, the salesman first visits city 0, then city 1, then city 3, and finally city 2. The "Best value" is the total distance of this route. The "Final Best Solution" and "Best Value" printed at the end are the best solution and its total distance found during all iterations.</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DEEF6A29-9A03-4C4E-8D4D-34BACED42769}" type="slidenum">
              <a:rPr lang="ko-KR" altLang="en-US" smtClean="0"/>
              <a:t>15</a:t>
            </a:fld>
            <a:endParaRPr lang="ko-KR" altLang="en-US"/>
          </a:p>
        </p:txBody>
      </p:sp>
    </p:spTree>
    <p:extLst>
      <p:ext uri="{BB962C8B-B14F-4D97-AF65-F5344CB8AC3E}">
        <p14:creationId xmlns:p14="http://schemas.microsoft.com/office/powerpoint/2010/main" val="1666810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ko-KR" altLang="en-US"/>
              <a:t>마스터 제목 스타일 편집</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1080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캡션 있는 파노라마 그림">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709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ko-KR" altLang="en-US"/>
              <a:t>마스터 제목 스타일 편집</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0971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ko-KR" altLang="en-US"/>
              <a:t>마스터 제목 스타일 편집</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64627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ko-KR" altLang="en-US"/>
              <a:t>마스터 제목 스타일 편집</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209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열">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ko-KR" altLang="en-US"/>
              <a:t>마스터 제목 스타일 편집</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3" name="Date Placeholder 2"/>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2132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그림 열 3개">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ko-KR" altLang="en-US"/>
              <a:t>마스터 제목 스타일 편집</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ko-KR" altLang="en-US"/>
              <a:t>그림을 추가하려면 아이콘을 클릭하십시오</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ko-KR" altLang="en-US"/>
              <a:t>그림을 추가하려면 아이콘을 클릭하십시오</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ko-KR" altLang="en-US"/>
              <a:t>그림을 추가하려면 아이콘을 클릭하십시오</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3" name="Date Placeholder 2"/>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7233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7154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454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649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ko-KR" altLang="en-US"/>
              <a:t>마스터 제목 스타일 편집</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324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433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141410" y="3073397"/>
            <a:ext cx="4878391" cy="2717801"/>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72200" y="3073397"/>
            <a:ext cx="4875210" cy="2717801"/>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133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684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962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945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661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9963881"/>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914400" rtl="0" eaLnBrk="1" latinLnBrk="1"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1"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1"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1"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1"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1"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1"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1"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1"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www.youtube.com/watch?v=saNk8h2KuV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saNk8h2KuVE" TargetMode="External"/><Relationship Id="rId2" Type="http://schemas.openxmlformats.org/officeDocument/2006/relationships/hyperlink" Target="https://www.youtube.com/watch?v=tIDhFPhrCbU&am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aNk8h2KuVE"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C8B8A6-C764-971A-CE20-3EF8DABA3CB6}"/>
              </a:ext>
            </a:extLst>
          </p:cNvPr>
          <p:cNvSpPr>
            <a:spLocks noGrp="1"/>
          </p:cNvSpPr>
          <p:nvPr>
            <p:ph type="ctrTitle"/>
          </p:nvPr>
        </p:nvSpPr>
        <p:spPr/>
        <p:txBody>
          <a:bodyPr/>
          <a:lstStyle/>
          <a:p>
            <a:r>
              <a:rPr lang="en-US" altLang="zh-CN" b="1" dirty="0">
                <a:ea typeface="宋体" panose="02010600030101010101" pitchFamily="2" charset="-122"/>
              </a:rPr>
              <a:t>Tabu Search </a:t>
            </a:r>
            <a:r>
              <a:rPr lang="en-GB" altLang="ko-KR" b="1" dirty="0" err="1">
                <a:ea typeface="宋体" panose="02010600030101010101" pitchFamily="2" charset="-122"/>
              </a:rPr>
              <a:t>sc</a:t>
            </a:r>
            <a:r>
              <a:rPr lang="en-US" altLang="ko-KR" b="1" dirty="0" err="1">
                <a:ea typeface="宋体" panose="02010600030101010101" pitchFamily="2" charset="-122"/>
              </a:rPr>
              <a:t>heduling</a:t>
            </a:r>
            <a:r>
              <a:rPr lang="en-US" altLang="ko-KR" b="1" dirty="0">
                <a:ea typeface="宋体" panose="02010600030101010101" pitchFamily="2" charset="-122"/>
              </a:rPr>
              <a:t> algorithm</a:t>
            </a:r>
            <a:endParaRPr lang="ko-KR" altLang="en-US" b="1" dirty="0"/>
          </a:p>
        </p:txBody>
      </p:sp>
      <p:sp>
        <p:nvSpPr>
          <p:cNvPr id="3" name="부제목 2">
            <a:extLst>
              <a:ext uri="{FF2B5EF4-FFF2-40B4-BE49-F238E27FC236}">
                <a16:creationId xmlns:a16="http://schemas.microsoft.com/office/drawing/2014/main" id="{1D5A3036-7F4F-F0B7-F186-9A09340E087E}"/>
              </a:ext>
            </a:extLst>
          </p:cNvPr>
          <p:cNvSpPr>
            <a:spLocks noGrp="1"/>
          </p:cNvSpPr>
          <p:nvPr>
            <p:ph type="subTitle" idx="1"/>
          </p:nvPr>
        </p:nvSpPr>
        <p:spPr/>
        <p:txBody>
          <a:bodyPr/>
          <a:lstStyle/>
          <a:p>
            <a:r>
              <a:rPr lang="en-US" altLang="ko-KR" dirty="0"/>
              <a:t>By Heansuh lee</a:t>
            </a:r>
            <a:endParaRPr lang="ko-KR" altLang="en-US" dirty="0"/>
          </a:p>
        </p:txBody>
      </p:sp>
    </p:spTree>
    <p:extLst>
      <p:ext uri="{BB962C8B-B14F-4D97-AF65-F5344CB8AC3E}">
        <p14:creationId xmlns:p14="http://schemas.microsoft.com/office/powerpoint/2010/main" val="2386504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C0EAC0-D964-8BC4-89DE-D3C2F6B668A5}"/>
              </a:ext>
            </a:extLst>
          </p:cNvPr>
          <p:cNvSpPr txBox="1"/>
          <p:nvPr/>
        </p:nvSpPr>
        <p:spPr>
          <a:xfrm>
            <a:off x="10594109" y="6093804"/>
            <a:ext cx="396915" cy="369332"/>
          </a:xfrm>
          <a:prstGeom prst="rect">
            <a:avLst/>
          </a:prstGeom>
          <a:noFill/>
        </p:spPr>
        <p:txBody>
          <a:bodyPr wrap="square">
            <a:spAutoFit/>
          </a:bodyPr>
          <a:lstStyle/>
          <a:p>
            <a:pPr marL="0" indent="0">
              <a:buNone/>
            </a:pPr>
            <a:r>
              <a:rPr lang="en-US" altLang="zh-CN" sz="1800" dirty="0">
                <a:ea typeface="宋体" panose="02010600030101010101" pitchFamily="2" charset="-122"/>
              </a:rPr>
              <a:t>[7]</a:t>
            </a:r>
          </a:p>
        </p:txBody>
      </p:sp>
      <p:pic>
        <p:nvPicPr>
          <p:cNvPr id="8" name="그림 7">
            <a:extLst>
              <a:ext uri="{FF2B5EF4-FFF2-40B4-BE49-F238E27FC236}">
                <a16:creationId xmlns:a16="http://schemas.microsoft.com/office/drawing/2014/main" id="{7C414802-B4D6-01F7-0D31-14D4109ED85E}"/>
              </a:ext>
            </a:extLst>
          </p:cNvPr>
          <p:cNvPicPr>
            <a:picLocks noChangeAspect="1"/>
          </p:cNvPicPr>
          <p:nvPr/>
        </p:nvPicPr>
        <p:blipFill>
          <a:blip r:embed="rId2"/>
          <a:stretch>
            <a:fillRect/>
          </a:stretch>
        </p:blipFill>
        <p:spPr>
          <a:xfrm>
            <a:off x="1837730" y="394864"/>
            <a:ext cx="8516539" cy="6068272"/>
          </a:xfrm>
          <a:prstGeom prst="rect">
            <a:avLst/>
          </a:prstGeom>
        </p:spPr>
      </p:pic>
      <p:pic>
        <p:nvPicPr>
          <p:cNvPr id="10" name="그림 9">
            <a:extLst>
              <a:ext uri="{FF2B5EF4-FFF2-40B4-BE49-F238E27FC236}">
                <a16:creationId xmlns:a16="http://schemas.microsoft.com/office/drawing/2014/main" id="{A9ACAC70-C972-CE03-C7C9-640FAFCE028A}"/>
              </a:ext>
            </a:extLst>
          </p:cNvPr>
          <p:cNvPicPr>
            <a:picLocks noChangeAspect="1"/>
          </p:cNvPicPr>
          <p:nvPr/>
        </p:nvPicPr>
        <p:blipFill>
          <a:blip r:embed="rId3"/>
          <a:stretch>
            <a:fillRect/>
          </a:stretch>
        </p:blipFill>
        <p:spPr>
          <a:xfrm>
            <a:off x="628851" y="390150"/>
            <a:ext cx="9965258" cy="6072986"/>
          </a:xfrm>
          <a:prstGeom prst="rect">
            <a:avLst/>
          </a:prstGeom>
        </p:spPr>
      </p:pic>
      <p:sp>
        <p:nvSpPr>
          <p:cNvPr id="11" name="TextBox 10">
            <a:extLst>
              <a:ext uri="{FF2B5EF4-FFF2-40B4-BE49-F238E27FC236}">
                <a16:creationId xmlns:a16="http://schemas.microsoft.com/office/drawing/2014/main" id="{F57779EC-7888-E36C-7985-5C99CF36C7C6}"/>
              </a:ext>
            </a:extLst>
          </p:cNvPr>
          <p:cNvSpPr txBox="1"/>
          <p:nvPr/>
        </p:nvSpPr>
        <p:spPr>
          <a:xfrm>
            <a:off x="8857279" y="6611779"/>
            <a:ext cx="3334721" cy="415498"/>
          </a:xfrm>
          <a:prstGeom prst="rect">
            <a:avLst/>
          </a:prstGeom>
          <a:noFill/>
        </p:spPr>
        <p:txBody>
          <a:bodyPr wrap="square">
            <a:spAutoFit/>
          </a:bodyPr>
          <a:lstStyle/>
          <a:p>
            <a:pPr algn="r"/>
            <a:r>
              <a:rPr lang="en-US" altLang="zh-CN" sz="1000" dirty="0">
                <a:ea typeface="宋体" panose="02010600030101010101" pitchFamily="2" charset="-122"/>
              </a:rPr>
              <a:t>[7] </a:t>
            </a:r>
            <a:r>
              <a:rPr lang="en-US" altLang="zh-CN" sz="1100" dirty="0">
                <a:ea typeface="宋体" panose="02010600030101010101" pitchFamily="2" charset="-122"/>
                <a:hlinkClick r:id="rId4"/>
              </a:rPr>
              <a:t>https://www.youtube.com/watch?v=saNk8h2KuVE</a:t>
            </a:r>
            <a:endParaRPr lang="en-US" altLang="zh-CN" sz="1100" dirty="0">
              <a:ea typeface="宋体" panose="02010600030101010101" pitchFamily="2" charset="-122"/>
            </a:endParaRPr>
          </a:p>
          <a:p>
            <a:pPr marL="0" indent="0" algn="r">
              <a:buNone/>
            </a:pPr>
            <a:endParaRPr lang="en-US" altLang="zh-CN" sz="1000" dirty="0">
              <a:ea typeface="宋体" panose="02010600030101010101" pitchFamily="2" charset="-122"/>
            </a:endParaRPr>
          </a:p>
        </p:txBody>
      </p:sp>
    </p:spTree>
    <p:extLst>
      <p:ext uri="{BB962C8B-B14F-4D97-AF65-F5344CB8AC3E}">
        <p14:creationId xmlns:p14="http://schemas.microsoft.com/office/powerpoint/2010/main" val="1234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29B10-3833-35C2-ED3A-0BCB9657AA58}"/>
              </a:ext>
            </a:extLst>
          </p:cNvPr>
          <p:cNvSpPr>
            <a:spLocks noGrp="1"/>
          </p:cNvSpPr>
          <p:nvPr>
            <p:ph type="title"/>
          </p:nvPr>
        </p:nvSpPr>
        <p:spPr/>
        <p:txBody>
          <a:bodyPr/>
          <a:lstStyle/>
          <a:p>
            <a:r>
              <a:rPr lang="en-US" altLang="ko-KR" dirty="0"/>
              <a:t>Relation to high level synthesis (HLS) [8]</a:t>
            </a:r>
            <a:endParaRPr lang="ko-KR" altLang="en-US" dirty="0"/>
          </a:p>
        </p:txBody>
      </p:sp>
      <p:sp>
        <p:nvSpPr>
          <p:cNvPr id="3" name="내용 개체 틀 2">
            <a:extLst>
              <a:ext uri="{FF2B5EF4-FFF2-40B4-BE49-F238E27FC236}">
                <a16:creationId xmlns:a16="http://schemas.microsoft.com/office/drawing/2014/main" id="{619852A5-0B74-A53D-B81C-33180E7AF1EA}"/>
              </a:ext>
            </a:extLst>
          </p:cNvPr>
          <p:cNvSpPr>
            <a:spLocks noGrp="1"/>
          </p:cNvSpPr>
          <p:nvPr>
            <p:ph idx="1"/>
          </p:nvPr>
        </p:nvSpPr>
        <p:spPr/>
        <p:txBody>
          <a:bodyPr>
            <a:normAutofit fontScale="85000" lnSpcReduction="10000"/>
          </a:bodyPr>
          <a:lstStyle/>
          <a:p>
            <a:r>
              <a:rPr lang="en-US" altLang="ko-KR" dirty="0"/>
              <a:t>Used in </a:t>
            </a:r>
            <a:r>
              <a:rPr lang="en-US" altLang="ko-KR" b="1" dirty="0"/>
              <a:t>high-level synthesis (HLS) </a:t>
            </a:r>
            <a:r>
              <a:rPr lang="en-US" altLang="ko-KR" dirty="0"/>
              <a:t>for optimizing </a:t>
            </a:r>
            <a:r>
              <a:rPr lang="en-US" altLang="ko-KR" u="sng" dirty="0"/>
              <a:t>task allocation</a:t>
            </a:r>
            <a:r>
              <a:rPr lang="en-US" altLang="ko-KR" dirty="0"/>
              <a:t> in hardware designs </a:t>
            </a:r>
          </a:p>
          <a:p>
            <a:r>
              <a:rPr lang="en-US" altLang="ko-KR" dirty="0"/>
              <a:t>HLS transforms </a:t>
            </a:r>
            <a:r>
              <a:rPr lang="en-US" altLang="ko-KR" b="1" dirty="0"/>
              <a:t>high-level descriptions (HLD) </a:t>
            </a:r>
            <a:r>
              <a:rPr lang="en-US" altLang="ko-KR" dirty="0"/>
              <a:t>(e.g. written in C/C++) into </a:t>
            </a:r>
            <a:r>
              <a:rPr lang="en-US" altLang="ko-KR" b="1" dirty="0"/>
              <a:t>hardware implementations</a:t>
            </a:r>
          </a:p>
          <a:p>
            <a:r>
              <a:rPr lang="en-US" altLang="ko-KR" b="1" dirty="0"/>
              <a:t>Tabu search </a:t>
            </a:r>
            <a:r>
              <a:rPr lang="en-US" altLang="ko-KR" dirty="0"/>
              <a:t>helps determine optimal or near-optimal task allocation to hardware resources</a:t>
            </a:r>
          </a:p>
          <a:p>
            <a:r>
              <a:rPr lang="en-US" altLang="ko-KR" dirty="0"/>
              <a:t>Considers </a:t>
            </a:r>
            <a:r>
              <a:rPr lang="en-US" altLang="ko-KR" b="1" dirty="0"/>
              <a:t>constraints</a:t>
            </a:r>
            <a:r>
              <a:rPr lang="en-US" altLang="ko-KR" dirty="0"/>
              <a:t> such as </a:t>
            </a:r>
            <a:r>
              <a:rPr lang="en-US" altLang="ko-KR" u="sng" dirty="0"/>
              <a:t>resource availability, timing, and power consumption</a:t>
            </a:r>
          </a:p>
          <a:p>
            <a:r>
              <a:rPr lang="en-US" altLang="ko-KR" dirty="0"/>
              <a:t>Tabu search explores different task allocations to </a:t>
            </a:r>
            <a:r>
              <a:rPr lang="en-US" altLang="ko-KR" b="1" dirty="0"/>
              <a:t>optimize performance metrics </a:t>
            </a:r>
            <a:r>
              <a:rPr lang="en-US" altLang="ko-KR" dirty="0"/>
              <a:t>like </a:t>
            </a:r>
            <a:r>
              <a:rPr lang="en-US" altLang="ko-KR" u="sng" dirty="0"/>
              <a:t>latency, throughput, and area</a:t>
            </a:r>
            <a:endParaRPr lang="ko-KR" altLang="en-US" u="sng" dirty="0"/>
          </a:p>
        </p:txBody>
      </p:sp>
    </p:spTree>
    <p:extLst>
      <p:ext uri="{BB962C8B-B14F-4D97-AF65-F5344CB8AC3E}">
        <p14:creationId xmlns:p14="http://schemas.microsoft.com/office/powerpoint/2010/main" val="3789136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29B10-3833-35C2-ED3A-0BCB9657AA58}"/>
              </a:ext>
            </a:extLst>
          </p:cNvPr>
          <p:cNvSpPr>
            <a:spLocks noGrp="1"/>
          </p:cNvSpPr>
          <p:nvPr>
            <p:ph type="title"/>
          </p:nvPr>
        </p:nvSpPr>
        <p:spPr/>
        <p:txBody>
          <a:bodyPr/>
          <a:lstStyle/>
          <a:p>
            <a:r>
              <a:rPr lang="en-US" altLang="ko-KR" dirty="0"/>
              <a:t>Relation to HW/SW Codesign [8]</a:t>
            </a:r>
            <a:endParaRPr lang="ko-KR" altLang="en-US" dirty="0"/>
          </a:p>
        </p:txBody>
      </p:sp>
      <p:sp>
        <p:nvSpPr>
          <p:cNvPr id="3" name="내용 개체 틀 2">
            <a:extLst>
              <a:ext uri="{FF2B5EF4-FFF2-40B4-BE49-F238E27FC236}">
                <a16:creationId xmlns:a16="http://schemas.microsoft.com/office/drawing/2014/main" id="{619852A5-0B74-A53D-B81C-33180E7AF1EA}"/>
              </a:ext>
            </a:extLst>
          </p:cNvPr>
          <p:cNvSpPr>
            <a:spLocks noGrp="1"/>
          </p:cNvSpPr>
          <p:nvPr>
            <p:ph idx="1"/>
          </p:nvPr>
        </p:nvSpPr>
        <p:spPr/>
        <p:txBody>
          <a:bodyPr>
            <a:normAutofit fontScale="92500"/>
          </a:bodyPr>
          <a:lstStyle/>
          <a:p>
            <a:r>
              <a:rPr lang="en-US" altLang="ko-KR" dirty="0"/>
              <a:t>Codesign involves designing systems with both hardware and software components</a:t>
            </a:r>
          </a:p>
          <a:p>
            <a:r>
              <a:rPr lang="en-US" altLang="ko-KR" dirty="0"/>
              <a:t>Tabu search aids in allocating tasks between hardware and software components</a:t>
            </a:r>
          </a:p>
          <a:p>
            <a:r>
              <a:rPr lang="en-US" altLang="ko-KR" dirty="0"/>
              <a:t>Considers </a:t>
            </a:r>
            <a:r>
              <a:rPr lang="en-US" altLang="ko-KR" b="1" dirty="0"/>
              <a:t>capabilities</a:t>
            </a:r>
            <a:r>
              <a:rPr lang="en-US" altLang="ko-KR" dirty="0"/>
              <a:t> and </a:t>
            </a:r>
            <a:r>
              <a:rPr lang="en-US" altLang="ko-KR" b="1" dirty="0"/>
              <a:t>constraints</a:t>
            </a:r>
            <a:r>
              <a:rPr lang="en-US" altLang="ko-KR" dirty="0"/>
              <a:t> of each component</a:t>
            </a:r>
          </a:p>
          <a:p>
            <a:r>
              <a:rPr lang="en-US" altLang="ko-KR" dirty="0"/>
              <a:t>Optimizes </a:t>
            </a:r>
            <a:r>
              <a:rPr lang="en-US" altLang="ko-KR" u="sng" dirty="0"/>
              <a:t>system performance</a:t>
            </a:r>
            <a:r>
              <a:rPr lang="en-US" altLang="ko-KR" dirty="0"/>
              <a:t> by balancing </a:t>
            </a:r>
            <a:r>
              <a:rPr lang="en-US" altLang="ko-KR" u="sng" dirty="0"/>
              <a:t>task allocation</a:t>
            </a:r>
            <a:r>
              <a:rPr lang="en-US" altLang="ko-KR" dirty="0"/>
              <a:t> and </a:t>
            </a:r>
            <a:r>
              <a:rPr lang="en-US" altLang="ko-KR" u="sng" dirty="0"/>
              <a:t>scheduling decisions</a:t>
            </a:r>
          </a:p>
          <a:p>
            <a:r>
              <a:rPr lang="en-US" altLang="ko-KR" dirty="0"/>
              <a:t>Considers factors such as execution time, resource utilization, power consumption, and communication overhead</a:t>
            </a:r>
            <a:endParaRPr lang="ko-KR" altLang="en-US" dirty="0"/>
          </a:p>
        </p:txBody>
      </p:sp>
    </p:spTree>
    <p:extLst>
      <p:ext uri="{BB962C8B-B14F-4D97-AF65-F5344CB8AC3E}">
        <p14:creationId xmlns:p14="http://schemas.microsoft.com/office/powerpoint/2010/main" val="259738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D0D72B-60A4-99A3-5FC7-69F029EEAA0A}"/>
              </a:ext>
            </a:extLst>
          </p:cNvPr>
          <p:cNvSpPr>
            <a:spLocks noGrp="1"/>
          </p:cNvSpPr>
          <p:nvPr>
            <p:ph type="title"/>
          </p:nvPr>
        </p:nvSpPr>
        <p:spPr/>
        <p:txBody>
          <a:bodyPr/>
          <a:lstStyle/>
          <a:p>
            <a:r>
              <a:rPr lang="en-US" altLang="ko-KR" dirty="0"/>
              <a:t>Implementation in python</a:t>
            </a:r>
            <a:endParaRPr lang="ko-KR" altLang="en-US" dirty="0"/>
          </a:p>
        </p:txBody>
      </p:sp>
      <p:pic>
        <p:nvPicPr>
          <p:cNvPr id="5" name="그림 4">
            <a:extLst>
              <a:ext uri="{FF2B5EF4-FFF2-40B4-BE49-F238E27FC236}">
                <a16:creationId xmlns:a16="http://schemas.microsoft.com/office/drawing/2014/main" id="{C63FEB68-5430-F959-EA25-7A4B87F58B92}"/>
              </a:ext>
            </a:extLst>
          </p:cNvPr>
          <p:cNvPicPr>
            <a:picLocks noChangeAspect="1"/>
          </p:cNvPicPr>
          <p:nvPr/>
        </p:nvPicPr>
        <p:blipFill>
          <a:blip r:embed="rId3"/>
          <a:stretch>
            <a:fillRect/>
          </a:stretch>
        </p:blipFill>
        <p:spPr>
          <a:xfrm>
            <a:off x="751908" y="1901268"/>
            <a:ext cx="4001058" cy="1762371"/>
          </a:xfrm>
          <a:prstGeom prst="rect">
            <a:avLst/>
          </a:prstGeom>
        </p:spPr>
      </p:pic>
      <p:pic>
        <p:nvPicPr>
          <p:cNvPr id="7" name="그림 6">
            <a:extLst>
              <a:ext uri="{FF2B5EF4-FFF2-40B4-BE49-F238E27FC236}">
                <a16:creationId xmlns:a16="http://schemas.microsoft.com/office/drawing/2014/main" id="{4C224945-D623-3177-C9FD-023C9AEBCD29}"/>
              </a:ext>
            </a:extLst>
          </p:cNvPr>
          <p:cNvPicPr>
            <a:picLocks noChangeAspect="1"/>
          </p:cNvPicPr>
          <p:nvPr/>
        </p:nvPicPr>
        <p:blipFill>
          <a:blip r:embed="rId4"/>
          <a:stretch>
            <a:fillRect/>
          </a:stretch>
        </p:blipFill>
        <p:spPr>
          <a:xfrm>
            <a:off x="3887004" y="3981742"/>
            <a:ext cx="7078063" cy="2257740"/>
          </a:xfrm>
          <a:prstGeom prst="rect">
            <a:avLst/>
          </a:prstGeom>
        </p:spPr>
      </p:pic>
      <p:sp>
        <p:nvSpPr>
          <p:cNvPr id="9" name="TextBox 8">
            <a:extLst>
              <a:ext uri="{FF2B5EF4-FFF2-40B4-BE49-F238E27FC236}">
                <a16:creationId xmlns:a16="http://schemas.microsoft.com/office/drawing/2014/main" id="{F2F18B01-F0F1-D070-4D06-D87B00D2AD34}"/>
              </a:ext>
            </a:extLst>
          </p:cNvPr>
          <p:cNvSpPr txBox="1"/>
          <p:nvPr/>
        </p:nvSpPr>
        <p:spPr>
          <a:xfrm>
            <a:off x="7728669" y="6611779"/>
            <a:ext cx="4463332" cy="246221"/>
          </a:xfrm>
          <a:prstGeom prst="rect">
            <a:avLst/>
          </a:prstGeom>
          <a:noFill/>
        </p:spPr>
        <p:txBody>
          <a:bodyPr wrap="square">
            <a:spAutoFit/>
          </a:bodyPr>
          <a:lstStyle/>
          <a:p>
            <a:r>
              <a:rPr lang="en-US" altLang="ko-KR" sz="1000" dirty="0"/>
              <a:t>[9] </a:t>
            </a:r>
            <a:r>
              <a:rPr lang="ko-KR" altLang="en-US" sz="1000" dirty="0"/>
              <a:t>https://towardsdatascience.com/tabu-search-simply-explained-ee2852339d78</a:t>
            </a:r>
          </a:p>
        </p:txBody>
      </p:sp>
    </p:spTree>
    <p:extLst>
      <p:ext uri="{BB962C8B-B14F-4D97-AF65-F5344CB8AC3E}">
        <p14:creationId xmlns:p14="http://schemas.microsoft.com/office/powerpoint/2010/main" val="3867264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D0D72B-60A4-99A3-5FC7-69F029EEAA0A}"/>
              </a:ext>
            </a:extLst>
          </p:cNvPr>
          <p:cNvSpPr>
            <a:spLocks noGrp="1"/>
          </p:cNvSpPr>
          <p:nvPr>
            <p:ph type="title"/>
          </p:nvPr>
        </p:nvSpPr>
        <p:spPr/>
        <p:txBody>
          <a:bodyPr/>
          <a:lstStyle/>
          <a:p>
            <a:r>
              <a:rPr lang="en-US" altLang="ko-KR" dirty="0"/>
              <a:t>Implementation in python</a:t>
            </a:r>
            <a:endParaRPr lang="ko-KR" altLang="en-US" dirty="0"/>
          </a:p>
        </p:txBody>
      </p:sp>
      <p:pic>
        <p:nvPicPr>
          <p:cNvPr id="4" name="그림 3">
            <a:extLst>
              <a:ext uri="{FF2B5EF4-FFF2-40B4-BE49-F238E27FC236}">
                <a16:creationId xmlns:a16="http://schemas.microsoft.com/office/drawing/2014/main" id="{2CE1CE68-6F10-2FE9-99E7-F46D2363A6BD}"/>
              </a:ext>
            </a:extLst>
          </p:cNvPr>
          <p:cNvPicPr>
            <a:picLocks noChangeAspect="1"/>
          </p:cNvPicPr>
          <p:nvPr/>
        </p:nvPicPr>
        <p:blipFill>
          <a:blip r:embed="rId3"/>
          <a:stretch>
            <a:fillRect/>
          </a:stretch>
        </p:blipFill>
        <p:spPr>
          <a:xfrm>
            <a:off x="325001" y="1909017"/>
            <a:ext cx="6039693" cy="2372056"/>
          </a:xfrm>
          <a:prstGeom prst="rect">
            <a:avLst/>
          </a:prstGeom>
        </p:spPr>
      </p:pic>
      <p:pic>
        <p:nvPicPr>
          <p:cNvPr id="8" name="그림 7">
            <a:extLst>
              <a:ext uri="{FF2B5EF4-FFF2-40B4-BE49-F238E27FC236}">
                <a16:creationId xmlns:a16="http://schemas.microsoft.com/office/drawing/2014/main" id="{8002C65A-C9FA-DD57-C100-3AA3C41FD26E}"/>
              </a:ext>
            </a:extLst>
          </p:cNvPr>
          <p:cNvPicPr>
            <a:picLocks noChangeAspect="1"/>
          </p:cNvPicPr>
          <p:nvPr/>
        </p:nvPicPr>
        <p:blipFill>
          <a:blip r:embed="rId4"/>
          <a:stretch>
            <a:fillRect/>
          </a:stretch>
        </p:blipFill>
        <p:spPr>
          <a:xfrm>
            <a:off x="6778162" y="1909017"/>
            <a:ext cx="4452300" cy="3961011"/>
          </a:xfrm>
          <a:prstGeom prst="rect">
            <a:avLst/>
          </a:prstGeom>
        </p:spPr>
      </p:pic>
      <p:pic>
        <p:nvPicPr>
          <p:cNvPr id="10" name="그림 9">
            <a:extLst>
              <a:ext uri="{FF2B5EF4-FFF2-40B4-BE49-F238E27FC236}">
                <a16:creationId xmlns:a16="http://schemas.microsoft.com/office/drawing/2014/main" id="{7279534E-4216-E15D-DC24-3BC603163E76}"/>
              </a:ext>
            </a:extLst>
          </p:cNvPr>
          <p:cNvPicPr>
            <a:picLocks noChangeAspect="1"/>
          </p:cNvPicPr>
          <p:nvPr/>
        </p:nvPicPr>
        <p:blipFill>
          <a:blip r:embed="rId5"/>
          <a:stretch>
            <a:fillRect/>
          </a:stretch>
        </p:blipFill>
        <p:spPr>
          <a:xfrm>
            <a:off x="2019346" y="4408612"/>
            <a:ext cx="4552082" cy="2325920"/>
          </a:xfrm>
          <a:prstGeom prst="rect">
            <a:avLst/>
          </a:prstGeom>
        </p:spPr>
      </p:pic>
      <p:sp>
        <p:nvSpPr>
          <p:cNvPr id="15" name="TextBox 14">
            <a:extLst>
              <a:ext uri="{FF2B5EF4-FFF2-40B4-BE49-F238E27FC236}">
                <a16:creationId xmlns:a16="http://schemas.microsoft.com/office/drawing/2014/main" id="{202E7EE8-DFA2-1170-E8CD-74F5E0C2AAA6}"/>
              </a:ext>
            </a:extLst>
          </p:cNvPr>
          <p:cNvSpPr txBox="1"/>
          <p:nvPr/>
        </p:nvSpPr>
        <p:spPr>
          <a:xfrm>
            <a:off x="7728669" y="6611779"/>
            <a:ext cx="4463332" cy="246221"/>
          </a:xfrm>
          <a:prstGeom prst="rect">
            <a:avLst/>
          </a:prstGeom>
          <a:noFill/>
        </p:spPr>
        <p:txBody>
          <a:bodyPr wrap="square">
            <a:spAutoFit/>
          </a:bodyPr>
          <a:lstStyle/>
          <a:p>
            <a:r>
              <a:rPr lang="en-US" altLang="ko-KR" sz="1000" dirty="0"/>
              <a:t>[9] </a:t>
            </a:r>
            <a:r>
              <a:rPr lang="ko-KR" altLang="en-US" sz="1000" dirty="0"/>
              <a:t>https://towardsdatascience.com/tabu-search-simply-explained-ee2852339d78</a:t>
            </a:r>
          </a:p>
        </p:txBody>
      </p:sp>
    </p:spTree>
    <p:extLst>
      <p:ext uri="{BB962C8B-B14F-4D97-AF65-F5344CB8AC3E}">
        <p14:creationId xmlns:p14="http://schemas.microsoft.com/office/powerpoint/2010/main" val="1013682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D0D72B-60A4-99A3-5FC7-69F029EEAA0A}"/>
              </a:ext>
            </a:extLst>
          </p:cNvPr>
          <p:cNvSpPr>
            <a:spLocks noGrp="1"/>
          </p:cNvSpPr>
          <p:nvPr>
            <p:ph type="title"/>
          </p:nvPr>
        </p:nvSpPr>
        <p:spPr/>
        <p:txBody>
          <a:bodyPr/>
          <a:lstStyle/>
          <a:p>
            <a:r>
              <a:rPr lang="en-US" altLang="ko-KR" dirty="0"/>
              <a:t>Implementation in python</a:t>
            </a:r>
            <a:endParaRPr lang="ko-KR" altLang="en-US" dirty="0"/>
          </a:p>
        </p:txBody>
      </p:sp>
      <p:pic>
        <p:nvPicPr>
          <p:cNvPr id="5" name="그림 4">
            <a:extLst>
              <a:ext uri="{FF2B5EF4-FFF2-40B4-BE49-F238E27FC236}">
                <a16:creationId xmlns:a16="http://schemas.microsoft.com/office/drawing/2014/main" id="{326759E3-B1A1-4AB1-9C25-8FD59297B06B}"/>
              </a:ext>
            </a:extLst>
          </p:cNvPr>
          <p:cNvPicPr>
            <a:picLocks noChangeAspect="1"/>
          </p:cNvPicPr>
          <p:nvPr/>
        </p:nvPicPr>
        <p:blipFill>
          <a:blip r:embed="rId3"/>
          <a:stretch>
            <a:fillRect/>
          </a:stretch>
        </p:blipFill>
        <p:spPr>
          <a:xfrm>
            <a:off x="3414338" y="1733384"/>
            <a:ext cx="4216439" cy="4658304"/>
          </a:xfrm>
          <a:prstGeom prst="rect">
            <a:avLst/>
          </a:prstGeom>
        </p:spPr>
      </p:pic>
      <p:sp>
        <p:nvSpPr>
          <p:cNvPr id="6" name="TextBox 5">
            <a:extLst>
              <a:ext uri="{FF2B5EF4-FFF2-40B4-BE49-F238E27FC236}">
                <a16:creationId xmlns:a16="http://schemas.microsoft.com/office/drawing/2014/main" id="{8760B607-75BE-8DC5-2D93-283B362764BE}"/>
              </a:ext>
            </a:extLst>
          </p:cNvPr>
          <p:cNvSpPr txBox="1"/>
          <p:nvPr/>
        </p:nvSpPr>
        <p:spPr>
          <a:xfrm>
            <a:off x="7728669" y="6611779"/>
            <a:ext cx="4463332" cy="246221"/>
          </a:xfrm>
          <a:prstGeom prst="rect">
            <a:avLst/>
          </a:prstGeom>
          <a:noFill/>
        </p:spPr>
        <p:txBody>
          <a:bodyPr wrap="square">
            <a:spAutoFit/>
          </a:bodyPr>
          <a:lstStyle/>
          <a:p>
            <a:r>
              <a:rPr lang="en-US" altLang="ko-KR" sz="1000" dirty="0"/>
              <a:t>[9] </a:t>
            </a:r>
            <a:r>
              <a:rPr lang="ko-KR" altLang="en-US" sz="1000" dirty="0"/>
              <a:t>https://towardsdatascience.com/tabu-search-simply-explained-ee2852339d78</a:t>
            </a:r>
          </a:p>
        </p:txBody>
      </p:sp>
    </p:spTree>
    <p:extLst>
      <p:ext uri="{BB962C8B-B14F-4D97-AF65-F5344CB8AC3E}">
        <p14:creationId xmlns:p14="http://schemas.microsoft.com/office/powerpoint/2010/main" val="604226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5D53CC-6F6D-09B2-E77B-245E495E1BE3}"/>
              </a:ext>
            </a:extLst>
          </p:cNvPr>
          <p:cNvSpPr>
            <a:spLocks noGrp="1"/>
          </p:cNvSpPr>
          <p:nvPr>
            <p:ph type="title"/>
          </p:nvPr>
        </p:nvSpPr>
        <p:spPr/>
        <p:txBody>
          <a:bodyPr/>
          <a:lstStyle/>
          <a:p>
            <a:r>
              <a:rPr lang="en-US" altLang="ko-KR" dirty="0"/>
              <a:t>Applications of tabu search scheduling [10]</a:t>
            </a:r>
            <a:endParaRPr lang="ko-KR" altLang="en-US" dirty="0"/>
          </a:p>
        </p:txBody>
      </p:sp>
      <p:sp>
        <p:nvSpPr>
          <p:cNvPr id="3" name="내용 개체 틀 2">
            <a:extLst>
              <a:ext uri="{FF2B5EF4-FFF2-40B4-BE49-F238E27FC236}">
                <a16:creationId xmlns:a16="http://schemas.microsoft.com/office/drawing/2014/main" id="{B6801597-92D2-6684-6314-333F75F7DF08}"/>
              </a:ext>
            </a:extLst>
          </p:cNvPr>
          <p:cNvSpPr>
            <a:spLocks noGrp="1"/>
          </p:cNvSpPr>
          <p:nvPr>
            <p:ph idx="1"/>
          </p:nvPr>
        </p:nvSpPr>
        <p:spPr>
          <a:xfrm>
            <a:off x="1141413" y="2018899"/>
            <a:ext cx="9905999" cy="3541714"/>
          </a:xfrm>
        </p:spPr>
        <p:txBody>
          <a:bodyPr>
            <a:noAutofit/>
          </a:bodyPr>
          <a:lstStyle/>
          <a:p>
            <a:pPr marL="0" indent="0">
              <a:lnSpc>
                <a:spcPct val="100000"/>
              </a:lnSpc>
              <a:buNone/>
            </a:pPr>
            <a:r>
              <a:rPr lang="en-US" altLang="ko-KR" sz="1600" b="1" u="sng" dirty="0"/>
              <a:t>Job Shop Scheduling</a:t>
            </a:r>
          </a:p>
          <a:p>
            <a:pPr>
              <a:lnSpc>
                <a:spcPct val="100000"/>
              </a:lnSpc>
            </a:pPr>
            <a:r>
              <a:rPr lang="en-US" altLang="ko-KR" sz="1600" dirty="0"/>
              <a:t>In industries where multiple jobs need to be processed on different machines in a specific order</a:t>
            </a:r>
          </a:p>
          <a:p>
            <a:pPr>
              <a:lnSpc>
                <a:spcPct val="100000"/>
              </a:lnSpc>
            </a:pPr>
            <a:r>
              <a:rPr lang="en-US" altLang="ko-KR" sz="1600" dirty="0"/>
              <a:t>helps in determining the sequence of jobs on each machine and the start time for each job, with the goal of minimizing the total completion time, reducing job tardiness, or balancing the workload across machines</a:t>
            </a:r>
          </a:p>
          <a:p>
            <a:pPr>
              <a:lnSpc>
                <a:spcPct val="100000"/>
              </a:lnSpc>
            </a:pPr>
            <a:r>
              <a:rPr lang="en-US" altLang="ko-KR" sz="1600" dirty="0"/>
              <a:t>increased efficiency, reduced production time, and improved on-time delivery performance.</a:t>
            </a:r>
            <a:endParaRPr lang="en-US" altLang="ko-KR" sz="1600" b="1" u="sng" dirty="0"/>
          </a:p>
          <a:p>
            <a:pPr marL="0" indent="0">
              <a:lnSpc>
                <a:spcPct val="100000"/>
              </a:lnSpc>
              <a:buNone/>
            </a:pPr>
            <a:r>
              <a:rPr lang="en-US" altLang="ko-KR" sz="1600" b="1" u="sng" dirty="0"/>
              <a:t>Vehicle Routing Problem (VRP)</a:t>
            </a:r>
          </a:p>
          <a:p>
            <a:pPr>
              <a:lnSpc>
                <a:spcPct val="100000"/>
              </a:lnSpc>
            </a:pPr>
            <a:r>
              <a:rPr lang="en-US" altLang="ko-KR" sz="1600" dirty="0"/>
              <a:t>Logistics</a:t>
            </a:r>
            <a:r>
              <a:rPr lang="en-US" altLang="ko-KR" sz="1600" b="1" dirty="0"/>
              <a:t> </a:t>
            </a:r>
            <a:r>
              <a:rPr lang="en-US" altLang="ko-KR" sz="1600" dirty="0"/>
              <a:t>and transportation for </a:t>
            </a:r>
            <a:r>
              <a:rPr lang="en-US" altLang="ko-KR" sz="1600" u="sng" dirty="0"/>
              <a:t>optimizing vehicle routes</a:t>
            </a:r>
          </a:p>
          <a:p>
            <a:pPr>
              <a:lnSpc>
                <a:spcPct val="100000"/>
              </a:lnSpc>
            </a:pPr>
            <a:r>
              <a:rPr lang="en-US" altLang="ko-KR" sz="1600" dirty="0"/>
              <a:t>Helps in determining the most efficient routes for a fleet of vehicles to deliver goods to a set of locations, minimizing total distance or cost.</a:t>
            </a:r>
          </a:p>
          <a:p>
            <a:pPr marL="0" indent="0">
              <a:lnSpc>
                <a:spcPct val="100000"/>
              </a:lnSpc>
              <a:buNone/>
            </a:pPr>
            <a:r>
              <a:rPr lang="en-US" altLang="ko-KR" sz="1600" b="1" u="sng" dirty="0"/>
              <a:t>Network Design</a:t>
            </a:r>
          </a:p>
          <a:p>
            <a:pPr>
              <a:lnSpc>
                <a:spcPct val="100000"/>
              </a:lnSpc>
            </a:pPr>
            <a:r>
              <a:rPr lang="en-US" altLang="ko-KR" sz="1600" dirty="0"/>
              <a:t>Design and optimize the layout of </a:t>
            </a:r>
            <a:r>
              <a:rPr lang="en-US" altLang="ko-KR" sz="1600" u="sng" dirty="0"/>
              <a:t>telecommunications networks</a:t>
            </a:r>
          </a:p>
          <a:p>
            <a:pPr>
              <a:lnSpc>
                <a:spcPct val="100000"/>
              </a:lnSpc>
            </a:pPr>
            <a:r>
              <a:rPr lang="en-US" altLang="ko-KR" sz="1600" dirty="0"/>
              <a:t>It helps in determining the optimal locations for routers and servers, the routing of signals, and other decisions to minimize costs and maximize network performance</a:t>
            </a:r>
            <a:endParaRPr lang="ko-KR" altLang="en-US" sz="1600" dirty="0"/>
          </a:p>
        </p:txBody>
      </p:sp>
    </p:spTree>
    <p:extLst>
      <p:ext uri="{BB962C8B-B14F-4D97-AF65-F5344CB8AC3E}">
        <p14:creationId xmlns:p14="http://schemas.microsoft.com/office/powerpoint/2010/main" val="493765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3DE758-FD4B-DEF5-4C79-E4784F1CFB0E}"/>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551F6367-EBC4-B906-87A1-20F3DBB3DCB0}"/>
              </a:ext>
            </a:extLst>
          </p:cNvPr>
          <p:cNvSpPr>
            <a:spLocks noGrp="1"/>
          </p:cNvSpPr>
          <p:nvPr>
            <p:ph idx="1"/>
          </p:nvPr>
        </p:nvSpPr>
        <p:spPr/>
        <p:txBody>
          <a:bodyPr>
            <a:normAutofit fontScale="47500" lnSpcReduction="20000"/>
          </a:bodyPr>
          <a:lstStyle/>
          <a:p>
            <a:pPr marL="0" indent="0">
              <a:buNone/>
            </a:pPr>
            <a:r>
              <a:rPr lang="en-US" altLang="zh-CN" sz="2400" dirty="0">
                <a:ea typeface="宋体" panose="02010600030101010101" pitchFamily="2" charset="-122"/>
              </a:rPr>
              <a:t>[1] 073 Tabu search introduction | Computer Monk. 2023. </a:t>
            </a:r>
            <a:r>
              <a:rPr lang="en-US" altLang="zh-CN" sz="2400" dirty="0">
                <a:ea typeface="宋体" panose="02010600030101010101" pitchFamily="2" charset="-122"/>
                <a:hlinkClick r:id="rId2"/>
              </a:rPr>
              <a:t>https://www.youtube.com/watch?v=tIDhFPhrCbU&amp;</a:t>
            </a:r>
            <a:endParaRPr lang="en-US" altLang="zh-CN" sz="2400" dirty="0">
              <a:ea typeface="宋体" panose="02010600030101010101" pitchFamily="2" charset="-122"/>
            </a:endParaRPr>
          </a:p>
          <a:p>
            <a:pPr marL="0" indent="0">
              <a:buNone/>
            </a:pPr>
            <a:r>
              <a:rPr lang="en-US" altLang="zh-CN" sz="2400" dirty="0">
                <a:ea typeface="宋体" panose="02010600030101010101" pitchFamily="2" charset="-122"/>
              </a:rPr>
              <a:t>[2] Glover, F. 1986.  Future Paths for Integer Programming and Links to Artificial Intelligence. </a:t>
            </a:r>
            <a:r>
              <a:rPr lang="en-US" altLang="zh-CN" sz="2400" i="1" dirty="0">
                <a:ea typeface="宋体" panose="02010600030101010101" pitchFamily="2" charset="-122"/>
              </a:rPr>
              <a:t>Computers and Operations Research.</a:t>
            </a:r>
            <a:r>
              <a:rPr lang="en-US" altLang="zh-CN" sz="2400" dirty="0">
                <a:ea typeface="宋体" panose="02010600030101010101" pitchFamily="2" charset="-122"/>
              </a:rPr>
              <a:t> Vol. 13, pp. 533-549. </a:t>
            </a:r>
          </a:p>
          <a:p>
            <a:pPr marL="0" indent="0">
              <a:buNone/>
            </a:pPr>
            <a:r>
              <a:rPr lang="en-US" altLang="zh-CN" sz="2400" dirty="0">
                <a:ea typeface="宋体" panose="02010600030101010101" pitchFamily="2" charset="-122"/>
              </a:rPr>
              <a:t>[3] Pham, D.T. and </a:t>
            </a:r>
            <a:r>
              <a:rPr lang="en-US" altLang="zh-CN" sz="2400" dirty="0" err="1">
                <a:ea typeface="宋体" panose="02010600030101010101" pitchFamily="2" charset="-122"/>
              </a:rPr>
              <a:t>Karaboga</a:t>
            </a:r>
            <a:r>
              <a:rPr lang="en-US" altLang="zh-CN" sz="2400" dirty="0">
                <a:ea typeface="宋体" panose="02010600030101010101" pitchFamily="2" charset="-122"/>
              </a:rPr>
              <a:t>, D.  2000.  Intelligent </a:t>
            </a:r>
            <a:r>
              <a:rPr lang="en-US" altLang="zh-CN" sz="2400" dirty="0" err="1">
                <a:ea typeface="宋体" panose="02010600030101010101" pitchFamily="2" charset="-122"/>
              </a:rPr>
              <a:t>Optimisation</a:t>
            </a:r>
            <a:r>
              <a:rPr lang="en-US" altLang="zh-CN" sz="2400" dirty="0">
                <a:ea typeface="宋体" panose="02010600030101010101" pitchFamily="2" charset="-122"/>
              </a:rPr>
              <a:t> Techniques – Genetic Algorithms, Tabu Search, Simulated Annealing and Neural Networks.  London: Springer-Verlag.</a:t>
            </a:r>
          </a:p>
          <a:p>
            <a:pPr marL="0" indent="0">
              <a:buNone/>
            </a:pPr>
            <a:r>
              <a:rPr lang="en-US" altLang="zh-CN" dirty="0">
                <a:ea typeface="宋体" panose="02010600030101010101" pitchFamily="2" charset="-122"/>
              </a:rPr>
              <a:t>[4] </a:t>
            </a:r>
            <a:r>
              <a:rPr lang="en-US" altLang="zh-CN" sz="2400" dirty="0">
                <a:ea typeface="宋体" panose="02010600030101010101" pitchFamily="2" charset="-122"/>
              </a:rPr>
              <a:t>Glover, F., Kelly, J. P., and Laguna, M.  1995.  Genetic Algorithms and Tabu Search: Hybrids for Optimization.  </a:t>
            </a:r>
            <a:r>
              <a:rPr lang="en-US" altLang="zh-CN" sz="2400" i="1" dirty="0">
                <a:ea typeface="宋体" panose="02010600030101010101" pitchFamily="2" charset="-122"/>
              </a:rPr>
              <a:t>Computers and Operations Research</a:t>
            </a:r>
            <a:r>
              <a:rPr lang="en-US" altLang="zh-CN" sz="2400" dirty="0">
                <a:ea typeface="宋体" panose="02010600030101010101" pitchFamily="2" charset="-122"/>
              </a:rPr>
              <a:t>.  Vol. 22, No. 1, pp. 111 – 134.</a:t>
            </a:r>
          </a:p>
          <a:p>
            <a:pPr marL="0" indent="0">
              <a:buNone/>
            </a:pPr>
            <a:r>
              <a:rPr lang="en-US" altLang="zh-CN" dirty="0">
                <a:ea typeface="宋体" panose="02010600030101010101" pitchFamily="2" charset="-122"/>
              </a:rPr>
              <a:t>[5] </a:t>
            </a:r>
            <a:r>
              <a:rPr lang="en-US" altLang="zh-CN" sz="2400" dirty="0">
                <a:ea typeface="宋体" panose="02010600030101010101" pitchFamily="2" charset="-122"/>
              </a:rPr>
              <a:t>Reeves, C.R.  1993.  Modern Heuristic Techniques for Combinatorial Problems.  John  Wiley &amp; Sons, Inc.</a:t>
            </a:r>
          </a:p>
          <a:p>
            <a:pPr marL="0" indent="0">
              <a:buNone/>
            </a:pPr>
            <a:r>
              <a:rPr lang="en-US" altLang="zh-CN" dirty="0">
                <a:ea typeface="宋体" panose="02010600030101010101" pitchFamily="2" charset="-122"/>
              </a:rPr>
              <a:t>[6] </a:t>
            </a:r>
            <a:r>
              <a:rPr lang="en-US" altLang="zh-CN" sz="2400" dirty="0">
                <a:ea typeface="宋体" panose="02010600030101010101" pitchFamily="2" charset="-122"/>
              </a:rPr>
              <a:t>Hillier, F.S. and Lieberman, G.J.  2005.  Introduction to Operations Research.  New York, NY: McGraw-Hill. 8</a:t>
            </a:r>
            <a:r>
              <a:rPr lang="en-US" altLang="zh-CN" sz="2400" baseline="30000" dirty="0">
                <a:ea typeface="宋体" panose="02010600030101010101" pitchFamily="2" charset="-122"/>
              </a:rPr>
              <a:t>th</a:t>
            </a:r>
            <a:r>
              <a:rPr lang="en-US" altLang="zh-CN" sz="2400" dirty="0">
                <a:ea typeface="宋体" panose="02010600030101010101" pitchFamily="2" charset="-122"/>
              </a:rPr>
              <a:t> Ed.</a:t>
            </a:r>
          </a:p>
          <a:p>
            <a:pPr marL="0" indent="0">
              <a:buNone/>
            </a:pPr>
            <a:r>
              <a:rPr lang="en-US" altLang="zh-CN" dirty="0">
                <a:ea typeface="宋体" panose="02010600030101010101" pitchFamily="2" charset="-122"/>
              </a:rPr>
              <a:t>[7] 074 Tabu search introduction II | Computer Monk. 2023. </a:t>
            </a:r>
            <a:r>
              <a:rPr lang="en-US" altLang="zh-CN" dirty="0">
                <a:ea typeface="宋体" panose="02010600030101010101" pitchFamily="2" charset="-122"/>
                <a:hlinkClick r:id="rId3"/>
              </a:rPr>
              <a:t>https://www.youtube.com/watch?v=saNk8h2KuVE</a:t>
            </a:r>
            <a:endParaRPr lang="en-US" altLang="zh-CN" dirty="0">
              <a:ea typeface="宋体" panose="02010600030101010101" pitchFamily="2" charset="-122"/>
            </a:endParaRPr>
          </a:p>
          <a:p>
            <a:pPr marL="0" indent="0">
              <a:buNone/>
            </a:pPr>
            <a:r>
              <a:rPr lang="en-US" altLang="zh-CN" sz="2400" dirty="0">
                <a:ea typeface="宋体" panose="02010600030101010101" pitchFamily="2" charset="-122"/>
              </a:rPr>
              <a:t>[8] Ji, M. and Tang, H.  2004.  Global Optimizations and Tabu Search Based on Memory.  </a:t>
            </a:r>
            <a:r>
              <a:rPr lang="en-US" altLang="zh-CN" sz="2400" i="1" dirty="0">
                <a:ea typeface="宋体" panose="02010600030101010101" pitchFamily="2" charset="-122"/>
              </a:rPr>
              <a:t>Applied Mathematics and Computation</a:t>
            </a:r>
            <a:r>
              <a:rPr lang="en-US" altLang="zh-CN" sz="2400" dirty="0">
                <a:ea typeface="宋体" panose="02010600030101010101" pitchFamily="2" charset="-122"/>
              </a:rPr>
              <a:t>.  Vol. 159, pp. 449 – 457.</a:t>
            </a:r>
          </a:p>
          <a:p>
            <a:pPr marL="0" indent="0">
              <a:buNone/>
            </a:pPr>
            <a:r>
              <a:rPr lang="en-US" altLang="zh-CN" dirty="0">
                <a:ea typeface="宋体" panose="02010600030101010101" pitchFamily="2" charset="-122"/>
              </a:rPr>
              <a:t>[9] </a:t>
            </a:r>
            <a:r>
              <a:rPr lang="ko-KR" altLang="en-US" sz="2400" dirty="0"/>
              <a:t>https://towardsdatascience.com/tabu-search-simply-explained-ee2852339d78</a:t>
            </a:r>
            <a:endParaRPr lang="en-US" altLang="zh-CN" dirty="0">
              <a:ea typeface="宋体" panose="02010600030101010101" pitchFamily="2" charset="-122"/>
            </a:endParaRPr>
          </a:p>
          <a:p>
            <a:pPr marL="0" indent="0">
              <a:buNone/>
            </a:pPr>
            <a:r>
              <a:rPr lang="en-US" altLang="zh-CN" sz="2400" dirty="0">
                <a:ea typeface="宋体" panose="02010600030101010101" pitchFamily="2" charset="-122"/>
              </a:rPr>
              <a:t>[10] </a:t>
            </a:r>
            <a:r>
              <a:rPr lang="en-US" altLang="zh-CN" sz="2400" dirty="0" err="1">
                <a:ea typeface="宋体" panose="02010600030101010101" pitchFamily="2" charset="-122"/>
              </a:rPr>
              <a:t>Gendreau</a:t>
            </a:r>
            <a:r>
              <a:rPr lang="en-US" altLang="zh-CN" sz="2400" dirty="0">
                <a:ea typeface="宋体" panose="02010600030101010101" pitchFamily="2" charset="-122"/>
              </a:rPr>
              <a:t>, M., &amp; Potvin, J. Y. (2010). Handbook of Metaheuristics (2nd ed.). Springer. (This book provides a comprehensive overview of different metaheuristic algorithms, including Tabu Search.)</a:t>
            </a:r>
          </a:p>
          <a:p>
            <a:pPr marL="0" indent="0">
              <a:buNone/>
            </a:pPr>
            <a:endParaRPr lang="en-US" altLang="zh-CN" sz="2400" dirty="0">
              <a:ea typeface="宋体" panose="02010600030101010101" pitchFamily="2" charset="-122"/>
            </a:endParaRPr>
          </a:p>
          <a:p>
            <a:pPr marL="0" indent="0">
              <a:buNone/>
            </a:pPr>
            <a:endParaRPr lang="en-US" altLang="zh-CN" sz="2400" dirty="0">
              <a:ea typeface="宋体" panose="02010600030101010101" pitchFamily="2" charset="-122"/>
            </a:endParaRPr>
          </a:p>
          <a:p>
            <a:pPr marL="0" indent="0">
              <a:buNone/>
            </a:pPr>
            <a:endParaRPr lang="en-US" altLang="zh-CN" sz="2400" dirty="0">
              <a:ea typeface="宋体" panose="02010600030101010101" pitchFamily="2" charset="-122"/>
            </a:endParaRPr>
          </a:p>
          <a:p>
            <a:pPr marL="0" indent="0">
              <a:buNone/>
            </a:pPr>
            <a:endParaRPr lang="en-US" altLang="zh-CN" sz="2400" dirty="0">
              <a:ea typeface="宋体" panose="02010600030101010101" pitchFamily="2" charset="-122"/>
            </a:endParaRPr>
          </a:p>
          <a:p>
            <a:pPr marL="0" indent="0">
              <a:buNone/>
            </a:pPr>
            <a:endParaRPr lang="en-US" altLang="zh-CN" sz="2400" dirty="0">
              <a:ea typeface="宋体" panose="02010600030101010101" pitchFamily="2" charset="-122"/>
            </a:endParaRPr>
          </a:p>
          <a:p>
            <a:endParaRPr lang="ko-KR" altLang="en-US" dirty="0"/>
          </a:p>
        </p:txBody>
      </p:sp>
    </p:spTree>
    <p:extLst>
      <p:ext uri="{BB962C8B-B14F-4D97-AF65-F5344CB8AC3E}">
        <p14:creationId xmlns:p14="http://schemas.microsoft.com/office/powerpoint/2010/main" val="358870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EE38F6-24E0-8215-25AA-7554B9B1E968}"/>
              </a:ext>
            </a:extLst>
          </p:cNvPr>
          <p:cNvSpPr>
            <a:spLocks noGrp="1"/>
          </p:cNvSpPr>
          <p:nvPr>
            <p:ph type="title"/>
          </p:nvPr>
        </p:nvSpPr>
        <p:spPr/>
        <p:txBody>
          <a:bodyPr/>
          <a:lstStyle/>
          <a:p>
            <a:r>
              <a:rPr lang="en-US" altLang="ko-KR" b="1" dirty="0"/>
              <a:t>Motivation</a:t>
            </a:r>
            <a:endParaRPr lang="ko-KR" altLang="en-US" b="1" dirty="0"/>
          </a:p>
        </p:txBody>
      </p:sp>
      <p:pic>
        <p:nvPicPr>
          <p:cNvPr id="5" name="그림 4">
            <a:extLst>
              <a:ext uri="{FF2B5EF4-FFF2-40B4-BE49-F238E27FC236}">
                <a16:creationId xmlns:a16="http://schemas.microsoft.com/office/drawing/2014/main" id="{2CC8914C-8067-2355-F31D-C1247E27ABA8}"/>
              </a:ext>
            </a:extLst>
          </p:cNvPr>
          <p:cNvPicPr>
            <a:picLocks noChangeAspect="1"/>
          </p:cNvPicPr>
          <p:nvPr/>
        </p:nvPicPr>
        <p:blipFill>
          <a:blip r:embed="rId2"/>
          <a:stretch>
            <a:fillRect/>
          </a:stretch>
        </p:blipFill>
        <p:spPr>
          <a:xfrm>
            <a:off x="1853877" y="1771084"/>
            <a:ext cx="8484246" cy="4108225"/>
          </a:xfrm>
          <a:prstGeom prst="rect">
            <a:avLst/>
          </a:prstGeom>
        </p:spPr>
      </p:pic>
      <p:pic>
        <p:nvPicPr>
          <p:cNvPr id="9" name="그림 8">
            <a:extLst>
              <a:ext uri="{FF2B5EF4-FFF2-40B4-BE49-F238E27FC236}">
                <a16:creationId xmlns:a16="http://schemas.microsoft.com/office/drawing/2014/main" id="{C3330973-8736-D65F-1FBF-15842AB2146D}"/>
              </a:ext>
            </a:extLst>
          </p:cNvPr>
          <p:cNvPicPr>
            <a:picLocks noChangeAspect="1"/>
          </p:cNvPicPr>
          <p:nvPr/>
        </p:nvPicPr>
        <p:blipFill>
          <a:blip r:embed="rId3"/>
          <a:stretch>
            <a:fillRect/>
          </a:stretch>
        </p:blipFill>
        <p:spPr>
          <a:xfrm>
            <a:off x="1852289" y="1597597"/>
            <a:ext cx="8484246" cy="4455197"/>
          </a:xfrm>
          <a:prstGeom prst="rect">
            <a:avLst/>
          </a:prstGeom>
        </p:spPr>
      </p:pic>
      <p:sp>
        <p:nvSpPr>
          <p:cNvPr id="11" name="TextBox 10">
            <a:extLst>
              <a:ext uri="{FF2B5EF4-FFF2-40B4-BE49-F238E27FC236}">
                <a16:creationId xmlns:a16="http://schemas.microsoft.com/office/drawing/2014/main" id="{074564CA-FCDF-3DC0-5C16-46AE5D1C30A9}"/>
              </a:ext>
            </a:extLst>
          </p:cNvPr>
          <p:cNvSpPr txBox="1"/>
          <p:nvPr/>
        </p:nvSpPr>
        <p:spPr>
          <a:xfrm>
            <a:off x="10294263" y="5751793"/>
            <a:ext cx="396915" cy="369332"/>
          </a:xfrm>
          <a:prstGeom prst="rect">
            <a:avLst/>
          </a:prstGeom>
          <a:noFill/>
        </p:spPr>
        <p:txBody>
          <a:bodyPr wrap="square">
            <a:spAutoFit/>
          </a:bodyPr>
          <a:lstStyle/>
          <a:p>
            <a:pPr marL="0" indent="0">
              <a:buNone/>
            </a:pPr>
            <a:r>
              <a:rPr lang="en-US" altLang="zh-CN" sz="1800" dirty="0">
                <a:ea typeface="宋体" panose="02010600030101010101" pitchFamily="2" charset="-122"/>
              </a:rPr>
              <a:t>[1]</a:t>
            </a:r>
          </a:p>
        </p:txBody>
      </p:sp>
      <p:sp>
        <p:nvSpPr>
          <p:cNvPr id="13" name="TextBox 12">
            <a:extLst>
              <a:ext uri="{FF2B5EF4-FFF2-40B4-BE49-F238E27FC236}">
                <a16:creationId xmlns:a16="http://schemas.microsoft.com/office/drawing/2014/main" id="{690AD87E-24C6-630B-598E-43EF4E87CC8D}"/>
              </a:ext>
            </a:extLst>
          </p:cNvPr>
          <p:cNvSpPr txBox="1"/>
          <p:nvPr/>
        </p:nvSpPr>
        <p:spPr>
          <a:xfrm>
            <a:off x="8857279" y="6611779"/>
            <a:ext cx="3334721" cy="246221"/>
          </a:xfrm>
          <a:prstGeom prst="rect">
            <a:avLst/>
          </a:prstGeom>
          <a:noFill/>
        </p:spPr>
        <p:txBody>
          <a:bodyPr wrap="square">
            <a:spAutoFit/>
          </a:bodyPr>
          <a:lstStyle/>
          <a:p>
            <a:pPr marL="0" indent="0" algn="r">
              <a:buNone/>
            </a:pPr>
            <a:r>
              <a:rPr lang="en-US" altLang="zh-CN" sz="1000" dirty="0">
                <a:ea typeface="宋体" panose="02010600030101010101" pitchFamily="2" charset="-122"/>
              </a:rPr>
              <a:t>[1] https://www.youtube.com/watch?v=tIDhFPhrCbU</a:t>
            </a:r>
          </a:p>
        </p:txBody>
      </p:sp>
    </p:spTree>
    <p:extLst>
      <p:ext uri="{BB962C8B-B14F-4D97-AF65-F5344CB8AC3E}">
        <p14:creationId xmlns:p14="http://schemas.microsoft.com/office/powerpoint/2010/main" val="85555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89BA8E-7F8D-A693-CE01-AB0320C61702}"/>
              </a:ext>
            </a:extLst>
          </p:cNvPr>
          <p:cNvSpPr>
            <a:spLocks noGrp="1"/>
          </p:cNvSpPr>
          <p:nvPr>
            <p:ph type="title"/>
          </p:nvPr>
        </p:nvSpPr>
        <p:spPr/>
        <p:txBody>
          <a:bodyPr/>
          <a:lstStyle/>
          <a:p>
            <a:r>
              <a:rPr lang="en-US" altLang="ko-KR" b="1" dirty="0"/>
              <a:t>Agenda</a:t>
            </a:r>
            <a:endParaRPr lang="ko-KR" altLang="en-US" b="1" dirty="0"/>
          </a:p>
        </p:txBody>
      </p:sp>
      <p:sp>
        <p:nvSpPr>
          <p:cNvPr id="3" name="내용 개체 틀 2">
            <a:extLst>
              <a:ext uri="{FF2B5EF4-FFF2-40B4-BE49-F238E27FC236}">
                <a16:creationId xmlns:a16="http://schemas.microsoft.com/office/drawing/2014/main" id="{FEE3675A-5992-C8F3-639D-205871FB0AF8}"/>
              </a:ext>
            </a:extLst>
          </p:cNvPr>
          <p:cNvSpPr>
            <a:spLocks noGrp="1"/>
          </p:cNvSpPr>
          <p:nvPr>
            <p:ph idx="1"/>
          </p:nvPr>
        </p:nvSpPr>
        <p:spPr/>
        <p:txBody>
          <a:bodyPr/>
          <a:lstStyle/>
          <a:p>
            <a:r>
              <a:rPr lang="en-US" altLang="ko-KR" dirty="0"/>
              <a:t>What is Tabu Search Scheduling algorithm?</a:t>
            </a:r>
          </a:p>
          <a:p>
            <a:r>
              <a:rPr lang="en-US" altLang="ko-KR" dirty="0"/>
              <a:t>Travelling Salesman Problem (TSP)</a:t>
            </a:r>
          </a:p>
          <a:p>
            <a:r>
              <a:rPr lang="en-US" altLang="ko-KR" dirty="0"/>
              <a:t>Relation to High Level Synthesis (HLS) and HW/SW codesign</a:t>
            </a:r>
          </a:p>
          <a:p>
            <a:r>
              <a:rPr lang="en-US" altLang="ko-KR" dirty="0"/>
              <a:t>Implementation in Python</a:t>
            </a:r>
          </a:p>
        </p:txBody>
      </p:sp>
    </p:spTree>
    <p:extLst>
      <p:ext uri="{BB962C8B-B14F-4D97-AF65-F5344CB8AC3E}">
        <p14:creationId xmlns:p14="http://schemas.microsoft.com/office/powerpoint/2010/main" val="3164817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C6E176-0AE1-7AF6-E5F9-DEBA5CB6CC4C}"/>
              </a:ext>
            </a:extLst>
          </p:cNvPr>
          <p:cNvSpPr>
            <a:spLocks noGrp="1"/>
          </p:cNvSpPr>
          <p:nvPr>
            <p:ph type="title"/>
          </p:nvPr>
        </p:nvSpPr>
        <p:spPr/>
        <p:txBody>
          <a:bodyPr/>
          <a:lstStyle/>
          <a:p>
            <a:r>
              <a:rPr lang="en-US" altLang="ko-KR" dirty="0"/>
              <a:t>TABU SEARCH SCHEDULING ALGORITHM</a:t>
            </a:r>
            <a:endParaRPr lang="ko-KR" altLang="en-US" dirty="0"/>
          </a:p>
        </p:txBody>
      </p:sp>
      <p:sp>
        <p:nvSpPr>
          <p:cNvPr id="3" name="내용 개체 틀 2">
            <a:extLst>
              <a:ext uri="{FF2B5EF4-FFF2-40B4-BE49-F238E27FC236}">
                <a16:creationId xmlns:a16="http://schemas.microsoft.com/office/drawing/2014/main" id="{5E37A909-BCCA-23C9-BC25-0C3CF685507C}"/>
              </a:ext>
            </a:extLst>
          </p:cNvPr>
          <p:cNvSpPr>
            <a:spLocks noGrp="1"/>
          </p:cNvSpPr>
          <p:nvPr>
            <p:ph idx="1"/>
          </p:nvPr>
        </p:nvSpPr>
        <p:spPr/>
        <p:txBody>
          <a:bodyPr>
            <a:normAutofit fontScale="85000" lnSpcReduction="10000"/>
          </a:bodyPr>
          <a:lstStyle/>
          <a:p>
            <a:r>
              <a:rPr lang="en-US" altLang="ko-KR" b="1" dirty="0"/>
              <a:t>Tabu search </a:t>
            </a:r>
            <a:r>
              <a:rPr lang="en-US" altLang="ko-KR" dirty="0"/>
              <a:t>is a </a:t>
            </a:r>
            <a:r>
              <a:rPr lang="en-US" altLang="ko-KR" b="1" dirty="0"/>
              <a:t>metaheuristic</a:t>
            </a:r>
            <a:r>
              <a:rPr lang="en-US" altLang="ko-KR" dirty="0"/>
              <a:t> algorithm for </a:t>
            </a:r>
            <a:r>
              <a:rPr lang="en-US" altLang="ko-KR" b="1" dirty="0"/>
              <a:t>combinatorial optimization problems</a:t>
            </a:r>
            <a:br>
              <a:rPr lang="en-US" altLang="ko-KR" dirty="0"/>
            </a:br>
            <a:r>
              <a:rPr lang="en-US" altLang="ko-KR" dirty="0">
                <a:sym typeface="Wingdings" panose="05000000000000000000" pitchFamily="2" charset="2"/>
              </a:rPr>
              <a:t> </a:t>
            </a:r>
            <a:r>
              <a:rPr lang="en-US" altLang="ko-KR" b="1" dirty="0">
                <a:sym typeface="Wingdings" panose="05000000000000000000" pitchFamily="2" charset="2"/>
              </a:rPr>
              <a:t>efficiently explore </a:t>
            </a:r>
            <a:r>
              <a:rPr lang="en-US" altLang="ko-KR" dirty="0">
                <a:sym typeface="Wingdings" panose="05000000000000000000" pitchFamily="2" charset="2"/>
              </a:rPr>
              <a:t>and </a:t>
            </a:r>
            <a:r>
              <a:rPr lang="en-US" altLang="ko-KR" b="1" dirty="0">
                <a:sym typeface="Wingdings" panose="05000000000000000000" pitchFamily="2" charset="2"/>
              </a:rPr>
              <a:t>optimize</a:t>
            </a:r>
            <a:r>
              <a:rPr lang="en-US" altLang="ko-KR" dirty="0">
                <a:sym typeface="Wingdings" panose="05000000000000000000" pitchFamily="2" charset="2"/>
              </a:rPr>
              <a:t> complex combinatorial problems</a:t>
            </a:r>
            <a:endParaRPr lang="en-US" altLang="ko-KR" dirty="0"/>
          </a:p>
          <a:p>
            <a:r>
              <a:rPr lang="en-US" altLang="ko-KR" dirty="0"/>
              <a:t>Introduced by Fred W. Glover [2]</a:t>
            </a:r>
          </a:p>
          <a:p>
            <a:r>
              <a:rPr lang="en-US" altLang="ko-KR" dirty="0"/>
              <a:t>Inspired by the concept of </a:t>
            </a:r>
            <a:r>
              <a:rPr lang="en-US" altLang="ko-KR" u="sng" dirty="0"/>
              <a:t>"tabu"</a:t>
            </a:r>
            <a:r>
              <a:rPr lang="en-US" altLang="ko-KR" dirty="0"/>
              <a:t> (taboo) in </a:t>
            </a:r>
            <a:r>
              <a:rPr lang="en-US" altLang="ko-KR" b="1" dirty="0"/>
              <a:t>game theory</a:t>
            </a:r>
            <a:r>
              <a:rPr lang="en-US" altLang="ko-KR" dirty="0"/>
              <a:t>, which restricts certain actions</a:t>
            </a:r>
          </a:p>
          <a:p>
            <a:r>
              <a:rPr lang="en-US" altLang="ko-KR" dirty="0"/>
              <a:t>Utilizes a </a:t>
            </a:r>
            <a:r>
              <a:rPr lang="en-US" altLang="ko-KR" u="sng" dirty="0"/>
              <a:t>"tabu list"</a:t>
            </a:r>
            <a:r>
              <a:rPr lang="en-US" altLang="ko-KR" dirty="0"/>
              <a:t> memory structure to guide the </a:t>
            </a:r>
            <a:r>
              <a:rPr lang="en-US" altLang="ko-KR" b="1" dirty="0"/>
              <a:t>search process </a:t>
            </a:r>
            <a:r>
              <a:rPr lang="en-US" altLang="ko-KR" dirty="0"/>
              <a:t>and </a:t>
            </a:r>
            <a:r>
              <a:rPr lang="en-US" altLang="ko-KR" b="1" dirty="0"/>
              <a:t>avoid local optima</a:t>
            </a:r>
          </a:p>
          <a:p>
            <a:r>
              <a:rPr lang="en-US" altLang="ko-KR" i="1" dirty="0"/>
              <a:t>Aim: Find an optimal or near-optimal schedule for tasks/jobs with constraints and objectives</a:t>
            </a:r>
          </a:p>
          <a:p>
            <a:r>
              <a:rPr lang="en-US" altLang="ko-KR" dirty="0"/>
              <a:t>Iteratively explores the </a:t>
            </a:r>
            <a:r>
              <a:rPr lang="en-US" altLang="ko-KR" b="1" dirty="0"/>
              <a:t>search space</a:t>
            </a:r>
            <a:r>
              <a:rPr lang="en-US" altLang="ko-KR" dirty="0"/>
              <a:t>, moving between solutions</a:t>
            </a:r>
          </a:p>
          <a:p>
            <a:r>
              <a:rPr lang="en-US" altLang="ko-KR" i="1" dirty="0"/>
              <a:t>Objective: Improve the objective function value (e.g., minimize </a:t>
            </a:r>
            <a:r>
              <a:rPr lang="en-US" altLang="ko-KR" i="1" dirty="0" err="1"/>
              <a:t>makespan</a:t>
            </a:r>
            <a:r>
              <a:rPr lang="en-US" altLang="ko-KR" i="1" dirty="0"/>
              <a:t> or completion time)</a:t>
            </a:r>
            <a:endParaRPr lang="ko-KR" altLang="en-US" i="1" dirty="0"/>
          </a:p>
        </p:txBody>
      </p:sp>
    </p:spTree>
    <p:extLst>
      <p:ext uri="{BB962C8B-B14F-4D97-AF65-F5344CB8AC3E}">
        <p14:creationId xmlns:p14="http://schemas.microsoft.com/office/powerpoint/2010/main" val="1471285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725DF9-804A-0385-0763-058E06BBA1FC}"/>
              </a:ext>
            </a:extLst>
          </p:cNvPr>
          <p:cNvSpPr>
            <a:spLocks noGrp="1"/>
          </p:cNvSpPr>
          <p:nvPr>
            <p:ph type="title"/>
          </p:nvPr>
        </p:nvSpPr>
        <p:spPr/>
        <p:txBody>
          <a:bodyPr/>
          <a:lstStyle/>
          <a:p>
            <a:r>
              <a:rPr lang="en-US" altLang="ko-KR" b="1" dirty="0"/>
              <a:t>Strategies</a:t>
            </a:r>
            <a:endParaRPr lang="ko-KR" altLang="en-US" b="1" dirty="0"/>
          </a:p>
        </p:txBody>
      </p:sp>
      <p:sp>
        <p:nvSpPr>
          <p:cNvPr id="3" name="내용 개체 틀 2">
            <a:extLst>
              <a:ext uri="{FF2B5EF4-FFF2-40B4-BE49-F238E27FC236}">
                <a16:creationId xmlns:a16="http://schemas.microsoft.com/office/drawing/2014/main" id="{F68087AA-5988-4D02-E0DB-664E6D33C939}"/>
              </a:ext>
            </a:extLst>
          </p:cNvPr>
          <p:cNvSpPr>
            <a:spLocks noGrp="1"/>
          </p:cNvSpPr>
          <p:nvPr>
            <p:ph idx="1"/>
          </p:nvPr>
        </p:nvSpPr>
        <p:spPr/>
        <p:txBody>
          <a:bodyPr>
            <a:normAutofit/>
          </a:bodyPr>
          <a:lstStyle/>
          <a:p>
            <a:pPr eaLnBrk="1" hangingPunct="1"/>
            <a:r>
              <a:rPr lang="en-US" altLang="zh-CN" sz="2800" dirty="0">
                <a:ea typeface="宋体" panose="02010600030101010101" pitchFamily="2" charset="-122"/>
              </a:rPr>
              <a:t>3 main strategies [3]:</a:t>
            </a:r>
          </a:p>
          <a:p>
            <a:pPr lvl="1" eaLnBrk="1" hangingPunct="1"/>
            <a:r>
              <a:rPr lang="en-US" altLang="zh-CN" sz="2800" b="1" dirty="0">
                <a:ea typeface="宋体" panose="02010600030101010101" pitchFamily="2" charset="-122"/>
              </a:rPr>
              <a:t>Forbidding strategy</a:t>
            </a:r>
            <a:r>
              <a:rPr lang="en-US" altLang="zh-CN" sz="2800" dirty="0">
                <a:ea typeface="宋体" panose="02010600030101010101" pitchFamily="2" charset="-122"/>
              </a:rPr>
              <a:t>: control what enters the tabu list</a:t>
            </a:r>
          </a:p>
          <a:p>
            <a:pPr lvl="1" eaLnBrk="1" hangingPunct="1"/>
            <a:r>
              <a:rPr lang="en-US" altLang="zh-CN" sz="2800" b="1" dirty="0">
                <a:ea typeface="宋体" panose="02010600030101010101" pitchFamily="2" charset="-122"/>
              </a:rPr>
              <a:t>Freeing strategy</a:t>
            </a:r>
            <a:r>
              <a:rPr lang="en-US" altLang="zh-CN" sz="2800" dirty="0">
                <a:ea typeface="宋体" panose="02010600030101010101" pitchFamily="2" charset="-122"/>
              </a:rPr>
              <a:t>: control what exits the tabu list and when</a:t>
            </a:r>
          </a:p>
          <a:p>
            <a:pPr lvl="1" eaLnBrk="1" hangingPunct="1"/>
            <a:r>
              <a:rPr lang="en-US" altLang="zh-CN" sz="2800" b="1" dirty="0">
                <a:ea typeface="宋体" panose="02010600030101010101" pitchFamily="2" charset="-122"/>
              </a:rPr>
              <a:t>Short-term strategy</a:t>
            </a:r>
            <a:r>
              <a:rPr lang="en-US" altLang="zh-CN" sz="2800" dirty="0">
                <a:ea typeface="宋体" panose="02010600030101010101" pitchFamily="2" charset="-122"/>
              </a:rPr>
              <a:t>: manage interplay between the forbidding strategy and freeing strategy to select trial solutions</a:t>
            </a:r>
          </a:p>
        </p:txBody>
      </p:sp>
    </p:spTree>
    <p:extLst>
      <p:ext uri="{BB962C8B-B14F-4D97-AF65-F5344CB8AC3E}">
        <p14:creationId xmlns:p14="http://schemas.microsoft.com/office/powerpoint/2010/main" val="63140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CA3549-0D80-766B-0C14-9D6C5D34036F}"/>
              </a:ext>
            </a:extLst>
          </p:cNvPr>
          <p:cNvSpPr>
            <a:spLocks noGrp="1"/>
          </p:cNvSpPr>
          <p:nvPr>
            <p:ph type="title"/>
          </p:nvPr>
        </p:nvSpPr>
        <p:spPr/>
        <p:txBody>
          <a:bodyPr/>
          <a:lstStyle/>
          <a:p>
            <a:r>
              <a:rPr lang="en-US" altLang="ko-KR" dirty="0"/>
              <a:t>Concept &amp; terminology</a:t>
            </a:r>
            <a:endParaRPr lang="ko-KR" altLang="en-US" dirty="0"/>
          </a:p>
        </p:txBody>
      </p:sp>
      <p:sp>
        <p:nvSpPr>
          <p:cNvPr id="3" name="내용 개체 틀 2">
            <a:extLst>
              <a:ext uri="{FF2B5EF4-FFF2-40B4-BE49-F238E27FC236}">
                <a16:creationId xmlns:a16="http://schemas.microsoft.com/office/drawing/2014/main" id="{942E536F-D160-9E50-4E2B-ADADD627090D}"/>
              </a:ext>
            </a:extLst>
          </p:cNvPr>
          <p:cNvSpPr>
            <a:spLocks noGrp="1"/>
          </p:cNvSpPr>
          <p:nvPr>
            <p:ph idx="1"/>
          </p:nvPr>
        </p:nvSpPr>
        <p:spPr/>
        <p:txBody>
          <a:bodyPr>
            <a:noAutofit/>
          </a:bodyPr>
          <a:lstStyle/>
          <a:p>
            <a:r>
              <a:rPr lang="en-US" altLang="ko-KR" sz="2000" b="1" dirty="0"/>
              <a:t>Tabu: </a:t>
            </a:r>
            <a:r>
              <a:rPr lang="en-US" altLang="ko-KR" sz="2000" dirty="0"/>
              <a:t>a chief way to exploit memory in tabu search is to </a:t>
            </a:r>
            <a:r>
              <a:rPr lang="en-US" altLang="ko-KR" sz="2000" u="sng" dirty="0"/>
              <a:t>classify a subset</a:t>
            </a:r>
            <a:r>
              <a:rPr lang="en-US" altLang="ko-KR" sz="2000" dirty="0"/>
              <a:t> of the moves in a neighborhood as </a:t>
            </a:r>
            <a:r>
              <a:rPr lang="en-US" altLang="ko-KR" sz="2000" u="sng" dirty="0"/>
              <a:t>forbidden</a:t>
            </a:r>
            <a:r>
              <a:rPr lang="en-US" altLang="ko-KR" sz="2000" dirty="0"/>
              <a:t> [4] – forbidding strategy</a:t>
            </a:r>
          </a:p>
          <a:p>
            <a:r>
              <a:rPr lang="en-US" altLang="ko-KR" sz="2000" b="1" dirty="0" err="1"/>
              <a:t>Neighbourhood</a:t>
            </a:r>
            <a:r>
              <a:rPr lang="en-US" altLang="ko-KR" sz="2000" dirty="0"/>
              <a:t>: constructed to identify </a:t>
            </a:r>
            <a:r>
              <a:rPr lang="en-US" altLang="ko-KR" sz="2000" u="sng" dirty="0"/>
              <a:t>adjacent solutions</a:t>
            </a:r>
            <a:r>
              <a:rPr lang="en-US" altLang="ko-KR" sz="2000" dirty="0"/>
              <a:t> that can be reached from current solution [5] </a:t>
            </a:r>
          </a:p>
          <a:p>
            <a:r>
              <a:rPr lang="en-US" altLang="ko-KR" sz="2000" dirty="0"/>
              <a:t>The</a:t>
            </a:r>
            <a:r>
              <a:rPr lang="en-US" altLang="ko-KR" sz="2000" b="1" dirty="0"/>
              <a:t> classification </a:t>
            </a:r>
            <a:r>
              <a:rPr lang="en-US" altLang="ko-KR" sz="2000" dirty="0"/>
              <a:t>depends on the </a:t>
            </a:r>
            <a:r>
              <a:rPr lang="en-US" altLang="ko-KR" sz="2000" u="sng" dirty="0"/>
              <a:t>history of the search</a:t>
            </a:r>
            <a:r>
              <a:rPr lang="en-US" altLang="ko-KR" sz="2000" dirty="0"/>
              <a:t>, and particularly on the </a:t>
            </a:r>
            <a:r>
              <a:rPr lang="en-US" altLang="ko-KR" sz="2000" u="sng" dirty="0"/>
              <a:t>recency</a:t>
            </a:r>
            <a:r>
              <a:rPr lang="en-US" altLang="ko-KR" sz="2000" dirty="0"/>
              <a:t> or </a:t>
            </a:r>
            <a:r>
              <a:rPr lang="en-US" altLang="ko-KR" sz="2000" u="sng" dirty="0"/>
              <a:t>frequency</a:t>
            </a:r>
            <a:r>
              <a:rPr lang="en-US" altLang="ko-KR" sz="2000" dirty="0"/>
              <a:t> that certain move or solution components, called attributes, have participated in generating past solutions [4]</a:t>
            </a:r>
          </a:p>
        </p:txBody>
      </p:sp>
    </p:spTree>
    <p:extLst>
      <p:ext uri="{BB962C8B-B14F-4D97-AF65-F5344CB8AC3E}">
        <p14:creationId xmlns:p14="http://schemas.microsoft.com/office/powerpoint/2010/main" val="553904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CA3549-0D80-766B-0C14-9D6C5D34036F}"/>
              </a:ext>
            </a:extLst>
          </p:cNvPr>
          <p:cNvSpPr>
            <a:spLocks noGrp="1"/>
          </p:cNvSpPr>
          <p:nvPr>
            <p:ph type="title"/>
          </p:nvPr>
        </p:nvSpPr>
        <p:spPr/>
        <p:txBody>
          <a:bodyPr/>
          <a:lstStyle/>
          <a:p>
            <a:r>
              <a:rPr lang="en-US" altLang="ko-KR" dirty="0"/>
              <a:t>Concept &amp; terminology</a:t>
            </a:r>
            <a:endParaRPr lang="ko-KR" altLang="en-US" dirty="0"/>
          </a:p>
        </p:txBody>
      </p:sp>
      <p:sp>
        <p:nvSpPr>
          <p:cNvPr id="3" name="내용 개체 틀 2">
            <a:extLst>
              <a:ext uri="{FF2B5EF4-FFF2-40B4-BE49-F238E27FC236}">
                <a16:creationId xmlns:a16="http://schemas.microsoft.com/office/drawing/2014/main" id="{942E536F-D160-9E50-4E2B-ADADD627090D}"/>
              </a:ext>
            </a:extLst>
          </p:cNvPr>
          <p:cNvSpPr>
            <a:spLocks noGrp="1"/>
          </p:cNvSpPr>
          <p:nvPr>
            <p:ph idx="1"/>
          </p:nvPr>
        </p:nvSpPr>
        <p:spPr/>
        <p:txBody>
          <a:bodyPr>
            <a:noAutofit/>
          </a:bodyPr>
          <a:lstStyle/>
          <a:p>
            <a:r>
              <a:rPr lang="en-US" altLang="ko-KR" sz="2000" b="1" dirty="0"/>
              <a:t>Tabu list: </a:t>
            </a:r>
            <a:r>
              <a:rPr lang="en-US" altLang="ko-KR" sz="2000" dirty="0"/>
              <a:t>records forbidden moves, which are referred to as </a:t>
            </a:r>
            <a:r>
              <a:rPr lang="en-US" altLang="ko-KR" sz="2000" b="1" dirty="0"/>
              <a:t>tabu moves </a:t>
            </a:r>
            <a:r>
              <a:rPr lang="en-US" altLang="ko-KR" sz="2000" dirty="0"/>
              <a:t>[6].</a:t>
            </a:r>
          </a:p>
          <a:p>
            <a:r>
              <a:rPr lang="en-US" altLang="ko-KR" sz="2000" b="1" dirty="0"/>
              <a:t>Aspiration criterion: </a:t>
            </a:r>
            <a:r>
              <a:rPr lang="en-US" altLang="ko-KR" sz="2000" dirty="0"/>
              <a:t>tabu restrictions are subject to an important exception</a:t>
            </a:r>
            <a:br>
              <a:rPr lang="en-US" altLang="ko-KR" sz="2000" dirty="0"/>
            </a:br>
            <a:r>
              <a:rPr lang="en-US" altLang="ko-KR" sz="2000" dirty="0">
                <a:sym typeface="Wingdings" panose="05000000000000000000" pitchFamily="2" charset="2"/>
              </a:rPr>
              <a:t> </a:t>
            </a:r>
            <a:r>
              <a:rPr lang="en-US" altLang="ko-KR" sz="2000" dirty="0"/>
              <a:t>When a tabu move has a </a:t>
            </a:r>
            <a:r>
              <a:rPr lang="en-US" altLang="ko-KR" sz="2000" u="sng" dirty="0"/>
              <a:t>sufficiently attractive evaluation</a:t>
            </a:r>
            <a:r>
              <a:rPr lang="en-US" altLang="ko-KR" sz="2000" dirty="0"/>
              <a:t> where it would result in a solution better than any visited so far, then its tabu classification may be </a:t>
            </a:r>
            <a:r>
              <a:rPr lang="en-US" altLang="ko-KR" sz="2000" u="sng" dirty="0"/>
              <a:t>overridden</a:t>
            </a:r>
            <a:br>
              <a:rPr lang="en-US" altLang="ko-KR" sz="2000" dirty="0"/>
            </a:br>
            <a:r>
              <a:rPr lang="en-US" altLang="ko-KR" sz="2000" dirty="0">
                <a:sym typeface="Wingdings" panose="05000000000000000000" pitchFamily="2" charset="2"/>
              </a:rPr>
              <a:t> </a:t>
            </a:r>
            <a:r>
              <a:rPr lang="en-US" altLang="ko-KR" sz="2000" dirty="0"/>
              <a:t>A condition that allows such an override to occur is called an </a:t>
            </a:r>
            <a:r>
              <a:rPr lang="en-US" altLang="ko-KR" sz="2000" u="sng" dirty="0"/>
              <a:t>aspiration criterion</a:t>
            </a:r>
            <a:r>
              <a:rPr lang="en-US" altLang="ko-KR" sz="2000" dirty="0"/>
              <a:t> [4] – freeing strategy</a:t>
            </a:r>
          </a:p>
          <a:p>
            <a:r>
              <a:rPr lang="en-US" altLang="ko-KR" sz="2000" b="1" dirty="0"/>
              <a:t>Tabu tenure: </a:t>
            </a:r>
            <a:r>
              <a:rPr lang="en-US" altLang="ko-KR" sz="2000" dirty="0"/>
              <a:t>when a move is made, tabu is added to tabu list with a certain value, and this value is </a:t>
            </a:r>
            <a:r>
              <a:rPr lang="en-US" altLang="ko-KR" sz="2000" u="sng" dirty="0"/>
              <a:t>“tabu tenure”</a:t>
            </a:r>
            <a:br>
              <a:rPr lang="en-US" altLang="ko-KR" sz="2000" dirty="0"/>
            </a:br>
            <a:r>
              <a:rPr lang="en-US" altLang="ko-KR" sz="2000" dirty="0">
                <a:sym typeface="Wingdings" panose="05000000000000000000" pitchFamily="2" charset="2"/>
              </a:rPr>
              <a:t> with each iteration, the tabu is decremented by </a:t>
            </a:r>
            <a:r>
              <a:rPr lang="en-US" altLang="ko-KR" sz="2000" b="1" dirty="0">
                <a:sym typeface="Wingdings" panose="05000000000000000000" pitchFamily="2" charset="2"/>
              </a:rPr>
              <a:t>1</a:t>
            </a:r>
            <a:br>
              <a:rPr lang="en-US" altLang="ko-KR" sz="2000" dirty="0">
                <a:sym typeface="Wingdings" panose="05000000000000000000" pitchFamily="2" charset="2"/>
              </a:rPr>
            </a:br>
            <a:r>
              <a:rPr lang="en-US" altLang="ko-KR" sz="2000" dirty="0">
                <a:sym typeface="Wingdings" panose="05000000000000000000" pitchFamily="2" charset="2"/>
              </a:rPr>
              <a:t> when the tabu tenure of a certain move in </a:t>
            </a:r>
            <a:r>
              <a:rPr lang="en-US" altLang="ko-KR" sz="2000" b="1" dirty="0">
                <a:sym typeface="Wingdings" panose="05000000000000000000" pitchFamily="2" charset="2"/>
              </a:rPr>
              <a:t>0</a:t>
            </a:r>
            <a:r>
              <a:rPr lang="en-US" altLang="ko-KR" sz="2000" dirty="0">
                <a:sym typeface="Wingdings" panose="05000000000000000000" pitchFamily="2" charset="2"/>
              </a:rPr>
              <a:t>  the certain move can be accepted</a:t>
            </a:r>
            <a:endParaRPr lang="ko-KR" altLang="en-US" sz="2000" dirty="0"/>
          </a:p>
        </p:txBody>
      </p:sp>
    </p:spTree>
    <p:extLst>
      <p:ext uri="{BB962C8B-B14F-4D97-AF65-F5344CB8AC3E}">
        <p14:creationId xmlns:p14="http://schemas.microsoft.com/office/powerpoint/2010/main" val="180347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DB85F8AE-1C29-0DCE-19D7-4656BC25FA17}"/>
              </a:ext>
            </a:extLst>
          </p:cNvPr>
          <p:cNvPicPr>
            <a:picLocks noChangeAspect="1"/>
          </p:cNvPicPr>
          <p:nvPr/>
        </p:nvPicPr>
        <p:blipFill>
          <a:blip r:embed="rId2"/>
          <a:stretch>
            <a:fillRect/>
          </a:stretch>
        </p:blipFill>
        <p:spPr>
          <a:xfrm>
            <a:off x="1482436" y="1483783"/>
            <a:ext cx="9227127" cy="3890434"/>
          </a:xfrm>
          <a:prstGeom prst="rect">
            <a:avLst/>
          </a:prstGeom>
        </p:spPr>
      </p:pic>
      <p:pic>
        <p:nvPicPr>
          <p:cNvPr id="9" name="그림 8">
            <a:extLst>
              <a:ext uri="{FF2B5EF4-FFF2-40B4-BE49-F238E27FC236}">
                <a16:creationId xmlns:a16="http://schemas.microsoft.com/office/drawing/2014/main" id="{8968482A-F4CF-F900-EE59-1FE7B9440897}"/>
              </a:ext>
            </a:extLst>
          </p:cNvPr>
          <p:cNvPicPr>
            <a:picLocks noChangeAspect="1"/>
          </p:cNvPicPr>
          <p:nvPr/>
        </p:nvPicPr>
        <p:blipFill>
          <a:blip r:embed="rId3"/>
          <a:stretch>
            <a:fillRect/>
          </a:stretch>
        </p:blipFill>
        <p:spPr>
          <a:xfrm>
            <a:off x="1008940" y="647312"/>
            <a:ext cx="10174120" cy="5563376"/>
          </a:xfrm>
          <a:prstGeom prst="rect">
            <a:avLst/>
          </a:prstGeom>
        </p:spPr>
      </p:pic>
      <p:pic>
        <p:nvPicPr>
          <p:cNvPr id="7" name="그림 6">
            <a:extLst>
              <a:ext uri="{FF2B5EF4-FFF2-40B4-BE49-F238E27FC236}">
                <a16:creationId xmlns:a16="http://schemas.microsoft.com/office/drawing/2014/main" id="{77484E98-637C-1726-193B-EDFEEABE7401}"/>
              </a:ext>
            </a:extLst>
          </p:cNvPr>
          <p:cNvPicPr>
            <a:picLocks noChangeAspect="1"/>
          </p:cNvPicPr>
          <p:nvPr/>
        </p:nvPicPr>
        <p:blipFill>
          <a:blip r:embed="rId4"/>
          <a:stretch>
            <a:fillRect/>
          </a:stretch>
        </p:blipFill>
        <p:spPr>
          <a:xfrm>
            <a:off x="1008940" y="354956"/>
            <a:ext cx="10571263" cy="5978994"/>
          </a:xfrm>
          <a:prstGeom prst="rect">
            <a:avLst/>
          </a:prstGeom>
        </p:spPr>
      </p:pic>
      <p:sp>
        <p:nvSpPr>
          <p:cNvPr id="10" name="TextBox 9">
            <a:extLst>
              <a:ext uri="{FF2B5EF4-FFF2-40B4-BE49-F238E27FC236}">
                <a16:creationId xmlns:a16="http://schemas.microsoft.com/office/drawing/2014/main" id="{5EC3830A-84C1-351A-BF6A-836F522E7B01}"/>
              </a:ext>
            </a:extLst>
          </p:cNvPr>
          <p:cNvSpPr txBox="1"/>
          <p:nvPr/>
        </p:nvSpPr>
        <p:spPr>
          <a:xfrm>
            <a:off x="8857279" y="6611779"/>
            <a:ext cx="3334721" cy="246221"/>
          </a:xfrm>
          <a:prstGeom prst="rect">
            <a:avLst/>
          </a:prstGeom>
          <a:noFill/>
        </p:spPr>
        <p:txBody>
          <a:bodyPr wrap="square">
            <a:spAutoFit/>
          </a:bodyPr>
          <a:lstStyle/>
          <a:p>
            <a:pPr marL="0" indent="0" algn="r">
              <a:buNone/>
            </a:pPr>
            <a:r>
              <a:rPr lang="en-US" altLang="zh-CN" sz="1000" dirty="0">
                <a:ea typeface="宋体" panose="02010600030101010101" pitchFamily="2" charset="-122"/>
              </a:rPr>
              <a:t>[1] https://www.youtube.com/watch?v=tIDhFPhrCbU</a:t>
            </a:r>
          </a:p>
        </p:txBody>
      </p:sp>
      <p:sp>
        <p:nvSpPr>
          <p:cNvPr id="11" name="TextBox 10">
            <a:extLst>
              <a:ext uri="{FF2B5EF4-FFF2-40B4-BE49-F238E27FC236}">
                <a16:creationId xmlns:a16="http://schemas.microsoft.com/office/drawing/2014/main" id="{5A5068D3-4555-D740-2726-622BE71BDD4B}"/>
              </a:ext>
            </a:extLst>
          </p:cNvPr>
          <p:cNvSpPr txBox="1"/>
          <p:nvPr/>
        </p:nvSpPr>
        <p:spPr>
          <a:xfrm>
            <a:off x="11183060" y="5718321"/>
            <a:ext cx="396915" cy="369332"/>
          </a:xfrm>
          <a:prstGeom prst="rect">
            <a:avLst/>
          </a:prstGeom>
          <a:noFill/>
        </p:spPr>
        <p:txBody>
          <a:bodyPr wrap="square">
            <a:spAutoFit/>
          </a:bodyPr>
          <a:lstStyle/>
          <a:p>
            <a:pPr marL="0" indent="0">
              <a:buNone/>
            </a:pPr>
            <a:r>
              <a:rPr lang="en-US" altLang="zh-CN" sz="1800" dirty="0">
                <a:ea typeface="宋体" panose="02010600030101010101" pitchFamily="2" charset="-122"/>
              </a:rPr>
              <a:t>[1]</a:t>
            </a:r>
          </a:p>
        </p:txBody>
      </p:sp>
    </p:spTree>
    <p:extLst>
      <p:ext uri="{BB962C8B-B14F-4D97-AF65-F5344CB8AC3E}">
        <p14:creationId xmlns:p14="http://schemas.microsoft.com/office/powerpoint/2010/main" val="219712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CA3549-0D80-766B-0C14-9D6C5D34036F}"/>
              </a:ext>
            </a:extLst>
          </p:cNvPr>
          <p:cNvSpPr>
            <a:spLocks noGrp="1"/>
          </p:cNvSpPr>
          <p:nvPr>
            <p:ph type="title"/>
          </p:nvPr>
        </p:nvSpPr>
        <p:spPr/>
        <p:txBody>
          <a:bodyPr/>
          <a:lstStyle/>
          <a:p>
            <a:r>
              <a:rPr lang="en-US" altLang="ko-KR" dirty="0"/>
              <a:t>Travelling Salesman Problem (TSP)</a:t>
            </a:r>
            <a:endParaRPr lang="ko-KR" altLang="en-US" dirty="0"/>
          </a:p>
        </p:txBody>
      </p:sp>
      <p:sp>
        <p:nvSpPr>
          <p:cNvPr id="4" name="TextBox 3">
            <a:extLst>
              <a:ext uri="{FF2B5EF4-FFF2-40B4-BE49-F238E27FC236}">
                <a16:creationId xmlns:a16="http://schemas.microsoft.com/office/drawing/2014/main" id="{ABC0EAC0-D964-8BC4-89DE-D3C2F6B668A5}"/>
              </a:ext>
            </a:extLst>
          </p:cNvPr>
          <p:cNvSpPr txBox="1"/>
          <p:nvPr/>
        </p:nvSpPr>
        <p:spPr>
          <a:xfrm>
            <a:off x="9257153" y="6171793"/>
            <a:ext cx="396915" cy="369332"/>
          </a:xfrm>
          <a:prstGeom prst="rect">
            <a:avLst/>
          </a:prstGeom>
          <a:noFill/>
        </p:spPr>
        <p:txBody>
          <a:bodyPr wrap="square">
            <a:spAutoFit/>
          </a:bodyPr>
          <a:lstStyle/>
          <a:p>
            <a:pPr marL="0" indent="0">
              <a:buNone/>
            </a:pPr>
            <a:r>
              <a:rPr lang="en-US" altLang="zh-CN" sz="1800" dirty="0">
                <a:ea typeface="宋体" panose="02010600030101010101" pitchFamily="2" charset="-122"/>
              </a:rPr>
              <a:t>[7]</a:t>
            </a:r>
          </a:p>
        </p:txBody>
      </p:sp>
      <p:pic>
        <p:nvPicPr>
          <p:cNvPr id="6" name="그림 5">
            <a:extLst>
              <a:ext uri="{FF2B5EF4-FFF2-40B4-BE49-F238E27FC236}">
                <a16:creationId xmlns:a16="http://schemas.microsoft.com/office/drawing/2014/main" id="{5E16D82C-96DD-8D86-2A26-BD22673B708D}"/>
              </a:ext>
            </a:extLst>
          </p:cNvPr>
          <p:cNvPicPr>
            <a:picLocks noChangeAspect="1"/>
          </p:cNvPicPr>
          <p:nvPr/>
        </p:nvPicPr>
        <p:blipFill>
          <a:blip r:embed="rId2"/>
          <a:stretch>
            <a:fillRect/>
          </a:stretch>
        </p:blipFill>
        <p:spPr>
          <a:xfrm>
            <a:off x="2931670" y="1720802"/>
            <a:ext cx="6325483" cy="4820323"/>
          </a:xfrm>
          <a:prstGeom prst="rect">
            <a:avLst/>
          </a:prstGeom>
        </p:spPr>
      </p:pic>
      <p:sp>
        <p:nvSpPr>
          <p:cNvPr id="7" name="TextBox 6">
            <a:extLst>
              <a:ext uri="{FF2B5EF4-FFF2-40B4-BE49-F238E27FC236}">
                <a16:creationId xmlns:a16="http://schemas.microsoft.com/office/drawing/2014/main" id="{2728DA19-4B41-64F0-7C32-FFEB235C8F09}"/>
              </a:ext>
            </a:extLst>
          </p:cNvPr>
          <p:cNvSpPr txBox="1"/>
          <p:nvPr/>
        </p:nvSpPr>
        <p:spPr>
          <a:xfrm>
            <a:off x="8857279" y="6611779"/>
            <a:ext cx="3334721" cy="415498"/>
          </a:xfrm>
          <a:prstGeom prst="rect">
            <a:avLst/>
          </a:prstGeom>
          <a:noFill/>
        </p:spPr>
        <p:txBody>
          <a:bodyPr wrap="square">
            <a:spAutoFit/>
          </a:bodyPr>
          <a:lstStyle/>
          <a:p>
            <a:pPr algn="r"/>
            <a:r>
              <a:rPr lang="en-US" altLang="zh-CN" sz="1000" dirty="0">
                <a:ea typeface="宋体" panose="02010600030101010101" pitchFamily="2" charset="-122"/>
              </a:rPr>
              <a:t>[7] </a:t>
            </a:r>
            <a:r>
              <a:rPr lang="en-US" altLang="zh-CN" sz="1100" dirty="0">
                <a:ea typeface="宋体" panose="02010600030101010101" pitchFamily="2" charset="-122"/>
                <a:hlinkClick r:id="rId3"/>
              </a:rPr>
              <a:t>https://www.youtube.com/watch?v=saNk8h2KuVE</a:t>
            </a:r>
            <a:endParaRPr lang="en-US" altLang="zh-CN" sz="1100" dirty="0">
              <a:ea typeface="宋体" panose="02010600030101010101" pitchFamily="2" charset="-122"/>
            </a:endParaRPr>
          </a:p>
          <a:p>
            <a:pPr marL="0" indent="0" algn="r">
              <a:buNone/>
            </a:pPr>
            <a:endParaRPr lang="en-US" altLang="zh-CN" sz="1000" dirty="0">
              <a:ea typeface="宋体" panose="02010600030101010101" pitchFamily="2" charset="-122"/>
            </a:endParaRPr>
          </a:p>
        </p:txBody>
      </p:sp>
    </p:spTree>
    <p:extLst>
      <p:ext uri="{BB962C8B-B14F-4D97-AF65-F5344CB8AC3E}">
        <p14:creationId xmlns:p14="http://schemas.microsoft.com/office/powerpoint/2010/main" val="3595833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회로">
  <a:themeElements>
    <a:clrScheme name="회로">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회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회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TM04033919[[fn=회로]]</Template>
  <TotalTime>473</TotalTime>
  <Words>2135</Words>
  <Application>Microsoft Office PowerPoint</Application>
  <PresentationFormat>와이드스크린</PresentationFormat>
  <Paragraphs>99</Paragraphs>
  <Slides>17</Slides>
  <Notes>3</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17</vt:i4>
      </vt:variant>
    </vt:vector>
  </HeadingPairs>
  <TitlesOfParts>
    <vt:vector size="21" baseType="lpstr">
      <vt:lpstr>Malgun Gothic</vt:lpstr>
      <vt:lpstr>Arial</vt:lpstr>
      <vt:lpstr>Tw Cen MT</vt:lpstr>
      <vt:lpstr>회로</vt:lpstr>
      <vt:lpstr>Tabu Search scheduling algorithm</vt:lpstr>
      <vt:lpstr>Motivation</vt:lpstr>
      <vt:lpstr>Agenda</vt:lpstr>
      <vt:lpstr>TABU SEARCH SCHEDULING ALGORITHM</vt:lpstr>
      <vt:lpstr>Strategies</vt:lpstr>
      <vt:lpstr>Concept &amp; terminology</vt:lpstr>
      <vt:lpstr>Concept &amp; terminology</vt:lpstr>
      <vt:lpstr>PowerPoint 프레젠테이션</vt:lpstr>
      <vt:lpstr>Travelling Salesman Problem (TSP)</vt:lpstr>
      <vt:lpstr>PowerPoint 프레젠테이션</vt:lpstr>
      <vt:lpstr>Relation to high level synthesis (HLS) [8]</vt:lpstr>
      <vt:lpstr>Relation to HW/SW Codesign [8]</vt:lpstr>
      <vt:lpstr>Implementation in python</vt:lpstr>
      <vt:lpstr>Implementation in python</vt:lpstr>
      <vt:lpstr>Implementation in python</vt:lpstr>
      <vt:lpstr>Applications of tabu search scheduling [10]</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Tabu Search scheduling algorithm</dc:title>
  <dc:creator>Heansuh Lee</dc:creator>
  <cp:lastModifiedBy>Heansuh Lee</cp:lastModifiedBy>
  <cp:revision>6</cp:revision>
  <dcterms:created xsi:type="dcterms:W3CDTF">2023-07-02T14:13:27Z</dcterms:created>
  <dcterms:modified xsi:type="dcterms:W3CDTF">2023-07-02T22:06:40Z</dcterms:modified>
</cp:coreProperties>
</file>