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alan heanu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RobotoSlab-bold.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01T14:53:39.888">
    <p:pos x="1812" y="1944"/>
    <p:text>In the 1970s, Goldstein, Harmon, and Lesk were able to add increased accuracy to a manual facial recognition system. They used 21 specific subjective markers including lip thickness and hair color in order to identify faces automatically. As with Bledsoe’s system, the actual biometrics had to still be manually computed.</p:text>
  </p:cm>
  <p:cm authorId="0" idx="2" dt="2017-11-01T15:20:20.526">
    <p:pos x="3046" y="1944"/>
    <p:text>EIGENFACES (LATE 1980S-EARLY 1990S)
In 1988, Sirovich and Kirby began applying linear algebra to the problem of facial recognition. What became known as the Eigenface approach started as a search for a low-dimensional representation of facial images. Sirovich and Kriby were able to show that feature analysis on a collection of facial images could form a set of basic features. They were also able to show that less than one hundred values were required in order to accurately code a normalized face image.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7-11-02T12:08:01.804">
    <p:pos x="6000" y="0"/>
    <p:text>https://homepages.cae.wisc.edu/~ece533/project/f06/orts_rpt.pdf
1. Acquire a database of face images, calculate the eigenfaces and
determine the face space with all them. It will be necessary for
further recognitions.
2. When a new image is found, calculate its set of weights. 
5
3. Determine if the image is a face; to do so, we have to see of it is
close enough to the face space.
4. Finally, it will be determined if the image corresponds to a known
face of the database of not.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acefirst.com/blog/brief-history-of-face-recognition-softwar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sz="1400">
              <a:solidFill>
                <a:srgbClr val="0091EA"/>
              </a:solidFill>
              <a:latin typeface="Roboto Slab"/>
              <a:ea typeface="Roboto Slab"/>
              <a:cs typeface="Roboto Slab"/>
              <a:sym typeface="Roboto Slab"/>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u="sng">
                <a:solidFill>
                  <a:schemeClr val="hlink"/>
                </a:solidFill>
                <a:hlinkClick r:id="rId2"/>
              </a:rPr>
              <a:t>https://www.facefirst.com/blog/brief-history-of-face-recognition-software/</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fortune.com/2015/03/17/google-facenet-artificial-intelligence/" TargetMode="External"/><Relationship Id="rId4" Type="http://schemas.openxmlformats.org/officeDocument/2006/relationships/hyperlink" Target="https://www.google.com/url?q=https://www.cs.toronto.edu/~ranzato/publications/taigman_cvpr14.pdf&amp;sa=D&amp;ust=1509625663642000&amp;usg=AFQjCNFW2mq8wgHhuWr0tUkUaA6NMxN_og" TargetMode="External"/><Relationship Id="rId5" Type="http://schemas.openxmlformats.org/officeDocument/2006/relationships/hyperlink" Target="https://www.google.com/url?q=http://www.vcl.fer.hr/papers_pdf/Appearance-based%2520Statistical%2520Methods%2520for%2520Face%2520Recognition.pdf&amp;sa=D&amp;ust=1509625663644000&amp;usg=AFQjCNH-WI9ldjJsCxO4VHgfMlTpKcDeLA" TargetMode="External"/><Relationship Id="rId6" Type="http://schemas.openxmlformats.org/officeDocument/2006/relationships/hyperlink" Target="https://www.researchgate.net/publication/233864740_Face_Recognition_A_Literature_Re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GB"/>
              <a:t>Facial Recognition </a:t>
            </a:r>
          </a:p>
          <a:p>
            <a:pPr indent="457200" lvl="0" marL="914400">
              <a:spcBef>
                <a:spcPts val="0"/>
              </a:spcBef>
              <a:buNone/>
            </a:pPr>
            <a:r>
              <a:t/>
            </a:r>
            <a:endParaRPr sz="3000"/>
          </a:p>
        </p:txBody>
      </p:sp>
      <p:sp>
        <p:nvSpPr>
          <p:cNvPr id="135" name="Shape 135"/>
          <p:cNvSpPr txBox="1"/>
          <p:nvPr>
            <p:ph idx="1" type="subTitle"/>
          </p:nvPr>
        </p:nvSpPr>
        <p:spPr>
          <a:xfrm>
            <a:off x="1623850" y="3194050"/>
            <a:ext cx="6930900" cy="1769400"/>
          </a:xfrm>
          <a:prstGeom prst="rect">
            <a:avLst/>
          </a:prstGeom>
        </p:spPr>
        <p:txBody>
          <a:bodyPr anchorCtr="0" anchor="t" bIns="91425" lIns="91425" rIns="91425" wrap="square" tIns="91425">
            <a:noAutofit/>
          </a:bodyPr>
          <a:lstStyle/>
          <a:p>
            <a:pPr lvl="0">
              <a:spcBef>
                <a:spcPts val="0"/>
              </a:spcBef>
              <a:buNone/>
            </a:pPr>
            <a:r>
              <a:rPr lang="en-GB"/>
              <a:t> 	</a:t>
            </a:r>
            <a:r>
              <a:rPr lang="en-GB" sz="1800">
                <a:solidFill>
                  <a:srgbClr val="0091EA"/>
                </a:solidFill>
                <a:latin typeface="Roboto Slab"/>
                <a:ea typeface="Roboto Slab"/>
                <a:cs typeface="Roboto Slab"/>
                <a:sym typeface="Roboto Slab"/>
              </a:rPr>
              <a:t>Presenter: Alan Heanue</a:t>
            </a:r>
          </a:p>
          <a:p>
            <a:pPr indent="457200" lvl="0" rtl="0" algn="l">
              <a:lnSpc>
                <a:spcPct val="150000"/>
              </a:lnSpc>
              <a:spcBef>
                <a:spcPts val="0"/>
              </a:spcBef>
              <a:buNone/>
            </a:pPr>
            <a:r>
              <a:rPr lang="en-GB" sz="1800">
                <a:solidFill>
                  <a:srgbClr val="0091EA"/>
                </a:solidFill>
                <a:latin typeface="Roboto Slab"/>
                <a:ea typeface="Roboto Slab"/>
                <a:cs typeface="Roboto Slab"/>
                <a:sym typeface="Roboto Slab"/>
              </a:rPr>
              <a:t>Supervisor: Dr Martin Kenirons</a:t>
            </a:r>
          </a:p>
          <a:p>
            <a:pPr lvl="0" rtl="0" algn="r">
              <a:lnSpc>
                <a:spcPct val="150000"/>
              </a:lnSpc>
              <a:spcBef>
                <a:spcPts val="0"/>
              </a:spcBef>
              <a:buNone/>
            </a:pPr>
            <a:r>
              <a:t/>
            </a:r>
            <a:endParaRPr sz="1800">
              <a:solidFill>
                <a:srgbClr val="0091EA"/>
              </a:solidFill>
              <a:latin typeface="Roboto Slab"/>
              <a:ea typeface="Roboto Slab"/>
              <a:cs typeface="Roboto Slab"/>
              <a:sym typeface="Roboto Slab"/>
            </a:endParaRPr>
          </a:p>
          <a:p>
            <a:pPr lvl="0" rtl="0" algn="r">
              <a:lnSpc>
                <a:spcPct val="150000"/>
              </a:lnSpc>
              <a:spcBef>
                <a:spcPts val="0"/>
              </a:spcBef>
              <a:buNone/>
            </a:pPr>
            <a:r>
              <a:t/>
            </a:r>
            <a:endParaRPr sz="1200">
              <a:solidFill>
                <a:srgbClr val="0091EA"/>
              </a:solidFill>
              <a:latin typeface="Roboto Slab"/>
              <a:ea typeface="Roboto Slab"/>
              <a:cs typeface="Roboto Slab"/>
              <a:sym typeface="Roboto Slab"/>
            </a:endParaRPr>
          </a:p>
          <a:p>
            <a:pPr lvl="0" rtl="0" algn="r">
              <a:lnSpc>
                <a:spcPct val="150000"/>
              </a:lnSpc>
              <a:spcBef>
                <a:spcPts val="0"/>
              </a:spcBef>
              <a:buNone/>
            </a:pPr>
            <a:r>
              <a:rPr lang="en-GB" sz="1200">
                <a:solidFill>
                  <a:srgbClr val="0091EA"/>
                </a:solidFill>
                <a:latin typeface="Roboto Slab"/>
                <a:ea typeface="Roboto Slab"/>
                <a:cs typeface="Roboto Slab"/>
                <a:sym typeface="Roboto Slab"/>
              </a:rPr>
              <a:t>Module: Research Methods | Nov. 7th 2017</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sz="3600"/>
              <a:t>References </a:t>
            </a:r>
          </a:p>
        </p:txBody>
      </p:sp>
      <p:sp>
        <p:nvSpPr>
          <p:cNvPr id="296" name="Shape 296"/>
          <p:cNvSpPr txBox="1"/>
          <p:nvPr/>
        </p:nvSpPr>
        <p:spPr>
          <a:xfrm>
            <a:off x="1470850" y="1225475"/>
            <a:ext cx="6769200" cy="3646800"/>
          </a:xfrm>
          <a:prstGeom prst="rect">
            <a:avLst/>
          </a:prstGeom>
          <a:noFill/>
          <a:ln>
            <a:noFill/>
          </a:ln>
        </p:spPr>
        <p:txBody>
          <a:bodyPr anchorCtr="0" anchor="t" bIns="91425" lIns="91425" rIns="91425" wrap="square" tIns="91425">
            <a:noAutofit/>
          </a:bodyPr>
          <a:lstStyle/>
          <a:p>
            <a:pPr indent="-228600" lvl="0" marL="457200" rtl="0">
              <a:spcBef>
                <a:spcPts val="0"/>
              </a:spcBef>
              <a:buClr>
                <a:schemeClr val="lt2"/>
              </a:buClr>
              <a:buChar char="●"/>
            </a:pPr>
            <a:r>
              <a:rPr lang="en-GB" u="sng">
                <a:solidFill>
                  <a:schemeClr val="hlink"/>
                </a:solidFill>
                <a:hlinkClick r:id="rId3"/>
              </a:rPr>
              <a:t>http://fortune.com/2015/03/17/google-facenet-artificial-intelligence/</a:t>
            </a:r>
          </a:p>
          <a:p>
            <a:pPr lvl="0" rtl="0">
              <a:spcBef>
                <a:spcPts val="0"/>
              </a:spcBef>
              <a:buNone/>
            </a:pPr>
            <a:r>
              <a:t/>
            </a:r>
            <a:endParaRPr>
              <a:solidFill>
                <a:schemeClr val="lt2"/>
              </a:solidFill>
            </a:endParaRPr>
          </a:p>
          <a:p>
            <a:pPr indent="-228600" lvl="0" marL="457200" rtl="0">
              <a:spcBef>
                <a:spcPts val="0"/>
              </a:spcBef>
              <a:buClr>
                <a:schemeClr val="lt2"/>
              </a:buClr>
              <a:buChar char="●"/>
            </a:pPr>
            <a:r>
              <a:rPr lang="en-GB" u="sng">
                <a:solidFill>
                  <a:schemeClr val="hlink"/>
                </a:solidFill>
                <a:hlinkClick r:id="rId4"/>
              </a:rPr>
              <a:t>https://www.google.com/url?q=https://www.cs.toronto.edu/~ranzato/publications/taigman_cvpr14.pdf&amp;sa=D&amp;ust=1509625663642000&amp;usg=AFQjCNFW2mq8wgHhuWr0tUkUaA6NMxN_og</a:t>
            </a:r>
          </a:p>
          <a:p>
            <a:pPr lvl="0" rtl="0">
              <a:spcBef>
                <a:spcPts val="0"/>
              </a:spcBef>
              <a:buNone/>
            </a:pPr>
            <a:r>
              <a:t/>
            </a:r>
            <a:endParaRPr>
              <a:solidFill>
                <a:schemeClr val="lt2"/>
              </a:solidFill>
            </a:endParaRPr>
          </a:p>
          <a:p>
            <a:pPr indent="-228600" lvl="0" marL="457200" rtl="0">
              <a:spcBef>
                <a:spcPts val="0"/>
              </a:spcBef>
              <a:buClr>
                <a:schemeClr val="lt2"/>
              </a:buClr>
              <a:buChar char="●"/>
            </a:pPr>
            <a:r>
              <a:rPr lang="en-GB" u="sng">
                <a:solidFill>
                  <a:schemeClr val="hlink"/>
                </a:solidFill>
                <a:hlinkClick r:id="rId5"/>
              </a:rPr>
              <a:t>https://www.google.com/url?q=http://www.vcl.fer.hr/papers_pdf/Appearance-based%2520Statistical%2520Methods%2520for%2520Face%2520Recognition.pdf&amp;sa=D&amp;ust=1509625663644000&amp;usg=AFQjCNH-WI9ldjJsCxO4VHgfMlTpKcDeLA</a:t>
            </a:r>
          </a:p>
          <a:p>
            <a:pPr lvl="0" rtl="0">
              <a:spcBef>
                <a:spcPts val="0"/>
              </a:spcBef>
              <a:buNone/>
            </a:pPr>
            <a:r>
              <a:t/>
            </a:r>
            <a:endParaRPr>
              <a:solidFill>
                <a:schemeClr val="lt2"/>
              </a:solidFill>
            </a:endParaRPr>
          </a:p>
          <a:p>
            <a:pPr indent="-228600" lvl="0" marL="457200" rtl="0">
              <a:spcBef>
                <a:spcPts val="0"/>
              </a:spcBef>
              <a:buClr>
                <a:schemeClr val="lt2"/>
              </a:buClr>
              <a:buChar char="●"/>
            </a:pPr>
            <a:r>
              <a:rPr lang="en-GB" u="sng">
                <a:solidFill>
                  <a:schemeClr val="hlink"/>
                </a:solidFill>
                <a:hlinkClick r:id="rId6"/>
              </a:rPr>
              <a:t>https://www.researchgate.net/publication/233864740_Face_Recognition_A_Literature_Review</a:t>
            </a:r>
          </a:p>
          <a:p>
            <a:pPr lvl="0" rtl="0">
              <a:spcBef>
                <a:spcPts val="0"/>
              </a:spcBef>
              <a:buNone/>
            </a:pPr>
            <a:r>
              <a:t/>
            </a:r>
            <a:endParaRPr>
              <a:solidFill>
                <a:schemeClr val="lt2"/>
              </a:solidFill>
            </a:endParaRPr>
          </a:p>
          <a:p>
            <a:pPr indent="-228600" lvl="0" marL="457200" rtl="0">
              <a:spcBef>
                <a:spcPts val="0"/>
              </a:spcBef>
              <a:buClr>
                <a:schemeClr val="lt2"/>
              </a:buClr>
              <a:buChar char="●"/>
            </a:pPr>
            <a:r>
              <a:rPr lang="en-GB">
                <a:solidFill>
                  <a:schemeClr val="lt2"/>
                </a:solidFill>
              </a:rPr>
              <a:t>https://www.cs.toronto.edu/~ranzato/publications/taigman_cvpr14.pdf</a:t>
            </a:r>
          </a:p>
          <a:p>
            <a:pPr lvl="0">
              <a:spcBef>
                <a:spcPts val="0"/>
              </a:spcBef>
              <a:buNone/>
            </a:pPr>
            <a:r>
              <a:t/>
            </a:r>
            <a:endParaRPr>
              <a:solidFill>
                <a:schemeClr val="lt2"/>
              </a:solidFill>
            </a:endParaRPr>
          </a:p>
          <a:p>
            <a:pPr lvl="0" rtl="0">
              <a:spcBef>
                <a:spcPts val="0"/>
              </a:spcBef>
              <a:buNone/>
            </a:pPr>
            <a:r>
              <a:t/>
            </a:r>
            <a:endParaRPr>
              <a:solidFill>
                <a:schemeClr val="lt2"/>
              </a:solidFill>
            </a:endParaRPr>
          </a:p>
          <a:p>
            <a:pPr lvl="0" rtl="0">
              <a:spcBef>
                <a:spcPts val="0"/>
              </a:spcBef>
              <a:buNone/>
            </a:pPr>
            <a:r>
              <a:t/>
            </a:r>
            <a:endParaRPr>
              <a:solidFill>
                <a:schemeClr val="lt2"/>
              </a:solidFill>
            </a:endParaRPr>
          </a:p>
          <a:p>
            <a:pPr lvl="0" rtl="0">
              <a:spcBef>
                <a:spcPts val="0"/>
              </a:spcBef>
              <a:buNone/>
            </a:pPr>
            <a:r>
              <a:t/>
            </a:r>
            <a:endParaRPr>
              <a:solidFill>
                <a:schemeClr val="lt2"/>
              </a:solidFill>
            </a:endParaRPr>
          </a:p>
          <a:p>
            <a:pPr lvl="0">
              <a:spcBef>
                <a:spcPts val="0"/>
              </a:spcBef>
              <a:buNone/>
            </a:pPr>
            <a:r>
              <a:t/>
            </a:r>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1345475" y="2393550"/>
            <a:ext cx="7038900" cy="914100"/>
          </a:xfrm>
          <a:prstGeom prst="rect">
            <a:avLst/>
          </a:prstGeom>
        </p:spPr>
        <p:txBody>
          <a:bodyPr anchorCtr="0" anchor="t" bIns="91425" lIns="91425" rIns="91425" wrap="square" tIns="91425">
            <a:noAutofit/>
          </a:bodyPr>
          <a:lstStyle/>
          <a:p>
            <a:pPr lvl="0">
              <a:spcBef>
                <a:spcPts val="0"/>
              </a:spcBef>
              <a:buNone/>
            </a:pPr>
            <a:r>
              <a:rPr lang="en-GB" sz="3600"/>
              <a:t>QUESTIONS ???</a:t>
            </a:r>
          </a:p>
          <a:p>
            <a:pPr lvl="0">
              <a:spcBef>
                <a:spcPts val="0"/>
              </a:spcBef>
              <a:buNone/>
            </a:pPr>
            <a:r>
              <a:rPr lang="en-GB" sz="3600"/>
              <a:t> </a:t>
            </a:r>
          </a:p>
          <a:p>
            <a:pPr lvl="0">
              <a:spcBef>
                <a:spcPts val="0"/>
              </a:spcBef>
              <a:buNone/>
            </a:pPr>
            <a:r>
              <a:rPr lang="en-GB"/>
              <a:t> </a:t>
            </a:r>
          </a:p>
        </p:txBody>
      </p:sp>
      <p:pic>
        <p:nvPicPr>
          <p:cNvPr id="302" name="Shape 302"/>
          <p:cNvPicPr preferRelativeResize="0"/>
          <p:nvPr/>
        </p:nvPicPr>
        <p:blipFill>
          <a:blip r:embed="rId3">
            <a:alphaModFix/>
          </a:blip>
          <a:stretch>
            <a:fillRect/>
          </a:stretch>
        </p:blipFill>
        <p:spPr>
          <a:xfrm>
            <a:off x="4503300" y="1186193"/>
            <a:ext cx="4136750" cy="4146965"/>
          </a:xfrm>
          <a:prstGeom prst="rect">
            <a:avLst/>
          </a:prstGeom>
          <a:noFill/>
          <a:ln>
            <a:noFill/>
          </a:ln>
        </p:spPr>
      </p:pic>
      <p:sp>
        <p:nvSpPr>
          <p:cNvPr id="303" name="Shape 303"/>
          <p:cNvSpPr/>
          <p:nvPr/>
        </p:nvSpPr>
        <p:spPr>
          <a:xfrm>
            <a:off x="7063350" y="1115775"/>
            <a:ext cx="1839900" cy="1073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GB"/>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0" y="634250"/>
            <a:ext cx="4792200" cy="754500"/>
          </a:xfrm>
          <a:prstGeom prst="rect">
            <a:avLst/>
          </a:prstGeom>
        </p:spPr>
        <p:txBody>
          <a:bodyPr anchorCtr="0" anchor="t" bIns="91425" lIns="91425" rIns="91425" wrap="square" tIns="91425">
            <a:noAutofit/>
          </a:bodyPr>
          <a:lstStyle/>
          <a:p>
            <a:pPr indent="457200" lvl="0" marL="1371600" rtl="0">
              <a:spcBef>
                <a:spcPts val="0"/>
              </a:spcBef>
              <a:buNone/>
            </a:pPr>
            <a:r>
              <a:rPr lang="en-GB">
                <a:latin typeface="Roboto Slab"/>
                <a:ea typeface="Roboto Slab"/>
                <a:cs typeface="Roboto Slab"/>
                <a:sym typeface="Roboto Slab"/>
              </a:rPr>
              <a:t>Overview</a:t>
            </a:r>
          </a:p>
        </p:txBody>
      </p:sp>
      <p:sp>
        <p:nvSpPr>
          <p:cNvPr id="141" name="Shape 141"/>
          <p:cNvSpPr/>
          <p:nvPr/>
        </p:nvSpPr>
        <p:spPr>
          <a:xfrm>
            <a:off x="2469425" y="3139850"/>
            <a:ext cx="2142300" cy="1911600"/>
          </a:xfrm>
          <a:prstGeom prst="ellipse">
            <a:avLst/>
          </a:prstGeom>
          <a:noFill/>
          <a:ln cap="flat" cmpd="sng" w="9525">
            <a:solidFill>
              <a:srgbClr val="57BB8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GB" sz="1800">
                <a:solidFill>
                  <a:srgbClr val="0091EA"/>
                </a:solidFill>
                <a:latin typeface="Roboto Slab"/>
                <a:ea typeface="Roboto Slab"/>
                <a:cs typeface="Roboto Slab"/>
                <a:sym typeface="Roboto Slab"/>
              </a:rPr>
              <a:t>  History &amp;                   Methods  </a:t>
            </a:r>
          </a:p>
        </p:txBody>
      </p:sp>
      <p:sp>
        <p:nvSpPr>
          <p:cNvPr id="142" name="Shape 142"/>
          <p:cNvSpPr/>
          <p:nvPr/>
        </p:nvSpPr>
        <p:spPr>
          <a:xfrm>
            <a:off x="4611725" y="1148150"/>
            <a:ext cx="2142300" cy="1911600"/>
          </a:xfrm>
          <a:prstGeom prst="ellipse">
            <a:avLst/>
          </a:prstGeom>
          <a:noFill/>
          <a:ln cap="flat" cmpd="sng" w="9525">
            <a:solidFill>
              <a:srgbClr val="57BB8A"/>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1700">
                <a:solidFill>
                  <a:srgbClr val="0091EA"/>
                </a:solidFill>
                <a:latin typeface="Roboto Slab"/>
                <a:ea typeface="Roboto Slab"/>
                <a:cs typeface="Roboto Slab"/>
                <a:sym typeface="Roboto Slab"/>
              </a:rPr>
              <a:t>Social Media </a:t>
            </a:r>
            <a:r>
              <a:rPr lang="en-GB" sz="1800">
                <a:solidFill>
                  <a:srgbClr val="0091EA"/>
                </a:solidFill>
                <a:latin typeface="Roboto Slab"/>
                <a:ea typeface="Roboto Slab"/>
                <a:cs typeface="Roboto Slab"/>
                <a:sym typeface="Roboto Slab"/>
              </a:rPr>
              <a:t> </a:t>
            </a:r>
          </a:p>
        </p:txBody>
      </p:sp>
      <p:sp>
        <p:nvSpPr>
          <p:cNvPr id="143" name="Shape 143"/>
          <p:cNvSpPr/>
          <p:nvPr/>
        </p:nvSpPr>
        <p:spPr>
          <a:xfrm>
            <a:off x="6754025" y="2971625"/>
            <a:ext cx="2142300" cy="1975500"/>
          </a:xfrm>
          <a:prstGeom prst="ellipse">
            <a:avLst/>
          </a:prstGeom>
          <a:noFill/>
          <a:ln cap="flat" cmpd="sng" w="9525">
            <a:solidFill>
              <a:srgbClr val="57BB8A"/>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GB" sz="1800">
                <a:solidFill>
                  <a:srgbClr val="0091EA"/>
                </a:solidFill>
                <a:latin typeface="Roboto Slab"/>
                <a:ea typeface="Roboto Slab"/>
                <a:cs typeface="Roboto Slab"/>
                <a:sym typeface="Roboto Slab"/>
              </a:rPr>
              <a:t>Conclusion</a:t>
            </a:r>
          </a:p>
          <a:p>
            <a:pPr indent="457200" lvl="0" rtl="0">
              <a:spcBef>
                <a:spcPts val="0"/>
              </a:spcBef>
              <a:buNone/>
            </a:pPr>
            <a:r>
              <a:rPr lang="en-GB" sz="1800">
                <a:solidFill>
                  <a:srgbClr val="0091EA"/>
                </a:solidFill>
                <a:latin typeface="Roboto Slab"/>
                <a:ea typeface="Roboto Slab"/>
                <a:cs typeface="Roboto Slab"/>
                <a:sym typeface="Roboto Slab"/>
              </a:rPr>
              <a:t>  &amp;</a:t>
            </a:r>
          </a:p>
          <a:p>
            <a:pPr indent="0" lvl="0" marL="0" rtl="0">
              <a:spcBef>
                <a:spcPts val="0"/>
              </a:spcBef>
              <a:buNone/>
            </a:pPr>
            <a:r>
              <a:rPr lang="en-GB" sz="1800">
                <a:solidFill>
                  <a:srgbClr val="0091EA"/>
                </a:solidFill>
                <a:latin typeface="Roboto Slab"/>
                <a:ea typeface="Roboto Slab"/>
                <a:cs typeface="Roboto Slab"/>
                <a:sym typeface="Roboto Slab"/>
              </a:rPr>
              <a:t> Questions </a:t>
            </a:r>
          </a:p>
        </p:txBody>
      </p:sp>
      <p:cxnSp>
        <p:nvCxnSpPr>
          <p:cNvPr id="144" name="Shape 144"/>
          <p:cNvCxnSpPr>
            <a:stCxn id="145" idx="5"/>
            <a:endCxn id="141" idx="1"/>
          </p:cNvCxnSpPr>
          <p:nvPr/>
        </p:nvCxnSpPr>
        <p:spPr>
          <a:xfrm>
            <a:off x="2223617" y="3139803"/>
            <a:ext cx="559500" cy="279900"/>
          </a:xfrm>
          <a:prstGeom prst="straightConnector1">
            <a:avLst/>
          </a:prstGeom>
          <a:noFill/>
          <a:ln cap="flat" cmpd="sng" w="9525">
            <a:solidFill>
              <a:schemeClr val="lt2"/>
            </a:solidFill>
            <a:prstDash val="solid"/>
            <a:round/>
            <a:headEnd len="lg" w="lg" type="none"/>
            <a:tailEnd len="lg" w="lg" type="triangle"/>
          </a:ln>
        </p:spPr>
      </p:cxnSp>
      <p:cxnSp>
        <p:nvCxnSpPr>
          <p:cNvPr id="146" name="Shape 146"/>
          <p:cNvCxnSpPr>
            <a:endCxn id="142" idx="3"/>
          </p:cNvCxnSpPr>
          <p:nvPr/>
        </p:nvCxnSpPr>
        <p:spPr>
          <a:xfrm flipH="1" rot="10800000">
            <a:off x="4219258" y="2779803"/>
            <a:ext cx="706200" cy="562800"/>
          </a:xfrm>
          <a:prstGeom prst="straightConnector1">
            <a:avLst/>
          </a:prstGeom>
          <a:noFill/>
          <a:ln cap="flat" cmpd="sng" w="9525">
            <a:solidFill>
              <a:schemeClr val="lt2"/>
            </a:solidFill>
            <a:prstDash val="solid"/>
            <a:round/>
            <a:headEnd len="lg" w="lg" type="none"/>
            <a:tailEnd len="lg" w="lg" type="triangle"/>
          </a:ln>
        </p:spPr>
      </p:cxnSp>
      <p:cxnSp>
        <p:nvCxnSpPr>
          <p:cNvPr id="147" name="Shape 147"/>
          <p:cNvCxnSpPr>
            <a:stCxn id="142" idx="5"/>
            <a:endCxn id="143" idx="1"/>
          </p:cNvCxnSpPr>
          <p:nvPr/>
        </p:nvCxnSpPr>
        <p:spPr>
          <a:xfrm>
            <a:off x="6440292" y="2779803"/>
            <a:ext cx="627600" cy="481200"/>
          </a:xfrm>
          <a:prstGeom prst="straightConnector1">
            <a:avLst/>
          </a:prstGeom>
          <a:noFill/>
          <a:ln cap="flat" cmpd="sng" w="9525">
            <a:solidFill>
              <a:schemeClr val="lt2"/>
            </a:solidFill>
            <a:prstDash val="solid"/>
            <a:round/>
            <a:headEnd len="lg" w="lg" type="none"/>
            <a:tailEnd len="lg" w="lg" type="triangle"/>
          </a:ln>
        </p:spPr>
      </p:cxnSp>
      <p:sp>
        <p:nvSpPr>
          <p:cNvPr id="145" name="Shape 145"/>
          <p:cNvSpPr/>
          <p:nvPr/>
        </p:nvSpPr>
        <p:spPr>
          <a:xfrm>
            <a:off x="395050" y="1508150"/>
            <a:ext cx="2142300" cy="1911600"/>
          </a:xfrm>
          <a:prstGeom prst="ellipse">
            <a:avLst/>
          </a:prstGeom>
          <a:noFill/>
          <a:ln cap="flat" cmpd="sng" w="9525">
            <a:solidFill>
              <a:srgbClr val="57BB8A"/>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1800">
                <a:solidFill>
                  <a:srgbClr val="0091EA"/>
                </a:solidFill>
                <a:latin typeface="Roboto Slab"/>
                <a:ea typeface="Roboto Slab"/>
                <a:cs typeface="Roboto Slab"/>
                <a:sym typeface="Roboto Slab"/>
              </a:rPr>
              <a:t>What is Facial Recognition</a:t>
            </a:r>
          </a:p>
        </p:txBody>
      </p:sp>
      <p:cxnSp>
        <p:nvCxnSpPr>
          <p:cNvPr id="148" name="Shape 148"/>
          <p:cNvCxnSpPr>
            <a:endCxn id="145" idx="0"/>
          </p:cNvCxnSpPr>
          <p:nvPr/>
        </p:nvCxnSpPr>
        <p:spPr>
          <a:xfrm>
            <a:off x="1040800" y="1388750"/>
            <a:ext cx="425400" cy="119400"/>
          </a:xfrm>
          <a:prstGeom prst="straightConnector1">
            <a:avLst/>
          </a:prstGeom>
          <a:noFill/>
          <a:ln cap="flat" cmpd="sng" w="9525">
            <a:solidFill>
              <a:schemeClr val="lt2"/>
            </a:solidFill>
            <a:prstDash val="solid"/>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GB" sz="1800">
                <a:latin typeface="Roboto Slab"/>
                <a:ea typeface="Roboto Slab"/>
                <a:cs typeface="Roboto Slab"/>
                <a:sym typeface="Roboto Slab"/>
              </a:rPr>
              <a:t>What is Facial Recognition ?</a:t>
            </a:r>
            <a:r>
              <a:rPr lang="en-GB" sz="1800">
                <a:solidFill>
                  <a:srgbClr val="0091EA"/>
                </a:solidFill>
                <a:latin typeface="Roboto Slab"/>
                <a:ea typeface="Roboto Slab"/>
                <a:cs typeface="Roboto Slab"/>
                <a:sym typeface="Roboto Slab"/>
              </a:rPr>
              <a:t> </a:t>
            </a:r>
          </a:p>
          <a:p>
            <a:pPr lvl="0">
              <a:spcBef>
                <a:spcPts val="0"/>
              </a:spcBef>
              <a:buNone/>
            </a:pPr>
            <a:r>
              <a:t/>
            </a:r>
            <a:endParaRPr/>
          </a:p>
        </p:txBody>
      </p:sp>
      <p:pic>
        <p:nvPicPr>
          <p:cNvPr id="154" name="Shape 154"/>
          <p:cNvPicPr preferRelativeResize="0"/>
          <p:nvPr/>
        </p:nvPicPr>
        <p:blipFill>
          <a:blip r:embed="rId3">
            <a:alphaModFix/>
          </a:blip>
          <a:stretch>
            <a:fillRect/>
          </a:stretch>
        </p:blipFill>
        <p:spPr>
          <a:xfrm>
            <a:off x="3210525" y="1890175"/>
            <a:ext cx="2636500" cy="2255350"/>
          </a:xfrm>
          <a:prstGeom prst="rect">
            <a:avLst/>
          </a:prstGeom>
          <a:noFill/>
          <a:ln cap="flat" cmpd="sng" w="9525">
            <a:solidFill>
              <a:srgbClr val="0091EA"/>
            </a:solidFill>
            <a:prstDash val="solid"/>
            <a:round/>
            <a:headEnd len="med" w="med" type="none"/>
            <a:tailEnd len="med" w="med" type="none"/>
          </a:ln>
        </p:spPr>
      </p:pic>
      <p:sp>
        <p:nvSpPr>
          <p:cNvPr id="155" name="Shape 155"/>
          <p:cNvSpPr txBox="1"/>
          <p:nvPr/>
        </p:nvSpPr>
        <p:spPr>
          <a:xfrm>
            <a:off x="73975" y="1438650"/>
            <a:ext cx="2153700" cy="490200"/>
          </a:xfrm>
          <a:prstGeom prst="rect">
            <a:avLst/>
          </a:prstGeom>
          <a:noFill/>
          <a:ln>
            <a:noFill/>
          </a:ln>
        </p:spPr>
        <p:txBody>
          <a:bodyPr anchorCtr="0" anchor="t" bIns="91425" lIns="91425" rIns="91425" wrap="square" tIns="91425">
            <a:noAutofit/>
          </a:bodyPr>
          <a:lstStyle/>
          <a:p>
            <a:pPr lvl="0" rtl="0">
              <a:spcBef>
                <a:spcPts val="0"/>
              </a:spcBef>
              <a:buNone/>
            </a:pPr>
            <a:r>
              <a:rPr lang="en-GB">
                <a:solidFill>
                  <a:srgbClr val="0091EA"/>
                </a:solidFill>
              </a:rPr>
              <a:t>Detection </a:t>
            </a:r>
            <a:r>
              <a:rPr lang="en-GB">
                <a:solidFill>
                  <a:srgbClr val="0091EA"/>
                </a:solidFill>
              </a:rPr>
              <a:t>&amp; Recognition</a:t>
            </a:r>
          </a:p>
        </p:txBody>
      </p:sp>
      <p:sp>
        <p:nvSpPr>
          <p:cNvPr id="156" name="Shape 156"/>
          <p:cNvSpPr txBox="1"/>
          <p:nvPr/>
        </p:nvSpPr>
        <p:spPr>
          <a:xfrm>
            <a:off x="36925" y="2807388"/>
            <a:ext cx="2227800" cy="4209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rgbClr val="0091EA"/>
                </a:solidFill>
                <a:latin typeface="Roboto Slab"/>
                <a:ea typeface="Roboto Slab"/>
                <a:cs typeface="Roboto Slab"/>
                <a:sym typeface="Roboto Slab"/>
              </a:rPr>
              <a:t>Recognizing Patterns</a:t>
            </a:r>
          </a:p>
        </p:txBody>
      </p:sp>
      <p:sp>
        <p:nvSpPr>
          <p:cNvPr id="157" name="Shape 157"/>
          <p:cNvSpPr txBox="1"/>
          <p:nvPr/>
        </p:nvSpPr>
        <p:spPr>
          <a:xfrm>
            <a:off x="7538625" y="3857600"/>
            <a:ext cx="1505100" cy="206400"/>
          </a:xfrm>
          <a:prstGeom prst="rect">
            <a:avLst/>
          </a:prstGeom>
          <a:noFill/>
          <a:ln>
            <a:noFill/>
          </a:ln>
        </p:spPr>
        <p:txBody>
          <a:bodyPr anchorCtr="0" anchor="ctr" bIns="91425" lIns="91425" rIns="91425" wrap="square" tIns="91425">
            <a:noAutofit/>
          </a:bodyPr>
          <a:lstStyle/>
          <a:p>
            <a:pPr lvl="0">
              <a:spcBef>
                <a:spcPts val="0"/>
              </a:spcBef>
              <a:buNone/>
            </a:pPr>
            <a:r>
              <a:rPr lang="en-GB">
                <a:solidFill>
                  <a:srgbClr val="0091EA"/>
                </a:solidFill>
                <a:latin typeface="Roboto Slab"/>
                <a:ea typeface="Roboto Slab"/>
                <a:cs typeface="Roboto Slab"/>
                <a:sym typeface="Roboto Slab"/>
              </a:rPr>
              <a:t>Face Print </a:t>
            </a:r>
          </a:p>
          <a:p>
            <a:pPr lvl="0" rtl="0">
              <a:spcBef>
                <a:spcPts val="0"/>
              </a:spcBef>
              <a:buNone/>
            </a:pPr>
            <a:r>
              <a:t/>
            </a:r>
            <a:endParaRPr>
              <a:solidFill>
                <a:srgbClr val="0091EA"/>
              </a:solidFill>
              <a:latin typeface="Roboto Slab"/>
              <a:ea typeface="Roboto Slab"/>
              <a:cs typeface="Roboto Slab"/>
              <a:sym typeface="Roboto Slab"/>
            </a:endParaRPr>
          </a:p>
        </p:txBody>
      </p:sp>
      <p:cxnSp>
        <p:nvCxnSpPr>
          <p:cNvPr id="158" name="Shape 158"/>
          <p:cNvCxnSpPr/>
          <p:nvPr/>
        </p:nvCxnSpPr>
        <p:spPr>
          <a:xfrm>
            <a:off x="6407425" y="3467475"/>
            <a:ext cx="2067900" cy="478200"/>
          </a:xfrm>
          <a:prstGeom prst="bentConnector3">
            <a:avLst>
              <a:gd fmla="val 50000" name="adj1"/>
            </a:avLst>
          </a:prstGeom>
          <a:noFill/>
          <a:ln cap="flat" cmpd="sng" w="9525">
            <a:solidFill>
              <a:srgbClr val="0091EA"/>
            </a:solidFill>
            <a:prstDash val="solid"/>
            <a:round/>
            <a:headEnd len="lg" w="lg" type="none"/>
            <a:tailEnd len="lg" w="lg" type="none"/>
          </a:ln>
        </p:spPr>
      </p:cxnSp>
      <p:cxnSp>
        <p:nvCxnSpPr>
          <p:cNvPr id="159" name="Shape 159"/>
          <p:cNvCxnSpPr/>
          <p:nvPr/>
        </p:nvCxnSpPr>
        <p:spPr>
          <a:xfrm>
            <a:off x="1980525" y="3195225"/>
            <a:ext cx="1230000" cy="223500"/>
          </a:xfrm>
          <a:prstGeom prst="bentConnector3">
            <a:avLst>
              <a:gd fmla="val 50000" name="adj1"/>
            </a:avLst>
          </a:prstGeom>
          <a:noFill/>
          <a:ln cap="flat" cmpd="sng" w="9525">
            <a:solidFill>
              <a:srgbClr val="0091EA"/>
            </a:solidFill>
            <a:prstDash val="solid"/>
            <a:round/>
            <a:headEnd len="lg" w="lg" type="none"/>
            <a:tailEnd len="lg" w="lg" type="none"/>
          </a:ln>
        </p:spPr>
      </p:cxnSp>
      <p:cxnSp>
        <p:nvCxnSpPr>
          <p:cNvPr id="160" name="Shape 160"/>
          <p:cNvCxnSpPr/>
          <p:nvPr/>
        </p:nvCxnSpPr>
        <p:spPr>
          <a:xfrm>
            <a:off x="2083450" y="1666675"/>
            <a:ext cx="1124400" cy="249000"/>
          </a:xfrm>
          <a:prstGeom prst="bentConnector3">
            <a:avLst>
              <a:gd fmla="val 50000" name="adj1"/>
            </a:avLst>
          </a:prstGeom>
          <a:noFill/>
          <a:ln cap="flat" cmpd="sng" w="9525">
            <a:solidFill>
              <a:srgbClr val="0091EA"/>
            </a:solidFill>
            <a:prstDash val="solid"/>
            <a:round/>
            <a:headEnd len="lg" w="lg" type="none"/>
            <a:tailEnd len="lg" w="lg" type="none"/>
          </a:ln>
        </p:spPr>
      </p:cxnSp>
      <p:cxnSp>
        <p:nvCxnSpPr>
          <p:cNvPr id="161" name="Shape 161"/>
          <p:cNvCxnSpPr/>
          <p:nvPr/>
        </p:nvCxnSpPr>
        <p:spPr>
          <a:xfrm>
            <a:off x="5847025" y="1890175"/>
            <a:ext cx="1124400" cy="249000"/>
          </a:xfrm>
          <a:prstGeom prst="bentConnector3">
            <a:avLst>
              <a:gd fmla="val 48730" name="adj1"/>
            </a:avLst>
          </a:prstGeom>
          <a:noFill/>
          <a:ln cap="flat" cmpd="sng" w="9525">
            <a:solidFill>
              <a:srgbClr val="0091EA"/>
            </a:solidFill>
            <a:prstDash val="solid"/>
            <a:round/>
            <a:headEnd len="lg" w="lg" type="none"/>
            <a:tailEnd len="lg" w="lg" type="none"/>
          </a:ln>
        </p:spPr>
      </p:cxnSp>
      <p:sp>
        <p:nvSpPr>
          <p:cNvPr id="162" name="Shape 162"/>
          <p:cNvSpPr txBox="1"/>
          <p:nvPr/>
        </p:nvSpPr>
        <p:spPr>
          <a:xfrm>
            <a:off x="6907425" y="1890175"/>
            <a:ext cx="1839900" cy="2490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0091EA"/>
                </a:solidFill>
              </a:rPr>
              <a:t>Biometrics</a:t>
            </a:r>
          </a:p>
        </p:txBody>
      </p:sp>
      <p:cxnSp>
        <p:nvCxnSpPr>
          <p:cNvPr id="163" name="Shape 163"/>
          <p:cNvCxnSpPr/>
          <p:nvPr/>
        </p:nvCxnSpPr>
        <p:spPr>
          <a:xfrm flipH="1" rot="10800000">
            <a:off x="5847025" y="3147525"/>
            <a:ext cx="1120500" cy="318900"/>
          </a:xfrm>
          <a:prstGeom prst="bentConnector3">
            <a:avLst>
              <a:gd fmla="val 50000" name="adj1"/>
            </a:avLst>
          </a:prstGeom>
          <a:noFill/>
          <a:ln cap="flat" cmpd="sng" w="9525">
            <a:solidFill>
              <a:srgbClr val="0091EA"/>
            </a:solidFill>
            <a:prstDash val="solid"/>
            <a:round/>
            <a:headEnd len="lg" w="lg" type="none"/>
            <a:tailEnd len="lg" w="lg" type="none"/>
          </a:ln>
        </p:spPr>
      </p:cxnSp>
      <p:sp>
        <p:nvSpPr>
          <p:cNvPr id="164" name="Shape 164"/>
          <p:cNvSpPr txBox="1"/>
          <p:nvPr/>
        </p:nvSpPr>
        <p:spPr>
          <a:xfrm>
            <a:off x="6907425" y="2915525"/>
            <a:ext cx="1567800" cy="4209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0091EA"/>
                </a:solidFill>
              </a:rPr>
              <a:t>Nodal points </a:t>
            </a:r>
          </a:p>
          <a:p>
            <a:pPr lvl="0">
              <a:spcBef>
                <a:spcPts val="0"/>
              </a:spcBef>
              <a:buNone/>
            </a:pPr>
            <a:r>
              <a:t/>
            </a:r>
            <a:endParaRPr>
              <a:solidFill>
                <a:srgbClr val="0091EA"/>
              </a:solidFill>
            </a:endParaRPr>
          </a:p>
        </p:txBody>
      </p:sp>
      <p:sp>
        <p:nvSpPr>
          <p:cNvPr id="165" name="Shape 165"/>
          <p:cNvSpPr txBox="1"/>
          <p:nvPr/>
        </p:nvSpPr>
        <p:spPr>
          <a:xfrm>
            <a:off x="7538625" y="3372275"/>
            <a:ext cx="1191900" cy="3189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0091EA"/>
                </a:solidFill>
              </a:rPr>
              <a:t>Bunch graph</a:t>
            </a:r>
          </a:p>
        </p:txBody>
      </p:sp>
      <p:cxnSp>
        <p:nvCxnSpPr>
          <p:cNvPr id="166" name="Shape 166"/>
          <p:cNvCxnSpPr/>
          <p:nvPr/>
        </p:nvCxnSpPr>
        <p:spPr>
          <a:xfrm>
            <a:off x="7443525" y="3706575"/>
            <a:ext cx="1063800" cy="0"/>
          </a:xfrm>
          <a:prstGeom prst="straightConnector1">
            <a:avLst/>
          </a:prstGeom>
          <a:noFill/>
          <a:ln cap="flat" cmpd="sng" w="9525">
            <a:solidFill>
              <a:srgbClr val="0091EA"/>
            </a:solidFill>
            <a:prstDash val="solid"/>
            <a:round/>
            <a:headEnd len="lg" w="lg" type="none"/>
            <a:tailEnd len="lg" w="lg" type="none"/>
          </a:ln>
        </p:spPr>
      </p:cxnSp>
      <p:cxnSp>
        <p:nvCxnSpPr>
          <p:cNvPr id="167" name="Shape 167"/>
          <p:cNvCxnSpPr/>
          <p:nvPr/>
        </p:nvCxnSpPr>
        <p:spPr>
          <a:xfrm>
            <a:off x="2083450" y="2307025"/>
            <a:ext cx="1124400" cy="249000"/>
          </a:xfrm>
          <a:prstGeom prst="bentConnector3">
            <a:avLst>
              <a:gd fmla="val 49442" name="adj1"/>
            </a:avLst>
          </a:prstGeom>
          <a:noFill/>
          <a:ln cap="flat" cmpd="sng" w="9525">
            <a:solidFill>
              <a:srgbClr val="0091EA"/>
            </a:solidFill>
            <a:prstDash val="solid"/>
            <a:round/>
            <a:headEnd len="lg" w="lg" type="none"/>
            <a:tailEnd len="lg" w="lg" type="none"/>
          </a:ln>
        </p:spPr>
      </p:cxnSp>
      <p:sp>
        <p:nvSpPr>
          <p:cNvPr id="168" name="Shape 168"/>
          <p:cNvSpPr txBox="1"/>
          <p:nvPr/>
        </p:nvSpPr>
        <p:spPr>
          <a:xfrm>
            <a:off x="914325" y="2059638"/>
            <a:ext cx="2153700" cy="490200"/>
          </a:xfrm>
          <a:prstGeom prst="rect">
            <a:avLst/>
          </a:prstGeom>
          <a:noFill/>
          <a:ln>
            <a:noFill/>
          </a:ln>
        </p:spPr>
        <p:txBody>
          <a:bodyPr anchorCtr="0" anchor="t" bIns="91425" lIns="91425" rIns="91425" wrap="square" tIns="91425">
            <a:noAutofit/>
          </a:bodyPr>
          <a:lstStyle/>
          <a:p>
            <a:pPr lvl="0" rtl="0">
              <a:spcBef>
                <a:spcPts val="0"/>
              </a:spcBef>
              <a:buNone/>
            </a:pPr>
            <a:r>
              <a:rPr lang="en-GB">
                <a:solidFill>
                  <a:srgbClr val="0091EA"/>
                </a:solidFill>
              </a:rPr>
              <a:t>Normalization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sz="3000"/>
              <a:t>Facial Recognition</a:t>
            </a:r>
          </a:p>
          <a:p>
            <a:pPr lvl="0">
              <a:spcBef>
                <a:spcPts val="0"/>
              </a:spcBef>
              <a:buNone/>
            </a:pPr>
            <a:r>
              <a:rPr lang="en-GB" sz="1400">
                <a:solidFill>
                  <a:srgbClr val="0091EA"/>
                </a:solidFill>
              </a:rPr>
              <a:t>             </a:t>
            </a:r>
          </a:p>
          <a:p>
            <a:pPr lvl="0">
              <a:spcBef>
                <a:spcPts val="0"/>
              </a:spcBef>
              <a:buNone/>
            </a:pPr>
            <a:r>
              <a:rPr lang="en-GB" sz="1400">
                <a:solidFill>
                  <a:srgbClr val="0091EA"/>
                </a:solidFill>
              </a:rPr>
              <a:t>                There are two types of Comparisons  </a:t>
            </a:r>
          </a:p>
        </p:txBody>
      </p:sp>
      <p:sp>
        <p:nvSpPr>
          <p:cNvPr id="174" name="Shape 174"/>
          <p:cNvSpPr txBox="1"/>
          <p:nvPr>
            <p:ph idx="1" type="body"/>
          </p:nvPr>
        </p:nvSpPr>
        <p:spPr>
          <a:xfrm>
            <a:off x="1153375" y="1419675"/>
            <a:ext cx="1274100" cy="372000"/>
          </a:xfrm>
          <a:prstGeom prst="rect">
            <a:avLst/>
          </a:prstGeom>
        </p:spPr>
        <p:txBody>
          <a:bodyPr anchorCtr="0" anchor="t" bIns="91425" lIns="91425" rIns="91425" wrap="square" tIns="91425">
            <a:noAutofit/>
          </a:bodyPr>
          <a:lstStyle/>
          <a:p>
            <a:pPr lvl="0">
              <a:spcBef>
                <a:spcPts val="0"/>
              </a:spcBef>
              <a:buNone/>
            </a:pPr>
            <a:r>
              <a:rPr lang="en-GB" sz="1400">
                <a:solidFill>
                  <a:srgbClr val="0091EA"/>
                </a:solidFill>
              </a:rPr>
              <a:t>Verification :</a:t>
            </a:r>
          </a:p>
        </p:txBody>
      </p:sp>
      <p:sp>
        <p:nvSpPr>
          <p:cNvPr id="175" name="Shape 175"/>
          <p:cNvSpPr txBox="1"/>
          <p:nvPr>
            <p:ph idx="2" type="body"/>
          </p:nvPr>
        </p:nvSpPr>
        <p:spPr>
          <a:xfrm>
            <a:off x="1124425" y="2112375"/>
            <a:ext cx="1332000" cy="260100"/>
          </a:xfrm>
          <a:prstGeom prst="rect">
            <a:avLst/>
          </a:prstGeom>
        </p:spPr>
        <p:txBody>
          <a:bodyPr anchorCtr="0" anchor="t" bIns="91425" lIns="91425" rIns="91425" wrap="square" tIns="91425">
            <a:noAutofit/>
          </a:bodyPr>
          <a:lstStyle/>
          <a:p>
            <a:pPr lvl="0">
              <a:spcBef>
                <a:spcPts val="0"/>
              </a:spcBef>
              <a:buNone/>
            </a:pPr>
            <a:r>
              <a:rPr lang="en-GB" sz="1400">
                <a:solidFill>
                  <a:srgbClr val="0091EA"/>
                </a:solidFill>
              </a:rPr>
              <a:t>Identification</a:t>
            </a:r>
            <a:r>
              <a:rPr lang="en-GB" sz="1100">
                <a:solidFill>
                  <a:srgbClr val="0091EA"/>
                </a:solidFill>
              </a:rPr>
              <a:t> :</a:t>
            </a:r>
          </a:p>
        </p:txBody>
      </p:sp>
      <p:sp>
        <p:nvSpPr>
          <p:cNvPr id="176" name="Shape 176"/>
          <p:cNvSpPr txBox="1"/>
          <p:nvPr/>
        </p:nvSpPr>
        <p:spPr>
          <a:xfrm>
            <a:off x="1839850" y="2693163"/>
            <a:ext cx="7703400" cy="4560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0091EA"/>
                </a:solidFill>
              </a:rPr>
              <a:t>All Identifications and authentication technologies operate using the same four stages </a:t>
            </a:r>
          </a:p>
        </p:txBody>
      </p:sp>
      <p:sp>
        <p:nvSpPr>
          <p:cNvPr id="177" name="Shape 177"/>
          <p:cNvSpPr/>
          <p:nvPr/>
        </p:nvSpPr>
        <p:spPr>
          <a:xfrm>
            <a:off x="216025" y="2891575"/>
            <a:ext cx="1631850" cy="719925"/>
          </a:xfrm>
          <a:prstGeom prst="flowChartMagneticDrum">
            <a:avLst/>
          </a:prstGeom>
          <a:solidFill>
            <a:schemeClr val="dk1"/>
          </a:solidFill>
          <a:ln cap="flat" cmpd="sng" w="9525">
            <a:solidFill>
              <a:schemeClr val="lt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8" name="Shape 178"/>
          <p:cNvSpPr/>
          <p:nvPr/>
        </p:nvSpPr>
        <p:spPr>
          <a:xfrm>
            <a:off x="1888275" y="3179963"/>
            <a:ext cx="1631850" cy="719925"/>
          </a:xfrm>
          <a:prstGeom prst="flowChartMagneticDrum">
            <a:avLst/>
          </a:prstGeom>
          <a:solidFill>
            <a:schemeClr val="dk1"/>
          </a:solidFill>
          <a:ln cap="flat" cmpd="sng" w="9525">
            <a:solidFill>
              <a:schemeClr val="lt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9" name="Shape 179"/>
          <p:cNvSpPr/>
          <p:nvPr/>
        </p:nvSpPr>
        <p:spPr>
          <a:xfrm>
            <a:off x="5232775" y="3724325"/>
            <a:ext cx="1631850" cy="719925"/>
          </a:xfrm>
          <a:prstGeom prst="flowChartMagneticDrum">
            <a:avLst/>
          </a:prstGeom>
          <a:solidFill>
            <a:schemeClr val="dk1"/>
          </a:solidFill>
          <a:ln cap="flat" cmpd="sng" w="9525">
            <a:solidFill>
              <a:schemeClr val="lt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a:off x="3560525" y="3468350"/>
            <a:ext cx="1631850" cy="719925"/>
          </a:xfrm>
          <a:prstGeom prst="flowChartMagneticDrum">
            <a:avLst/>
          </a:prstGeom>
          <a:solidFill>
            <a:schemeClr val="dk1"/>
          </a:solidFill>
          <a:ln cap="flat" cmpd="sng" w="9525">
            <a:solidFill>
              <a:schemeClr val="lt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1" name="Shape 181"/>
          <p:cNvSpPr txBox="1"/>
          <p:nvPr/>
        </p:nvSpPr>
        <p:spPr>
          <a:xfrm>
            <a:off x="416000" y="3099525"/>
            <a:ext cx="1274100" cy="3279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0091EA"/>
                </a:solidFill>
              </a:rPr>
              <a:t>Capture</a:t>
            </a:r>
          </a:p>
        </p:txBody>
      </p:sp>
      <p:sp>
        <p:nvSpPr>
          <p:cNvPr id="182" name="Shape 182"/>
          <p:cNvSpPr txBox="1"/>
          <p:nvPr/>
        </p:nvSpPr>
        <p:spPr>
          <a:xfrm>
            <a:off x="2047850" y="3387600"/>
            <a:ext cx="1224000" cy="3279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0091EA"/>
                </a:solidFill>
              </a:rPr>
              <a:t>Extraction</a:t>
            </a:r>
          </a:p>
        </p:txBody>
      </p:sp>
      <p:sp>
        <p:nvSpPr>
          <p:cNvPr id="183" name="Shape 183"/>
          <p:cNvSpPr txBox="1"/>
          <p:nvPr/>
        </p:nvSpPr>
        <p:spPr>
          <a:xfrm>
            <a:off x="3560525" y="3664363"/>
            <a:ext cx="1183800" cy="3279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0091EA"/>
                </a:solidFill>
              </a:rPr>
              <a:t>Comparison </a:t>
            </a:r>
          </a:p>
        </p:txBody>
      </p:sp>
      <p:sp>
        <p:nvSpPr>
          <p:cNvPr id="184" name="Shape 184"/>
          <p:cNvSpPr txBox="1"/>
          <p:nvPr/>
        </p:nvSpPr>
        <p:spPr>
          <a:xfrm>
            <a:off x="5327525" y="3867450"/>
            <a:ext cx="1039800" cy="5769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0091EA"/>
                </a:solidFill>
              </a:rPr>
              <a:t>Match or no match</a:t>
            </a:r>
          </a:p>
        </p:txBody>
      </p:sp>
      <p:cxnSp>
        <p:nvCxnSpPr>
          <p:cNvPr id="185" name="Shape 185"/>
          <p:cNvCxnSpPr>
            <a:stCxn id="177" idx="2"/>
          </p:cNvCxnSpPr>
          <p:nvPr/>
        </p:nvCxnSpPr>
        <p:spPr>
          <a:xfrm>
            <a:off x="1031950" y="3611500"/>
            <a:ext cx="807900" cy="128100"/>
          </a:xfrm>
          <a:prstGeom prst="straightConnector1">
            <a:avLst/>
          </a:prstGeom>
          <a:noFill/>
          <a:ln cap="flat" cmpd="sng" w="9525">
            <a:solidFill>
              <a:schemeClr val="lt2"/>
            </a:solidFill>
            <a:prstDash val="solid"/>
            <a:round/>
            <a:headEnd len="lg" w="lg" type="none"/>
            <a:tailEnd len="lg" w="lg" type="triangle"/>
          </a:ln>
        </p:spPr>
      </p:cxnSp>
      <p:cxnSp>
        <p:nvCxnSpPr>
          <p:cNvPr id="186" name="Shape 186"/>
          <p:cNvCxnSpPr>
            <a:stCxn id="178" idx="2"/>
          </p:cNvCxnSpPr>
          <p:nvPr/>
        </p:nvCxnSpPr>
        <p:spPr>
          <a:xfrm>
            <a:off x="2704200" y="3899888"/>
            <a:ext cx="799500" cy="159600"/>
          </a:xfrm>
          <a:prstGeom prst="straightConnector1">
            <a:avLst/>
          </a:prstGeom>
          <a:noFill/>
          <a:ln cap="flat" cmpd="sng" w="9525">
            <a:solidFill>
              <a:schemeClr val="lt2"/>
            </a:solidFill>
            <a:prstDash val="solid"/>
            <a:round/>
            <a:headEnd len="lg" w="lg" type="none"/>
            <a:tailEnd len="lg" w="lg" type="triangle"/>
          </a:ln>
        </p:spPr>
      </p:cxnSp>
      <p:cxnSp>
        <p:nvCxnSpPr>
          <p:cNvPr id="187" name="Shape 187"/>
          <p:cNvCxnSpPr>
            <a:stCxn id="180" idx="2"/>
          </p:cNvCxnSpPr>
          <p:nvPr/>
        </p:nvCxnSpPr>
        <p:spPr>
          <a:xfrm>
            <a:off x="4376450" y="4188275"/>
            <a:ext cx="839100" cy="159000"/>
          </a:xfrm>
          <a:prstGeom prst="straightConnector1">
            <a:avLst/>
          </a:prstGeom>
          <a:noFill/>
          <a:ln cap="flat" cmpd="sng" w="9525">
            <a:solidFill>
              <a:schemeClr val="lt2"/>
            </a:solidFill>
            <a:prstDash val="solid"/>
            <a:round/>
            <a:headEnd len="lg" w="lg" type="none"/>
            <a:tailEnd len="lg" w="lg" type="triangle"/>
          </a:ln>
        </p:spPr>
      </p:cxnSp>
      <p:sp>
        <p:nvSpPr>
          <p:cNvPr id="188" name="Shape 188"/>
          <p:cNvSpPr/>
          <p:nvPr/>
        </p:nvSpPr>
        <p:spPr>
          <a:xfrm>
            <a:off x="7567300" y="3611500"/>
            <a:ext cx="991800" cy="816000"/>
          </a:xfrm>
          <a:prstGeom prst="smileyFace">
            <a:avLst>
              <a:gd fmla="val 4653" name="adj"/>
            </a:avLst>
          </a:prstGeom>
          <a:solidFill>
            <a:schemeClr val="dk1"/>
          </a:solidFill>
          <a:ln cap="flat" cmpd="sng" w="9525">
            <a:solidFill>
              <a:schemeClr val="lt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89" name="Shape 189"/>
          <p:cNvCxnSpPr/>
          <p:nvPr/>
        </p:nvCxnSpPr>
        <p:spPr>
          <a:xfrm>
            <a:off x="6735400" y="3787450"/>
            <a:ext cx="831900" cy="120300"/>
          </a:xfrm>
          <a:prstGeom prst="straightConnector1">
            <a:avLst/>
          </a:prstGeom>
          <a:noFill/>
          <a:ln cap="flat" cmpd="sng" w="9525">
            <a:solidFill>
              <a:schemeClr val="lt2"/>
            </a:solidFill>
            <a:prstDash val="solid"/>
            <a:round/>
            <a:headEnd len="lg" w="lg" type="none"/>
            <a:tailEnd len="lg" w="lg" type="triangle"/>
          </a:ln>
        </p:spPr>
      </p:cxnSp>
      <p:sp>
        <p:nvSpPr>
          <p:cNvPr id="190" name="Shape 190"/>
          <p:cNvSpPr txBox="1"/>
          <p:nvPr/>
        </p:nvSpPr>
        <p:spPr>
          <a:xfrm>
            <a:off x="7823275" y="4427500"/>
            <a:ext cx="1527900" cy="2601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0091EA"/>
                </a:solidFill>
              </a:rPr>
              <a:t>Accept </a:t>
            </a:r>
          </a:p>
        </p:txBody>
      </p:sp>
      <p:sp>
        <p:nvSpPr>
          <p:cNvPr id="191" name="Shape 191"/>
          <p:cNvSpPr txBox="1"/>
          <p:nvPr/>
        </p:nvSpPr>
        <p:spPr>
          <a:xfrm>
            <a:off x="2303825" y="1451350"/>
            <a:ext cx="6407400" cy="491100"/>
          </a:xfrm>
          <a:prstGeom prst="rect">
            <a:avLst/>
          </a:prstGeom>
          <a:noFill/>
          <a:ln>
            <a:noFill/>
          </a:ln>
        </p:spPr>
        <p:txBody>
          <a:bodyPr anchorCtr="0" anchor="t" bIns="91425" lIns="91425" rIns="91425" wrap="square" tIns="91425">
            <a:noAutofit/>
          </a:bodyPr>
          <a:lstStyle/>
          <a:p>
            <a:pPr lvl="0">
              <a:spcBef>
                <a:spcPts val="0"/>
              </a:spcBef>
              <a:buNone/>
            </a:pPr>
            <a:r>
              <a:rPr lang="en-GB" sz="1200">
                <a:solidFill>
                  <a:srgbClr val="0091EA"/>
                </a:solidFill>
              </a:rPr>
              <a:t>The system compares the given individual who they say they are and given a yes or no decision.</a:t>
            </a:r>
          </a:p>
        </p:txBody>
      </p:sp>
      <p:sp>
        <p:nvSpPr>
          <p:cNvPr id="192" name="Shape 192"/>
          <p:cNvSpPr txBox="1"/>
          <p:nvPr/>
        </p:nvSpPr>
        <p:spPr>
          <a:xfrm>
            <a:off x="2303825" y="2142550"/>
            <a:ext cx="6407400" cy="491100"/>
          </a:xfrm>
          <a:prstGeom prst="rect">
            <a:avLst/>
          </a:prstGeom>
          <a:noFill/>
          <a:ln>
            <a:noFill/>
          </a:ln>
        </p:spPr>
        <p:txBody>
          <a:bodyPr anchorCtr="0" anchor="t" bIns="91425" lIns="91425" rIns="91425" wrap="square" tIns="91425">
            <a:noAutofit/>
          </a:bodyPr>
          <a:lstStyle/>
          <a:p>
            <a:pPr lvl="0" rtl="0">
              <a:spcBef>
                <a:spcPts val="0"/>
              </a:spcBef>
              <a:buNone/>
            </a:pPr>
            <a:r>
              <a:rPr lang="en-GB" sz="1200">
                <a:solidFill>
                  <a:srgbClr val="0091EA"/>
                </a:solidFill>
              </a:rPr>
              <a:t>The system compares the given individual to all other individuals in the database and gives a ranked list of matches.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52975" y="539200"/>
            <a:ext cx="3261600" cy="789600"/>
          </a:xfrm>
          <a:prstGeom prst="rect">
            <a:avLst/>
          </a:prstGeom>
        </p:spPr>
        <p:txBody>
          <a:bodyPr anchorCtr="0" anchor="ctr" bIns="91425" lIns="91425" rIns="91425" wrap="square" tIns="91425">
            <a:noAutofit/>
          </a:bodyPr>
          <a:lstStyle/>
          <a:p>
            <a:pPr lvl="0">
              <a:spcBef>
                <a:spcPts val="0"/>
              </a:spcBef>
              <a:buNone/>
            </a:pPr>
            <a:r>
              <a:rPr lang="en-GB" sz="1800"/>
              <a:t>Facial recognition timeline</a:t>
            </a:r>
          </a:p>
          <a:p>
            <a:pPr lvl="0">
              <a:spcBef>
                <a:spcPts val="0"/>
              </a:spcBef>
              <a:buNone/>
            </a:pPr>
            <a:r>
              <a:t/>
            </a:r>
            <a:endParaRPr/>
          </a:p>
        </p:txBody>
      </p:sp>
      <p:grpSp>
        <p:nvGrpSpPr>
          <p:cNvPr id="198" name="Shape 198"/>
          <p:cNvGrpSpPr/>
          <p:nvPr/>
        </p:nvGrpSpPr>
        <p:grpSpPr>
          <a:xfrm>
            <a:off x="3338375" y="1211252"/>
            <a:ext cx="3456377" cy="3186973"/>
            <a:chOff x="3351325" y="1204113"/>
            <a:chExt cx="3456377" cy="3186973"/>
          </a:xfrm>
        </p:grpSpPr>
        <p:sp>
          <p:nvSpPr>
            <p:cNvPr id="199" name="Shape 199"/>
            <p:cNvSpPr/>
            <p:nvPr/>
          </p:nvSpPr>
          <p:spPr>
            <a:xfrm>
              <a:off x="4849302" y="3079475"/>
              <a:ext cx="1958400" cy="133500"/>
            </a:xfrm>
            <a:prstGeom prst="rect">
              <a:avLst/>
            </a:prstGeom>
            <a:solidFill>
              <a:srgbClr val="0F9D58"/>
            </a:solidFill>
            <a:ln cap="flat" cmpd="sng" w="9525">
              <a:solidFill>
                <a:schemeClr val="lt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00" name="Shape 200"/>
            <p:cNvGrpSpPr/>
            <p:nvPr/>
          </p:nvGrpSpPr>
          <p:grpSpPr>
            <a:xfrm>
              <a:off x="3351325" y="1204113"/>
              <a:ext cx="2253600" cy="3186973"/>
              <a:chOff x="3351325" y="1204113"/>
              <a:chExt cx="2253600" cy="3186973"/>
            </a:xfrm>
          </p:grpSpPr>
          <p:grpSp>
            <p:nvGrpSpPr>
              <p:cNvPr id="201" name="Shape 201"/>
              <p:cNvGrpSpPr/>
              <p:nvPr/>
            </p:nvGrpSpPr>
            <p:grpSpPr>
              <a:xfrm>
                <a:off x="4808316" y="2800065"/>
                <a:ext cx="92400" cy="411825"/>
                <a:chOff x="845575" y="2563700"/>
                <a:chExt cx="92400" cy="411825"/>
              </a:xfrm>
            </p:grpSpPr>
            <p:cxnSp>
              <p:nvCxnSpPr>
                <p:cNvPr id="202" name="Shape 202"/>
                <p:cNvCxnSpPr/>
                <p:nvPr/>
              </p:nvCxnSpPr>
              <p:spPr>
                <a:xfrm>
                  <a:off x="891775" y="2616125"/>
                  <a:ext cx="0" cy="359400"/>
                </a:xfrm>
                <a:prstGeom prst="straightConnector1">
                  <a:avLst/>
                </a:prstGeom>
                <a:noFill/>
                <a:ln cap="flat" cmpd="sng" w="9525">
                  <a:solidFill>
                    <a:schemeClr val="lt2"/>
                  </a:solidFill>
                  <a:prstDash val="solid"/>
                  <a:round/>
                  <a:headEnd len="med" w="med" type="none"/>
                  <a:tailEnd len="med" w="med" type="none"/>
                </a:ln>
              </p:spPr>
            </p:cxnSp>
            <p:sp>
              <p:nvSpPr>
                <p:cNvPr id="203" name="Shape 203"/>
                <p:cNvSpPr/>
                <p:nvPr/>
              </p:nvSpPr>
              <p:spPr>
                <a:xfrm>
                  <a:off x="845575" y="2563700"/>
                  <a:ext cx="92400" cy="92400"/>
                </a:xfrm>
                <a:prstGeom prst="ellipse">
                  <a:avLst/>
                </a:prstGeom>
                <a:solidFill>
                  <a:srgbClr val="000000"/>
                </a:solidFill>
                <a:ln cap="flat" cmpd="sng" w="9525">
                  <a:solidFill>
                    <a:schemeClr val="lt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04" name="Shape 204"/>
              <p:cNvSpPr txBox="1"/>
              <p:nvPr/>
            </p:nvSpPr>
            <p:spPr>
              <a:xfrm>
                <a:off x="4855425" y="3212986"/>
                <a:ext cx="692700" cy="1178100"/>
              </a:xfrm>
              <a:prstGeom prst="rect">
                <a:avLst/>
              </a:prstGeom>
              <a:noFill/>
              <a:ln cap="flat" cmpd="sng" w="9525">
                <a:solidFill>
                  <a:schemeClr val="lt2"/>
                </a:solidFill>
                <a:prstDash val="solid"/>
                <a:round/>
                <a:headEnd len="med" w="med" type="none"/>
                <a:tailEnd len="med" w="med" type="none"/>
              </a:ln>
            </p:spPr>
            <p:txBody>
              <a:bodyPr anchorCtr="0" anchor="t" bIns="91425" lIns="91425" rIns="91425" wrap="square" tIns="91425">
                <a:noAutofit/>
              </a:bodyPr>
              <a:lstStyle/>
              <a:p>
                <a:pPr lvl="0" rtl="0" algn="ctr">
                  <a:lnSpc>
                    <a:spcPct val="115000"/>
                  </a:lnSpc>
                  <a:spcBef>
                    <a:spcPts val="0"/>
                  </a:spcBef>
                  <a:spcAft>
                    <a:spcPts val="1600"/>
                  </a:spcAft>
                  <a:buSzPct val="91666"/>
                  <a:buNone/>
                </a:pPr>
                <a:r>
                  <a:rPr b="1" lang="en-GB" sz="1200">
                    <a:solidFill>
                      <a:schemeClr val="lt2"/>
                    </a:solidFill>
                    <a:latin typeface="Roboto"/>
                    <a:ea typeface="Roboto"/>
                    <a:cs typeface="Roboto"/>
                    <a:sym typeface="Roboto"/>
                  </a:rPr>
                  <a:t>Late 1980s early 90s</a:t>
                </a:r>
              </a:p>
              <a:p>
                <a:pPr lvl="0" algn="ctr">
                  <a:lnSpc>
                    <a:spcPct val="115000"/>
                  </a:lnSpc>
                  <a:spcBef>
                    <a:spcPts val="0"/>
                  </a:spcBef>
                  <a:spcAft>
                    <a:spcPts val="1600"/>
                  </a:spcAft>
                  <a:buNone/>
                </a:pPr>
                <a:r>
                  <a:t/>
                </a:r>
                <a:endParaRPr b="1" sz="1200">
                  <a:solidFill>
                    <a:schemeClr val="lt2"/>
                  </a:solidFill>
                  <a:latin typeface="Roboto"/>
                  <a:ea typeface="Roboto"/>
                  <a:cs typeface="Roboto"/>
                  <a:sym typeface="Roboto"/>
                </a:endParaRPr>
              </a:p>
            </p:txBody>
          </p:sp>
          <p:sp>
            <p:nvSpPr>
              <p:cNvPr id="205" name="Shape 205"/>
              <p:cNvSpPr txBox="1"/>
              <p:nvPr/>
            </p:nvSpPr>
            <p:spPr>
              <a:xfrm>
                <a:off x="3351325" y="1204113"/>
                <a:ext cx="2253600" cy="951900"/>
              </a:xfrm>
              <a:prstGeom prst="rect">
                <a:avLst/>
              </a:prstGeom>
              <a:noFill/>
              <a:ln cap="flat" cmpd="sng" w="9525">
                <a:solidFill>
                  <a:schemeClr val="lt2"/>
                </a:solidFill>
                <a:prstDash val="solid"/>
                <a:round/>
                <a:headEnd len="med" w="med" type="none"/>
                <a:tailEnd len="med" w="med" type="none"/>
              </a:ln>
            </p:spPr>
            <p:txBody>
              <a:bodyPr anchorCtr="0" anchor="t" bIns="91425" lIns="91425" rIns="91425" wrap="square" tIns="91425">
                <a:noAutofit/>
              </a:bodyPr>
              <a:lstStyle/>
              <a:p>
                <a:pPr lvl="0">
                  <a:spcBef>
                    <a:spcPts val="0"/>
                  </a:spcBef>
                  <a:buSzPct val="137500"/>
                  <a:buNone/>
                </a:pPr>
                <a:r>
                  <a:rPr b="1" lang="en-GB" sz="800">
                    <a:solidFill>
                      <a:srgbClr val="0091EA"/>
                    </a:solidFill>
                    <a:latin typeface="Roboto"/>
                    <a:ea typeface="Roboto"/>
                    <a:cs typeface="Roboto"/>
                    <a:sym typeface="Roboto"/>
                  </a:rPr>
                  <a:t>EIGENFACES</a:t>
                </a:r>
              </a:p>
              <a:p>
                <a:pPr lvl="0">
                  <a:spcBef>
                    <a:spcPts val="0"/>
                  </a:spcBef>
                  <a:buNone/>
                </a:pPr>
                <a:r>
                  <a:t/>
                </a:r>
                <a:endParaRPr b="1" sz="800">
                  <a:latin typeface="Roboto"/>
                  <a:ea typeface="Roboto"/>
                  <a:cs typeface="Roboto"/>
                  <a:sym typeface="Roboto"/>
                </a:endParaRPr>
              </a:p>
              <a:p>
                <a:pPr lvl="0">
                  <a:spcBef>
                    <a:spcPts val="0"/>
                  </a:spcBef>
                  <a:spcAft>
                    <a:spcPts val="1600"/>
                  </a:spcAft>
                  <a:buSzPct val="122222"/>
                  <a:buNone/>
                </a:pPr>
                <a:r>
                  <a:rPr lang="en-GB" sz="900">
                    <a:solidFill>
                      <a:srgbClr val="EFEFEF"/>
                    </a:solidFill>
                    <a:latin typeface="Roboto"/>
                    <a:ea typeface="Roboto"/>
                    <a:cs typeface="Roboto"/>
                    <a:sym typeface="Roboto"/>
                  </a:rPr>
                  <a:t>Sirovich and Kirby began with applying linear algebra to the problem. It was a low dimensional representation of FR.</a:t>
                </a:r>
              </a:p>
            </p:txBody>
          </p:sp>
        </p:grpSp>
      </p:grpSp>
      <p:grpSp>
        <p:nvGrpSpPr>
          <p:cNvPr id="206" name="Shape 206"/>
          <p:cNvGrpSpPr/>
          <p:nvPr/>
        </p:nvGrpSpPr>
        <p:grpSpPr>
          <a:xfrm>
            <a:off x="259047" y="1864926"/>
            <a:ext cx="2619003" cy="1728863"/>
            <a:chOff x="271997" y="1857800"/>
            <a:chExt cx="2619003" cy="1728863"/>
          </a:xfrm>
        </p:grpSpPr>
        <p:sp>
          <p:nvSpPr>
            <p:cNvPr id="207" name="Shape 207"/>
            <p:cNvSpPr/>
            <p:nvPr/>
          </p:nvSpPr>
          <p:spPr>
            <a:xfrm>
              <a:off x="932600" y="3079475"/>
              <a:ext cx="1958400" cy="133500"/>
            </a:xfrm>
            <a:prstGeom prst="rect">
              <a:avLst/>
            </a:prstGeom>
            <a:solidFill>
              <a:srgbClr val="B7E1CD"/>
            </a:solidFill>
            <a:ln cap="flat" cmpd="sng" w="9525">
              <a:solidFill>
                <a:srgbClr val="0091EA"/>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08" name="Shape 208"/>
            <p:cNvGrpSpPr/>
            <p:nvPr/>
          </p:nvGrpSpPr>
          <p:grpSpPr>
            <a:xfrm>
              <a:off x="271997" y="1857800"/>
              <a:ext cx="2253600" cy="1728863"/>
              <a:chOff x="271997" y="1857800"/>
              <a:chExt cx="2253600" cy="1728863"/>
            </a:xfrm>
          </p:grpSpPr>
          <p:sp>
            <p:nvSpPr>
              <p:cNvPr id="209" name="Shape 209"/>
              <p:cNvSpPr txBox="1"/>
              <p:nvPr/>
            </p:nvSpPr>
            <p:spPr>
              <a:xfrm>
                <a:off x="495991" y="3215263"/>
                <a:ext cx="871200" cy="371400"/>
              </a:xfrm>
              <a:prstGeom prst="rect">
                <a:avLst/>
              </a:prstGeom>
              <a:noFill/>
              <a:ln cap="flat" cmpd="sng" w="9525">
                <a:solidFill>
                  <a:srgbClr val="0091EA"/>
                </a:solidFill>
                <a:prstDash val="solid"/>
                <a:round/>
                <a:headEnd len="med" w="med" type="none"/>
                <a:tailEnd len="med" w="med" type="none"/>
              </a:ln>
            </p:spPr>
            <p:txBody>
              <a:bodyPr anchorCtr="0" anchor="t" bIns="91425" lIns="91425" rIns="91425" wrap="square" tIns="91425">
                <a:noAutofit/>
              </a:bodyPr>
              <a:lstStyle/>
              <a:p>
                <a:pPr lvl="0" algn="ctr">
                  <a:lnSpc>
                    <a:spcPct val="115000"/>
                  </a:lnSpc>
                  <a:spcBef>
                    <a:spcPts val="0"/>
                  </a:spcBef>
                  <a:spcAft>
                    <a:spcPts val="1600"/>
                  </a:spcAft>
                  <a:buSzPct val="91666"/>
                  <a:buNone/>
                </a:pPr>
                <a:r>
                  <a:rPr b="1" lang="en-GB" sz="1200">
                    <a:solidFill>
                      <a:srgbClr val="0091EA"/>
                    </a:solidFill>
                    <a:latin typeface="Roboto"/>
                    <a:ea typeface="Roboto"/>
                    <a:cs typeface="Roboto"/>
                    <a:sym typeface="Roboto"/>
                  </a:rPr>
                  <a:t>1960s</a:t>
                </a:r>
              </a:p>
            </p:txBody>
          </p:sp>
          <p:grpSp>
            <p:nvGrpSpPr>
              <p:cNvPr id="210" name="Shape 210"/>
              <p:cNvGrpSpPr/>
              <p:nvPr/>
            </p:nvGrpSpPr>
            <p:grpSpPr>
              <a:xfrm>
                <a:off x="881025" y="2800065"/>
                <a:ext cx="92400" cy="411825"/>
                <a:chOff x="845575" y="2563700"/>
                <a:chExt cx="92400" cy="411825"/>
              </a:xfrm>
            </p:grpSpPr>
            <p:cxnSp>
              <p:nvCxnSpPr>
                <p:cNvPr id="211" name="Shape 211"/>
                <p:cNvCxnSpPr/>
                <p:nvPr/>
              </p:nvCxnSpPr>
              <p:spPr>
                <a:xfrm>
                  <a:off x="891775" y="2616125"/>
                  <a:ext cx="0" cy="359400"/>
                </a:xfrm>
                <a:prstGeom prst="straightConnector1">
                  <a:avLst/>
                </a:prstGeom>
                <a:noFill/>
                <a:ln cap="flat" cmpd="sng" w="9525">
                  <a:solidFill>
                    <a:srgbClr val="0091EA"/>
                  </a:solidFill>
                  <a:prstDash val="solid"/>
                  <a:round/>
                  <a:headEnd len="med" w="med" type="none"/>
                  <a:tailEnd len="med" w="med" type="none"/>
                </a:ln>
              </p:spPr>
            </p:cxnSp>
            <p:sp>
              <p:nvSpPr>
                <p:cNvPr id="212" name="Shape 212"/>
                <p:cNvSpPr/>
                <p:nvPr/>
              </p:nvSpPr>
              <p:spPr>
                <a:xfrm>
                  <a:off x="845575" y="2563700"/>
                  <a:ext cx="92400" cy="92400"/>
                </a:xfrm>
                <a:prstGeom prst="ellipse">
                  <a:avLst/>
                </a:prstGeom>
                <a:solidFill>
                  <a:srgbClr val="000000"/>
                </a:solidFill>
                <a:ln cap="flat" cmpd="sng" w="9525">
                  <a:solidFill>
                    <a:srgbClr val="0091EA"/>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13" name="Shape 213"/>
              <p:cNvSpPr txBox="1"/>
              <p:nvPr/>
            </p:nvSpPr>
            <p:spPr>
              <a:xfrm>
                <a:off x="271997" y="1857800"/>
                <a:ext cx="2253600" cy="943800"/>
              </a:xfrm>
              <a:prstGeom prst="rect">
                <a:avLst/>
              </a:prstGeom>
              <a:noFill/>
              <a:ln cap="flat" cmpd="sng" w="9525">
                <a:solidFill>
                  <a:srgbClr val="0091EA"/>
                </a:solidFill>
                <a:prstDash val="solid"/>
                <a:round/>
                <a:headEnd len="med" w="med" type="none"/>
                <a:tailEnd len="med" w="med" type="none"/>
              </a:ln>
            </p:spPr>
            <p:txBody>
              <a:bodyPr anchorCtr="0" anchor="t" bIns="91425" lIns="91425" rIns="91425" wrap="square" tIns="91425">
                <a:noAutofit/>
              </a:bodyPr>
              <a:lstStyle/>
              <a:p>
                <a:pPr lvl="0">
                  <a:spcBef>
                    <a:spcPts val="0"/>
                  </a:spcBef>
                  <a:buSzPct val="137500"/>
                  <a:buNone/>
                </a:pPr>
                <a:r>
                  <a:rPr b="1" lang="en-GB" sz="800">
                    <a:solidFill>
                      <a:srgbClr val="0091EA"/>
                    </a:solidFill>
                    <a:latin typeface="Roboto"/>
                    <a:ea typeface="Roboto"/>
                    <a:cs typeface="Roboto"/>
                    <a:sym typeface="Roboto"/>
                  </a:rPr>
                  <a:t>MANUAL MEASUREMENTS </a:t>
                </a:r>
              </a:p>
              <a:p>
                <a:pPr lvl="0" rtl="0">
                  <a:spcBef>
                    <a:spcPts val="0"/>
                  </a:spcBef>
                  <a:spcAft>
                    <a:spcPts val="1600"/>
                  </a:spcAft>
                  <a:buSzPct val="137500"/>
                  <a:buNone/>
                </a:pPr>
                <a:r>
                  <a:rPr lang="en-GB" sz="800">
                    <a:solidFill>
                      <a:srgbClr val="EFEFEF"/>
                    </a:solidFill>
                    <a:latin typeface="Roboto"/>
                    <a:ea typeface="Roboto"/>
                    <a:cs typeface="Roboto"/>
                    <a:sym typeface="Roboto"/>
                  </a:rPr>
                  <a:t>The Father of Facial Recognition  </a:t>
                </a:r>
                <a:r>
                  <a:rPr lang="en-GB" sz="900">
                    <a:solidFill>
                      <a:srgbClr val="EFEFEF"/>
                    </a:solidFill>
                    <a:latin typeface="Roboto"/>
                    <a:ea typeface="Roboto"/>
                    <a:cs typeface="Roboto"/>
                    <a:sym typeface="Roboto"/>
                  </a:rPr>
                  <a:t>Woodrow Wilson Bledsoe Using coordinates and electronic pulses  </a:t>
                </a:r>
                <a:r>
                  <a:rPr lang="en-GB" sz="800">
                    <a:solidFill>
                      <a:srgbClr val="666666"/>
                    </a:solidFill>
                    <a:latin typeface="Roboto"/>
                    <a:ea typeface="Roboto"/>
                    <a:cs typeface="Roboto"/>
                    <a:sym typeface="Roboto"/>
                  </a:rPr>
                  <a:t>.(RAND TABLET)</a:t>
                </a:r>
              </a:p>
              <a:p>
                <a:pPr lvl="0" rtl="0">
                  <a:spcBef>
                    <a:spcPts val="0"/>
                  </a:spcBef>
                  <a:spcAft>
                    <a:spcPts val="1600"/>
                  </a:spcAft>
                  <a:buNone/>
                </a:pPr>
                <a:r>
                  <a:t/>
                </a:r>
                <a:endParaRPr sz="800">
                  <a:solidFill>
                    <a:srgbClr val="666666"/>
                  </a:solidFill>
                  <a:latin typeface="Roboto"/>
                  <a:ea typeface="Roboto"/>
                  <a:cs typeface="Roboto"/>
                  <a:sym typeface="Roboto"/>
                </a:endParaRPr>
              </a:p>
              <a:p>
                <a:pPr lvl="0">
                  <a:spcBef>
                    <a:spcPts val="0"/>
                  </a:spcBef>
                  <a:spcAft>
                    <a:spcPts val="1600"/>
                  </a:spcAft>
                  <a:buNone/>
                </a:pPr>
                <a:r>
                  <a:t/>
                </a:r>
                <a:endParaRPr sz="800">
                  <a:solidFill>
                    <a:srgbClr val="666666"/>
                  </a:solidFill>
                  <a:latin typeface="Roboto"/>
                  <a:ea typeface="Roboto"/>
                  <a:cs typeface="Roboto"/>
                  <a:sym typeface="Roboto"/>
                </a:endParaRPr>
              </a:p>
            </p:txBody>
          </p:sp>
        </p:grpSp>
      </p:grpSp>
      <p:grpSp>
        <p:nvGrpSpPr>
          <p:cNvPr id="214" name="Shape 214"/>
          <p:cNvGrpSpPr/>
          <p:nvPr/>
        </p:nvGrpSpPr>
        <p:grpSpPr>
          <a:xfrm>
            <a:off x="6420375" y="2580726"/>
            <a:ext cx="2723625" cy="1769099"/>
            <a:chOff x="6433325" y="2573600"/>
            <a:chExt cx="2723625" cy="1769099"/>
          </a:xfrm>
        </p:grpSpPr>
        <p:sp>
          <p:nvSpPr>
            <p:cNvPr id="215" name="Shape 215"/>
            <p:cNvSpPr/>
            <p:nvPr/>
          </p:nvSpPr>
          <p:spPr>
            <a:xfrm>
              <a:off x="6807650" y="3079475"/>
              <a:ext cx="2349300" cy="133500"/>
            </a:xfrm>
            <a:prstGeom prst="rect">
              <a:avLst/>
            </a:prstGeom>
            <a:solidFill>
              <a:srgbClr val="0B8043"/>
            </a:solidFill>
            <a:ln cap="flat" cmpd="sng" w="9525">
              <a:solidFill>
                <a:srgbClr val="0091EA"/>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16" name="Shape 216"/>
            <p:cNvGrpSpPr/>
            <p:nvPr/>
          </p:nvGrpSpPr>
          <p:grpSpPr>
            <a:xfrm>
              <a:off x="6433325" y="2573600"/>
              <a:ext cx="2129100" cy="1769099"/>
              <a:chOff x="6433325" y="2573600"/>
              <a:chExt cx="2129100" cy="1769099"/>
            </a:xfrm>
          </p:grpSpPr>
          <p:grpSp>
            <p:nvGrpSpPr>
              <p:cNvPr id="217" name="Shape 217"/>
              <p:cNvGrpSpPr/>
              <p:nvPr/>
            </p:nvGrpSpPr>
            <p:grpSpPr>
              <a:xfrm rot="10800000">
                <a:off x="6760035" y="3079467"/>
                <a:ext cx="92400" cy="411825"/>
                <a:chOff x="2070100" y="2563700"/>
                <a:chExt cx="92400" cy="411825"/>
              </a:xfrm>
            </p:grpSpPr>
            <p:cxnSp>
              <p:nvCxnSpPr>
                <p:cNvPr id="218" name="Shape 218"/>
                <p:cNvCxnSpPr/>
                <p:nvPr/>
              </p:nvCxnSpPr>
              <p:spPr>
                <a:xfrm>
                  <a:off x="2116300" y="2616125"/>
                  <a:ext cx="0" cy="359400"/>
                </a:xfrm>
                <a:prstGeom prst="straightConnector1">
                  <a:avLst/>
                </a:prstGeom>
                <a:noFill/>
                <a:ln cap="flat" cmpd="sng" w="9525">
                  <a:solidFill>
                    <a:srgbClr val="0091EA"/>
                  </a:solidFill>
                  <a:prstDash val="solid"/>
                  <a:round/>
                  <a:headEnd len="med" w="med" type="none"/>
                  <a:tailEnd len="med" w="med" type="none"/>
                </a:ln>
              </p:spPr>
            </p:cxnSp>
            <p:sp>
              <p:nvSpPr>
                <p:cNvPr id="219" name="Shape 219"/>
                <p:cNvSpPr/>
                <p:nvPr/>
              </p:nvSpPr>
              <p:spPr>
                <a:xfrm>
                  <a:off x="2070100" y="2563700"/>
                  <a:ext cx="92400" cy="92400"/>
                </a:xfrm>
                <a:prstGeom prst="ellipse">
                  <a:avLst/>
                </a:prstGeom>
                <a:solidFill>
                  <a:srgbClr val="000000"/>
                </a:solidFill>
                <a:ln cap="flat" cmpd="sng" w="9525">
                  <a:solidFill>
                    <a:srgbClr val="0091EA"/>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20" name="Shape 220"/>
              <p:cNvSpPr txBox="1"/>
              <p:nvPr/>
            </p:nvSpPr>
            <p:spPr>
              <a:xfrm>
                <a:off x="6433325" y="2573600"/>
                <a:ext cx="745800" cy="505800"/>
              </a:xfrm>
              <a:prstGeom prst="rect">
                <a:avLst/>
              </a:prstGeom>
              <a:noFill/>
              <a:ln cap="flat" cmpd="sng" w="9525">
                <a:solidFill>
                  <a:srgbClr val="0091EA"/>
                </a:solidFill>
                <a:prstDash val="solid"/>
                <a:round/>
                <a:headEnd len="med" w="med" type="none"/>
                <a:tailEnd len="med" w="med" type="none"/>
              </a:ln>
            </p:spPr>
            <p:txBody>
              <a:bodyPr anchorCtr="0" anchor="t" bIns="91425" lIns="91425" rIns="91425" wrap="square" tIns="91425">
                <a:noAutofit/>
              </a:bodyPr>
              <a:lstStyle/>
              <a:p>
                <a:pPr lvl="0" algn="ctr">
                  <a:lnSpc>
                    <a:spcPct val="115000"/>
                  </a:lnSpc>
                  <a:spcBef>
                    <a:spcPts val="0"/>
                  </a:spcBef>
                  <a:spcAft>
                    <a:spcPts val="1600"/>
                  </a:spcAft>
                  <a:buSzPct val="91666"/>
                  <a:buNone/>
                </a:pPr>
                <a:r>
                  <a:rPr b="1" lang="en-GB" sz="1200">
                    <a:solidFill>
                      <a:schemeClr val="lt2"/>
                    </a:solidFill>
                    <a:latin typeface="Roboto"/>
                    <a:ea typeface="Roboto"/>
                    <a:cs typeface="Roboto"/>
                    <a:sym typeface="Roboto"/>
                  </a:rPr>
                  <a:t>Late 90s </a:t>
                </a:r>
              </a:p>
            </p:txBody>
          </p:sp>
          <p:sp>
            <p:nvSpPr>
              <p:cNvPr id="221" name="Shape 221"/>
              <p:cNvSpPr txBox="1"/>
              <p:nvPr/>
            </p:nvSpPr>
            <p:spPr>
              <a:xfrm>
                <a:off x="6806225" y="3491299"/>
                <a:ext cx="1756200" cy="851400"/>
              </a:xfrm>
              <a:prstGeom prst="rect">
                <a:avLst/>
              </a:prstGeom>
              <a:noFill/>
              <a:ln cap="flat" cmpd="sng" w="9525">
                <a:solidFill>
                  <a:srgbClr val="0091EA"/>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t/>
                </a:r>
                <a:endParaRPr sz="800">
                  <a:solidFill>
                    <a:srgbClr val="EFEFEF"/>
                  </a:solidFill>
                  <a:latin typeface="Roboto"/>
                  <a:ea typeface="Roboto"/>
                  <a:cs typeface="Roboto"/>
                  <a:sym typeface="Roboto"/>
                </a:endParaRPr>
              </a:p>
              <a:p>
                <a:pPr indent="-279400" lvl="0" marL="457200" rtl="0">
                  <a:spcBef>
                    <a:spcPts val="0"/>
                  </a:spcBef>
                  <a:spcAft>
                    <a:spcPts val="0"/>
                  </a:spcAft>
                  <a:buClr>
                    <a:srgbClr val="EFEFEF"/>
                  </a:buClr>
                  <a:buSzPct val="100000"/>
                  <a:buFont typeface="Roboto"/>
                  <a:buChar char="-"/>
                </a:pPr>
                <a:r>
                  <a:rPr lang="en-GB" sz="800">
                    <a:solidFill>
                      <a:srgbClr val="EFEFEF"/>
                    </a:solidFill>
                    <a:latin typeface="Roboto"/>
                    <a:ea typeface="Roboto"/>
                    <a:cs typeface="Roboto"/>
                    <a:sym typeface="Roboto"/>
                  </a:rPr>
                  <a:t>NEURAL NETWORK</a:t>
                </a:r>
              </a:p>
              <a:p>
                <a:pPr indent="-279400" lvl="0" marL="457200" rtl="0">
                  <a:spcBef>
                    <a:spcPts val="0"/>
                  </a:spcBef>
                  <a:spcAft>
                    <a:spcPts val="0"/>
                  </a:spcAft>
                  <a:buClr>
                    <a:srgbClr val="EFEFEF"/>
                  </a:buClr>
                  <a:buSzPct val="100000"/>
                  <a:buFont typeface="Roboto"/>
                  <a:buChar char="-"/>
                </a:pPr>
                <a:r>
                  <a:rPr lang="en-GB" sz="800">
                    <a:solidFill>
                      <a:srgbClr val="EFEFEF"/>
                    </a:solidFill>
                    <a:latin typeface="Roboto"/>
                    <a:ea typeface="Roboto"/>
                    <a:cs typeface="Roboto"/>
                    <a:sym typeface="Roboto"/>
                  </a:rPr>
                  <a:t>Super Bowl (2002)</a:t>
                </a:r>
              </a:p>
              <a:p>
                <a:pPr indent="-279400" lvl="0" marL="457200" rtl="0">
                  <a:spcBef>
                    <a:spcPts val="0"/>
                  </a:spcBef>
                  <a:buClr>
                    <a:srgbClr val="EFEFEF"/>
                  </a:buClr>
                  <a:buSzPct val="100000"/>
                  <a:buFont typeface="Roboto"/>
                  <a:buChar char="-"/>
                </a:pPr>
                <a:r>
                  <a:rPr lang="en-GB" sz="800">
                    <a:solidFill>
                      <a:srgbClr val="EFEFEF"/>
                    </a:solidFill>
                    <a:latin typeface="Roboto"/>
                    <a:ea typeface="Roboto"/>
                    <a:cs typeface="Roboto"/>
                    <a:sym typeface="Roboto"/>
                  </a:rPr>
                  <a:t>Vendor tests </a:t>
                </a:r>
              </a:p>
              <a:p>
                <a:pPr lvl="0" rtl="0">
                  <a:spcBef>
                    <a:spcPts val="0"/>
                  </a:spcBef>
                  <a:buSzPct val="137500"/>
                  <a:buNone/>
                </a:pPr>
                <a:r>
                  <a:rPr lang="en-GB" sz="800">
                    <a:solidFill>
                      <a:srgbClr val="666666"/>
                    </a:solidFill>
                    <a:latin typeface="Roboto"/>
                    <a:ea typeface="Roboto"/>
                    <a:cs typeface="Roboto"/>
                    <a:sym typeface="Roboto"/>
                  </a:rPr>
                  <a:t>L</a:t>
                </a:r>
              </a:p>
            </p:txBody>
          </p:sp>
        </p:grpSp>
      </p:grpSp>
      <p:grpSp>
        <p:nvGrpSpPr>
          <p:cNvPr id="222" name="Shape 222"/>
          <p:cNvGrpSpPr/>
          <p:nvPr/>
        </p:nvGrpSpPr>
        <p:grpSpPr>
          <a:xfrm>
            <a:off x="2260125" y="2709722"/>
            <a:ext cx="2576277" cy="1732504"/>
            <a:chOff x="2273075" y="2702596"/>
            <a:chExt cx="2576277" cy="1732504"/>
          </a:xfrm>
        </p:grpSpPr>
        <p:sp>
          <p:nvSpPr>
            <p:cNvPr id="223" name="Shape 223"/>
            <p:cNvSpPr/>
            <p:nvPr/>
          </p:nvSpPr>
          <p:spPr>
            <a:xfrm>
              <a:off x="2890952" y="3079475"/>
              <a:ext cx="1958400" cy="133500"/>
            </a:xfrm>
            <a:prstGeom prst="rect">
              <a:avLst/>
            </a:prstGeom>
            <a:solidFill>
              <a:srgbClr val="57BB8A"/>
            </a:solidFill>
            <a:ln>
              <a:noFill/>
            </a:ln>
          </p:spPr>
          <p:txBody>
            <a:bodyPr anchorCtr="0" anchor="ctr" bIns="91425" lIns="91425" rIns="91425" wrap="square" tIns="91425">
              <a:noAutofit/>
            </a:bodyPr>
            <a:lstStyle/>
            <a:p>
              <a:pPr lvl="0">
                <a:spcBef>
                  <a:spcPts val="0"/>
                </a:spcBef>
                <a:buNone/>
              </a:pPr>
              <a:r>
                <a:t/>
              </a:r>
              <a:endParaRPr/>
            </a:p>
          </p:txBody>
        </p:sp>
        <p:grpSp>
          <p:nvGrpSpPr>
            <p:cNvPr id="224" name="Shape 224"/>
            <p:cNvGrpSpPr/>
            <p:nvPr/>
          </p:nvGrpSpPr>
          <p:grpSpPr>
            <a:xfrm>
              <a:off x="2273075" y="2702596"/>
              <a:ext cx="2253600" cy="1732504"/>
              <a:chOff x="2273075" y="2702596"/>
              <a:chExt cx="2253600" cy="1732504"/>
            </a:xfrm>
          </p:grpSpPr>
          <p:sp>
            <p:nvSpPr>
              <p:cNvPr id="225" name="Shape 225"/>
              <p:cNvSpPr txBox="1"/>
              <p:nvPr/>
            </p:nvSpPr>
            <p:spPr>
              <a:xfrm>
                <a:off x="2525595" y="2702596"/>
                <a:ext cx="745800" cy="3714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SzPct val="91666"/>
                  <a:buNone/>
                </a:pPr>
                <a:r>
                  <a:rPr b="1" lang="en-GB" sz="1200">
                    <a:solidFill>
                      <a:srgbClr val="0091EA"/>
                    </a:solidFill>
                    <a:latin typeface="Roboto"/>
                    <a:ea typeface="Roboto"/>
                    <a:cs typeface="Roboto"/>
                    <a:sym typeface="Roboto"/>
                  </a:rPr>
                  <a:t>1970s</a:t>
                </a:r>
              </a:p>
            </p:txBody>
          </p:sp>
          <p:grpSp>
            <p:nvGrpSpPr>
              <p:cNvPr id="226" name="Shape 226"/>
              <p:cNvGrpSpPr/>
              <p:nvPr/>
            </p:nvGrpSpPr>
            <p:grpSpPr>
              <a:xfrm rot="10800000">
                <a:off x="2849073" y="3079467"/>
                <a:ext cx="92400" cy="411825"/>
                <a:chOff x="2070100" y="2563700"/>
                <a:chExt cx="92400" cy="411825"/>
              </a:xfrm>
            </p:grpSpPr>
            <p:cxnSp>
              <p:nvCxnSpPr>
                <p:cNvPr id="227" name="Shape 227"/>
                <p:cNvCxnSpPr/>
                <p:nvPr/>
              </p:nvCxnSpPr>
              <p:spPr>
                <a:xfrm>
                  <a:off x="2116300" y="2616125"/>
                  <a:ext cx="0" cy="359400"/>
                </a:xfrm>
                <a:prstGeom prst="straightConnector1">
                  <a:avLst/>
                </a:prstGeom>
                <a:noFill/>
                <a:ln cap="flat" cmpd="sng" w="9525">
                  <a:solidFill>
                    <a:srgbClr val="0091EA"/>
                  </a:solidFill>
                  <a:prstDash val="solid"/>
                  <a:round/>
                  <a:headEnd len="med" w="med" type="none"/>
                  <a:tailEnd len="med" w="med" type="none"/>
                </a:ln>
              </p:spPr>
            </p:cxnSp>
            <p:sp>
              <p:nvSpPr>
                <p:cNvPr id="228" name="Shape 228"/>
                <p:cNvSpPr/>
                <p:nvPr/>
              </p:nvSpPr>
              <p:spPr>
                <a:xfrm>
                  <a:off x="2070100" y="2563700"/>
                  <a:ext cx="92400" cy="92400"/>
                </a:xfrm>
                <a:prstGeom prst="ellipse">
                  <a:avLst/>
                </a:prstGeom>
                <a:solidFill>
                  <a:srgbClr val="000000"/>
                </a:solidFill>
                <a:ln cap="flat" cmpd="sng" w="9525">
                  <a:solidFill>
                    <a:srgbClr val="0091EA"/>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29" name="Shape 229"/>
              <p:cNvSpPr txBox="1"/>
              <p:nvPr/>
            </p:nvSpPr>
            <p:spPr>
              <a:xfrm>
                <a:off x="2273075" y="3491300"/>
                <a:ext cx="2253600" cy="943800"/>
              </a:xfrm>
              <a:prstGeom prst="rect">
                <a:avLst/>
              </a:prstGeom>
              <a:noFill/>
              <a:ln cap="flat" cmpd="sng" w="9525">
                <a:solidFill>
                  <a:srgbClr val="0091EA"/>
                </a:solidFill>
                <a:prstDash val="solid"/>
                <a:round/>
                <a:headEnd len="med" w="med" type="none"/>
                <a:tailEnd len="med" w="med" type="none"/>
              </a:ln>
            </p:spPr>
            <p:txBody>
              <a:bodyPr anchorCtr="0" anchor="t" bIns="91425" lIns="91425" rIns="91425" wrap="square" tIns="91425">
                <a:noAutofit/>
              </a:bodyPr>
              <a:lstStyle/>
              <a:p>
                <a:pPr lvl="0" rtl="0">
                  <a:spcBef>
                    <a:spcPts val="0"/>
                  </a:spcBef>
                  <a:buSzPct val="137500"/>
                  <a:buNone/>
                </a:pPr>
                <a:r>
                  <a:rPr b="1" lang="en-GB" sz="800">
                    <a:solidFill>
                      <a:srgbClr val="0091EA"/>
                    </a:solidFill>
                    <a:latin typeface="Roboto"/>
                    <a:ea typeface="Roboto"/>
                    <a:cs typeface="Roboto"/>
                    <a:sym typeface="Roboto"/>
                  </a:rPr>
                  <a:t>Increased Accuracy 21 Facial Markers </a:t>
                </a:r>
              </a:p>
              <a:p>
                <a:pPr lvl="0" rtl="0">
                  <a:spcBef>
                    <a:spcPts val="0"/>
                  </a:spcBef>
                  <a:buNone/>
                </a:pPr>
                <a:r>
                  <a:t/>
                </a:r>
                <a:endParaRPr b="1" sz="800">
                  <a:latin typeface="Roboto"/>
                  <a:ea typeface="Roboto"/>
                  <a:cs typeface="Roboto"/>
                  <a:sym typeface="Roboto"/>
                </a:endParaRPr>
              </a:p>
              <a:p>
                <a:pPr lvl="0" rtl="0">
                  <a:spcBef>
                    <a:spcPts val="0"/>
                  </a:spcBef>
                  <a:spcAft>
                    <a:spcPts val="1600"/>
                  </a:spcAft>
                  <a:buSzPct val="122222"/>
                  <a:buNone/>
                </a:pPr>
                <a:r>
                  <a:rPr lang="en-GB" sz="900">
                    <a:solidFill>
                      <a:srgbClr val="EFEFEF"/>
                    </a:solidFill>
                    <a:latin typeface="Roboto"/>
                    <a:ea typeface="Roboto"/>
                    <a:cs typeface="Roboto"/>
                    <a:sym typeface="Roboto"/>
                  </a:rPr>
                  <a:t>Goldstein, Harmon and Lesk  added more markers, hair color and lip thickness.</a:t>
                </a:r>
              </a:p>
            </p:txBody>
          </p:sp>
        </p:grpSp>
      </p:grpSp>
      <p:cxnSp>
        <p:nvCxnSpPr>
          <p:cNvPr id="230" name="Shape 230"/>
          <p:cNvCxnSpPr>
            <a:endCxn id="203" idx="0"/>
          </p:cNvCxnSpPr>
          <p:nvPr/>
        </p:nvCxnSpPr>
        <p:spPr>
          <a:xfrm flipH="1">
            <a:off x="4841566" y="2163103"/>
            <a:ext cx="900" cy="644100"/>
          </a:xfrm>
          <a:prstGeom prst="straightConnector1">
            <a:avLst/>
          </a:prstGeom>
          <a:noFill/>
          <a:ln cap="flat" cmpd="sng" w="9525">
            <a:solidFill>
              <a:schemeClr val="lt2"/>
            </a:solidFill>
            <a:prstDash val="solid"/>
            <a:round/>
            <a:headEnd len="lg" w="lg" type="none"/>
            <a:tailEnd len="lg" w="lg" type="none"/>
          </a:ln>
        </p:spPr>
      </p:cxnSp>
      <p:cxnSp>
        <p:nvCxnSpPr>
          <p:cNvPr id="231" name="Shape 231"/>
          <p:cNvCxnSpPr/>
          <p:nvPr/>
        </p:nvCxnSpPr>
        <p:spPr>
          <a:xfrm flipH="1" rot="-5400000">
            <a:off x="9151700" y="3152125"/>
            <a:ext cx="825600" cy="8256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232" name="Shape 232"/>
          <p:cNvCxnSpPr/>
          <p:nvPr/>
        </p:nvCxnSpPr>
        <p:spPr>
          <a:xfrm flipH="1" rot="-5400000">
            <a:off x="7761350" y="1704075"/>
            <a:ext cx="1388100" cy="1377000"/>
          </a:xfrm>
          <a:prstGeom prst="bentConnector3">
            <a:avLst>
              <a:gd fmla="val 50000" name="adj1"/>
            </a:avLst>
          </a:prstGeom>
          <a:noFill/>
          <a:ln cap="flat" cmpd="sng" w="9525">
            <a:solidFill>
              <a:srgbClr val="0091EA"/>
            </a:solidFill>
            <a:prstDash val="solid"/>
            <a:round/>
            <a:headEnd len="lg" w="lg" type="none"/>
            <a:tailEnd len="lg" w="lg" type="none"/>
          </a:ln>
        </p:spPr>
      </p:cxnSp>
      <p:sp>
        <p:nvSpPr>
          <p:cNvPr id="233" name="Shape 233"/>
          <p:cNvSpPr txBox="1"/>
          <p:nvPr/>
        </p:nvSpPr>
        <p:spPr>
          <a:xfrm>
            <a:off x="7620675" y="993250"/>
            <a:ext cx="1523400" cy="709200"/>
          </a:xfrm>
          <a:prstGeom prst="rect">
            <a:avLst/>
          </a:prstGeom>
          <a:noFill/>
          <a:ln cap="flat" cmpd="sng" w="9525">
            <a:solidFill>
              <a:srgbClr val="0091EA"/>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b="1" lang="en-GB" sz="800">
                <a:solidFill>
                  <a:srgbClr val="0091EA"/>
                </a:solidFill>
                <a:latin typeface="Roboto"/>
                <a:ea typeface="Roboto"/>
                <a:cs typeface="Roboto"/>
                <a:sym typeface="Roboto"/>
              </a:rPr>
              <a:t>SOCIAL MEDIA &amp; SECURITY</a:t>
            </a:r>
          </a:p>
        </p:txBody>
      </p:sp>
      <p:sp>
        <p:nvSpPr>
          <p:cNvPr id="234" name="Shape 234"/>
          <p:cNvSpPr txBox="1"/>
          <p:nvPr/>
        </p:nvSpPr>
        <p:spPr>
          <a:xfrm>
            <a:off x="8388500" y="2476463"/>
            <a:ext cx="755400" cy="505800"/>
          </a:xfrm>
          <a:prstGeom prst="rect">
            <a:avLst/>
          </a:prstGeom>
          <a:noFill/>
          <a:ln cap="flat" cmpd="sng" w="9525">
            <a:solidFill>
              <a:srgbClr val="0091EA"/>
            </a:solidFill>
            <a:prstDash val="solid"/>
            <a:round/>
            <a:headEnd len="med" w="med" type="none"/>
            <a:tailEnd len="med" w="med" type="none"/>
          </a:ln>
        </p:spPr>
        <p:txBody>
          <a:bodyPr anchorCtr="0" anchor="t" bIns="91425" lIns="91425" rIns="91425" wrap="square" tIns="91425">
            <a:noAutofit/>
          </a:bodyPr>
          <a:lstStyle/>
          <a:p>
            <a:pPr lvl="0" rtl="0" algn="ctr">
              <a:lnSpc>
                <a:spcPct val="115000"/>
              </a:lnSpc>
              <a:spcBef>
                <a:spcPts val="0"/>
              </a:spcBef>
              <a:spcAft>
                <a:spcPts val="1600"/>
              </a:spcAft>
              <a:buSzPct val="91666"/>
              <a:buNone/>
            </a:pPr>
            <a:r>
              <a:rPr b="1" lang="en-GB" sz="1200">
                <a:solidFill>
                  <a:schemeClr val="lt2"/>
                </a:solidFill>
                <a:latin typeface="Roboto"/>
                <a:ea typeface="Roboto"/>
                <a:cs typeface="Roboto"/>
                <a:sym typeface="Roboto"/>
              </a:rPr>
              <a:t>2010- now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GB" sz="1800"/>
              <a:t>EigenFaces Overview </a:t>
            </a:r>
          </a:p>
        </p:txBody>
      </p:sp>
      <p:sp>
        <p:nvSpPr>
          <p:cNvPr id="240" name="Shape 240"/>
          <p:cNvSpPr txBox="1"/>
          <p:nvPr>
            <p:ph idx="1" type="body"/>
          </p:nvPr>
        </p:nvSpPr>
        <p:spPr>
          <a:xfrm>
            <a:off x="136325" y="1512525"/>
            <a:ext cx="5394300" cy="569700"/>
          </a:xfrm>
          <a:prstGeom prst="rect">
            <a:avLst/>
          </a:prstGeom>
          <a:ln cap="flat" cmpd="sng" w="9525">
            <a:solidFill>
              <a:schemeClr val="lt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GB">
                <a:solidFill>
                  <a:srgbClr val="0091EA"/>
                </a:solidFill>
              </a:rPr>
              <a:t>Principal component Analysis(PCA) is generally referred to as the use of Eigenface.	</a:t>
            </a:r>
          </a:p>
          <a:p>
            <a:pPr lvl="0">
              <a:spcBef>
                <a:spcPts val="0"/>
              </a:spcBef>
              <a:buNone/>
            </a:pPr>
            <a:r>
              <a:t/>
            </a:r>
            <a:endParaRPr>
              <a:solidFill>
                <a:srgbClr val="0091EA"/>
              </a:solidFill>
            </a:endParaRPr>
          </a:p>
        </p:txBody>
      </p:sp>
      <p:sp>
        <p:nvSpPr>
          <p:cNvPr id="241" name="Shape 241"/>
          <p:cNvSpPr txBox="1"/>
          <p:nvPr>
            <p:ph idx="1" type="body"/>
          </p:nvPr>
        </p:nvSpPr>
        <p:spPr>
          <a:xfrm>
            <a:off x="2819900" y="2286900"/>
            <a:ext cx="5394300" cy="770700"/>
          </a:xfrm>
          <a:prstGeom prst="rect">
            <a:avLst/>
          </a:prstGeom>
          <a:ln cap="flat" cmpd="sng" w="9525">
            <a:solidFill>
              <a:schemeClr val="lt2"/>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GB">
                <a:solidFill>
                  <a:srgbClr val="0091EA"/>
                </a:solidFill>
              </a:rPr>
              <a:t>Uses PCA to reduce high-dimensionality 2D image into a smaller set of directions with largest variances. Eg. images 92x112pixels=10304 dimensions of image space (breaks down to 300 subset)</a:t>
            </a:r>
          </a:p>
          <a:p>
            <a:pPr lvl="0" rtl="0">
              <a:spcBef>
                <a:spcPts val="0"/>
              </a:spcBef>
              <a:buNone/>
            </a:pPr>
            <a:r>
              <a:t/>
            </a:r>
            <a:endParaRPr>
              <a:solidFill>
                <a:srgbClr val="0091EA"/>
              </a:solidFill>
            </a:endParaRPr>
          </a:p>
          <a:p>
            <a:pPr lvl="0" rtl="0">
              <a:spcBef>
                <a:spcPts val="0"/>
              </a:spcBef>
              <a:buNone/>
            </a:pPr>
            <a:r>
              <a:t/>
            </a:r>
            <a:endParaRPr>
              <a:solidFill>
                <a:srgbClr val="0091EA"/>
              </a:solidFill>
            </a:endParaRPr>
          </a:p>
        </p:txBody>
      </p:sp>
      <p:cxnSp>
        <p:nvCxnSpPr>
          <p:cNvPr id="242" name="Shape 242"/>
          <p:cNvCxnSpPr/>
          <p:nvPr/>
        </p:nvCxnSpPr>
        <p:spPr>
          <a:xfrm flipH="1" rot="-5400000">
            <a:off x="2271525" y="2239650"/>
            <a:ext cx="702300" cy="394200"/>
          </a:xfrm>
          <a:prstGeom prst="bentConnector3">
            <a:avLst>
              <a:gd fmla="val 50000" name="adj1"/>
            </a:avLst>
          </a:prstGeom>
          <a:noFill/>
          <a:ln cap="flat" cmpd="sng" w="9525">
            <a:solidFill>
              <a:schemeClr val="lt2"/>
            </a:solidFill>
            <a:prstDash val="solid"/>
            <a:round/>
            <a:headEnd len="lg" w="lg" type="none"/>
            <a:tailEnd len="lg" w="lg" type="none"/>
          </a:ln>
        </p:spPr>
      </p:cxnSp>
      <p:sp>
        <p:nvSpPr>
          <p:cNvPr id="243" name="Shape 243"/>
          <p:cNvSpPr txBox="1"/>
          <p:nvPr>
            <p:ph idx="1" type="body"/>
          </p:nvPr>
        </p:nvSpPr>
        <p:spPr>
          <a:xfrm>
            <a:off x="136325" y="3428450"/>
            <a:ext cx="4792200" cy="966900"/>
          </a:xfrm>
          <a:prstGeom prst="rect">
            <a:avLst/>
          </a:prstGeom>
          <a:ln cap="flat" cmpd="sng" w="9525">
            <a:solidFill>
              <a:schemeClr val="lt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GB">
                <a:solidFill>
                  <a:srgbClr val="0091EA"/>
                </a:solidFill>
              </a:rPr>
              <a:t>Advantages: smaller and simple search space.               		            DisAdvantages: PCA searches greatest variances in the data which may sometimes be caused by lighting &amp; illumination or objects </a:t>
            </a:r>
          </a:p>
          <a:p>
            <a:pPr lvl="0" rtl="0">
              <a:spcBef>
                <a:spcPts val="0"/>
              </a:spcBef>
              <a:buNone/>
            </a:pPr>
            <a:r>
              <a:t/>
            </a:r>
            <a:endParaRPr>
              <a:solidFill>
                <a:srgbClr val="0091EA"/>
              </a:solidFill>
            </a:endParaRPr>
          </a:p>
        </p:txBody>
      </p:sp>
      <p:cxnSp>
        <p:nvCxnSpPr>
          <p:cNvPr id="244" name="Shape 244"/>
          <p:cNvCxnSpPr>
            <a:endCxn id="243" idx="0"/>
          </p:cNvCxnSpPr>
          <p:nvPr/>
        </p:nvCxnSpPr>
        <p:spPr>
          <a:xfrm rot="5400000">
            <a:off x="2306525" y="2913650"/>
            <a:ext cx="740700" cy="288900"/>
          </a:xfrm>
          <a:prstGeom prst="bentConnector3">
            <a:avLst>
              <a:gd fmla="val 50000" name="adj1"/>
            </a:avLst>
          </a:prstGeom>
          <a:noFill/>
          <a:ln cap="flat" cmpd="sng" w="9525">
            <a:solidFill>
              <a:schemeClr val="lt2"/>
            </a:solidFill>
            <a:prstDash val="solid"/>
            <a:round/>
            <a:headEnd len="lg" w="lg" type="none"/>
            <a:tailEnd len="lg" w="lg" type="none"/>
          </a:ln>
        </p:spPr>
      </p:cxnSp>
      <p:cxnSp>
        <p:nvCxnSpPr>
          <p:cNvPr id="245" name="Shape 245"/>
          <p:cNvCxnSpPr>
            <a:stCxn id="240" idx="3"/>
            <a:endCxn id="246" idx="1"/>
          </p:cNvCxnSpPr>
          <p:nvPr/>
        </p:nvCxnSpPr>
        <p:spPr>
          <a:xfrm flipH="1" rot="10800000">
            <a:off x="5530625" y="1302975"/>
            <a:ext cx="656700" cy="494400"/>
          </a:xfrm>
          <a:prstGeom prst="bentConnector3">
            <a:avLst>
              <a:gd fmla="val 50000" name="adj1"/>
            </a:avLst>
          </a:prstGeom>
          <a:noFill/>
          <a:ln cap="flat" cmpd="sng" w="9525">
            <a:solidFill>
              <a:schemeClr val="lt2"/>
            </a:solidFill>
            <a:prstDash val="solid"/>
            <a:round/>
            <a:headEnd len="lg" w="lg" type="none"/>
            <a:tailEnd len="lg" w="lg" type="none"/>
          </a:ln>
        </p:spPr>
      </p:cxnSp>
      <p:pic>
        <p:nvPicPr>
          <p:cNvPr id="247" name="Shape 247"/>
          <p:cNvPicPr preferRelativeResize="0"/>
          <p:nvPr/>
        </p:nvPicPr>
        <p:blipFill>
          <a:blip r:embed="rId4">
            <a:alphaModFix/>
          </a:blip>
          <a:stretch>
            <a:fillRect/>
          </a:stretch>
        </p:blipFill>
        <p:spPr>
          <a:xfrm>
            <a:off x="5775375" y="0"/>
            <a:ext cx="3368625" cy="2286900"/>
          </a:xfrm>
          <a:prstGeom prst="rect">
            <a:avLst/>
          </a:prstGeom>
          <a:noFill/>
          <a:ln>
            <a:noFill/>
          </a:ln>
        </p:spPr>
      </p:pic>
      <p:pic>
        <p:nvPicPr>
          <p:cNvPr id="248" name="Shape 248"/>
          <p:cNvPicPr preferRelativeResize="0"/>
          <p:nvPr/>
        </p:nvPicPr>
        <p:blipFill>
          <a:blip r:embed="rId5">
            <a:alphaModFix/>
          </a:blip>
          <a:stretch>
            <a:fillRect/>
          </a:stretch>
        </p:blipFill>
        <p:spPr>
          <a:xfrm>
            <a:off x="6402625" y="3266000"/>
            <a:ext cx="1933766" cy="178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GB" sz="1800"/>
              <a:t>Other Algorithms </a:t>
            </a:r>
          </a:p>
        </p:txBody>
      </p:sp>
      <p:pic>
        <p:nvPicPr>
          <p:cNvPr id="254" name="Shape 254"/>
          <p:cNvPicPr preferRelativeResize="0"/>
          <p:nvPr/>
        </p:nvPicPr>
        <p:blipFill>
          <a:blip r:embed="rId3">
            <a:alphaModFix/>
          </a:blip>
          <a:stretch>
            <a:fillRect/>
          </a:stretch>
        </p:blipFill>
        <p:spPr>
          <a:xfrm>
            <a:off x="6187175" y="520175"/>
            <a:ext cx="2348124" cy="1565426"/>
          </a:xfrm>
          <a:prstGeom prst="rect">
            <a:avLst/>
          </a:prstGeom>
          <a:noFill/>
          <a:ln cap="flat" cmpd="sng" w="9525">
            <a:solidFill>
              <a:schemeClr val="lt2"/>
            </a:solidFill>
            <a:prstDash val="solid"/>
            <a:round/>
            <a:headEnd len="med" w="med" type="none"/>
            <a:tailEnd len="med" w="med" type="none"/>
          </a:ln>
        </p:spPr>
      </p:pic>
      <p:sp>
        <p:nvSpPr>
          <p:cNvPr id="255" name="Shape 255"/>
          <p:cNvSpPr txBox="1"/>
          <p:nvPr/>
        </p:nvSpPr>
        <p:spPr>
          <a:xfrm>
            <a:off x="1287925" y="1587675"/>
            <a:ext cx="4695600" cy="32238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0091EA"/>
              </a:buClr>
              <a:buChar char="●"/>
            </a:pPr>
            <a:r>
              <a:rPr lang="en-GB">
                <a:solidFill>
                  <a:srgbClr val="0091EA"/>
                </a:solidFill>
              </a:rPr>
              <a:t>FisherFaces Algorithm </a:t>
            </a:r>
          </a:p>
          <a:p>
            <a:pPr lvl="0" rtl="0">
              <a:spcBef>
                <a:spcPts val="0"/>
              </a:spcBef>
              <a:buNone/>
            </a:pPr>
            <a:r>
              <a:t/>
            </a:r>
            <a:endParaRPr>
              <a:solidFill>
                <a:srgbClr val="0091EA"/>
              </a:solidFill>
            </a:endParaRPr>
          </a:p>
          <a:p>
            <a:pPr indent="-228600" lvl="0" marL="457200" rtl="0">
              <a:spcBef>
                <a:spcPts val="0"/>
              </a:spcBef>
              <a:buClr>
                <a:srgbClr val="0091EA"/>
              </a:buClr>
              <a:buChar char="●"/>
            </a:pPr>
            <a:r>
              <a:rPr lang="en-GB">
                <a:solidFill>
                  <a:srgbClr val="0091EA"/>
                </a:solidFill>
              </a:rPr>
              <a:t>Neural networks</a:t>
            </a:r>
          </a:p>
          <a:p>
            <a:pPr lvl="0" rtl="0">
              <a:spcBef>
                <a:spcPts val="0"/>
              </a:spcBef>
              <a:buNone/>
            </a:pPr>
            <a:r>
              <a:t/>
            </a:r>
            <a:endParaRPr>
              <a:solidFill>
                <a:srgbClr val="0091EA"/>
              </a:solidFill>
            </a:endParaRPr>
          </a:p>
          <a:p>
            <a:pPr indent="-228600" lvl="0" marL="457200">
              <a:spcBef>
                <a:spcPts val="0"/>
              </a:spcBef>
              <a:buClr>
                <a:srgbClr val="0091EA"/>
              </a:buClr>
              <a:buChar char="●"/>
            </a:pPr>
            <a:r>
              <a:rPr lang="en-GB">
                <a:solidFill>
                  <a:srgbClr val="0091EA"/>
                </a:solidFill>
              </a:rPr>
              <a:t>Binary Pattern Histograms </a:t>
            </a:r>
          </a:p>
        </p:txBody>
      </p:sp>
      <p:sp>
        <p:nvSpPr>
          <p:cNvPr id="256" name="Shape 256"/>
          <p:cNvSpPr txBox="1"/>
          <p:nvPr>
            <p:ph idx="1" type="body"/>
          </p:nvPr>
        </p:nvSpPr>
        <p:spPr>
          <a:xfrm>
            <a:off x="3544200" y="3340475"/>
            <a:ext cx="4792200" cy="966900"/>
          </a:xfrm>
          <a:prstGeom prst="rect">
            <a:avLst/>
          </a:prstGeom>
          <a:ln cap="flat" cmpd="sng" w="9525">
            <a:solidFill>
              <a:schemeClr val="lt2"/>
            </a:solidFill>
            <a:prstDash val="solid"/>
            <a:round/>
            <a:headEnd len="med" w="med" type="none"/>
            <a:tailEnd len="med" w="med" type="none"/>
          </a:ln>
        </p:spPr>
        <p:txBody>
          <a:bodyPr anchorCtr="0" anchor="t" bIns="91425" lIns="91425" rIns="91425" wrap="square" tIns="91425">
            <a:noAutofit/>
          </a:bodyPr>
          <a:lstStyle/>
          <a:p>
            <a:pPr indent="-311150" lvl="0" marL="457200" rtl="0">
              <a:spcBef>
                <a:spcPts val="0"/>
              </a:spcBef>
              <a:spcAft>
                <a:spcPts val="0"/>
              </a:spcAft>
              <a:buClr>
                <a:srgbClr val="0091EA"/>
              </a:buClr>
            </a:pPr>
            <a:r>
              <a:rPr lang="en-GB">
                <a:solidFill>
                  <a:srgbClr val="0091EA"/>
                </a:solidFill>
              </a:rPr>
              <a:t>Describes local features of  an object</a:t>
            </a:r>
          </a:p>
          <a:p>
            <a:pPr indent="-311150" lvl="0" marL="457200" rtl="0">
              <a:spcBef>
                <a:spcPts val="0"/>
              </a:spcBef>
              <a:buClr>
                <a:srgbClr val="0091EA"/>
              </a:buClr>
            </a:pPr>
            <a:r>
              <a:rPr lang="en-GB">
                <a:solidFill>
                  <a:srgbClr val="0091EA"/>
                </a:solidFill>
              </a:rPr>
              <a:t>2D texture Analysis each pixel is compared against its neighbour to create a pattern </a:t>
            </a:r>
          </a:p>
          <a:p>
            <a:pPr lvl="0" rtl="0">
              <a:spcBef>
                <a:spcPts val="0"/>
              </a:spcBef>
              <a:buNone/>
            </a:pPr>
            <a:r>
              <a:t/>
            </a:r>
            <a:endParaRPr>
              <a:solidFill>
                <a:srgbClr val="0091EA"/>
              </a:solidFill>
            </a:endParaRPr>
          </a:p>
        </p:txBody>
      </p:sp>
      <p:cxnSp>
        <p:nvCxnSpPr>
          <p:cNvPr id="257" name="Shape 257"/>
          <p:cNvCxnSpPr/>
          <p:nvPr/>
        </p:nvCxnSpPr>
        <p:spPr>
          <a:xfrm>
            <a:off x="1895850" y="2739550"/>
            <a:ext cx="2419800" cy="600900"/>
          </a:xfrm>
          <a:prstGeom prst="bentConnector3">
            <a:avLst>
              <a:gd fmla="val 50000" name="adj1"/>
            </a:avLst>
          </a:prstGeom>
          <a:noFill/>
          <a:ln cap="flat" cmpd="sng" w="9525">
            <a:solidFill>
              <a:schemeClr val="lt2"/>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56675" y="1947975"/>
            <a:ext cx="2073000" cy="619200"/>
          </a:xfrm>
          <a:prstGeom prst="rect">
            <a:avLst/>
          </a:prstGeom>
          <a:ln cap="flat" cmpd="sng" w="9525">
            <a:solidFill>
              <a:schemeClr val="lt2"/>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GB">
                <a:latin typeface="Roboto Slab"/>
                <a:ea typeface="Roboto Slab"/>
                <a:cs typeface="Roboto Slab"/>
                <a:sym typeface="Roboto Slab"/>
              </a:rPr>
              <a:t>Social Media</a:t>
            </a:r>
          </a:p>
        </p:txBody>
      </p:sp>
      <p:sp>
        <p:nvSpPr>
          <p:cNvPr id="263" name="Shape 263"/>
          <p:cNvSpPr/>
          <p:nvPr/>
        </p:nvSpPr>
        <p:spPr>
          <a:xfrm>
            <a:off x="5229675" y="459975"/>
            <a:ext cx="232200" cy="421500"/>
          </a:xfrm>
          <a:prstGeom prst="rightArrow">
            <a:avLst>
              <a:gd fmla="val 50000" name="adj1"/>
              <a:gd fmla="val 10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64" name="Shape 264"/>
          <p:cNvCxnSpPr>
            <a:endCxn id="262" idx="3"/>
          </p:cNvCxnSpPr>
          <p:nvPr/>
        </p:nvCxnSpPr>
        <p:spPr>
          <a:xfrm>
            <a:off x="5229675" y="692175"/>
            <a:ext cx="0" cy="1565400"/>
          </a:xfrm>
          <a:prstGeom prst="straightConnector1">
            <a:avLst/>
          </a:prstGeom>
          <a:noFill/>
          <a:ln cap="flat" cmpd="sng" w="9525">
            <a:solidFill>
              <a:schemeClr val="lt2"/>
            </a:solidFill>
            <a:prstDash val="solid"/>
            <a:round/>
            <a:headEnd len="lg" w="lg" type="none"/>
            <a:tailEnd len="lg" w="lg" type="none"/>
          </a:ln>
        </p:spPr>
      </p:cxnSp>
      <p:pic>
        <p:nvPicPr>
          <p:cNvPr id="265" name="Shape 265"/>
          <p:cNvPicPr preferRelativeResize="0"/>
          <p:nvPr/>
        </p:nvPicPr>
        <p:blipFill>
          <a:blip r:embed="rId3">
            <a:alphaModFix/>
          </a:blip>
          <a:stretch>
            <a:fillRect/>
          </a:stretch>
        </p:blipFill>
        <p:spPr>
          <a:xfrm>
            <a:off x="5461875" y="276850"/>
            <a:ext cx="1702950" cy="1277225"/>
          </a:xfrm>
          <a:prstGeom prst="rect">
            <a:avLst/>
          </a:prstGeom>
          <a:noFill/>
          <a:ln>
            <a:noFill/>
          </a:ln>
        </p:spPr>
      </p:pic>
      <p:pic>
        <p:nvPicPr>
          <p:cNvPr id="266" name="Shape 266"/>
          <p:cNvPicPr preferRelativeResize="0"/>
          <p:nvPr/>
        </p:nvPicPr>
        <p:blipFill>
          <a:blip r:embed="rId4">
            <a:alphaModFix/>
          </a:blip>
          <a:stretch>
            <a:fillRect/>
          </a:stretch>
        </p:blipFill>
        <p:spPr>
          <a:xfrm>
            <a:off x="40575" y="1947975"/>
            <a:ext cx="1702950" cy="1046675"/>
          </a:xfrm>
          <a:prstGeom prst="rect">
            <a:avLst/>
          </a:prstGeom>
          <a:noFill/>
          <a:ln>
            <a:noFill/>
          </a:ln>
        </p:spPr>
      </p:pic>
      <p:sp>
        <p:nvSpPr>
          <p:cNvPr id="267" name="Shape 267"/>
          <p:cNvSpPr txBox="1"/>
          <p:nvPr/>
        </p:nvSpPr>
        <p:spPr>
          <a:xfrm>
            <a:off x="258075" y="3272550"/>
            <a:ext cx="1789200" cy="1642800"/>
          </a:xfrm>
          <a:prstGeom prst="rect">
            <a:avLst/>
          </a:prstGeom>
          <a:noFill/>
          <a:ln>
            <a:noFill/>
          </a:ln>
        </p:spPr>
        <p:txBody>
          <a:bodyPr anchorCtr="0" anchor="t" bIns="91425" lIns="91425" rIns="91425" wrap="square" tIns="91425">
            <a:noAutofit/>
          </a:bodyPr>
          <a:lstStyle/>
          <a:p>
            <a:pPr indent="-298450" lvl="0" marL="457200" rtl="0">
              <a:spcBef>
                <a:spcPts val="0"/>
              </a:spcBef>
              <a:buClr>
                <a:srgbClr val="4285F4"/>
              </a:buClr>
              <a:buSzPct val="100000"/>
              <a:buChar char="●"/>
            </a:pPr>
            <a:r>
              <a:rPr lang="en-GB" sz="1100">
                <a:solidFill>
                  <a:srgbClr val="4285F4"/>
                </a:solidFill>
              </a:rPr>
              <a:t>Google Photos </a:t>
            </a:r>
          </a:p>
          <a:p>
            <a:pPr lvl="0" rtl="0">
              <a:spcBef>
                <a:spcPts val="0"/>
              </a:spcBef>
              <a:buNone/>
            </a:pPr>
            <a:r>
              <a:t/>
            </a:r>
            <a:endParaRPr sz="1100">
              <a:solidFill>
                <a:srgbClr val="4285F4"/>
              </a:solidFill>
            </a:endParaRPr>
          </a:p>
          <a:p>
            <a:pPr indent="-298450" lvl="0" marL="457200" rtl="0">
              <a:spcBef>
                <a:spcPts val="0"/>
              </a:spcBef>
              <a:buClr>
                <a:srgbClr val="4285F4"/>
              </a:buClr>
              <a:buSzPct val="100000"/>
              <a:buChar char="●"/>
            </a:pPr>
            <a:r>
              <a:rPr lang="en-GB" sz="1100">
                <a:solidFill>
                  <a:srgbClr val="4285F4"/>
                </a:solidFill>
              </a:rPr>
              <a:t>Opensource </a:t>
            </a:r>
          </a:p>
          <a:p>
            <a:pPr lvl="0" rtl="0">
              <a:spcBef>
                <a:spcPts val="0"/>
              </a:spcBef>
              <a:buNone/>
            </a:pPr>
            <a:r>
              <a:t/>
            </a:r>
            <a:endParaRPr sz="1100">
              <a:solidFill>
                <a:srgbClr val="4285F4"/>
              </a:solidFill>
            </a:endParaRPr>
          </a:p>
          <a:p>
            <a:pPr indent="-298450" lvl="0" marL="457200" rtl="0">
              <a:spcBef>
                <a:spcPts val="0"/>
              </a:spcBef>
              <a:buClr>
                <a:srgbClr val="4285F4"/>
              </a:buClr>
              <a:buSzPct val="100000"/>
              <a:buChar char="●"/>
            </a:pPr>
            <a:r>
              <a:rPr lang="en-GB" sz="1100">
                <a:solidFill>
                  <a:srgbClr val="4285F4"/>
                </a:solidFill>
              </a:rPr>
              <a:t>Google Glass </a:t>
            </a:r>
          </a:p>
          <a:p>
            <a:pPr lvl="0" rtl="0">
              <a:spcBef>
                <a:spcPts val="0"/>
              </a:spcBef>
              <a:buNone/>
            </a:pPr>
            <a:r>
              <a:t/>
            </a:r>
            <a:endParaRPr sz="1100">
              <a:solidFill>
                <a:srgbClr val="4285F4"/>
              </a:solidFill>
            </a:endParaRPr>
          </a:p>
          <a:p>
            <a:pPr indent="-298450" lvl="0" marL="457200" rtl="0">
              <a:spcBef>
                <a:spcPts val="0"/>
              </a:spcBef>
              <a:buClr>
                <a:srgbClr val="4285F4"/>
              </a:buClr>
              <a:buSzPct val="100000"/>
              <a:buChar char="●"/>
            </a:pPr>
            <a:r>
              <a:rPr lang="en-GB" sz="1100">
                <a:solidFill>
                  <a:srgbClr val="4285F4"/>
                </a:solidFill>
              </a:rPr>
              <a:t>FaceNet  86% acc</a:t>
            </a:r>
          </a:p>
          <a:p>
            <a:pPr lvl="0">
              <a:spcBef>
                <a:spcPts val="0"/>
              </a:spcBef>
              <a:buNone/>
            </a:pPr>
            <a:r>
              <a:t/>
            </a:r>
            <a:endParaRPr sz="1100">
              <a:solidFill>
                <a:schemeClr val="lt2"/>
              </a:solidFill>
            </a:endParaRPr>
          </a:p>
        </p:txBody>
      </p:sp>
      <p:cxnSp>
        <p:nvCxnSpPr>
          <p:cNvPr id="268" name="Shape 268"/>
          <p:cNvCxnSpPr/>
          <p:nvPr/>
        </p:nvCxnSpPr>
        <p:spPr>
          <a:xfrm rot="10800000">
            <a:off x="524825" y="2988825"/>
            <a:ext cx="17100" cy="1505100"/>
          </a:xfrm>
          <a:prstGeom prst="straightConnector1">
            <a:avLst/>
          </a:prstGeom>
          <a:noFill/>
          <a:ln cap="flat" cmpd="sng" w="9525">
            <a:solidFill>
              <a:schemeClr val="lt2"/>
            </a:solidFill>
            <a:prstDash val="solid"/>
            <a:round/>
            <a:headEnd len="lg" w="lg" type="none"/>
            <a:tailEnd len="lg" w="lg" type="none"/>
          </a:ln>
        </p:spPr>
      </p:cxnSp>
      <p:sp>
        <p:nvSpPr>
          <p:cNvPr id="269" name="Shape 269"/>
          <p:cNvSpPr/>
          <p:nvPr/>
        </p:nvSpPr>
        <p:spPr>
          <a:xfrm flipH="1">
            <a:off x="1815075" y="1836075"/>
            <a:ext cx="232200" cy="421500"/>
          </a:xfrm>
          <a:prstGeom prst="rightArrow">
            <a:avLst>
              <a:gd fmla="val 50000" name="adj1"/>
              <a:gd fmla="val 10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70" name="Shape 270"/>
          <p:cNvCxnSpPr/>
          <p:nvPr/>
        </p:nvCxnSpPr>
        <p:spPr>
          <a:xfrm>
            <a:off x="2047125" y="2042575"/>
            <a:ext cx="1118100" cy="0"/>
          </a:xfrm>
          <a:prstGeom prst="straightConnector1">
            <a:avLst/>
          </a:prstGeom>
          <a:noFill/>
          <a:ln cap="flat" cmpd="sng" w="9525">
            <a:solidFill>
              <a:schemeClr val="lt2"/>
            </a:solidFill>
            <a:prstDash val="solid"/>
            <a:round/>
            <a:headEnd len="lg" w="lg" type="none"/>
            <a:tailEnd len="lg" w="lg" type="none"/>
          </a:ln>
        </p:spPr>
      </p:cxnSp>
      <p:sp>
        <p:nvSpPr>
          <p:cNvPr id="271" name="Shape 271"/>
          <p:cNvSpPr txBox="1"/>
          <p:nvPr/>
        </p:nvSpPr>
        <p:spPr>
          <a:xfrm>
            <a:off x="7164825" y="537375"/>
            <a:ext cx="1861200" cy="1410600"/>
          </a:xfrm>
          <a:prstGeom prst="rect">
            <a:avLst/>
          </a:prstGeom>
          <a:noFill/>
          <a:ln>
            <a:noFill/>
          </a:ln>
        </p:spPr>
        <p:txBody>
          <a:bodyPr anchorCtr="0" anchor="t" bIns="91425" lIns="91425" rIns="91425" wrap="square" tIns="91425">
            <a:noAutofit/>
          </a:bodyPr>
          <a:lstStyle/>
          <a:p>
            <a:pPr indent="-298450" lvl="0" marL="457200" rtl="0">
              <a:spcBef>
                <a:spcPts val="0"/>
              </a:spcBef>
              <a:buClr>
                <a:srgbClr val="4285F4"/>
              </a:buClr>
              <a:buSzPct val="100000"/>
              <a:buChar char="●"/>
            </a:pPr>
            <a:r>
              <a:rPr lang="en-GB" sz="1100">
                <a:solidFill>
                  <a:srgbClr val="4285F4"/>
                </a:solidFill>
              </a:rPr>
              <a:t>DeepFace 97% acc</a:t>
            </a:r>
          </a:p>
          <a:p>
            <a:pPr lvl="0" rtl="0">
              <a:spcBef>
                <a:spcPts val="0"/>
              </a:spcBef>
              <a:buNone/>
            </a:pPr>
            <a:r>
              <a:t/>
            </a:r>
            <a:endParaRPr sz="1100">
              <a:solidFill>
                <a:srgbClr val="4285F4"/>
              </a:solidFill>
            </a:endParaRPr>
          </a:p>
          <a:p>
            <a:pPr indent="-298450" lvl="0" marL="457200" rtl="0">
              <a:spcBef>
                <a:spcPts val="0"/>
              </a:spcBef>
              <a:buClr>
                <a:srgbClr val="4285F4"/>
              </a:buClr>
              <a:buSzPct val="100000"/>
              <a:buChar char="●"/>
            </a:pPr>
            <a:r>
              <a:rPr lang="en-GB" sz="1100">
                <a:solidFill>
                  <a:srgbClr val="4285F4"/>
                </a:solidFill>
              </a:rPr>
              <a:t>3d Model</a:t>
            </a:r>
          </a:p>
          <a:p>
            <a:pPr lvl="0" rtl="0">
              <a:spcBef>
                <a:spcPts val="0"/>
              </a:spcBef>
              <a:buNone/>
            </a:pPr>
            <a:r>
              <a:t/>
            </a:r>
            <a:endParaRPr sz="1100">
              <a:solidFill>
                <a:srgbClr val="4285F4"/>
              </a:solidFill>
            </a:endParaRPr>
          </a:p>
          <a:p>
            <a:pPr indent="-298450" lvl="0" marL="457200" rtl="0">
              <a:spcBef>
                <a:spcPts val="0"/>
              </a:spcBef>
              <a:buClr>
                <a:srgbClr val="4285F4"/>
              </a:buClr>
              <a:buSzPct val="100000"/>
              <a:buChar char="●"/>
            </a:pPr>
            <a:r>
              <a:rPr lang="en-GB" sz="1100">
                <a:solidFill>
                  <a:srgbClr val="4285F4"/>
                </a:solidFill>
              </a:rPr>
              <a:t>Neural Networks </a:t>
            </a:r>
          </a:p>
          <a:p>
            <a:pPr lvl="0" rtl="0">
              <a:spcBef>
                <a:spcPts val="0"/>
              </a:spcBef>
              <a:buNone/>
            </a:pPr>
            <a:r>
              <a:rPr lang="en-GB" sz="1100">
                <a:solidFill>
                  <a:srgbClr val="4285F4"/>
                </a:solidFill>
              </a:rPr>
              <a:t> </a:t>
            </a:r>
          </a:p>
          <a:p>
            <a:pPr indent="-298450" lvl="0" marL="457200" rtl="0">
              <a:spcBef>
                <a:spcPts val="0"/>
              </a:spcBef>
              <a:buClr>
                <a:srgbClr val="4285F4"/>
              </a:buClr>
              <a:buSzPct val="100000"/>
              <a:buChar char="●"/>
            </a:pPr>
            <a:r>
              <a:rPr lang="en-GB" sz="1100">
                <a:solidFill>
                  <a:srgbClr val="4285F4"/>
                </a:solidFill>
              </a:rPr>
              <a:t>Datasets </a:t>
            </a:r>
          </a:p>
          <a:p>
            <a:pPr lvl="0" rtl="0">
              <a:spcBef>
                <a:spcPts val="0"/>
              </a:spcBef>
              <a:buNone/>
            </a:pPr>
            <a:r>
              <a:t/>
            </a:r>
            <a:endParaRPr sz="1100">
              <a:solidFill>
                <a:schemeClr val="lt2"/>
              </a:solidFill>
            </a:endParaRPr>
          </a:p>
        </p:txBody>
      </p:sp>
      <p:cxnSp>
        <p:nvCxnSpPr>
          <p:cNvPr id="272" name="Shape 272"/>
          <p:cNvCxnSpPr/>
          <p:nvPr/>
        </p:nvCxnSpPr>
        <p:spPr>
          <a:xfrm>
            <a:off x="6334425" y="279350"/>
            <a:ext cx="2219100" cy="1746000"/>
          </a:xfrm>
          <a:prstGeom prst="bentConnector3">
            <a:avLst>
              <a:gd fmla="val 50000" name="adj1"/>
            </a:avLst>
          </a:prstGeom>
          <a:noFill/>
          <a:ln cap="flat" cmpd="sng" w="9525">
            <a:solidFill>
              <a:schemeClr val="lt2"/>
            </a:solidFill>
            <a:prstDash val="solid"/>
            <a:round/>
            <a:headEnd len="lg" w="lg" type="none"/>
            <a:tailEnd len="lg" w="lg" type="none"/>
          </a:ln>
        </p:spPr>
      </p:cxnSp>
      <p:sp>
        <p:nvSpPr>
          <p:cNvPr id="273" name="Shape 273"/>
          <p:cNvSpPr txBox="1"/>
          <p:nvPr/>
        </p:nvSpPr>
        <p:spPr>
          <a:xfrm>
            <a:off x="8575425" y="1956575"/>
            <a:ext cx="369900" cy="421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274" name="Shape 274"/>
          <p:cNvPicPr preferRelativeResize="0"/>
          <p:nvPr/>
        </p:nvPicPr>
        <p:blipFill>
          <a:blip r:embed="rId5">
            <a:alphaModFix/>
          </a:blip>
          <a:stretch>
            <a:fillRect/>
          </a:stretch>
        </p:blipFill>
        <p:spPr>
          <a:xfrm>
            <a:off x="3165225" y="3203600"/>
            <a:ext cx="918775" cy="918775"/>
          </a:xfrm>
          <a:prstGeom prst="rect">
            <a:avLst/>
          </a:prstGeom>
          <a:noFill/>
          <a:ln>
            <a:noFill/>
          </a:ln>
        </p:spPr>
      </p:pic>
      <p:pic>
        <p:nvPicPr>
          <p:cNvPr id="275" name="Shape 275"/>
          <p:cNvPicPr preferRelativeResize="0"/>
          <p:nvPr/>
        </p:nvPicPr>
        <p:blipFill>
          <a:blip r:embed="rId6">
            <a:alphaModFix/>
          </a:blip>
          <a:stretch>
            <a:fillRect/>
          </a:stretch>
        </p:blipFill>
        <p:spPr>
          <a:xfrm>
            <a:off x="3526474" y="4357824"/>
            <a:ext cx="557526" cy="557526"/>
          </a:xfrm>
          <a:prstGeom prst="rect">
            <a:avLst/>
          </a:prstGeom>
          <a:noFill/>
          <a:ln>
            <a:noFill/>
          </a:ln>
        </p:spPr>
      </p:pic>
      <p:sp>
        <p:nvSpPr>
          <p:cNvPr id="276" name="Shape 276"/>
          <p:cNvSpPr/>
          <p:nvPr/>
        </p:nvSpPr>
        <p:spPr>
          <a:xfrm>
            <a:off x="3620288" y="2894000"/>
            <a:ext cx="369900" cy="309600"/>
          </a:xfrm>
          <a:prstGeom prst="downArrow">
            <a:avLst>
              <a:gd fmla="val 50000" name="adj1"/>
              <a:gd fmla="val 10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77" name="Shape 277"/>
          <p:cNvCxnSpPr>
            <a:stCxn id="276" idx="0"/>
          </p:cNvCxnSpPr>
          <p:nvPr/>
        </p:nvCxnSpPr>
        <p:spPr>
          <a:xfrm rot="10800000">
            <a:off x="3801638" y="2567300"/>
            <a:ext cx="3600" cy="326700"/>
          </a:xfrm>
          <a:prstGeom prst="straightConnector1">
            <a:avLst/>
          </a:prstGeom>
          <a:noFill/>
          <a:ln cap="flat" cmpd="sng" w="9525">
            <a:solidFill>
              <a:schemeClr val="lt2"/>
            </a:solidFill>
            <a:prstDash val="solid"/>
            <a:round/>
            <a:headEnd len="lg" w="lg" type="none"/>
            <a:tailEnd len="lg" w="lg" type="none"/>
          </a:ln>
        </p:spPr>
      </p:cxnSp>
      <p:sp>
        <p:nvSpPr>
          <p:cNvPr id="278" name="Shape 278"/>
          <p:cNvSpPr txBox="1"/>
          <p:nvPr/>
        </p:nvSpPr>
        <p:spPr>
          <a:xfrm>
            <a:off x="4825300" y="3229550"/>
            <a:ext cx="1702800" cy="1565400"/>
          </a:xfrm>
          <a:prstGeom prst="rect">
            <a:avLst/>
          </a:prstGeom>
          <a:noFill/>
          <a:ln>
            <a:noFill/>
          </a:ln>
        </p:spPr>
        <p:txBody>
          <a:bodyPr anchorCtr="0" anchor="t" bIns="91425" lIns="91425" rIns="91425" wrap="square" tIns="91425">
            <a:noAutofit/>
          </a:bodyPr>
          <a:lstStyle/>
          <a:p>
            <a:pPr indent="-298450" lvl="0" marL="457200" rtl="0">
              <a:spcBef>
                <a:spcPts val="0"/>
              </a:spcBef>
              <a:buClr>
                <a:srgbClr val="4285F4"/>
              </a:buClr>
              <a:buSzPct val="100000"/>
              <a:buChar char="●"/>
            </a:pPr>
            <a:r>
              <a:rPr lang="en-GB" sz="1100">
                <a:solidFill>
                  <a:srgbClr val="4285F4"/>
                </a:solidFill>
              </a:rPr>
              <a:t>73.45%</a:t>
            </a:r>
          </a:p>
          <a:p>
            <a:pPr lvl="0" rtl="0">
              <a:spcBef>
                <a:spcPts val="0"/>
              </a:spcBef>
              <a:buNone/>
            </a:pPr>
            <a:r>
              <a:t/>
            </a:r>
            <a:endParaRPr sz="1100">
              <a:solidFill>
                <a:srgbClr val="4285F4"/>
              </a:solidFill>
            </a:endParaRPr>
          </a:p>
          <a:p>
            <a:pPr indent="-298450" lvl="0" marL="457200" rtl="0">
              <a:spcBef>
                <a:spcPts val="0"/>
              </a:spcBef>
              <a:buClr>
                <a:srgbClr val="4285F4"/>
              </a:buClr>
              <a:buSzPct val="100000"/>
              <a:buChar char="●"/>
            </a:pPr>
            <a:r>
              <a:rPr lang="en-GB" sz="1100">
                <a:solidFill>
                  <a:srgbClr val="4285F4"/>
                </a:solidFill>
              </a:rPr>
              <a:t>Quick search </a:t>
            </a:r>
          </a:p>
          <a:p>
            <a:pPr lvl="0" rtl="0">
              <a:spcBef>
                <a:spcPts val="0"/>
              </a:spcBef>
              <a:buNone/>
            </a:pPr>
            <a:r>
              <a:t/>
            </a:r>
            <a:endParaRPr sz="1100">
              <a:solidFill>
                <a:srgbClr val="4285F4"/>
              </a:solidFill>
            </a:endParaRPr>
          </a:p>
          <a:p>
            <a:pPr indent="-298450" lvl="0" marL="457200" rtl="0">
              <a:spcBef>
                <a:spcPts val="0"/>
              </a:spcBef>
              <a:buClr>
                <a:srgbClr val="4285F4"/>
              </a:buClr>
              <a:buSzPct val="100000"/>
              <a:buChar char="●"/>
            </a:pPr>
            <a:r>
              <a:rPr lang="en-GB" sz="1100">
                <a:solidFill>
                  <a:srgbClr val="4285F4"/>
                </a:solidFill>
              </a:rPr>
              <a:t>Good Accuracy</a:t>
            </a:r>
          </a:p>
          <a:p>
            <a:pPr lvl="0" rtl="0">
              <a:spcBef>
                <a:spcPts val="0"/>
              </a:spcBef>
              <a:buNone/>
            </a:pPr>
            <a:r>
              <a:t/>
            </a:r>
            <a:endParaRPr sz="1100">
              <a:solidFill>
                <a:srgbClr val="4285F4"/>
              </a:solidFill>
            </a:endParaRPr>
          </a:p>
          <a:p>
            <a:pPr indent="-298450" lvl="0" marL="457200" rtl="0">
              <a:spcBef>
                <a:spcPts val="0"/>
              </a:spcBef>
              <a:buClr>
                <a:srgbClr val="4285F4"/>
              </a:buClr>
              <a:buSzPct val="100000"/>
              <a:buChar char="●"/>
            </a:pPr>
            <a:r>
              <a:rPr lang="en-GB" sz="1100">
                <a:solidFill>
                  <a:srgbClr val="4285F4"/>
                </a:solidFill>
              </a:rPr>
              <a:t>Not private </a:t>
            </a:r>
          </a:p>
        </p:txBody>
      </p:sp>
      <p:cxnSp>
        <p:nvCxnSpPr>
          <p:cNvPr id="279" name="Shape 279"/>
          <p:cNvCxnSpPr/>
          <p:nvPr/>
        </p:nvCxnSpPr>
        <p:spPr>
          <a:xfrm>
            <a:off x="4085600" y="3401575"/>
            <a:ext cx="1023600" cy="0"/>
          </a:xfrm>
          <a:prstGeom prst="straightConnector1">
            <a:avLst/>
          </a:prstGeom>
          <a:noFill/>
          <a:ln cap="flat" cmpd="sng" w="9525">
            <a:solidFill>
              <a:schemeClr val="lt2"/>
            </a:solidFill>
            <a:prstDash val="solid"/>
            <a:round/>
            <a:headEnd len="lg" w="lg" type="none"/>
            <a:tailEnd len="lg" w="lg" type="none"/>
          </a:ln>
        </p:spPr>
      </p:cxnSp>
      <p:cxnSp>
        <p:nvCxnSpPr>
          <p:cNvPr id="280" name="Shape 280"/>
          <p:cNvCxnSpPr/>
          <p:nvPr/>
        </p:nvCxnSpPr>
        <p:spPr>
          <a:xfrm flipH="1">
            <a:off x="5100450" y="3410175"/>
            <a:ext cx="8700" cy="1040700"/>
          </a:xfrm>
          <a:prstGeom prst="straightConnector1">
            <a:avLst/>
          </a:prstGeom>
          <a:noFill/>
          <a:ln cap="flat" cmpd="sng" w="9525">
            <a:solidFill>
              <a:schemeClr val="lt2"/>
            </a:solidFill>
            <a:prstDash val="solid"/>
            <a:round/>
            <a:headEnd len="lg" w="lg" type="none"/>
            <a:tailEnd len="lg" w="lg" type="none"/>
          </a:ln>
        </p:spPr>
      </p:cxnSp>
      <p:pic>
        <p:nvPicPr>
          <p:cNvPr id="281" name="Shape 281"/>
          <p:cNvPicPr preferRelativeResize="0"/>
          <p:nvPr/>
        </p:nvPicPr>
        <p:blipFill>
          <a:blip r:embed="rId7">
            <a:alphaModFix/>
          </a:blip>
          <a:stretch>
            <a:fillRect/>
          </a:stretch>
        </p:blipFill>
        <p:spPr>
          <a:xfrm>
            <a:off x="2881550" y="382425"/>
            <a:ext cx="2348124" cy="1565426"/>
          </a:xfrm>
          <a:prstGeom prst="rect">
            <a:avLst/>
          </a:prstGeom>
          <a:noFill/>
          <a:ln cap="flat" cmpd="sng" w="9525">
            <a:solidFill>
              <a:schemeClr val="lt2"/>
            </a:solidFill>
            <a:prstDash val="solid"/>
            <a:round/>
            <a:headEnd len="med" w="med" type="none"/>
            <a:tailEnd len="med" w="med"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nvSpPr>
        <p:spPr>
          <a:xfrm>
            <a:off x="1014950" y="279350"/>
            <a:ext cx="3000000" cy="585000"/>
          </a:xfrm>
          <a:prstGeom prst="rect">
            <a:avLst/>
          </a:prstGeom>
          <a:noFill/>
          <a:ln>
            <a:noFill/>
          </a:ln>
        </p:spPr>
        <p:txBody>
          <a:bodyPr anchorCtr="0" anchor="ctr" bIns="91425" lIns="91425" rIns="91425" wrap="square" tIns="91425">
            <a:noAutofit/>
          </a:bodyPr>
          <a:lstStyle/>
          <a:p>
            <a:pPr lvl="0" rtl="0">
              <a:spcBef>
                <a:spcPts val="0"/>
              </a:spcBef>
              <a:buNone/>
            </a:pPr>
            <a:r>
              <a:rPr lang="en-GB" sz="1800">
                <a:solidFill>
                  <a:schemeClr val="lt1"/>
                </a:solidFill>
                <a:latin typeface="Montserrat"/>
                <a:ea typeface="Montserrat"/>
                <a:cs typeface="Montserrat"/>
                <a:sym typeface="Montserrat"/>
              </a:rPr>
              <a:t>What's coming &amp; Conclusion </a:t>
            </a:r>
          </a:p>
        </p:txBody>
      </p:sp>
      <p:pic>
        <p:nvPicPr>
          <p:cNvPr id="287" name="Shape 287"/>
          <p:cNvPicPr preferRelativeResize="0"/>
          <p:nvPr/>
        </p:nvPicPr>
        <p:blipFill>
          <a:blip r:embed="rId3">
            <a:alphaModFix/>
          </a:blip>
          <a:stretch>
            <a:fillRect/>
          </a:stretch>
        </p:blipFill>
        <p:spPr>
          <a:xfrm>
            <a:off x="2798650" y="2077112"/>
            <a:ext cx="1328800" cy="797275"/>
          </a:xfrm>
          <a:prstGeom prst="rect">
            <a:avLst/>
          </a:prstGeom>
          <a:noFill/>
          <a:ln>
            <a:noFill/>
          </a:ln>
        </p:spPr>
      </p:pic>
      <p:pic>
        <p:nvPicPr>
          <p:cNvPr id="288" name="Shape 288"/>
          <p:cNvPicPr preferRelativeResize="0"/>
          <p:nvPr/>
        </p:nvPicPr>
        <p:blipFill>
          <a:blip r:embed="rId4">
            <a:alphaModFix/>
          </a:blip>
          <a:stretch>
            <a:fillRect/>
          </a:stretch>
        </p:blipFill>
        <p:spPr>
          <a:xfrm>
            <a:off x="4935950" y="1531203"/>
            <a:ext cx="1573025" cy="1573025"/>
          </a:xfrm>
          <a:prstGeom prst="rect">
            <a:avLst/>
          </a:prstGeom>
          <a:noFill/>
          <a:ln>
            <a:noFill/>
          </a:ln>
        </p:spPr>
      </p:pic>
      <p:pic>
        <p:nvPicPr>
          <p:cNvPr id="289" name="Shape 289"/>
          <p:cNvPicPr preferRelativeResize="0"/>
          <p:nvPr/>
        </p:nvPicPr>
        <p:blipFill>
          <a:blip r:embed="rId5">
            <a:alphaModFix/>
          </a:blip>
          <a:stretch>
            <a:fillRect/>
          </a:stretch>
        </p:blipFill>
        <p:spPr>
          <a:xfrm>
            <a:off x="39200" y="1531200"/>
            <a:ext cx="1889075" cy="1889075"/>
          </a:xfrm>
          <a:prstGeom prst="rect">
            <a:avLst/>
          </a:prstGeom>
          <a:noFill/>
          <a:ln>
            <a:noFill/>
          </a:ln>
        </p:spPr>
      </p:pic>
      <p:pic>
        <p:nvPicPr>
          <p:cNvPr id="290" name="Shape 290"/>
          <p:cNvPicPr preferRelativeResize="0"/>
          <p:nvPr/>
        </p:nvPicPr>
        <p:blipFill>
          <a:blip r:embed="rId6">
            <a:alphaModFix/>
          </a:blip>
          <a:stretch>
            <a:fillRect/>
          </a:stretch>
        </p:blipFill>
        <p:spPr>
          <a:xfrm>
            <a:off x="7514550" y="1689225"/>
            <a:ext cx="1573025" cy="157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