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37" r:id="rId2"/>
    <p:sldId id="338" r:id="rId3"/>
    <p:sldId id="339" r:id="rId4"/>
    <p:sldId id="295" r:id="rId5"/>
    <p:sldId id="296" r:id="rId6"/>
    <p:sldId id="362" r:id="rId7"/>
    <p:sldId id="297" r:id="rId8"/>
    <p:sldId id="299" r:id="rId9"/>
    <p:sldId id="307" r:id="rId10"/>
    <p:sldId id="298" r:id="rId11"/>
    <p:sldId id="356" r:id="rId12"/>
    <p:sldId id="357" r:id="rId13"/>
    <p:sldId id="292" r:id="rId14"/>
    <p:sldId id="340" r:id="rId15"/>
    <p:sldId id="358" r:id="rId16"/>
    <p:sldId id="364" r:id="rId17"/>
    <p:sldId id="302" r:id="rId18"/>
    <p:sldId id="301" r:id="rId19"/>
    <p:sldId id="300" r:id="rId20"/>
    <p:sldId id="304" r:id="rId21"/>
    <p:sldId id="303" r:id="rId22"/>
    <p:sldId id="305" r:id="rId23"/>
    <p:sldId id="306" r:id="rId24"/>
    <p:sldId id="308" r:id="rId25"/>
    <p:sldId id="341" r:id="rId26"/>
    <p:sldId id="342" r:id="rId27"/>
    <p:sldId id="343" r:id="rId28"/>
    <p:sldId id="344" r:id="rId29"/>
    <p:sldId id="345" r:id="rId30"/>
    <p:sldId id="359" r:id="rId31"/>
    <p:sldId id="360" r:id="rId32"/>
    <p:sldId id="355" r:id="rId33"/>
    <p:sldId id="361" r:id="rId34"/>
    <p:sldId id="350" r:id="rId35"/>
    <p:sldId id="351" r:id="rId36"/>
    <p:sldId id="352" r:id="rId37"/>
    <p:sldId id="353" r:id="rId38"/>
    <p:sldId id="35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/>
    <p:restoredTop sz="93706"/>
  </p:normalViewPr>
  <p:slideViewPr>
    <p:cSldViewPr snapToGrid="0" snapToObjects="1">
      <p:cViewPr varScale="1">
        <p:scale>
          <a:sx n="65" d="100"/>
          <a:sy n="65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3" d="100"/>
        <a:sy n="11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A908-48A5-6A4B-8AB1-55ABE12FFE8C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DFAE-C717-1247-894E-B70794D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3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0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8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1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7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6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76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9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49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0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8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5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05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5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95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78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89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9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94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8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3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51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4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0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44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3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2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9B86-2D9D-7548-B42B-078CB10FEDD4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0101" y="2305616"/>
            <a:ext cx="86717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smtClean="0"/>
              <a:t>Wednesday</a:t>
            </a:r>
            <a:endParaRPr lang="en-US" sz="14000" dirty="0"/>
          </a:p>
        </p:txBody>
      </p:sp>
      <p:sp>
        <p:nvSpPr>
          <p:cNvPr id="5" name="TextBox 4"/>
          <p:cNvSpPr txBox="1"/>
          <p:nvPr/>
        </p:nvSpPr>
        <p:spPr>
          <a:xfrm>
            <a:off x="5384331" y="4908884"/>
            <a:ext cx="14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Abel Sanchez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ISBN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ISBN </a:t>
            </a:r>
            <a:r>
              <a:rPr lang="en-US" dirty="0" smtClean="0"/>
              <a:t>number verification</a:t>
            </a:r>
          </a:p>
          <a:p>
            <a:r>
              <a:rPr lang="mr-IN" dirty="0" smtClean="0"/>
              <a:t>1101980133</a:t>
            </a:r>
            <a:r>
              <a:rPr lang="mr-IN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</a:t>
            </a:r>
            <a:r>
              <a:rPr lang="mr-IN" dirty="0"/>
              <a:t> </a:t>
            </a:r>
            <a:r>
              <a:rPr lang="mr-IN" dirty="0" smtClean="0"/>
              <a:t>(</a:t>
            </a:r>
            <a:r>
              <a:rPr lang="mr-IN" dirty="0"/>
              <a:t>1*10)+(1*9)+(0*8)+(1*7)+(9*6)+(8*5)+(0*4)+(1*3)+(3*2)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</a:t>
            </a:r>
            <a:r>
              <a:rPr lang="mr-IN" dirty="0"/>
              <a:t> </a:t>
            </a:r>
            <a:r>
              <a:rPr lang="mr-IN" dirty="0" smtClean="0"/>
              <a:t>10+9+0+7+54+40+0+3+6</a:t>
            </a:r>
            <a:r>
              <a:rPr lang="mr-IN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mr-IN" dirty="0" smtClean="0"/>
              <a:t>= </a:t>
            </a:r>
            <a:r>
              <a:rPr lang="mr-IN" dirty="0"/>
              <a:t>129	</a:t>
            </a:r>
            <a:endParaRPr lang="en-US" dirty="0" smtClean="0"/>
          </a:p>
          <a:p>
            <a:pPr marL="457200" lvl="1" indent="0">
              <a:buNone/>
            </a:pPr>
            <a:r>
              <a:rPr lang="mr-IN" dirty="0" smtClean="0"/>
              <a:t>= </a:t>
            </a:r>
            <a:r>
              <a:rPr lang="mr-IN" dirty="0"/>
              <a:t>129/11 </a:t>
            </a:r>
            <a:endParaRPr lang="en-US" dirty="0" smtClean="0"/>
          </a:p>
          <a:p>
            <a:pPr marL="457200" lvl="1" indent="0">
              <a:buNone/>
            </a:pPr>
            <a:r>
              <a:rPr lang="mr-IN" dirty="0" smtClean="0"/>
              <a:t>= </a:t>
            </a:r>
            <a:r>
              <a:rPr lang="mr-IN" dirty="0"/>
              <a:t>11 </a:t>
            </a:r>
            <a:r>
              <a:rPr lang="en-US" dirty="0" smtClean="0"/>
              <a:t>remainder</a:t>
            </a:r>
            <a:r>
              <a:rPr lang="mr-IN" dirty="0" smtClean="0"/>
              <a:t> </a:t>
            </a:r>
            <a:r>
              <a:rPr lang="mr-IN" dirty="0"/>
              <a:t>8	</a:t>
            </a:r>
            <a:endParaRPr lang="en-US" dirty="0" smtClean="0"/>
          </a:p>
          <a:p>
            <a:pPr marL="457200" lvl="1" indent="0">
              <a:buNone/>
            </a:pPr>
            <a:r>
              <a:rPr lang="mr-IN" dirty="0" smtClean="0"/>
              <a:t>= </a:t>
            </a:r>
            <a:r>
              <a:rPr lang="mr-IN" dirty="0"/>
              <a:t>11-8 </a:t>
            </a:r>
            <a:endParaRPr lang="en-US" dirty="0" smtClean="0"/>
          </a:p>
          <a:p>
            <a:pPr marL="457200" lvl="1" indent="0">
              <a:buNone/>
            </a:pPr>
            <a:r>
              <a:rPr lang="mr-IN" dirty="0" smtClean="0"/>
              <a:t>= </a:t>
            </a:r>
            <a:r>
              <a:rPr lang="mr-I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number (20 mins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unordered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cards </a:t>
            </a:r>
            <a:r>
              <a:rPr lang="en-US" dirty="0"/>
              <a:t>with numbers 1-to-15	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Shuffle cards	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Select 15 students from class	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Have them come up to the board	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Give a each student a shuffled card	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Ask each group to make a guess	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They are trying to find a number we </a:t>
            </a:r>
            <a:r>
              <a:rPr lang="en-US" dirty="0" smtClean="0"/>
              <a:t>selected</a:t>
            </a:r>
          </a:p>
          <a:p>
            <a:r>
              <a:rPr lang="en-US" dirty="0" smtClean="0"/>
              <a:t>When done, ask teams what was their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number - Linear (20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/>
              <a:t>this time numbers are in order	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do not tell class numbers in </a:t>
            </a:r>
            <a:r>
              <a:rPr lang="en-US" dirty="0" smtClean="0"/>
              <a:t>order</a:t>
            </a:r>
          </a:p>
          <a:p>
            <a:r>
              <a:rPr lang="en-US" dirty="0"/>
              <a:t>When done, ask teams what was their strategy</a:t>
            </a:r>
          </a:p>
        </p:txBody>
      </p:sp>
    </p:spTree>
    <p:extLst>
      <p:ext uri="{BB962C8B-B14F-4D97-AF65-F5344CB8AC3E}">
        <p14:creationId xmlns:p14="http://schemas.microsoft.com/office/powerpoint/2010/main" val="15282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- </a:t>
            </a:r>
            <a:r>
              <a:rPr lang="en-US" dirty="0"/>
              <a:t>m</a:t>
            </a:r>
            <a:r>
              <a:rPr lang="en-US" dirty="0" smtClean="0"/>
              <a:t>inimum </a:t>
            </a:r>
            <a:r>
              <a:rPr lang="en-US" dirty="0"/>
              <a:t>g</a:t>
            </a:r>
            <a:r>
              <a:rPr lang="en-US" dirty="0" smtClean="0"/>
              <a:t>uesses to find a number between </a:t>
            </a:r>
            <a:r>
              <a:rPr lang="en-US" dirty="0"/>
              <a:t>1 and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</a:t>
            </a:r>
            <a:r>
              <a:rPr lang="en-US" dirty="0"/>
              <a:t>the numbers 1 to 1000, what is the minimum numbers guesses needed to find a specific number if you are given the hint "higher" or "lower" for each guess you make. </a:t>
            </a:r>
            <a:r>
              <a:rPr lang="en-US" dirty="0" smtClean="0"/>
              <a:t>Number </a:t>
            </a:r>
            <a:r>
              <a:rPr lang="en-US" dirty="0"/>
              <a:t>of guesses to 10, 100, 1000, </a:t>
            </a:r>
            <a:r>
              <a:rPr lang="en-US" dirty="0" smtClean="0"/>
              <a:t>10000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10 </a:t>
            </a:r>
            <a:r>
              <a:rPr lang="en-US" dirty="0"/>
              <a:t>≈ </a:t>
            </a:r>
            <a:r>
              <a:rPr lang="en-US" dirty="0" smtClean="0"/>
              <a:t>3.3</a:t>
            </a:r>
          </a:p>
          <a:p>
            <a:pPr lvl="1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100 ≈ 6.6</a:t>
            </a:r>
          </a:p>
          <a:p>
            <a:pPr lvl="1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1000 </a:t>
            </a:r>
            <a:r>
              <a:rPr lang="en-US" dirty="0"/>
              <a:t>≈ </a:t>
            </a:r>
            <a:r>
              <a:rPr lang="en-US" dirty="0" smtClean="0"/>
              <a:t>10</a:t>
            </a:r>
            <a:endParaRPr lang="en-US" dirty="0"/>
          </a:p>
          <a:p>
            <a:pPr lvl="1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10000 </a:t>
            </a:r>
            <a:r>
              <a:rPr lang="en-US" dirty="0"/>
              <a:t>≈ </a:t>
            </a:r>
            <a:r>
              <a:rPr lang="en-US" dirty="0" smtClean="0"/>
              <a:t>13.3</a:t>
            </a:r>
          </a:p>
          <a:p>
            <a:pPr lvl="1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100000 </a:t>
            </a:r>
            <a:r>
              <a:rPr lang="en-US" dirty="0"/>
              <a:t>≈ </a:t>
            </a:r>
            <a:r>
              <a:rPr lang="en-US" dirty="0" smtClean="0"/>
              <a:t>16.6</a:t>
            </a:r>
            <a:endParaRPr lang="en-US" dirty="0"/>
          </a:p>
          <a:p>
            <a:pPr lvl="1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100000 </a:t>
            </a:r>
            <a:r>
              <a:rPr lang="en-US" dirty="0"/>
              <a:t>≈ </a:t>
            </a:r>
            <a:r>
              <a:rPr lang="en-US" dirty="0" smtClean="0"/>
              <a:t>19.9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groups to provide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groups to </a:t>
            </a:r>
            <a:r>
              <a:rPr lang="en-US" dirty="0" smtClean="0"/>
              <a:t>explain </a:t>
            </a:r>
            <a:r>
              <a:rPr lang="en-US" dirty="0" smtClean="0"/>
              <a:t>their </a:t>
            </a:r>
            <a:r>
              <a:rPr lang="en-US" dirty="0" smtClean="0"/>
              <a:t>approach in coming up with a solution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 </a:t>
            </a:r>
            <a:r>
              <a:rPr lang="mr-IN" dirty="0" smtClean="0"/>
              <a:t>–</a:t>
            </a:r>
            <a:r>
              <a:rPr lang="en-US" dirty="0" smtClean="0"/>
              <a:t> Tomorrow strategies for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difference in approaches depending on information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competitions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Activity </a:t>
            </a:r>
            <a:r>
              <a:rPr lang="mr-IN" dirty="0" smtClean="0"/>
              <a:t>–</a:t>
            </a:r>
            <a:r>
              <a:rPr lang="en-US" dirty="0" smtClean="0"/>
              <a:t> ask class to discover cypher (hash)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2720340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hello</a:t>
            </a:r>
            <a:endParaRPr lang="en-US" sz="3200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4439213" y="3012728"/>
            <a:ext cx="1104337" cy="47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543550" y="2509807"/>
            <a:ext cx="181737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60920" y="3012727"/>
            <a:ext cx="1104337" cy="47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65257" y="272033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52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pic>
        <p:nvPicPr>
          <p:cNvPr id="4" name="Picture 3" descr="0bda5ec3651628a7ed4b98993e7a28a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663700"/>
            <a:ext cx="6908800" cy="353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28801" y="5395253"/>
            <a:ext cx="702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http://www.filosophy.org/post/8/what_is_a_password_anyway/</a:t>
            </a:r>
          </a:p>
        </p:txBody>
      </p:sp>
    </p:spTree>
    <p:extLst>
      <p:ext uri="{BB962C8B-B14F-4D97-AF65-F5344CB8AC3E}">
        <p14:creationId xmlns:p14="http://schemas.microsoft.com/office/powerpoint/2010/main" val="5235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fachada bella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6-1-3-8-1-4-1 2-5-12-12-1</a:t>
            </a:r>
            <a:endParaRPr lang="en-US" noProof="1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mama bella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13-1-13-1 2-5-12-12-1</a:t>
            </a:r>
            <a:endParaRPr lang="en-US" noProof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medalla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13-5-4-1-12-12-1</a:t>
            </a:r>
            <a:endParaRPr lang="en-US" noProof="1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medicina bella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13-5-4-9-3-9-14-1 2-5-12-12-1</a:t>
            </a:r>
            <a:endParaRPr lang="en-US" noProof="1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angel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1-14-7-5-12</a:t>
            </a:r>
            <a:endParaRPr lang="en-US" noProof="1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camello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3-1-13-5-12-12-15</a:t>
            </a:r>
            <a:endParaRPr lang="en-US" noProof="1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cadena bella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3-1-4-5-14-1 2-5-12-12-1</a:t>
            </a:r>
            <a:endParaRPr lang="en-US" noProof="1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chile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3-8-9-12-5</a:t>
            </a:r>
            <a:endParaRPr lang="en-US" noProof="1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fabula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6-1-2-21-12-1</a:t>
            </a:r>
            <a:endParaRPr lang="en-US" noProof="1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hacienda bella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8-1-3-9-5-14-4-1 2-5-12-12-1</a:t>
            </a:r>
            <a:endParaRPr lang="en-US" noProof="1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anemia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1-14-5-13-9-1</a:t>
            </a:r>
            <a:endParaRPr lang="en-US" noProof="1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bella</a:t>
            </a:r>
            <a:r>
              <a:rPr lang="en-US" noProof="1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mr-IN" noProof="1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noProof="1" smtClean="0">
                <a:latin typeface="Courier New" charset="0"/>
                <a:ea typeface="Courier New" charset="0"/>
                <a:cs typeface="Courier New" charset="0"/>
              </a:rPr>
              <a:t>2-5-12-12-1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Wall</a:t>
            </a:r>
          </a:p>
          <a:p>
            <a:pPr lvl="1"/>
            <a:r>
              <a:rPr lang="en-US" dirty="0" smtClean="0"/>
              <a:t>Today’s </a:t>
            </a:r>
            <a:r>
              <a:rPr lang="en-US" dirty="0"/>
              <a:t>question</a:t>
            </a:r>
            <a:r>
              <a:rPr lang="en-US" dirty="0"/>
              <a:t>: </a:t>
            </a:r>
            <a:r>
              <a:rPr lang="en-US" i="1" dirty="0"/>
              <a:t>What problems could patterns help solve in the real world</a:t>
            </a:r>
            <a:r>
              <a:rPr lang="en-US" dirty="0" smtClean="0"/>
              <a:t>?</a:t>
            </a:r>
            <a:endParaRPr lang="en-US" i="1" u="sng" dirty="0" smtClean="0"/>
          </a:p>
          <a:p>
            <a:pPr lvl="1"/>
            <a:r>
              <a:rPr lang="en-US" dirty="0" smtClean="0"/>
              <a:t>Take photo at end of day</a:t>
            </a:r>
          </a:p>
          <a:p>
            <a:r>
              <a:rPr lang="en-US" dirty="0"/>
              <a:t>Document via photos &amp; </a:t>
            </a:r>
            <a:r>
              <a:rPr lang="en-US" dirty="0" smtClean="0"/>
              <a:t>video</a:t>
            </a:r>
          </a:p>
          <a:p>
            <a:pPr lvl="1"/>
            <a:r>
              <a:rPr lang="en-US" b="1" dirty="0"/>
              <a:t>Document via photos &amp; video</a:t>
            </a:r>
            <a:r>
              <a:rPr lang="en-US" dirty="0"/>
              <a:t> with your phone. Specifically, try to capture times when learning is being demonstrated: the students giving explanations of their solutions, describing applications of algorithms, or presenting their projects. Upload to </a:t>
            </a:r>
            <a:r>
              <a:rPr lang="en-US" dirty="0" smtClean="0"/>
              <a:t>Dropbox, link to follow.</a:t>
            </a:r>
            <a:endParaRPr lang="en-US" i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0"/>
            <a:ext cx="11842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Cyphers Activity </a:t>
            </a:r>
            <a:r>
              <a:rPr lang="mr-IN" dirty="0" smtClean="0"/>
              <a:t>–</a:t>
            </a:r>
            <a:r>
              <a:rPr lang="en-US" dirty="0" smtClean="0"/>
              <a:t> ROT13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noProof="1" smtClean="0"/>
              <a:t>fachada bella,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snpunqn oryyn</a:t>
            </a:r>
            <a:r>
              <a:rPr lang="en-US" noProof="1" smtClean="0"/>
              <a:t>	</a:t>
            </a:r>
          </a:p>
          <a:p>
            <a:pPr marL="0" indent="0">
              <a:buNone/>
            </a:pPr>
            <a:r>
              <a:rPr lang="en-US" noProof="1" smtClean="0"/>
              <a:t>mama bella,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znzn oryyn	</a:t>
            </a:r>
          </a:p>
          <a:p>
            <a:pPr marL="0" indent="0">
              <a:buNone/>
            </a:pPr>
            <a:r>
              <a:rPr lang="en-US" noProof="1" smtClean="0"/>
              <a:t>Medalla,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zrqnyyn</a:t>
            </a:r>
            <a:r>
              <a:rPr lang="en-US" noProof="1" smtClean="0"/>
              <a:t>	</a:t>
            </a:r>
          </a:p>
          <a:p>
            <a:pPr marL="0" indent="0">
              <a:buNone/>
            </a:pPr>
            <a:r>
              <a:rPr lang="en-US" noProof="1" smtClean="0"/>
              <a:t>medicina bella,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zrqnyyn	</a:t>
            </a:r>
          </a:p>
          <a:p>
            <a:pPr marL="0" indent="0">
              <a:buNone/>
            </a:pPr>
            <a:r>
              <a:rPr lang="en-US" noProof="1" smtClean="0"/>
              <a:t>angel,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natry</a:t>
            </a:r>
          </a:p>
          <a:p>
            <a:pPr marL="0" indent="0">
              <a:buNone/>
            </a:pPr>
            <a:r>
              <a:rPr lang="en-US" noProof="1" smtClean="0"/>
              <a:t>camello,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pnzryyb</a:t>
            </a:r>
          </a:p>
          <a:p>
            <a:pPr marL="0" indent="0">
              <a:buNone/>
            </a:pPr>
            <a:r>
              <a:rPr lang="en-US" noProof="1" smtClean="0"/>
              <a:t>cadena bella,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pnqran oryyn</a:t>
            </a:r>
          </a:p>
          <a:p>
            <a:pPr marL="0" indent="0">
              <a:buNone/>
            </a:pPr>
            <a:r>
              <a:rPr lang="en-US" noProof="1" smtClean="0"/>
              <a:t>chile,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puvyr</a:t>
            </a:r>
            <a:r>
              <a:rPr lang="en-US" noProof="1" smtClean="0"/>
              <a:t>	</a:t>
            </a:r>
          </a:p>
          <a:p>
            <a:pPr marL="0" indent="0">
              <a:buNone/>
            </a:pPr>
            <a:r>
              <a:rPr lang="en-US" noProof="1" smtClean="0"/>
              <a:t>fabula,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snohyn</a:t>
            </a:r>
          </a:p>
          <a:p>
            <a:pPr marL="0" indent="0">
              <a:buNone/>
            </a:pPr>
            <a:r>
              <a:rPr lang="en-US" noProof="1" smtClean="0"/>
              <a:t>hacienda bella,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unpvraqn oryyn	</a:t>
            </a:r>
          </a:p>
          <a:p>
            <a:pPr marL="0" indent="0">
              <a:buNone/>
            </a:pPr>
            <a:r>
              <a:rPr lang="en-US" noProof="1" smtClean="0"/>
              <a:t>anemia,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narzvn</a:t>
            </a:r>
          </a:p>
          <a:p>
            <a:pPr marL="0" indent="0">
              <a:buNone/>
            </a:pPr>
            <a:r>
              <a:rPr lang="en-US" noProof="1" smtClean="0"/>
              <a:t>bella,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oryyn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89099"/>
            <a:ext cx="9144000" cy="43685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 fence cypher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Cyphers Activity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Rail Fence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noProof="1" smtClean="0"/>
              <a:t>fachadabella,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faeahdblacal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mamabella,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mbaaaelml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medalla,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mlealda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medicinabella,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mcbaeiiaeldnl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angel,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alneg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camello,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claelmo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cadenabella,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cnlaeaeldba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chile,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cehli</a:t>
            </a:r>
          </a:p>
          <a:p>
            <a:pPr marL="0" indent="0">
              <a:buNone/>
            </a:pPr>
            <a:r>
              <a:rPr lang="en-US" noProof="1" smtClean="0"/>
              <a:t>fabula,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flauab</a:t>
            </a:r>
          </a:p>
          <a:p>
            <a:pPr marL="0" indent="0">
              <a:buNone/>
            </a:pPr>
            <a:r>
              <a:rPr lang="en-US" noProof="1" smtClean="0"/>
              <a:t>haciendabella,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hebaainaelcdl</a:t>
            </a:r>
          </a:p>
          <a:p>
            <a:pPr marL="0" indent="0">
              <a:buNone/>
            </a:pPr>
            <a:r>
              <a:rPr lang="en-US" noProof="1" smtClean="0"/>
              <a:t>anemia,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 ainmae</a:t>
            </a:r>
          </a:p>
          <a:p>
            <a:pPr marL="0" indent="0">
              <a:buNone/>
            </a:pPr>
            <a:r>
              <a:rPr lang="en-US" noProof="1" smtClean="0"/>
              <a:t>bella,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 baell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Binary Decision 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589"/>
            <a:ext cx="6918512" cy="3924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r="7863"/>
          <a:stretch/>
        </p:blipFill>
        <p:spPr>
          <a:xfrm>
            <a:off x="6999407" y="1882588"/>
            <a:ext cx="5192593" cy="39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AFTERNOON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</a:p>
          <a:p>
            <a:r>
              <a:rPr lang="en-US" dirty="0" smtClean="0"/>
              <a:t>Coordinate systems</a:t>
            </a:r>
          </a:p>
          <a:p>
            <a:r>
              <a:rPr lang="en-US" dirty="0" smtClean="0"/>
              <a:t>Computational geometry</a:t>
            </a:r>
          </a:p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Moving in time</a:t>
            </a:r>
          </a:p>
          <a:p>
            <a:pPr lvl="1"/>
            <a:r>
              <a:rPr lang="en-US" dirty="0" smtClean="0"/>
              <a:t>Moving in </a:t>
            </a:r>
            <a:r>
              <a:rPr lang="en-US" dirty="0" smtClean="0"/>
              <a:t>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9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57" y="1038639"/>
            <a:ext cx="9144000" cy="58193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928"/>
            <a:ext cx="10515600" cy="1325563"/>
          </a:xfrm>
        </p:spPr>
        <p:txBody>
          <a:bodyPr/>
          <a:lstStyle/>
          <a:p>
            <a:r>
              <a:rPr lang="en-US" smtClean="0"/>
              <a:t>Browser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45494" y="1855738"/>
            <a:ext cx="8101013" cy="3539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noProof="1" smtClean="0">
                <a:solidFill>
                  <a:srgbClr val="445588"/>
                </a:solidFill>
                <a:latin typeface="Menlo" charset="0"/>
              </a:rPr>
              <a:t>var</a:t>
            </a: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 </a:t>
            </a:r>
            <a:r>
              <a:rPr lang="en-US" sz="2800" noProof="1" smtClean="0">
                <a:solidFill>
                  <a:srgbClr val="008080"/>
                </a:solidFill>
                <a:latin typeface="Menlo" charset="0"/>
              </a:rPr>
              <a:t>counter</a:t>
            </a: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 = </a:t>
            </a:r>
            <a:r>
              <a:rPr lang="en-US" sz="2800" noProof="1" smtClean="0">
                <a:solidFill>
                  <a:srgbClr val="DD1144"/>
                </a:solidFill>
                <a:latin typeface="Menlo" charset="0"/>
              </a:rPr>
              <a:t>0</a:t>
            </a: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;</a:t>
            </a:r>
          </a:p>
          <a:p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/>
            </a:r>
            <a:br>
              <a:rPr lang="en-US" sz="2800" noProof="1" smtClean="0">
                <a:solidFill>
                  <a:srgbClr val="555555"/>
                </a:solidFill>
                <a:latin typeface="Menlo" charset="0"/>
              </a:rPr>
            </a:br>
            <a:r>
              <a:rPr lang="en-US" sz="2800" noProof="1" smtClean="0">
                <a:solidFill>
                  <a:srgbClr val="445588"/>
                </a:solidFill>
                <a:latin typeface="Menlo" charset="0"/>
              </a:rPr>
              <a:t>setInterval</a:t>
            </a: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(</a:t>
            </a:r>
            <a:r>
              <a:rPr lang="en-US" sz="2800" noProof="1" smtClean="0">
                <a:solidFill>
                  <a:srgbClr val="445588"/>
                </a:solidFill>
                <a:latin typeface="Menlo" charset="0"/>
              </a:rPr>
              <a:t>function</a:t>
            </a: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(){</a:t>
            </a:r>
          </a:p>
          <a:p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/>
            </a:r>
            <a:br>
              <a:rPr lang="en-US" sz="2800" noProof="1" smtClean="0">
                <a:solidFill>
                  <a:srgbClr val="555555"/>
                </a:solidFill>
                <a:latin typeface="Menlo" charset="0"/>
              </a:rPr>
            </a:b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    </a:t>
            </a:r>
            <a:r>
              <a:rPr lang="en-US" sz="2800" noProof="1" smtClean="0">
                <a:solidFill>
                  <a:srgbClr val="008080"/>
                </a:solidFill>
                <a:latin typeface="Menlo" charset="0"/>
              </a:rPr>
              <a:t>counter</a:t>
            </a: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++;</a:t>
            </a:r>
          </a:p>
          <a:p>
            <a:r>
              <a:rPr lang="en-US" sz="2800" i="1" noProof="1" smtClean="0">
                <a:solidFill>
                  <a:srgbClr val="008080"/>
                </a:solidFill>
                <a:latin typeface="Menlo" charset="0"/>
              </a:rPr>
              <a:t>    console</a:t>
            </a: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.</a:t>
            </a:r>
            <a:r>
              <a:rPr lang="en-US" sz="2800" noProof="1" smtClean="0">
                <a:solidFill>
                  <a:srgbClr val="445588"/>
                </a:solidFill>
                <a:latin typeface="Menlo" charset="0"/>
              </a:rPr>
              <a:t>log</a:t>
            </a: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(</a:t>
            </a:r>
            <a:r>
              <a:rPr lang="en-US" sz="2800" noProof="1" smtClean="0">
                <a:solidFill>
                  <a:srgbClr val="008080"/>
                </a:solidFill>
                <a:latin typeface="Menlo" charset="0"/>
              </a:rPr>
              <a:t>counter</a:t>
            </a: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);</a:t>
            </a:r>
          </a:p>
          <a:p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/>
            </a:r>
            <a:br>
              <a:rPr lang="en-US" sz="2800" noProof="1" smtClean="0">
                <a:solidFill>
                  <a:srgbClr val="555555"/>
                </a:solidFill>
                <a:latin typeface="Menlo" charset="0"/>
              </a:rPr>
            </a:b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}, </a:t>
            </a:r>
            <a:r>
              <a:rPr lang="en-US" sz="2800" noProof="1" smtClean="0">
                <a:solidFill>
                  <a:srgbClr val="DD1144"/>
                </a:solidFill>
                <a:latin typeface="Menlo" charset="0"/>
              </a:rPr>
              <a:t>500</a:t>
            </a:r>
            <a:r>
              <a:rPr lang="en-US" sz="2800" noProof="1" smtClean="0">
                <a:solidFill>
                  <a:srgbClr val="555555"/>
                </a:solidFill>
                <a:latin typeface="Menlo" charset="0"/>
              </a:rPr>
              <a:t>);</a:t>
            </a:r>
            <a:endParaRPr lang="en-US" sz="2800" b="0" noProof="1">
              <a:solidFill>
                <a:srgbClr val="55555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ball in horizonta</a:t>
            </a:r>
            <a:r>
              <a:rPr lang="en-US" dirty="0" smtClean="0"/>
              <a:t>l access using timer</a:t>
            </a:r>
            <a:endParaRPr lang="en-US" dirty="0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3911600" y="2705100"/>
            <a:ext cx="1828800" cy="18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400800" y="3327400"/>
            <a:ext cx="2095500" cy="444500"/>
          </a:xfrm>
          <a:prstGeom prst="rightArrow">
            <a:avLst>
              <a:gd name="adj1" fmla="val 50000"/>
              <a:gd name="adj2" fmla="val 14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Teams </a:t>
            </a:r>
            <a:r>
              <a:rPr lang="mr-IN" dirty="0" smtClean="0"/>
              <a:t>–</a:t>
            </a:r>
            <a:r>
              <a:rPr lang="en-US" dirty="0" smtClean="0"/>
              <a:t> 10 mins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activity of day</a:t>
            </a:r>
          </a:p>
          <a:p>
            <a:r>
              <a:rPr lang="en-US" dirty="0" smtClean="0"/>
              <a:t>Create teams yourself</a:t>
            </a:r>
          </a:p>
          <a:p>
            <a:r>
              <a:rPr lang="en-US" dirty="0" smtClean="0"/>
              <a:t>Other strategies for forming groups</a:t>
            </a:r>
          </a:p>
          <a:p>
            <a:pPr lvl="1"/>
            <a:r>
              <a:rPr lang="en-US" noProof="1" smtClean="0"/>
              <a:t>http://www.supportrealteachers.org/techniques-for-forming-groups.html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in time/space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25600" y="1997839"/>
            <a:ext cx="8280400" cy="37856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 smtClean="0">
                <a:solidFill>
                  <a:srgbClr val="445588"/>
                </a:solidFill>
                <a:latin typeface="Menlo" charset="0"/>
              </a:rPr>
              <a:t>var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 </a:t>
            </a:r>
            <a:r>
              <a:rPr lang="en-US" sz="2400" noProof="1" smtClean="0">
                <a:solidFill>
                  <a:srgbClr val="008080"/>
                </a:solidFill>
                <a:latin typeface="Menlo" charset="0"/>
              </a:rPr>
              <a:t>velocity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 = </a:t>
            </a:r>
            <a:r>
              <a:rPr lang="en-US" sz="2400" noProof="1" smtClean="0">
                <a:solidFill>
                  <a:srgbClr val="DD1144"/>
                </a:solidFill>
                <a:latin typeface="Menlo" charset="0"/>
              </a:rPr>
              <a:t>5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;</a:t>
            </a:r>
          </a:p>
          <a:p>
            <a:r>
              <a:rPr lang="en-US" sz="2400" noProof="1" smtClean="0">
                <a:solidFill>
                  <a:srgbClr val="445588"/>
                </a:solidFill>
                <a:latin typeface="Menlo" charset="0"/>
              </a:rPr>
              <a:t>var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 </a:t>
            </a:r>
            <a:r>
              <a:rPr lang="en-US" sz="2400" noProof="1" smtClean="0">
                <a:solidFill>
                  <a:srgbClr val="008080"/>
                </a:solidFill>
                <a:latin typeface="Menlo" charset="0"/>
              </a:rPr>
              <a:t>position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 = </a:t>
            </a:r>
            <a:r>
              <a:rPr lang="en-US" sz="2400" noProof="1" smtClean="0">
                <a:solidFill>
                  <a:srgbClr val="DD1144"/>
                </a:solidFill>
                <a:latin typeface="Menlo" charset="0"/>
              </a:rPr>
              <a:t>0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;</a:t>
            </a:r>
          </a:p>
          <a:p>
            <a:r>
              <a:rPr lang="en-US" sz="2400" noProof="1" smtClean="0">
                <a:solidFill>
                  <a:srgbClr val="445588"/>
                </a:solidFill>
                <a:latin typeface="Menlo" charset="0"/>
              </a:rPr>
              <a:t>var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 </a:t>
            </a:r>
            <a:r>
              <a:rPr lang="en-US" sz="2400" noProof="1" smtClean="0">
                <a:solidFill>
                  <a:srgbClr val="008080"/>
                </a:solidFill>
                <a:latin typeface="Menlo" charset="0"/>
              </a:rPr>
              <a:t>ball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 = document.</a:t>
            </a:r>
            <a:r>
              <a:rPr lang="en-US" sz="2400" noProof="1" smtClean="0">
                <a:solidFill>
                  <a:srgbClr val="445588"/>
                </a:solidFill>
                <a:latin typeface="Menlo" charset="0"/>
              </a:rPr>
              <a:t>getElementById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(</a:t>
            </a:r>
            <a:r>
              <a:rPr lang="en-US" sz="2400" noProof="1" smtClean="0">
                <a:solidFill>
                  <a:srgbClr val="DD1144"/>
                </a:solidFill>
                <a:latin typeface="Menlo" charset="0"/>
              </a:rPr>
              <a:t>'ball'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);</a:t>
            </a:r>
          </a:p>
          <a:p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/>
            </a:r>
            <a:br>
              <a:rPr lang="en-US" sz="2400" noProof="1" smtClean="0">
                <a:solidFill>
                  <a:srgbClr val="555555"/>
                </a:solidFill>
                <a:latin typeface="Menlo" charset="0"/>
              </a:rPr>
            </a:br>
            <a:r>
              <a:rPr lang="en-US" sz="2400" noProof="1" smtClean="0">
                <a:solidFill>
                  <a:srgbClr val="445588"/>
                </a:solidFill>
                <a:latin typeface="Menlo" charset="0"/>
              </a:rPr>
              <a:t>setInterval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(</a:t>
            </a:r>
            <a:r>
              <a:rPr lang="en-US" sz="2400" noProof="1" smtClean="0">
                <a:solidFill>
                  <a:srgbClr val="445588"/>
                </a:solidFill>
                <a:latin typeface="Menlo" charset="0"/>
              </a:rPr>
              <a:t>function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(){</a:t>
            </a:r>
          </a:p>
          <a:p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/>
            </a:r>
            <a:br>
              <a:rPr lang="en-US" sz="2400" noProof="1" smtClean="0">
                <a:solidFill>
                  <a:srgbClr val="555555"/>
                </a:solidFill>
                <a:latin typeface="Menlo" charset="0"/>
              </a:rPr>
            </a:b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  </a:t>
            </a:r>
            <a:r>
              <a:rPr lang="en-US" sz="2400" noProof="1" smtClean="0">
                <a:solidFill>
                  <a:srgbClr val="008080"/>
                </a:solidFill>
                <a:latin typeface="Menlo" charset="0"/>
              </a:rPr>
              <a:t>position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 = </a:t>
            </a:r>
            <a:r>
              <a:rPr lang="en-US" sz="2400" noProof="1" smtClean="0">
                <a:solidFill>
                  <a:srgbClr val="008080"/>
                </a:solidFill>
                <a:latin typeface="Menlo" charset="0"/>
              </a:rPr>
              <a:t>position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 + </a:t>
            </a:r>
            <a:r>
              <a:rPr lang="en-US" sz="2400" noProof="1" smtClean="0">
                <a:solidFill>
                  <a:srgbClr val="008080"/>
                </a:solidFill>
                <a:latin typeface="Menlo" charset="0"/>
              </a:rPr>
              <a:t>velocity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;</a:t>
            </a:r>
          </a:p>
          <a:p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  </a:t>
            </a:r>
            <a:r>
              <a:rPr lang="en-US" sz="2400" noProof="1" smtClean="0">
                <a:solidFill>
                  <a:srgbClr val="008080"/>
                </a:solidFill>
                <a:latin typeface="Menlo" charset="0"/>
              </a:rPr>
              <a:t>ball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.style.left = </a:t>
            </a:r>
            <a:r>
              <a:rPr lang="en-US" sz="2400" noProof="1" smtClean="0">
                <a:solidFill>
                  <a:srgbClr val="008080"/>
                </a:solidFill>
                <a:latin typeface="Menlo" charset="0"/>
              </a:rPr>
              <a:t>position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 + </a:t>
            </a:r>
            <a:r>
              <a:rPr lang="en-US" sz="2400" noProof="1" smtClean="0">
                <a:solidFill>
                  <a:srgbClr val="DD1144"/>
                </a:solidFill>
                <a:latin typeface="Menlo" charset="0"/>
              </a:rPr>
              <a:t>'px'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;</a:t>
            </a:r>
          </a:p>
          <a:p>
            <a:endParaRPr lang="en-US" sz="2400" noProof="1" smtClean="0">
              <a:solidFill>
                <a:srgbClr val="555555"/>
              </a:solidFill>
              <a:latin typeface="Menlo" charset="0"/>
            </a:endParaRPr>
          </a:p>
          <a:p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},</a:t>
            </a:r>
            <a:r>
              <a:rPr lang="en-US" sz="2400" noProof="1" smtClean="0">
                <a:solidFill>
                  <a:srgbClr val="DD1144"/>
                </a:solidFill>
                <a:latin typeface="Menlo" charset="0"/>
              </a:rPr>
              <a:t>100</a:t>
            </a:r>
            <a:r>
              <a:rPr lang="en-US" sz="2400" noProof="1" smtClean="0">
                <a:solidFill>
                  <a:srgbClr val="555555"/>
                </a:solidFill>
                <a:latin typeface="Menlo" charset="0"/>
              </a:rPr>
              <a:t>);</a:t>
            </a:r>
            <a:endParaRPr lang="en-US" sz="2400" b="0" noProof="1">
              <a:solidFill>
                <a:srgbClr val="55555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0650" y="1785541"/>
            <a:ext cx="6870700" cy="37856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noProof="1" smtClean="0">
                <a:solidFill>
                  <a:srgbClr val="445588"/>
                </a:solidFill>
                <a:latin typeface="Menlo" charset="0"/>
              </a:rPr>
              <a:t>var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velocity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= </a:t>
            </a:r>
            <a:r>
              <a:rPr lang="en-US" sz="2000" noProof="1" smtClean="0">
                <a:solidFill>
                  <a:srgbClr val="DD1144"/>
                </a:solidFill>
                <a:latin typeface="Menlo" charset="0"/>
              </a:rPr>
              <a:t>5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;</a:t>
            </a:r>
          </a:p>
          <a:p>
            <a:r>
              <a:rPr lang="en-US" sz="2000" noProof="1" smtClean="0">
                <a:solidFill>
                  <a:srgbClr val="445588"/>
                </a:solidFill>
                <a:latin typeface="Menlo" charset="0"/>
              </a:rPr>
              <a:t>var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position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= </a:t>
            </a:r>
            <a:r>
              <a:rPr lang="en-US" sz="2000" noProof="1" smtClean="0">
                <a:solidFill>
                  <a:srgbClr val="DD1144"/>
                </a:solidFill>
                <a:latin typeface="Menlo" charset="0"/>
              </a:rPr>
              <a:t>0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;</a:t>
            </a:r>
          </a:p>
          <a:p>
            <a:r>
              <a:rPr lang="en-US" sz="2000" noProof="1" smtClean="0">
                <a:solidFill>
                  <a:srgbClr val="445588"/>
                </a:solidFill>
                <a:latin typeface="Menlo" charset="0"/>
              </a:rPr>
              <a:t>var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ball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= document.</a:t>
            </a:r>
            <a:r>
              <a:rPr lang="en-US" sz="2000" noProof="1" smtClean="0">
                <a:solidFill>
                  <a:srgbClr val="445588"/>
                </a:solidFill>
                <a:latin typeface="Menlo" charset="0"/>
              </a:rPr>
              <a:t>getElementById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(</a:t>
            </a:r>
            <a:r>
              <a:rPr lang="en-US" sz="2000" noProof="1" smtClean="0">
                <a:solidFill>
                  <a:srgbClr val="DD1144"/>
                </a:solidFill>
                <a:latin typeface="Menlo" charset="0"/>
              </a:rPr>
              <a:t>'ball'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);</a:t>
            </a:r>
          </a:p>
          <a:p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/>
            </a:r>
            <a:br>
              <a:rPr lang="en-US" sz="2000" noProof="1" smtClean="0">
                <a:solidFill>
                  <a:srgbClr val="555555"/>
                </a:solidFill>
                <a:latin typeface="Menlo" charset="0"/>
              </a:rPr>
            </a:b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/>
            </a:r>
            <a:br>
              <a:rPr lang="en-US" sz="2000" noProof="1" smtClean="0">
                <a:solidFill>
                  <a:srgbClr val="555555"/>
                </a:solidFill>
                <a:latin typeface="Menlo" charset="0"/>
              </a:rPr>
            </a:br>
            <a:r>
              <a:rPr lang="en-US" sz="2000" noProof="1" smtClean="0">
                <a:solidFill>
                  <a:srgbClr val="445588"/>
                </a:solidFill>
                <a:latin typeface="Menlo" charset="0"/>
              </a:rPr>
              <a:t>setInterval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(</a:t>
            </a:r>
            <a:r>
              <a:rPr lang="en-US" sz="2000" noProof="1" smtClean="0">
                <a:solidFill>
                  <a:srgbClr val="445588"/>
                </a:solidFill>
                <a:latin typeface="Menlo" charset="0"/>
              </a:rPr>
              <a:t>function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(){</a:t>
            </a:r>
          </a:p>
          <a:p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  if(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position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&gt; </a:t>
            </a:r>
            <a:r>
              <a:rPr lang="en-US" sz="2000" noProof="1" smtClean="0">
                <a:solidFill>
                  <a:srgbClr val="DD1144"/>
                </a:solidFill>
                <a:latin typeface="Menlo" charset="0"/>
              </a:rPr>
              <a:t>200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|| 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position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&lt; </a:t>
            </a:r>
            <a:r>
              <a:rPr lang="en-US" sz="2000" noProof="1" smtClean="0">
                <a:solidFill>
                  <a:srgbClr val="DD1144"/>
                </a:solidFill>
                <a:latin typeface="Menlo" charset="0"/>
              </a:rPr>
              <a:t>0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){</a:t>
            </a:r>
          </a:p>
          <a:p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    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velocity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= -</a:t>
            </a:r>
            <a:r>
              <a:rPr lang="en-US" sz="2000" noProof="1" smtClean="0">
                <a:solidFill>
                  <a:srgbClr val="DD1144"/>
                </a:solidFill>
                <a:latin typeface="Menlo" charset="0"/>
              </a:rPr>
              <a:t>1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*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velocity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;</a:t>
            </a:r>
          </a:p>
          <a:p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  }</a:t>
            </a:r>
          </a:p>
          <a:p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  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position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= 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position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+ 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velocity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;</a:t>
            </a:r>
          </a:p>
          <a:p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  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ball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.style.left = </a:t>
            </a:r>
            <a:r>
              <a:rPr lang="en-US" sz="2000" noProof="1" smtClean="0">
                <a:solidFill>
                  <a:srgbClr val="008080"/>
                </a:solidFill>
                <a:latin typeface="Menlo" charset="0"/>
              </a:rPr>
              <a:t>position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 + </a:t>
            </a:r>
            <a:r>
              <a:rPr lang="en-US" sz="2000" noProof="1" smtClean="0">
                <a:solidFill>
                  <a:srgbClr val="DD1144"/>
                </a:solidFill>
                <a:latin typeface="Menlo" charset="0"/>
              </a:rPr>
              <a:t>'px'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;</a:t>
            </a:r>
          </a:p>
          <a:p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},</a:t>
            </a:r>
            <a:r>
              <a:rPr lang="en-US" sz="2000" noProof="1" smtClean="0">
                <a:solidFill>
                  <a:srgbClr val="DD1144"/>
                </a:solidFill>
                <a:latin typeface="Menlo" charset="0"/>
              </a:rPr>
              <a:t>100</a:t>
            </a:r>
            <a:r>
              <a:rPr lang="en-US" sz="2000" noProof="1" smtClean="0">
                <a:solidFill>
                  <a:srgbClr val="555555"/>
                </a:solidFill>
                <a:latin typeface="Menlo" charset="0"/>
              </a:rPr>
              <a:t>);</a:t>
            </a:r>
            <a:endParaRPr lang="en-US" sz="2000" b="0" noProof="1">
              <a:solidFill>
                <a:srgbClr val="55555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- 2D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but for X and 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speed on bounce</a:t>
            </a:r>
          </a:p>
          <a:p>
            <a:r>
              <a:rPr lang="en-US" dirty="0" smtClean="0"/>
              <a:t>Change color on bounce</a:t>
            </a:r>
          </a:p>
          <a:p>
            <a:r>
              <a:rPr lang="en-US" dirty="0" smtClean="0"/>
              <a:t>Change color depending on x direction</a:t>
            </a:r>
          </a:p>
          <a:p>
            <a:r>
              <a:rPr lang="en-US" dirty="0" smtClean="0"/>
              <a:t>Change color depending on y direction</a:t>
            </a:r>
          </a:p>
          <a:p>
            <a:r>
              <a:rPr lang="en-US" dirty="0" smtClean="0"/>
              <a:t>Change size on bounce</a:t>
            </a:r>
          </a:p>
          <a:p>
            <a:r>
              <a:rPr lang="en-US" dirty="0" smtClean="0"/>
              <a:t>Multiple balls moving at different speeds</a:t>
            </a:r>
          </a:p>
          <a:p>
            <a:r>
              <a:rPr lang="en-US" dirty="0" smtClean="0"/>
              <a:t>Collision detection, detect when one ball collides against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noProof="1" smtClean="0"/>
              <a:t>http://bit.ly/patronx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28406" y="2913082"/>
            <a:ext cx="1867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Milestones 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ocument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1756226"/>
            <a:ext cx="4953000" cy="4682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Freeform 4"/>
          <p:cNvSpPr/>
          <p:nvPr/>
        </p:nvSpPr>
        <p:spPr>
          <a:xfrm rot="20295526">
            <a:off x="2553777" y="2694721"/>
            <a:ext cx="1220663" cy="2070529"/>
          </a:xfrm>
          <a:custGeom>
            <a:avLst/>
            <a:gdLst>
              <a:gd name="connsiteX0" fmla="*/ 0 w 1220663"/>
              <a:gd name="connsiteY0" fmla="*/ 0 h 2070529"/>
              <a:gd name="connsiteX1" fmla="*/ 713232 w 1220663"/>
              <a:gd name="connsiteY1" fmla="*/ 1335024 h 2070529"/>
              <a:gd name="connsiteX2" fmla="*/ 877824 w 1220663"/>
              <a:gd name="connsiteY2" fmla="*/ 1645920 h 2070529"/>
              <a:gd name="connsiteX3" fmla="*/ 475488 w 1220663"/>
              <a:gd name="connsiteY3" fmla="*/ 1463040 h 2070529"/>
              <a:gd name="connsiteX4" fmla="*/ 1207008 w 1220663"/>
              <a:gd name="connsiteY4" fmla="*/ 2066544 h 2070529"/>
              <a:gd name="connsiteX5" fmla="*/ 950976 w 1220663"/>
              <a:gd name="connsiteY5" fmla="*/ 1115568 h 2070529"/>
              <a:gd name="connsiteX6" fmla="*/ 932688 w 1220663"/>
              <a:gd name="connsiteY6" fmla="*/ 1627632 h 207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663" h="2070529">
                <a:moveTo>
                  <a:pt x="0" y="0"/>
                </a:moveTo>
                <a:lnTo>
                  <a:pt x="713232" y="1335024"/>
                </a:lnTo>
                <a:cubicBezTo>
                  <a:pt x="859536" y="1609344"/>
                  <a:pt x="917448" y="1624584"/>
                  <a:pt x="877824" y="1645920"/>
                </a:cubicBezTo>
                <a:cubicBezTo>
                  <a:pt x="838200" y="1667256"/>
                  <a:pt x="420624" y="1392936"/>
                  <a:pt x="475488" y="1463040"/>
                </a:cubicBezTo>
                <a:cubicBezTo>
                  <a:pt x="530352" y="1533144"/>
                  <a:pt x="1127760" y="2124456"/>
                  <a:pt x="1207008" y="2066544"/>
                </a:cubicBezTo>
                <a:cubicBezTo>
                  <a:pt x="1286256" y="2008632"/>
                  <a:pt x="996696" y="1188720"/>
                  <a:pt x="950976" y="1115568"/>
                </a:cubicBezTo>
                <a:cubicBezTo>
                  <a:pt x="905256" y="1042416"/>
                  <a:pt x="932688" y="1627632"/>
                  <a:pt x="932688" y="1627632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THE DAY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Encoding information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18324"/>
              </p:ext>
            </p:extLst>
          </p:nvPr>
        </p:nvGraphicFramePr>
        <p:xfrm>
          <a:off x="2032000" y="1965961"/>
          <a:ext cx="8128000" cy="349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06309" y="1398300"/>
            <a:ext cx="779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5x5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987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extra row and column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50849"/>
              </p:ext>
            </p:extLst>
          </p:nvPr>
        </p:nvGraphicFramePr>
        <p:xfrm>
          <a:off x="838198" y="1965961"/>
          <a:ext cx="10515600" cy="419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06307" y="1381186"/>
            <a:ext cx="779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6x6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0953550" y="1965961"/>
            <a:ext cx="800490" cy="4000500"/>
          </a:xfrm>
          <a:prstGeom prst="roundRect">
            <a:avLst>
              <a:gd name="adj" fmla="val 5000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smtClean="0">
                <a:latin typeface="+mj-lt"/>
              </a:rPr>
              <a:t>Your Column</a:t>
            </a:r>
            <a:endParaRPr lang="en-US" sz="320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 rot="5400000">
            <a:off x="5503915" y="1174627"/>
            <a:ext cx="665617" cy="9997052"/>
          </a:xfrm>
          <a:prstGeom prst="roundRect">
            <a:avLst>
              <a:gd name="adj" fmla="val 5000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smtClean="0">
                <a:latin typeface="+mj-lt"/>
              </a:rPr>
              <a:t>Your Row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7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outside </a:t>
            </a:r>
            <a:r>
              <a:rPr lang="mr-IN" dirty="0" smtClean="0"/>
              <a:t>–</a:t>
            </a:r>
            <a:r>
              <a:rPr lang="en-US" dirty="0" smtClean="0"/>
              <a:t> class changes one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row/column sum even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22935"/>
              </p:ext>
            </p:extLst>
          </p:nvPr>
        </p:nvGraphicFramePr>
        <p:xfrm>
          <a:off x="838198" y="1965961"/>
          <a:ext cx="10515600" cy="419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0953550" y="1965961"/>
            <a:ext cx="800490" cy="4000500"/>
          </a:xfrm>
          <a:prstGeom prst="roundRect">
            <a:avLst>
              <a:gd name="adj" fmla="val 5000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smtClean="0">
                <a:latin typeface="+mj-lt"/>
              </a:rPr>
              <a:t>Your Column</a:t>
            </a:r>
            <a:endParaRPr lang="en-US" sz="320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 rot="5400000">
            <a:off x="5503915" y="1174627"/>
            <a:ext cx="665617" cy="9997052"/>
          </a:xfrm>
          <a:prstGeom prst="roundRect">
            <a:avLst>
              <a:gd name="adj" fmla="val 5000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smtClean="0">
                <a:latin typeface="+mj-lt"/>
              </a:rPr>
              <a:t>Your Row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6307" y="1381186"/>
            <a:ext cx="779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6x6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73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out of the room, </a:t>
            </a:r>
            <a:br>
              <a:rPr lang="en-US" dirty="0" smtClean="0"/>
            </a:br>
            <a:r>
              <a:rPr lang="en-US" dirty="0" smtClean="0"/>
              <a:t>ask class to make change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49492"/>
              </p:ext>
            </p:extLst>
          </p:nvPr>
        </p:nvGraphicFramePr>
        <p:xfrm>
          <a:off x="838198" y="1965961"/>
          <a:ext cx="10515600" cy="419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0953550" y="1965961"/>
            <a:ext cx="800490" cy="4000500"/>
          </a:xfrm>
          <a:prstGeom prst="roundRect">
            <a:avLst>
              <a:gd name="adj" fmla="val 5000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smtClean="0">
                <a:latin typeface="+mj-lt"/>
              </a:rPr>
              <a:t>Your Column</a:t>
            </a:r>
            <a:endParaRPr lang="en-US" sz="320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 rot="5400000">
            <a:off x="5503915" y="1174627"/>
            <a:ext cx="665617" cy="9997052"/>
          </a:xfrm>
          <a:prstGeom prst="roundRect">
            <a:avLst>
              <a:gd name="adj" fmla="val 5000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smtClean="0">
                <a:latin typeface="+mj-lt"/>
              </a:rPr>
              <a:t>Your Row</a:t>
            </a:r>
            <a:endParaRPr lang="en-US" sz="3200" dirty="0">
              <a:latin typeface="+mj-lt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320878" y="1295904"/>
            <a:ext cx="1520352" cy="2937869"/>
          </a:xfrm>
          <a:custGeom>
            <a:avLst/>
            <a:gdLst>
              <a:gd name="connsiteX0" fmla="*/ 1520352 w 1520352"/>
              <a:gd name="connsiteY0" fmla="*/ 0 h 2937869"/>
              <a:gd name="connsiteX1" fmla="*/ 903132 w 1520352"/>
              <a:gd name="connsiteY1" fmla="*/ 68580 h 2937869"/>
              <a:gd name="connsiteX2" fmla="*/ 663102 w 1520352"/>
              <a:gd name="connsiteY2" fmla="*/ 320040 h 2937869"/>
              <a:gd name="connsiteX3" fmla="*/ 320202 w 1520352"/>
              <a:gd name="connsiteY3" fmla="*/ 1017270 h 2937869"/>
              <a:gd name="connsiteX4" fmla="*/ 194472 w 1520352"/>
              <a:gd name="connsiteY4" fmla="*/ 2468880 h 2937869"/>
              <a:gd name="connsiteX5" fmla="*/ 162 w 1520352"/>
              <a:gd name="connsiteY5" fmla="*/ 2400300 h 2937869"/>
              <a:gd name="connsiteX6" fmla="*/ 228762 w 1520352"/>
              <a:gd name="connsiteY6" fmla="*/ 2937510 h 2937869"/>
              <a:gd name="connsiteX7" fmla="*/ 365922 w 1520352"/>
              <a:gd name="connsiteY7" fmla="*/ 2308860 h 2937869"/>
              <a:gd name="connsiteX8" fmla="*/ 194472 w 1520352"/>
              <a:gd name="connsiteY8" fmla="*/ 2548890 h 293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352" h="2937869">
                <a:moveTo>
                  <a:pt x="1520352" y="0"/>
                </a:moveTo>
                <a:cubicBezTo>
                  <a:pt x="1283179" y="7620"/>
                  <a:pt x="1046007" y="15240"/>
                  <a:pt x="903132" y="68580"/>
                </a:cubicBezTo>
                <a:cubicBezTo>
                  <a:pt x="760257" y="121920"/>
                  <a:pt x="760257" y="161925"/>
                  <a:pt x="663102" y="320040"/>
                </a:cubicBezTo>
                <a:cubicBezTo>
                  <a:pt x="565947" y="478155"/>
                  <a:pt x="398307" y="659130"/>
                  <a:pt x="320202" y="1017270"/>
                </a:cubicBezTo>
                <a:cubicBezTo>
                  <a:pt x="242097" y="1375410"/>
                  <a:pt x="247812" y="2238375"/>
                  <a:pt x="194472" y="2468880"/>
                </a:cubicBezTo>
                <a:cubicBezTo>
                  <a:pt x="141132" y="2699385"/>
                  <a:pt x="-5553" y="2322195"/>
                  <a:pt x="162" y="2400300"/>
                </a:cubicBezTo>
                <a:cubicBezTo>
                  <a:pt x="5877" y="2478405"/>
                  <a:pt x="167802" y="2952750"/>
                  <a:pt x="228762" y="2937510"/>
                </a:cubicBezTo>
                <a:cubicBezTo>
                  <a:pt x="289722" y="2922270"/>
                  <a:pt x="371637" y="2373630"/>
                  <a:pt x="365922" y="2308860"/>
                </a:cubicBezTo>
                <a:cubicBezTo>
                  <a:pt x="360207" y="2244090"/>
                  <a:pt x="194472" y="2548890"/>
                  <a:pt x="194472" y="2548890"/>
                </a:cubicBezTo>
              </a:path>
            </a:pathLst>
          </a:cu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89772" y="513772"/>
            <a:ext cx="2038345" cy="1165860"/>
          </a:xfrm>
          <a:prstGeom prst="rect">
            <a:avLst/>
          </a:prstGeom>
          <a:solidFill>
            <a:srgbClr val="FFFD7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Changed row/column no longer event</a:t>
            </a:r>
            <a:endParaRPr lang="en-US" sz="1600" dirty="0">
              <a:solidFill>
                <a:schemeClr val="tx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mr-IN" dirty="0" smtClean="0"/>
              <a:t>–</a:t>
            </a:r>
            <a:r>
              <a:rPr lang="en-US" dirty="0" smtClean="0"/>
              <a:t> ask teams to demonstrate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05604"/>
              </p:ext>
            </p:extLst>
          </p:nvPr>
        </p:nvGraphicFramePr>
        <p:xfrm>
          <a:off x="2032000" y="1965961"/>
          <a:ext cx="8128000" cy="349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F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2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629</Words>
  <Application>Microsoft Macintosh PowerPoint</Application>
  <PresentationFormat>Widescreen</PresentationFormat>
  <Paragraphs>212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Calibri</vt:lpstr>
      <vt:lpstr>Calibri Light</vt:lpstr>
      <vt:lpstr>Chalkduster</vt:lpstr>
      <vt:lpstr>Courier New</vt:lpstr>
      <vt:lpstr>Mangal</vt:lpstr>
      <vt:lpstr>Menlo</vt:lpstr>
      <vt:lpstr>Arial</vt:lpstr>
      <vt:lpstr>Office Theme</vt:lpstr>
      <vt:lpstr>PowerPoint Presentation</vt:lpstr>
      <vt:lpstr>Data Collection</vt:lpstr>
      <vt:lpstr>Create Teams – 10 mins</vt:lpstr>
      <vt:lpstr>Activity: Encoding information</vt:lpstr>
      <vt:lpstr>Add extra row and column</vt:lpstr>
      <vt:lpstr>Go outside – class changes one cell</vt:lpstr>
      <vt:lpstr>Make row/column sum even</vt:lpstr>
      <vt:lpstr>Step out of the room,  ask class to make change</vt:lpstr>
      <vt:lpstr>Activity – ask teams to demonstrate</vt:lpstr>
      <vt:lpstr>Optional: ISBN verification </vt:lpstr>
      <vt:lpstr>Search for number (20 mins) – unordered search</vt:lpstr>
      <vt:lpstr>Search for number - Linear (20 mins)</vt:lpstr>
      <vt:lpstr>Activity - minimum guesses to find a number between 1 and X</vt:lpstr>
      <vt:lpstr>Ask groups to provide answers</vt:lpstr>
      <vt:lpstr>Announce – Tomorrow strategies for sorting</vt:lpstr>
      <vt:lpstr>Cypher competitions</vt:lpstr>
      <vt:lpstr>Cypher Activity – ask class to discover cypher (hash) function</vt:lpstr>
      <vt:lpstr>Hash</vt:lpstr>
      <vt:lpstr>Cyphers activity</vt:lpstr>
      <vt:lpstr>PowerPoint Presentation</vt:lpstr>
      <vt:lpstr>Cyphers Activity – ROT13</vt:lpstr>
      <vt:lpstr>Rail fence cypher</vt:lpstr>
      <vt:lpstr>Cyphers Activity – Rail Fence</vt:lpstr>
      <vt:lpstr>Activity: Binary Decision Trees</vt:lpstr>
      <vt:lpstr>AFTERNOON</vt:lpstr>
      <vt:lpstr>Topics covered</vt:lpstr>
      <vt:lpstr>Browser console</vt:lpstr>
      <vt:lpstr>Timers</vt:lpstr>
      <vt:lpstr>Move ball in horizontal access using timer</vt:lpstr>
      <vt:lpstr>Moving in time/space</vt:lpstr>
      <vt:lpstr>Edge detection</vt:lpstr>
      <vt:lpstr>Bonus - 2D</vt:lpstr>
      <vt:lpstr>Bonus</vt:lpstr>
      <vt:lpstr>Project Time – http://bit.ly/patronx</vt:lpstr>
      <vt:lpstr>END OF THE DAY TASKS</vt:lpstr>
      <vt:lpstr>Instructor – Submit Reflection</vt:lpstr>
      <vt:lpstr>TA – Submit Reflection</vt:lpstr>
      <vt:lpstr>Students – Submit Reflection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80</cp:revision>
  <dcterms:created xsi:type="dcterms:W3CDTF">2018-05-04T09:40:18Z</dcterms:created>
  <dcterms:modified xsi:type="dcterms:W3CDTF">2018-05-27T13:54:13Z</dcterms:modified>
</cp:coreProperties>
</file>