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8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76609-E31E-B442-8BC2-B1549DF0BD1F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44017-C63E-BF43-859B-98FD6A18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5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0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3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2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6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1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2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4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91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27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05D2-A13F-0C40-828F-BEF4175147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017-C63E-BF43-859B-98FD6A1827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A8C1-E173-8047-84AB-51949013B5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23A1-C300-0C48-BBED-F0FC4B75E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836" y="2305616"/>
            <a:ext cx="60683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smtClean="0"/>
              <a:t>Tuesday</a:t>
            </a:r>
            <a:endParaRPr lang="en-US" sz="14000" dirty="0"/>
          </a:p>
        </p:txBody>
      </p:sp>
      <p:sp>
        <p:nvSpPr>
          <p:cNvPr id="5" name="TextBox 4"/>
          <p:cNvSpPr txBox="1"/>
          <p:nvPr/>
        </p:nvSpPr>
        <p:spPr>
          <a:xfrm>
            <a:off x="5384331" y="4908884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Abel Sanchez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0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0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counting activity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/>
              <a:t>binary </a:t>
            </a:r>
            <a:r>
              <a:rPr lang="en-US" dirty="0" smtClean="0"/>
              <a:t>counting</a:t>
            </a:r>
          </a:p>
          <a:p>
            <a:r>
              <a:rPr lang="en-US" dirty="0" smtClean="0"/>
              <a:t>Optional: consider </a:t>
            </a:r>
            <a:r>
              <a:rPr lang="en-US" dirty="0"/>
              <a:t>increasing to both hands</a:t>
            </a:r>
          </a:p>
        </p:txBody>
      </p:sp>
    </p:spTree>
    <p:extLst>
      <p:ext uri="{BB962C8B-B14F-4D97-AF65-F5344CB8AC3E}">
        <p14:creationId xmlns:p14="http://schemas.microsoft.com/office/powerpoint/2010/main" val="11035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competition </a:t>
            </a:r>
            <a:r>
              <a:rPr lang="mr-IN" dirty="0" smtClean="0"/>
              <a:t>–</a:t>
            </a:r>
            <a:r>
              <a:rPr lang="en-US" dirty="0" smtClean="0"/>
              <a:t> Individual, not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clock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smtClean="0"/>
              <a:t>problem </a:t>
            </a:r>
          </a:p>
          <a:p>
            <a:r>
              <a:rPr lang="en-US" dirty="0" smtClean="0"/>
              <a:t>Have every team create a binary clock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team </a:t>
            </a:r>
            <a:r>
              <a:rPr lang="en-US" dirty="0" smtClean="0"/>
              <a:t>presents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43200" cy="1543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1690688"/>
            <a:ext cx="2743200" cy="1543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1596962"/>
            <a:ext cx="2743200" cy="16367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7745"/>
            <a:ext cx="2743200" cy="1543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897745"/>
            <a:ext cx="2743200" cy="15841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897980"/>
            <a:ext cx="2743200" cy="1543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03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AFTERNOON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7" y="1038639"/>
            <a:ext cx="9144000" cy="58193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928"/>
            <a:ext cx="10515600" cy="1325563"/>
          </a:xfrm>
        </p:spPr>
        <p:txBody>
          <a:bodyPr/>
          <a:lstStyle/>
          <a:p>
            <a:r>
              <a:rPr lang="en-US" smtClean="0"/>
              <a:t>Browser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Wall</a:t>
            </a:r>
          </a:p>
          <a:p>
            <a:pPr lvl="1"/>
            <a:r>
              <a:rPr lang="en-US" dirty="0" smtClean="0"/>
              <a:t>Today’s </a:t>
            </a:r>
            <a:r>
              <a:rPr lang="en-US" dirty="0"/>
              <a:t>question: </a:t>
            </a:r>
            <a:r>
              <a:rPr lang="en-US" i="1" u="sng" dirty="0"/>
              <a:t>What are you nervous about this week</a:t>
            </a:r>
            <a:r>
              <a:rPr lang="en-US" i="1" u="sng" dirty="0" smtClean="0"/>
              <a:t>?</a:t>
            </a:r>
          </a:p>
          <a:p>
            <a:pPr lvl="1"/>
            <a:r>
              <a:rPr lang="en-US" dirty="0" smtClean="0"/>
              <a:t>Take photo at end of day</a:t>
            </a:r>
          </a:p>
          <a:p>
            <a:r>
              <a:rPr lang="en-US" dirty="0"/>
              <a:t>Document via photos &amp; </a:t>
            </a:r>
            <a:r>
              <a:rPr lang="en-US" dirty="0" smtClean="0"/>
              <a:t>video</a:t>
            </a:r>
          </a:p>
          <a:p>
            <a:pPr lvl="1"/>
            <a:r>
              <a:rPr lang="en-US" b="1" dirty="0"/>
              <a:t>Document via photos &amp; video</a:t>
            </a:r>
            <a:r>
              <a:rPr lang="en-US" dirty="0"/>
              <a:t> with your phone. Specifically, try to capture times when learning is being demonstrated: the students giving explanations of their solutions, describing applications of algorithms, or presenting their projects. Upload to </a:t>
            </a:r>
            <a:r>
              <a:rPr lang="en-US" dirty="0" smtClean="0"/>
              <a:t>Dropbox, link to follow.</a:t>
            </a:r>
            <a:endParaRPr lang="en-US" i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variable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2902" y="2415171"/>
            <a:ext cx="6815847" cy="7694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44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44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4400" b="0" noProof="1" smtClean="0">
                <a:solidFill>
                  <a:srgbClr val="555555"/>
                </a:solidFill>
                <a:effectLst/>
                <a:latin typeface="Menlo" charset="0"/>
              </a:rPr>
              <a:t>;</a:t>
            </a:r>
            <a:endParaRPr lang="en-US" sz="4400" b="0" noProof="1" smtClean="0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1690688"/>
            <a:ext cx="6096000" cy="4401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b="0" noProof="1" smtClean="0">
                <a:solidFill>
                  <a:srgbClr val="B8B6B1"/>
                </a:solidFill>
                <a:effectLst/>
                <a:latin typeface="Menlo" charset="0"/>
              </a:rPr>
              <a:t>// function calls</a:t>
            </a:r>
            <a:endParaRPr lang="en-US" sz="2000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create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size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200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200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color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255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move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50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50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colorRandom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zIndex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5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repeatMove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 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10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 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10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, 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5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);</a:t>
            </a:r>
            <a:endParaRPr lang="en-US" sz="2000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551837"/>
            <a:ext cx="6096000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b="0" noProof="1" smtClean="0">
                <a:solidFill>
                  <a:srgbClr val="B8B6B1"/>
                </a:solidFill>
                <a:effectLst/>
                <a:latin typeface="Menlo" charset="0"/>
              </a:rPr>
              <a:t>// loop exercise</a:t>
            </a:r>
            <a:endParaRPr lang="en-US" sz="2000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counter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while 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counter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&lt; 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10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 {</a:t>
            </a:r>
          </a:p>
          <a:p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    create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();</a:t>
            </a:r>
          </a:p>
          <a:p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    counter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++;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}</a:t>
            </a:r>
            <a:endParaRPr lang="en-US" sz="2000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305342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noProof="1" smtClean="0">
                <a:solidFill>
                  <a:srgbClr val="B8B6B1"/>
                </a:solidFill>
                <a:effectLst/>
                <a:latin typeface="Menlo" charset="0"/>
              </a:rPr>
              <a:t>// arrays exercise</a:t>
            </a:r>
            <a:endParaRPr lang="en-US" sz="2000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list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[];</a:t>
            </a:r>
          </a:p>
          <a:p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list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</a:t>
            </a:r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push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create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());</a:t>
            </a:r>
          </a:p>
          <a:p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list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</a:t>
            </a:r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push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create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());</a:t>
            </a:r>
          </a:p>
          <a:p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list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</a:t>
            </a:r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push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create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());</a:t>
            </a:r>
          </a:p>
          <a:p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list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</a:t>
            </a:r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push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create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());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B8B6B1"/>
                </a:solidFill>
                <a:effectLst/>
                <a:latin typeface="Menlo" charset="0"/>
              </a:rPr>
              <a:t>// change color of balls in array</a:t>
            </a:r>
            <a:endParaRPr lang="en-US" sz="2000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=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;</a:t>
            </a:r>
          </a:p>
          <a:p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length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list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.length;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while 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&lt;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length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 {</a:t>
            </a:r>
          </a:p>
          <a:p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    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list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[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];</a:t>
            </a:r>
          </a:p>
          <a:p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    colorRandom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);</a:t>
            </a:r>
          </a:p>
          <a:p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    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++;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}</a:t>
            </a:r>
            <a:endParaRPr lang="en-US" sz="2000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4847" y="2136339"/>
            <a:ext cx="6942307" cy="2554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noProof="1" smtClean="0">
                <a:solidFill>
                  <a:srgbClr val="B8B6B1"/>
                </a:solidFill>
                <a:effectLst/>
                <a:latin typeface="Menlo" charset="0"/>
              </a:rPr>
              <a:t>// length of array with painting information</a:t>
            </a:r>
            <a:endParaRPr lang="en-US" sz="2000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length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data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.length;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en-US" sz="2000" b="0" noProof="1" smtClean="0">
                <a:solidFill>
                  <a:srgbClr val="B8B6B1"/>
                </a:solidFill>
                <a:effectLst/>
                <a:latin typeface="Menlo" charset="0"/>
              </a:rPr>
              <a:t>// create a ball for each color</a:t>
            </a:r>
            <a:endParaRPr lang="en-US" sz="2000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for (</a:t>
            </a:r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0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;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&lt;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length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;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++) {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    </a:t>
            </a:r>
            <a:r>
              <a:rPr lang="en-US" sz="2000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 = 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data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[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];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    </a:t>
            </a:r>
            <a:r>
              <a:rPr lang="en-US" sz="2000" b="0" noProof="1" smtClean="0">
                <a:solidFill>
                  <a:srgbClr val="DD1144"/>
                </a:solidFill>
                <a:effectLst/>
                <a:latin typeface="Menlo" charset="0"/>
              </a:rPr>
              <a:t>create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.x,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.y,</a:t>
            </a:r>
            <a:r>
              <a:rPr lang="en-US" sz="2000" b="0" noProof="1" smtClean="0">
                <a:solidFill>
                  <a:srgbClr val="008080"/>
                </a:solidFill>
                <a:effectLst/>
                <a:latin typeface="Menlo" charset="0"/>
              </a:rPr>
              <a:t>ball</a:t>
            </a:r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.color);</a:t>
            </a:r>
          </a:p>
          <a:p>
            <a:r>
              <a:rPr lang="en-US" sz="2000" b="0" noProof="1" smtClean="0">
                <a:solidFill>
                  <a:srgbClr val="555555"/>
                </a:solidFill>
                <a:effectLst/>
                <a:latin typeface="Menlo" charset="0"/>
              </a:rPr>
              <a:t>}</a:t>
            </a:r>
            <a:endParaRPr lang="en-US" sz="2000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492" y="1027906"/>
            <a:ext cx="7704402" cy="50783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create(0,0,painting[400]);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create(15,0,painting[401]);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create(30,0,painting[402]);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create(45,0,painting[403]);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create(60,0,painting[404]);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create(75,0,painting[405]);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create(90,0,painting[406]);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 create(105,0,painting[407]);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/>
            </a:r>
            <a:b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</a:b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for(</a:t>
            </a:r>
            <a:r>
              <a:rPr lang="mr-IN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j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=</a:t>
            </a:r>
            <a:r>
              <a:rPr lang="mr-IN" b="0" noProof="1" smtClean="0">
                <a:solidFill>
                  <a:srgbClr val="DD1144"/>
                </a:solidFill>
                <a:effectLst/>
                <a:latin typeface="Menlo" charset="0"/>
              </a:rPr>
              <a:t>0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;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j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&lt;</a:t>
            </a:r>
            <a:r>
              <a:rPr lang="mr-IN" b="0" noProof="1" smtClean="0">
                <a:solidFill>
                  <a:srgbClr val="DD1144"/>
                </a:solidFill>
                <a:effectLst/>
                <a:latin typeface="Menlo" charset="0"/>
              </a:rPr>
              <a:t>81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;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j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++){</a:t>
            </a:r>
          </a:p>
          <a:p>
            <a:r>
              <a:rPr lang="en-US" b="0" noProof="1" smtClean="0">
                <a:solidFill>
                  <a:srgbClr val="008080"/>
                </a:solidFill>
                <a:effectLst/>
                <a:latin typeface="Menlo" charset="0"/>
              </a:rPr>
              <a:t>   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y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=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j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*</a:t>
            </a:r>
            <a:r>
              <a:rPr lang="mr-IN" b="0" noProof="1" smtClean="0">
                <a:solidFill>
                  <a:srgbClr val="DD1144"/>
                </a:solidFill>
                <a:effectLst/>
                <a:latin typeface="Menlo" charset="0"/>
              </a:rPr>
              <a:t>15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;</a:t>
            </a:r>
          </a:p>
          <a:p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    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for(</a:t>
            </a:r>
            <a:r>
              <a:rPr lang="mr-IN" b="0" noProof="1" smtClean="0">
                <a:solidFill>
                  <a:srgbClr val="445588"/>
                </a:solidFill>
                <a:effectLst/>
                <a:latin typeface="Menlo" charset="0"/>
              </a:rPr>
              <a:t>var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=</a:t>
            </a:r>
            <a:r>
              <a:rPr lang="mr-IN" b="0" noProof="1" smtClean="0">
                <a:solidFill>
                  <a:srgbClr val="DD1144"/>
                </a:solidFill>
                <a:effectLst/>
                <a:latin typeface="Menlo" charset="0"/>
              </a:rPr>
              <a:t>0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;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&lt;</a:t>
            </a:r>
            <a:r>
              <a:rPr lang="mr-IN" b="0" noProof="1" smtClean="0">
                <a:solidFill>
                  <a:srgbClr val="DD1144"/>
                </a:solidFill>
                <a:effectLst/>
                <a:latin typeface="Menlo" charset="0"/>
              </a:rPr>
              <a:t>53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;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++){</a:t>
            </a:r>
          </a:p>
          <a:p>
            <a:r>
              <a:rPr lang="en-US" b="0" noProof="1" smtClean="0">
                <a:solidFill>
                  <a:srgbClr val="008080"/>
                </a:solidFill>
                <a:effectLst/>
                <a:latin typeface="Menlo" charset="0"/>
              </a:rPr>
              <a:t>       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x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 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=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i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*</a:t>
            </a:r>
            <a:r>
              <a:rPr lang="mr-IN" b="0" noProof="1" smtClean="0">
                <a:solidFill>
                  <a:srgbClr val="DD1144"/>
                </a:solidFill>
                <a:effectLst/>
                <a:latin typeface="Menlo" charset="0"/>
              </a:rPr>
              <a:t>15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;</a:t>
            </a:r>
          </a:p>
          <a:p>
            <a:r>
              <a:rPr lang="en-US" b="0" noProof="1" smtClean="0">
                <a:solidFill>
                  <a:srgbClr val="B8B6B1"/>
                </a:solidFill>
                <a:effectLst/>
                <a:latin typeface="Menlo" charset="0"/>
              </a:rPr>
              <a:t>        </a:t>
            </a:r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//</a:t>
            </a:r>
            <a:r>
              <a:rPr lang="mr-IN" b="0" noProof="1" smtClean="0">
                <a:solidFill>
                  <a:srgbClr val="B8B6B1"/>
                </a:solidFill>
                <a:effectLst/>
                <a:latin typeface="Menlo" charset="0"/>
              </a:rPr>
              <a:t>create(x,y,painting[counter]);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en-US" b="0" noProof="1" smtClean="0">
                <a:solidFill>
                  <a:srgbClr val="008080"/>
                </a:solidFill>
                <a:effectLst/>
                <a:latin typeface="Menlo" charset="0"/>
              </a:rPr>
              <a:t>       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data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.</a:t>
            </a:r>
            <a:r>
              <a:rPr lang="mr-IN" b="0" noProof="1" smtClean="0">
                <a:solidFill>
                  <a:srgbClr val="445588"/>
                </a:solidFill>
                <a:effectLst/>
                <a:latin typeface="Menlo" charset="0"/>
              </a:rPr>
              <a:t>push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({x: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x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,y: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y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,color: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painting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[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counter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]});</a:t>
            </a:r>
          </a:p>
          <a:p>
            <a:r>
              <a:rPr lang="en-US" b="0" noProof="1" smtClean="0">
                <a:solidFill>
                  <a:srgbClr val="008080"/>
                </a:solidFill>
                <a:effectLst/>
                <a:latin typeface="Menlo" charset="0"/>
              </a:rPr>
              <a:t>        </a:t>
            </a:r>
            <a:r>
              <a:rPr lang="mr-IN" b="0" noProof="1" smtClean="0">
                <a:solidFill>
                  <a:srgbClr val="008080"/>
                </a:solidFill>
                <a:effectLst/>
                <a:latin typeface="Menlo" charset="0"/>
              </a:rPr>
              <a:t>counter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++;</a:t>
            </a:r>
          </a:p>
          <a:p>
            <a:r>
              <a:rPr lang="en-US" b="0" noProof="1" smtClean="0">
                <a:solidFill>
                  <a:srgbClr val="555555"/>
                </a:solidFill>
                <a:effectLst/>
                <a:latin typeface="Menlo" charset="0"/>
              </a:rPr>
              <a:t>    </a:t>
            </a:r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}</a:t>
            </a:r>
            <a:endParaRPr lang="mr-IN" b="0" noProof="1" smtClean="0">
              <a:solidFill>
                <a:srgbClr val="555555"/>
              </a:solidFill>
              <a:effectLst/>
              <a:latin typeface="Menlo" charset="0"/>
            </a:endParaRPr>
          </a:p>
          <a:p>
            <a:r>
              <a:rPr lang="mr-IN" b="0" noProof="1" smtClean="0">
                <a:solidFill>
                  <a:srgbClr val="555555"/>
                </a:solidFill>
                <a:effectLst/>
                <a:latin typeface="Menlo" charset="0"/>
              </a:rPr>
              <a:t>} </a:t>
            </a:r>
            <a:endParaRPr lang="mr-IN" b="0" noProof="1">
              <a:solidFill>
                <a:srgbClr val="55555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noProof="1" smtClean="0"/>
              <a:t>http://bit.ly/patronx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11" y="1498059"/>
            <a:ext cx="6028177" cy="48689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eform 4"/>
          <p:cNvSpPr/>
          <p:nvPr/>
        </p:nvSpPr>
        <p:spPr>
          <a:xfrm>
            <a:off x="6338377" y="1196120"/>
            <a:ext cx="1220663" cy="2070529"/>
          </a:xfrm>
          <a:custGeom>
            <a:avLst/>
            <a:gdLst>
              <a:gd name="connsiteX0" fmla="*/ 0 w 1220663"/>
              <a:gd name="connsiteY0" fmla="*/ 0 h 2070529"/>
              <a:gd name="connsiteX1" fmla="*/ 713232 w 1220663"/>
              <a:gd name="connsiteY1" fmla="*/ 1335024 h 2070529"/>
              <a:gd name="connsiteX2" fmla="*/ 877824 w 1220663"/>
              <a:gd name="connsiteY2" fmla="*/ 1645920 h 2070529"/>
              <a:gd name="connsiteX3" fmla="*/ 475488 w 1220663"/>
              <a:gd name="connsiteY3" fmla="*/ 1463040 h 2070529"/>
              <a:gd name="connsiteX4" fmla="*/ 1207008 w 1220663"/>
              <a:gd name="connsiteY4" fmla="*/ 2066544 h 2070529"/>
              <a:gd name="connsiteX5" fmla="*/ 950976 w 1220663"/>
              <a:gd name="connsiteY5" fmla="*/ 1115568 h 2070529"/>
              <a:gd name="connsiteX6" fmla="*/ 932688 w 1220663"/>
              <a:gd name="connsiteY6" fmla="*/ 1627632 h 207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663" h="2070529">
                <a:moveTo>
                  <a:pt x="0" y="0"/>
                </a:moveTo>
                <a:lnTo>
                  <a:pt x="713232" y="1335024"/>
                </a:lnTo>
                <a:cubicBezTo>
                  <a:pt x="859536" y="1609344"/>
                  <a:pt x="917448" y="1624584"/>
                  <a:pt x="877824" y="1645920"/>
                </a:cubicBezTo>
                <a:cubicBezTo>
                  <a:pt x="838200" y="1667256"/>
                  <a:pt x="420624" y="1392936"/>
                  <a:pt x="475488" y="1463040"/>
                </a:cubicBezTo>
                <a:cubicBezTo>
                  <a:pt x="530352" y="1533144"/>
                  <a:pt x="1127760" y="2124456"/>
                  <a:pt x="1207008" y="2066544"/>
                </a:cubicBezTo>
                <a:cubicBezTo>
                  <a:pt x="1286256" y="2008632"/>
                  <a:pt x="996696" y="1188720"/>
                  <a:pt x="950976" y="1115568"/>
                </a:cubicBezTo>
                <a:cubicBezTo>
                  <a:pt x="905256" y="1042416"/>
                  <a:pt x="932688" y="1627632"/>
                  <a:pt x="932688" y="1627632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28406" y="2913082"/>
            <a:ext cx="1867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Milestones 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3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THE DAY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Teams </a:t>
            </a:r>
            <a:r>
              <a:rPr lang="mr-IN" dirty="0" smtClean="0"/>
              <a:t>–</a:t>
            </a:r>
            <a:r>
              <a:rPr lang="en-US" dirty="0" smtClean="0"/>
              <a:t> 10 mins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activity of day</a:t>
            </a:r>
          </a:p>
          <a:p>
            <a:r>
              <a:rPr lang="en-US" dirty="0" smtClean="0"/>
              <a:t>Create teams yourself</a:t>
            </a:r>
          </a:p>
          <a:p>
            <a:r>
              <a:rPr lang="en-US" dirty="0" smtClean="0"/>
              <a:t>Other strategies for forming groups</a:t>
            </a:r>
          </a:p>
          <a:p>
            <a:pPr lvl="1"/>
            <a:r>
              <a:rPr lang="en-US" noProof="1" smtClean="0"/>
              <a:t>http://www.supportrealteachers.org/techniques-for-forming-groups.html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mr-IN" dirty="0" smtClean="0"/>
              <a:t>–</a:t>
            </a:r>
            <a:r>
              <a:rPr lang="en-US" dirty="0" smtClean="0"/>
              <a:t> Submit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</a:t>
            </a:r>
          </a:p>
          <a:p>
            <a:pPr marL="457200" lvl="1" indent="0">
              <a:buNone/>
            </a:pPr>
            <a:r>
              <a:rPr lang="en-US" noProof="1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Magician </a:t>
            </a:r>
            <a:r>
              <a:rPr lang="mr-IN" dirty="0" smtClean="0"/>
              <a:t>–</a:t>
            </a:r>
            <a:r>
              <a:rPr lang="en-US" dirty="0" smtClean="0"/>
              <a:t>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Sixteenth </a:t>
            </a:r>
            <a:r>
              <a:rPr lang="en-US" dirty="0"/>
              <a:t>card at start    </a:t>
            </a:r>
            <a:endParaRPr lang="en-US" dirty="0" smtClean="0"/>
          </a:p>
          <a:p>
            <a:pPr lvl="1"/>
            <a:r>
              <a:rPr lang="en-US" dirty="0" smtClean="0"/>
              <a:t>Eight </a:t>
            </a:r>
            <a:r>
              <a:rPr lang="en-US" dirty="0"/>
              <a:t>of hearts    </a:t>
            </a:r>
            <a:endParaRPr lang="en-US" dirty="0" smtClean="0"/>
          </a:p>
          <a:p>
            <a:pPr lvl="1"/>
            <a:r>
              <a:rPr lang="en-US" dirty="0" smtClean="0"/>
              <a:t>Must </a:t>
            </a:r>
            <a:r>
              <a:rPr lang="en-US" dirty="0"/>
              <a:t>choose from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to 32</a:t>
            </a:r>
            <a:r>
              <a:rPr lang="en-US" baseline="30000" dirty="0" smtClean="0"/>
              <a:t>nd</a:t>
            </a:r>
            <a:r>
              <a:rPr lang="en-US" dirty="0" smtClean="0"/>
              <a:t>  </a:t>
            </a:r>
            <a:r>
              <a:rPr lang="en-US" dirty="0"/>
              <a:t>cannot choose sixteenth or thirty two    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/>
              <a:t>closed    </a:t>
            </a:r>
            <a:endParaRPr lang="en-US" dirty="0" smtClean="0"/>
          </a:p>
          <a:p>
            <a:pPr lvl="1"/>
            <a:r>
              <a:rPr lang="en-US" dirty="0" smtClean="0"/>
              <a:t>Down </a:t>
            </a:r>
            <a:r>
              <a:rPr lang="en-US" dirty="0"/>
              <a:t>up    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/>
              <a:t>away downs    </a:t>
            </a:r>
            <a:endParaRPr lang="en-US" dirty="0" smtClean="0"/>
          </a:p>
          <a:p>
            <a:pPr lvl="1"/>
            <a:r>
              <a:rPr lang="en-US" dirty="0" smtClean="0"/>
              <a:t>Important</a:t>
            </a:r>
            <a:r>
              <a:rPr lang="en-US" dirty="0"/>
              <a:t>: spread deck </a:t>
            </a:r>
            <a:r>
              <a:rPr lang="en-US" dirty="0" smtClean="0"/>
              <a:t>right-to-left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Students: how does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them try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them 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them to demonstrate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marL="457200" lvl="1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youtu.be</a:t>
            </a:r>
            <a:r>
              <a:rPr lang="en-US" dirty="0" smtClean="0"/>
              <a:t>/AexEv32fLz0</a:t>
            </a:r>
          </a:p>
          <a:p>
            <a:r>
              <a:rPr lang="en-US" dirty="0" smtClean="0"/>
              <a:t>Solution</a:t>
            </a:r>
          </a:p>
          <a:p>
            <a:pPr marL="457200" lvl="1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youtu.be</a:t>
            </a:r>
            <a:r>
              <a:rPr lang="en-US" dirty="0" smtClean="0"/>
              <a:t>/nfwJW0N2Ds8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select representative</a:t>
            </a:r>
          </a:p>
          <a:p>
            <a:r>
              <a:rPr lang="en-US" dirty="0" smtClean="0"/>
              <a:t>Teams compete against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 Binary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cap="all" dirty="0"/>
              <a:t>THERE ARE ONLY 10 TYPES</a:t>
            </a:r>
          </a:p>
          <a:p>
            <a:pPr marL="0" indent="0" algn="ctr" fontAlgn="base">
              <a:buNone/>
            </a:pPr>
            <a:r>
              <a:rPr lang="en-US" cap="all" dirty="0"/>
              <a:t>OF PEOPLE IN THE WORLD:</a:t>
            </a:r>
          </a:p>
          <a:p>
            <a:pPr marL="0" indent="0" algn="ctr" fontAlgn="base">
              <a:buNone/>
            </a:pPr>
            <a:r>
              <a:rPr lang="en-US" cap="all" dirty="0"/>
              <a:t>THOSE WHO UNDERSTAND BINARY</a:t>
            </a:r>
          </a:p>
          <a:p>
            <a:pPr marL="0" indent="0" algn="ctr" fontAlgn="base">
              <a:buNone/>
            </a:pPr>
            <a:r>
              <a:rPr lang="en-US" cap="all" dirty="0"/>
              <a:t>AND THOSE WHO DON'T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0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396</Words>
  <Application>Microsoft Macintosh PowerPoint</Application>
  <PresentationFormat>Widescreen</PresentationFormat>
  <Paragraphs>158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Mangal</vt:lpstr>
      <vt:lpstr>Menlo</vt:lpstr>
      <vt:lpstr>Arial</vt:lpstr>
      <vt:lpstr>Office Theme</vt:lpstr>
      <vt:lpstr>PowerPoint Presentation</vt:lpstr>
      <vt:lpstr>Data Collection</vt:lpstr>
      <vt:lpstr>Create Teams – 10 mins</vt:lpstr>
      <vt:lpstr>Magician – Binary search</vt:lpstr>
      <vt:lpstr>Students: how does work?</vt:lpstr>
      <vt:lpstr>Give them the answer</vt:lpstr>
      <vt:lpstr>Competition</vt:lpstr>
      <vt:lpstr>Teach Binary counting</vt:lpstr>
      <vt:lpstr>PowerPoint Presentation</vt:lpstr>
      <vt:lpstr>PowerPoint Presentation</vt:lpstr>
      <vt:lpstr>PowerPoint Presentation</vt:lpstr>
      <vt:lpstr>PowerPoint Presentation</vt:lpstr>
      <vt:lpstr>Binary counting activity</vt:lpstr>
      <vt:lpstr>Class competition – Individual, not teams</vt:lpstr>
      <vt:lpstr>Binary clock activity</vt:lpstr>
      <vt:lpstr>Samples</vt:lpstr>
      <vt:lpstr>AFTERNOON</vt:lpstr>
      <vt:lpstr>Topics covered</vt:lpstr>
      <vt:lpstr>Browser console</vt:lpstr>
      <vt:lpstr>Create a variable</vt:lpstr>
      <vt:lpstr>Calling functions</vt:lpstr>
      <vt:lpstr>Loops</vt:lpstr>
      <vt:lpstr>Arrays</vt:lpstr>
      <vt:lpstr>Painting</vt:lpstr>
      <vt:lpstr>Bonus</vt:lpstr>
      <vt:lpstr>Project Time – http://bit.ly/patronx</vt:lpstr>
      <vt:lpstr>END OF THE DAY TASKS</vt:lpstr>
      <vt:lpstr>Instructor – Submit Reflection</vt:lpstr>
      <vt:lpstr>TA – Submit Reflection</vt:lpstr>
      <vt:lpstr>Students – Submit Reflection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2018-05-25T04:39:18Z</dcterms:created>
  <dcterms:modified xsi:type="dcterms:W3CDTF">2018-05-25T22:41:56Z</dcterms:modified>
</cp:coreProperties>
</file>