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9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70" r:id="rId14"/>
    <p:sldId id="268" r:id="rId15"/>
    <p:sldId id="273" r:id="rId16"/>
    <p:sldId id="269" r:id="rId17"/>
    <p:sldId id="271" r:id="rId18"/>
    <p:sldId id="274" r:id="rId19"/>
    <p:sldId id="272" r:id="rId20"/>
    <p:sldId id="276" r:id="rId21"/>
    <p:sldId id="277" r:id="rId22"/>
    <p:sldId id="278" r:id="rId23"/>
    <p:sldId id="285" r:id="rId24"/>
    <p:sldId id="286" r:id="rId25"/>
    <p:sldId id="284" r:id="rId26"/>
    <p:sldId id="283" r:id="rId27"/>
    <p:sldId id="287" r:id="rId28"/>
    <p:sldId id="288" r:id="rId29"/>
    <p:sldId id="280" r:id="rId30"/>
    <p:sldId id="279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1"/>
    <p:restoredTop sz="94650"/>
  </p:normalViewPr>
  <p:slideViewPr>
    <p:cSldViewPr snapToGrid="0" snapToObjects="1">
      <p:cViewPr varScale="1">
        <p:scale>
          <a:sx n="98" d="100"/>
          <a:sy n="9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7885-8498-404B-BB9C-DF5E898E8E5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05D2-A13F-0C40-828F-BEF41751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8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1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9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0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5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6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9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7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0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B07A-14D5-0F45-8911-A71B0959BCC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2941-8F66-8A4E-8FAB-555BF8F4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gif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768" y="2305616"/>
            <a:ext cx="6192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smtClean="0"/>
              <a:t>Monday</a:t>
            </a:r>
            <a:endParaRPr lang="en-US" sz="14000" dirty="0"/>
          </a:p>
        </p:txBody>
      </p:sp>
      <p:sp>
        <p:nvSpPr>
          <p:cNvPr id="5" name="TextBox 4"/>
          <p:cNvSpPr txBox="1"/>
          <p:nvPr/>
        </p:nvSpPr>
        <p:spPr>
          <a:xfrm>
            <a:off x="5384331" y="4908884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Abel Sanchez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students with </a:t>
            </a:r>
            <a:r>
              <a:rPr lang="en-US" dirty="0" smtClean="0"/>
              <a:t>cards</a:t>
            </a:r>
          </a:p>
          <a:p>
            <a:r>
              <a:rPr lang="en-US" dirty="0" smtClean="0"/>
              <a:t>Provide </a:t>
            </a:r>
            <a:r>
              <a:rPr lang="en-US" dirty="0"/>
              <a:t>students with card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 smtClean="0"/>
              <a:t>Ask </a:t>
            </a:r>
            <a:r>
              <a:rPr lang="en-US" dirty="0"/>
              <a:t>them to maximize </a:t>
            </a:r>
            <a:r>
              <a:rPr lang="en-US" dirty="0" smtClean="0"/>
              <a:t>happiness</a:t>
            </a:r>
            <a:endParaRPr lang="en-US" dirty="0"/>
          </a:p>
          <a:p>
            <a:r>
              <a:rPr lang="en-US" dirty="0" smtClean="0"/>
              <a:t>Scoring </a:t>
            </a:r>
            <a:r>
              <a:rPr lang="en-US" dirty="0"/>
              <a:t>system </a:t>
            </a:r>
          </a:p>
          <a:p>
            <a:pPr marL="457200" lvl="1" indent="0">
              <a:buNone/>
            </a:pPr>
            <a:r>
              <a:rPr lang="en-US" dirty="0" smtClean="0"/>
              <a:t>1st </a:t>
            </a:r>
            <a:r>
              <a:rPr lang="en-US" dirty="0"/>
              <a:t>choice: 4 </a:t>
            </a:r>
            <a:r>
              <a:rPr lang="en-US" dirty="0" smtClean="0"/>
              <a:t>pts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2nd </a:t>
            </a:r>
            <a:r>
              <a:rPr lang="en-US" dirty="0"/>
              <a:t>choice: 3 </a:t>
            </a:r>
            <a:r>
              <a:rPr lang="en-US" dirty="0" smtClean="0"/>
              <a:t>pts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3rd </a:t>
            </a:r>
            <a:r>
              <a:rPr lang="en-US" dirty="0"/>
              <a:t>choice: 2 </a:t>
            </a:r>
            <a:r>
              <a:rPr lang="en-US" dirty="0" smtClean="0"/>
              <a:t>pts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4th </a:t>
            </a:r>
            <a:r>
              <a:rPr lang="en-US" dirty="0"/>
              <a:t>choice: 1 pts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Setup Image </a:t>
            </a:r>
            <a:r>
              <a:rPr lang="mr-IN" dirty="0" smtClean="0"/>
              <a:t>–</a:t>
            </a:r>
            <a:r>
              <a:rPr lang="en-US" dirty="0" smtClean="0"/>
              <a:t> Show one by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1536700"/>
            <a:ext cx="4140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</a:t>
            </a:r>
            <a:r>
              <a:rPr lang="en-US" dirty="0" smtClean="0"/>
              <a:t>list </a:t>
            </a:r>
            <a:r>
              <a:rPr lang="mr-IN" dirty="0" smtClean="0"/>
              <a:t>–</a:t>
            </a:r>
            <a:r>
              <a:rPr lang="en-US" dirty="0" smtClean="0"/>
              <a:t> PPT deck in git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100"/>
            <a:ext cx="12192000" cy="19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compete for highest score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3"/>
            <a:ext cx="12192000" cy="1325563"/>
          </a:xfrm>
          <a:solidFill>
            <a:schemeClr val="tx1">
              <a:alpha val="50000"/>
            </a:schemeClr>
          </a:solidFill>
        </p:spPr>
        <p:txBody>
          <a:bodyPr lIns="914400"/>
          <a:lstStyle/>
          <a:p>
            <a:r>
              <a:rPr lang="en-US" dirty="0" smtClean="0">
                <a:solidFill>
                  <a:schemeClr val="bg1"/>
                </a:solidFill>
              </a:rPr>
              <a:t>Student work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30 mins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Gale-Shapley </a:t>
            </a:r>
            <a:r>
              <a:rPr lang="mr-IN" dirty="0" smtClean="0"/>
              <a:t>–</a:t>
            </a:r>
            <a:r>
              <a:rPr lang="en-US" dirty="0" smtClean="0"/>
              <a:t> phase 1 </a:t>
            </a:r>
            <a:r>
              <a:rPr lang="mr-IN" dirty="0" smtClean="0"/>
              <a:t>–</a:t>
            </a:r>
            <a:r>
              <a:rPr lang="en-US" dirty="0" smtClean="0"/>
              <a:t> 15 mins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Round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Queens </a:t>
            </a:r>
            <a:r>
              <a:rPr lang="en-US" dirty="0"/>
              <a:t>select their top 4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Queens </a:t>
            </a:r>
            <a:r>
              <a:rPr lang="en-US" dirty="0" smtClean="0"/>
              <a:t>make proposals to their </a:t>
            </a:r>
            <a:r>
              <a:rPr lang="en-US" dirty="0"/>
              <a:t>top choice (first paring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King </a:t>
            </a:r>
            <a:r>
              <a:rPr lang="en-US" dirty="0"/>
              <a:t>consider </a:t>
            </a:r>
            <a:r>
              <a:rPr lang="en-US" dirty="0" smtClean="0"/>
              <a:t>offers</a:t>
            </a:r>
          </a:p>
          <a:p>
            <a:r>
              <a:rPr lang="en-US" dirty="0" smtClean="0"/>
              <a:t>King </a:t>
            </a:r>
            <a:r>
              <a:rPr lang="en-US" dirty="0"/>
              <a:t>selects top </a:t>
            </a:r>
            <a:r>
              <a:rPr lang="en-US" dirty="0" smtClean="0"/>
              <a:t>offer</a:t>
            </a:r>
            <a:r>
              <a:rPr lang="en-US" dirty="0"/>
              <a:t> </a:t>
            </a:r>
            <a:r>
              <a:rPr lang="en-US" dirty="0" smtClean="0"/>
              <a:t>(rejects others)</a:t>
            </a:r>
          </a:p>
          <a:p>
            <a:r>
              <a:rPr lang="en-US" dirty="0" smtClean="0"/>
              <a:t>Rejected </a:t>
            </a:r>
            <a:r>
              <a:rPr lang="en-US" dirty="0"/>
              <a:t>queens top choice is removed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Round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Queens </a:t>
            </a:r>
            <a:r>
              <a:rPr lang="en-US" dirty="0"/>
              <a:t>select their next top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King </a:t>
            </a:r>
            <a:r>
              <a:rPr lang="en-US" dirty="0"/>
              <a:t>consider </a:t>
            </a:r>
            <a:r>
              <a:rPr lang="en-US" dirty="0" smtClean="0"/>
              <a:t>offers</a:t>
            </a:r>
          </a:p>
          <a:p>
            <a:r>
              <a:rPr lang="en-US" dirty="0" smtClean="0"/>
              <a:t>King </a:t>
            </a:r>
            <a:r>
              <a:rPr lang="en-US" dirty="0"/>
              <a:t>selects top </a:t>
            </a:r>
            <a:r>
              <a:rPr lang="en-US" dirty="0" smtClean="0"/>
              <a:t>offer (</a:t>
            </a:r>
            <a:r>
              <a:rPr lang="en-US" dirty="0"/>
              <a:t>rejects </a:t>
            </a:r>
            <a:r>
              <a:rPr lang="en-US" dirty="0" smtClean="0"/>
              <a:t>others)</a:t>
            </a:r>
            <a:endParaRPr lang="en-US" dirty="0"/>
          </a:p>
          <a:p>
            <a:r>
              <a:rPr lang="en-US" dirty="0" smtClean="0"/>
              <a:t>Rejected </a:t>
            </a:r>
            <a:r>
              <a:rPr lang="en-US" dirty="0"/>
              <a:t>queens top choice is </a:t>
            </a:r>
            <a:r>
              <a:rPr lang="en-US" dirty="0" smtClean="0"/>
              <a:t>removed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Gale-Shapley </a:t>
            </a:r>
            <a:r>
              <a:rPr lang="mr-IN" dirty="0" smtClean="0"/>
              <a:t>–</a:t>
            </a:r>
            <a:r>
              <a:rPr lang="en-US" dirty="0" smtClean="0"/>
              <a:t> phase 2 </a:t>
            </a:r>
            <a:r>
              <a:rPr lang="mr-IN" dirty="0" smtClean="0"/>
              <a:t>–</a:t>
            </a:r>
            <a:r>
              <a:rPr lang="en-US" dirty="0" smtClean="0"/>
              <a:t> 1 hour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</a:t>
            </a:r>
            <a:r>
              <a:rPr lang="en-US" dirty="0" smtClean="0"/>
              <a:t>Gale-Shapley to </a:t>
            </a:r>
            <a:r>
              <a:rPr lang="en-US" dirty="0"/>
              <a:t>something of their </a:t>
            </a:r>
            <a:r>
              <a:rPr lang="en-US" dirty="0" smtClean="0"/>
              <a:t>own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problem</a:t>
            </a:r>
          </a:p>
          <a:p>
            <a:r>
              <a:rPr lang="en-US" dirty="0" smtClean="0"/>
              <a:t>Support application</a:t>
            </a:r>
            <a:endParaRPr lang="en-US" dirty="0"/>
          </a:p>
          <a:p>
            <a:r>
              <a:rPr lang="en-US" dirty="0" smtClean="0"/>
              <a:t>Every team presents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Teams </a:t>
            </a:r>
            <a:r>
              <a:rPr lang="mr-IN" dirty="0" smtClean="0"/>
              <a:t>–</a:t>
            </a:r>
            <a:r>
              <a:rPr lang="en-US" dirty="0" smtClean="0"/>
              <a:t> 10 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activity of day </a:t>
            </a:r>
            <a:r>
              <a:rPr lang="mr-IN" dirty="0" smtClean="0"/>
              <a:t>–</a:t>
            </a:r>
            <a:r>
              <a:rPr lang="en-US" dirty="0" smtClean="0"/>
              <a:t> don’t explain</a:t>
            </a:r>
          </a:p>
          <a:p>
            <a:r>
              <a:rPr lang="en-US" dirty="0" smtClean="0"/>
              <a:t>Number 1-to-5</a:t>
            </a:r>
          </a:p>
          <a:p>
            <a:pPr lvl="1"/>
            <a:r>
              <a:rPr lang="en-US" dirty="0" smtClean="0"/>
              <a:t>1s together</a:t>
            </a:r>
          </a:p>
          <a:p>
            <a:pPr lvl="1"/>
            <a:r>
              <a:rPr lang="en-US" dirty="0" smtClean="0"/>
              <a:t>2s together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s together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Opportunity to talk about patterns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description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restaurant analogy</a:t>
            </a:r>
          </a:p>
          <a:p>
            <a:r>
              <a:rPr lang="en-US" dirty="0" smtClean="0"/>
              <a:t>Explain that we will write instructions</a:t>
            </a:r>
          </a:p>
          <a:p>
            <a:r>
              <a:rPr lang="en-US" dirty="0" smtClean="0"/>
              <a:t>The computer will interpret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</a:t>
            </a:r>
            <a:r>
              <a:rPr lang="mr-IN" dirty="0" smtClean="0"/>
              <a:t>–</a:t>
            </a:r>
            <a:r>
              <a:rPr lang="en-US" dirty="0" smtClean="0"/>
              <a:t> Code for day is 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Screen coordinate system</a:t>
            </a:r>
          </a:p>
          <a:p>
            <a:r>
              <a:rPr lang="en-US" dirty="0" smtClean="0"/>
              <a:t>Z-Index</a:t>
            </a:r>
          </a:p>
          <a:p>
            <a:r>
              <a:rPr lang="en-US" dirty="0" smtClean="0"/>
              <a:t>DIV properties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5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08" y="579628"/>
            <a:ext cx="2324100" cy="226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92" y="744728"/>
            <a:ext cx="1879600" cy="193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3192" y="3003679"/>
            <a:ext cx="320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&lt;</a:t>
            </a:r>
            <a:r>
              <a:rPr lang="en-US" b="0" noProof="1" smtClean="0">
                <a:solidFill>
                  <a:srgbClr val="445588"/>
                </a:solidFill>
                <a:effectLst/>
                <a:latin typeface="Menlo" charset="0"/>
              </a:rPr>
              <a:t>div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style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=</a:t>
            </a:r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"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z-index:5;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position:absolute;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left:100px;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top:200px;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width:100px;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height:100px;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border-radius:50%;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background:black"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&gt;</a:t>
            </a:r>
          </a:p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&lt;/</a:t>
            </a:r>
            <a:r>
              <a:rPr lang="en-US" b="0" noProof="1" smtClean="0">
                <a:solidFill>
                  <a:srgbClr val="445588"/>
                </a:solidFill>
                <a:effectLst/>
                <a:latin typeface="Menlo" charset="0"/>
              </a:rPr>
              <a:t>div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&gt;</a:t>
            </a:r>
            <a:endParaRPr lang="en-US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6208" y="3003679"/>
            <a:ext cx="3480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&lt;</a:t>
            </a:r>
            <a:r>
              <a:rPr lang="en-US" b="0" noProof="1" smtClean="0">
                <a:solidFill>
                  <a:srgbClr val="445588"/>
                </a:solidFill>
                <a:effectLst/>
                <a:latin typeface="Menlo" charset="0"/>
              </a:rPr>
              <a:t>div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style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=</a:t>
            </a:r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"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z-index:5;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position:absolute;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left:100px;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top:200px;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width:100px;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height:100px;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border-radius:50%;</a:t>
            </a:r>
            <a:endParaRPr lang="en-US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DD1144"/>
                </a:solidFill>
                <a:effectLst/>
                <a:latin typeface="Menlo" charset="0"/>
              </a:rPr>
              <a:t>border: 3px solid"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&gt;</a:t>
            </a:r>
          </a:p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&lt;/</a:t>
            </a:r>
            <a:r>
              <a:rPr lang="en-US" b="0" noProof="1" smtClean="0">
                <a:solidFill>
                  <a:srgbClr val="445588"/>
                </a:solidFill>
                <a:effectLst/>
                <a:latin typeface="Menlo" charset="0"/>
              </a:rPr>
              <a:t>div</a:t>
            </a:r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&gt;</a:t>
            </a:r>
            <a:endParaRPr lang="en-US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1" y="1977084"/>
            <a:ext cx="5294979" cy="3690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71092"/>
            <a:ext cx="5289783" cy="36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54100"/>
            <a:ext cx="5168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2" y="1681480"/>
            <a:ext cx="300990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08" y="1845500"/>
            <a:ext cx="2615184" cy="2615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08" y="1845500"/>
            <a:ext cx="2615184" cy="2615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6263" y="5596128"/>
            <a:ext cx="603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>
                <a:solidFill>
                  <a:schemeClr val="bg1">
                    <a:lumMod val="50000"/>
                  </a:schemeClr>
                </a:solidFill>
              </a:rPr>
              <a:t>https://css-tricks.com/examples/ShapesOfCSS/</a:t>
            </a:r>
            <a:endParaRPr lang="en-US" sz="2400" noProof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noProof="1" smtClean="0"/>
              <a:t>http://bit.ly/patronx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83868"/>
            <a:ext cx="7239000" cy="520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Freeform 3"/>
          <p:cNvSpPr/>
          <p:nvPr/>
        </p:nvSpPr>
        <p:spPr>
          <a:xfrm>
            <a:off x="4875337" y="2523744"/>
            <a:ext cx="1220663" cy="2070529"/>
          </a:xfrm>
          <a:custGeom>
            <a:avLst/>
            <a:gdLst>
              <a:gd name="connsiteX0" fmla="*/ 0 w 1220663"/>
              <a:gd name="connsiteY0" fmla="*/ 0 h 2070529"/>
              <a:gd name="connsiteX1" fmla="*/ 713232 w 1220663"/>
              <a:gd name="connsiteY1" fmla="*/ 1335024 h 2070529"/>
              <a:gd name="connsiteX2" fmla="*/ 877824 w 1220663"/>
              <a:gd name="connsiteY2" fmla="*/ 1645920 h 2070529"/>
              <a:gd name="connsiteX3" fmla="*/ 475488 w 1220663"/>
              <a:gd name="connsiteY3" fmla="*/ 1463040 h 2070529"/>
              <a:gd name="connsiteX4" fmla="*/ 1207008 w 1220663"/>
              <a:gd name="connsiteY4" fmla="*/ 2066544 h 2070529"/>
              <a:gd name="connsiteX5" fmla="*/ 950976 w 1220663"/>
              <a:gd name="connsiteY5" fmla="*/ 1115568 h 2070529"/>
              <a:gd name="connsiteX6" fmla="*/ 932688 w 1220663"/>
              <a:gd name="connsiteY6" fmla="*/ 1627632 h 207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663" h="2070529">
                <a:moveTo>
                  <a:pt x="0" y="0"/>
                </a:moveTo>
                <a:lnTo>
                  <a:pt x="713232" y="1335024"/>
                </a:lnTo>
                <a:cubicBezTo>
                  <a:pt x="859536" y="1609344"/>
                  <a:pt x="917448" y="1624584"/>
                  <a:pt x="877824" y="1645920"/>
                </a:cubicBezTo>
                <a:cubicBezTo>
                  <a:pt x="838200" y="1667256"/>
                  <a:pt x="420624" y="1392936"/>
                  <a:pt x="475488" y="1463040"/>
                </a:cubicBezTo>
                <a:cubicBezTo>
                  <a:pt x="530352" y="1533144"/>
                  <a:pt x="1127760" y="2124456"/>
                  <a:pt x="1207008" y="2066544"/>
                </a:cubicBezTo>
                <a:cubicBezTo>
                  <a:pt x="1286256" y="2008632"/>
                  <a:pt x="996696" y="1188720"/>
                  <a:pt x="950976" y="1115568"/>
                </a:cubicBezTo>
                <a:cubicBezTo>
                  <a:pt x="905256" y="1042416"/>
                  <a:pt x="932688" y="1627632"/>
                  <a:pt x="932688" y="1627632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noProof="1" smtClean="0"/>
              <a:t>http://bit.ly/patronx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83868"/>
            <a:ext cx="7239000" cy="520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Freeform 3"/>
          <p:cNvSpPr/>
          <p:nvPr/>
        </p:nvSpPr>
        <p:spPr>
          <a:xfrm>
            <a:off x="6795577" y="2120248"/>
            <a:ext cx="1220663" cy="2070529"/>
          </a:xfrm>
          <a:custGeom>
            <a:avLst/>
            <a:gdLst>
              <a:gd name="connsiteX0" fmla="*/ 0 w 1220663"/>
              <a:gd name="connsiteY0" fmla="*/ 0 h 2070529"/>
              <a:gd name="connsiteX1" fmla="*/ 713232 w 1220663"/>
              <a:gd name="connsiteY1" fmla="*/ 1335024 h 2070529"/>
              <a:gd name="connsiteX2" fmla="*/ 877824 w 1220663"/>
              <a:gd name="connsiteY2" fmla="*/ 1645920 h 2070529"/>
              <a:gd name="connsiteX3" fmla="*/ 475488 w 1220663"/>
              <a:gd name="connsiteY3" fmla="*/ 1463040 h 2070529"/>
              <a:gd name="connsiteX4" fmla="*/ 1207008 w 1220663"/>
              <a:gd name="connsiteY4" fmla="*/ 2066544 h 2070529"/>
              <a:gd name="connsiteX5" fmla="*/ 950976 w 1220663"/>
              <a:gd name="connsiteY5" fmla="*/ 1115568 h 2070529"/>
              <a:gd name="connsiteX6" fmla="*/ 932688 w 1220663"/>
              <a:gd name="connsiteY6" fmla="*/ 1627632 h 207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663" h="2070529">
                <a:moveTo>
                  <a:pt x="0" y="0"/>
                </a:moveTo>
                <a:lnTo>
                  <a:pt x="713232" y="1335024"/>
                </a:lnTo>
                <a:cubicBezTo>
                  <a:pt x="859536" y="1609344"/>
                  <a:pt x="917448" y="1624584"/>
                  <a:pt x="877824" y="1645920"/>
                </a:cubicBezTo>
                <a:cubicBezTo>
                  <a:pt x="838200" y="1667256"/>
                  <a:pt x="420624" y="1392936"/>
                  <a:pt x="475488" y="1463040"/>
                </a:cubicBezTo>
                <a:cubicBezTo>
                  <a:pt x="530352" y="1533144"/>
                  <a:pt x="1127760" y="2124456"/>
                  <a:pt x="1207008" y="2066544"/>
                </a:cubicBezTo>
                <a:cubicBezTo>
                  <a:pt x="1286256" y="2008632"/>
                  <a:pt x="996696" y="1188720"/>
                  <a:pt x="950976" y="1115568"/>
                </a:cubicBezTo>
                <a:cubicBezTo>
                  <a:pt x="905256" y="1042416"/>
                  <a:pt x="932688" y="1627632"/>
                  <a:pt x="932688" y="1627632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THE DAY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fun!</a:t>
            </a:r>
          </a:p>
          <a:p>
            <a:pPr lvl="1"/>
            <a:r>
              <a:rPr lang="en-US" dirty="0" smtClean="0"/>
              <a:t>Who are you?</a:t>
            </a:r>
          </a:p>
          <a:p>
            <a:pPr lvl="1"/>
            <a:r>
              <a:rPr lang="en-US" dirty="0" smtClean="0"/>
              <a:t>Where are you from?</a:t>
            </a:r>
          </a:p>
          <a:p>
            <a:pPr lvl="1"/>
            <a:r>
              <a:rPr lang="en-US" dirty="0" smtClean="0"/>
              <a:t>What do you do for fun</a:t>
            </a:r>
          </a:p>
          <a:p>
            <a:pPr lvl="1"/>
            <a:r>
              <a:rPr lang="en-US" dirty="0" smtClean="0"/>
              <a:t>Let them see you as a scientist</a:t>
            </a:r>
          </a:p>
          <a:p>
            <a:pPr lvl="1"/>
            <a:r>
              <a:rPr lang="en-US" dirty="0" smtClean="0"/>
              <a:t>Let them see you as a person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br>
              <a:rPr lang="en-US" dirty="0" smtClean="0"/>
            </a:br>
            <a:r>
              <a:rPr lang="en-US" dirty="0" smtClean="0"/>
              <a:t>Introduce yourself </a:t>
            </a:r>
            <a:r>
              <a:rPr lang="mr-IN" dirty="0" smtClean="0"/>
              <a:t>–</a:t>
            </a:r>
            <a:r>
              <a:rPr lang="en-US" dirty="0" smtClean="0"/>
              <a:t> 5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Why are you taking the class</a:t>
            </a:r>
          </a:p>
          <a:p>
            <a:r>
              <a:rPr lang="en-US" dirty="0" smtClean="0"/>
              <a:t>DO NOT ASK where are you from (home address)?</a:t>
            </a:r>
          </a:p>
          <a:p>
            <a:pPr lvl="1"/>
            <a:r>
              <a:rPr lang="en-US" dirty="0" smtClean="0"/>
              <a:t>City is okay</a:t>
            </a:r>
          </a:p>
          <a:p>
            <a:r>
              <a:rPr lang="en-US" dirty="0" smtClean="0"/>
              <a:t>Hobbies</a:t>
            </a:r>
          </a:p>
          <a:p>
            <a:pPr lvl="1"/>
            <a:r>
              <a:rPr lang="en-US" dirty="0" smtClean="0"/>
              <a:t>Instruments</a:t>
            </a:r>
          </a:p>
          <a:p>
            <a:pPr lvl="1"/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Most common hobby was dance in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Students: Introduce Yourself </a:t>
            </a:r>
            <a:r>
              <a:rPr lang="mr-IN" dirty="0" smtClean="0"/>
              <a:t>–</a:t>
            </a:r>
            <a:r>
              <a:rPr lang="en-US" dirty="0" smtClean="0"/>
              <a:t> 15 </a:t>
            </a:r>
            <a:r>
              <a:rPr lang="en-US" dirty="0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- Draw a scientist </a:t>
            </a:r>
            <a:r>
              <a:rPr lang="mr-IN" dirty="0" smtClean="0"/>
              <a:t>–</a:t>
            </a:r>
            <a:r>
              <a:rPr lang="en-US" dirty="0" smtClean="0"/>
              <a:t> 15 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Hand-out Index cards</a:t>
            </a:r>
          </a:p>
          <a:p>
            <a:r>
              <a:rPr lang="en-US" dirty="0" smtClean="0"/>
              <a:t>Collect</a:t>
            </a:r>
          </a:p>
          <a:p>
            <a:r>
              <a:rPr lang="en-US" dirty="0"/>
              <a:t>G</a:t>
            </a:r>
            <a:r>
              <a:rPr lang="en-US" dirty="0" smtClean="0"/>
              <a:t>roup by patterns</a:t>
            </a:r>
          </a:p>
          <a:p>
            <a:r>
              <a:rPr lang="en-US" dirty="0"/>
              <a:t>T</a:t>
            </a:r>
            <a:r>
              <a:rPr lang="en-US" dirty="0" smtClean="0"/>
              <a:t>ape to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Task - Take photos of each index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50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mr-IN" dirty="0" smtClean="0"/>
              <a:t>–</a:t>
            </a:r>
            <a:r>
              <a:rPr lang="en-US" dirty="0" smtClean="0"/>
              <a:t> Beautiful Patterns </a:t>
            </a:r>
            <a:r>
              <a:rPr lang="mr-IN" dirty="0" smtClean="0"/>
              <a:t>–</a:t>
            </a:r>
            <a:r>
              <a:rPr lang="en-US" dirty="0" smtClean="0"/>
              <a:t> 15 mins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were the patterns in scientist drawings?</a:t>
            </a:r>
          </a:p>
          <a:p>
            <a:r>
              <a:rPr lang="en-US" dirty="0" smtClean="0"/>
              <a:t>What is a pattern?</a:t>
            </a:r>
          </a:p>
          <a:p>
            <a:r>
              <a:rPr lang="en-US" dirty="0" smtClean="0"/>
              <a:t>Everyday patterns</a:t>
            </a:r>
          </a:p>
          <a:p>
            <a:r>
              <a:rPr lang="en-US" dirty="0" smtClean="0"/>
              <a:t>User patterns derived from of students hobbies</a:t>
            </a:r>
          </a:p>
          <a:p>
            <a:r>
              <a:rPr lang="en-US" dirty="0" smtClean="0"/>
              <a:t>Restaurant as a computer analogy</a:t>
            </a:r>
          </a:p>
          <a:p>
            <a:r>
              <a:rPr lang="en-US" dirty="0" smtClean="0"/>
              <a:t>Emphasis: every academic field is a set of patterns			</a:t>
            </a:r>
          </a:p>
          <a:p>
            <a:pPr marL="457200" lvl="1" indent="0">
              <a:buNone/>
            </a:pPr>
            <a:r>
              <a:rPr lang="en-US" dirty="0" smtClean="0"/>
              <a:t>(Practicing professionals: apply domain patterns)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Happiness </a:t>
            </a:r>
            <a:r>
              <a:rPr lang="mr-IN" dirty="0" smtClean="0"/>
              <a:t>–</a:t>
            </a:r>
            <a:r>
              <a:rPr lang="en-US" dirty="0" smtClean="0"/>
              <a:t> 30 mins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happiness of a dating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problem connecting to real life</a:t>
            </a:r>
          </a:p>
          <a:p>
            <a:r>
              <a:rPr lang="en-US" dirty="0" smtClean="0"/>
              <a:t>The classic problem</a:t>
            </a:r>
          </a:p>
          <a:p>
            <a:pPr lvl="1"/>
            <a:r>
              <a:rPr lang="en-US" dirty="0" smtClean="0"/>
              <a:t>You might like him/her, he/she may not like you</a:t>
            </a:r>
          </a:p>
          <a:p>
            <a:r>
              <a:rPr lang="en-US" dirty="0" smtClean="0"/>
              <a:t>Levels of like</a:t>
            </a:r>
          </a:p>
          <a:p>
            <a:r>
              <a:rPr lang="en-US" dirty="0" smtClean="0"/>
              <a:t>A fun discussion to have</a:t>
            </a:r>
          </a:p>
        </p:txBody>
      </p:sp>
    </p:spTree>
    <p:extLst>
      <p:ext uri="{BB962C8B-B14F-4D97-AF65-F5344CB8AC3E}">
        <p14:creationId xmlns:p14="http://schemas.microsoft.com/office/powerpoint/2010/main" val="1349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538</Words>
  <Application>Microsoft Macintosh PowerPoint</Application>
  <PresentationFormat>Widescreen</PresentationFormat>
  <Paragraphs>155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Mangal</vt:lpstr>
      <vt:lpstr>Menlo</vt:lpstr>
      <vt:lpstr>Arial</vt:lpstr>
      <vt:lpstr>Office Theme</vt:lpstr>
      <vt:lpstr>PowerPoint Presentation</vt:lpstr>
      <vt:lpstr>Create Teams – 10 mins</vt:lpstr>
      <vt:lpstr>Instructor:  Introduce yourself – 5 mins</vt:lpstr>
      <vt:lpstr>Students: Introduce Yourself – 15 mins</vt:lpstr>
      <vt:lpstr>Ice breaker - Draw a scientist – 15 mins</vt:lpstr>
      <vt:lpstr>TA Task - Take photos of each index card</vt:lpstr>
      <vt:lpstr>Introduction – Beautiful Patterns – 15 mins </vt:lpstr>
      <vt:lpstr>Maximize Happiness – 30 mins</vt:lpstr>
      <vt:lpstr>Maximizing the happiness of a dating group</vt:lpstr>
      <vt:lpstr>Distribute materials</vt:lpstr>
      <vt:lpstr>Sample Setup Image – Show one by one</vt:lpstr>
      <vt:lpstr>The complete list – PPT deck in git repo</vt:lpstr>
      <vt:lpstr>Students compete for highest score</vt:lpstr>
      <vt:lpstr>Student work – 30 mins</vt:lpstr>
      <vt:lpstr>Gale-Shapley – phase 1 – 15 mins</vt:lpstr>
      <vt:lpstr>With Algorithm – Round 1</vt:lpstr>
      <vt:lpstr>With Algorithm – Round 2</vt:lpstr>
      <vt:lpstr>Gale-Shapley – phase 2 – 1 hour</vt:lpstr>
      <vt:lpstr>Apply Gale-Shapley to something of their own choosing</vt:lpstr>
      <vt:lpstr>AFTERNOON</vt:lpstr>
      <vt:lpstr>High level description of a computer</vt:lpstr>
      <vt:lpstr>Topics covered – Code for day is declarative</vt:lpstr>
      <vt:lpstr>PowerPoint Presentation</vt:lpstr>
      <vt:lpstr>Coordinates</vt:lpstr>
      <vt:lpstr>PowerPoint Presentation</vt:lpstr>
      <vt:lpstr>PowerPoint Presentation</vt:lpstr>
      <vt:lpstr>Bootstrap – http://bit.ly/patronx</vt:lpstr>
      <vt:lpstr>Project – http://bit.ly/patronx</vt:lpstr>
      <vt:lpstr>END OF THE DAY TASKS</vt:lpstr>
      <vt:lpstr>Instructor – Submit Reflection</vt:lpstr>
      <vt:lpstr>TA – Submit Reflection</vt:lpstr>
      <vt:lpstr>Students – Submit Reflection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</dc:title>
  <dc:creator>Microsoft Office User</dc:creator>
  <cp:lastModifiedBy>Microsoft Office User</cp:lastModifiedBy>
  <cp:revision>21</cp:revision>
  <dcterms:created xsi:type="dcterms:W3CDTF">2018-05-24T23:55:14Z</dcterms:created>
  <dcterms:modified xsi:type="dcterms:W3CDTF">2018-05-25T14:17:20Z</dcterms:modified>
</cp:coreProperties>
</file>