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54D5E-7EC4-520D-1F86-67248B46F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C046E2-09C0-7B18-5619-703C329B9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8412C3-70E5-F5E3-BE56-B615DA5C2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FDB3-A49B-4730-97BB-71A27554EA27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6541CF-9C1D-A949-71A6-EAD7F34C6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ADA168-7EFF-56F0-CB11-04C9F2BE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2211-0312-406E-99E4-DD5B5E915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00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9F69B-E89D-82F4-D27B-29AF3468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9E7761-C992-79C5-9EC6-297AFA785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3CE0FF-DEAD-4B81-4E07-096FAE6D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FDB3-A49B-4730-97BB-71A27554EA27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508B6-D742-1481-9427-6F075FF6A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1B2A0-A16B-3E21-0015-837B9CF4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2211-0312-406E-99E4-DD5B5E915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74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3DE83C-B044-18FF-9F8E-01F1FE3D6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9C0200-32B6-7F47-9ACF-3C536BCB9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13E1A9-A85A-A29F-2D5E-865A20BAE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FDB3-A49B-4730-97BB-71A27554EA27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4B063C-4392-CF46-2865-F5BB3676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AB9F8A-FBF8-7EA6-3EE4-D6A6C974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2211-0312-406E-99E4-DD5B5E915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95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B93B5-D7BC-E8EB-65B7-95309474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5EE1A-7E19-7B2B-248C-FB2D9221A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28E273-02D7-5FD1-D0C0-ADEB52F6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FDB3-A49B-4730-97BB-71A27554EA27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02885E-A1E5-E8AD-AEEE-2303E0DA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E7A865-AD59-38FF-1DE7-0787D0907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2211-0312-406E-99E4-DD5B5E915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78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ED502-A333-90D7-8745-B612D060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462A0E-2408-2296-F031-BBE834C67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68BBCB-B03C-E5AD-F7E5-79BCFEB27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FDB3-A49B-4730-97BB-71A27554EA27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4DDCD-7008-F5B7-3B82-49E68CE85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DAF9E-53B3-C44C-53C0-1AFA1AF9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2211-0312-406E-99E4-DD5B5E915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35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AF53A-F29D-28B7-8830-3DFA8B453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9BD30-6ACE-5670-AA67-39ADF9518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156963-197E-E525-48BD-4A9E2981E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E8657E-C1D6-5BD4-6A15-F44E9B95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FDB3-A49B-4730-97BB-71A27554EA27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8ABCCC-DD35-9C5A-FC97-4F765B11A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A59A93-5D89-4C1C-F258-731791CD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2211-0312-406E-99E4-DD5B5E915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20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0B0D7-B470-9274-7922-653B9B0B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69D4C2-7206-ED92-508B-9A69F45F8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FFD726-5FE0-DAEA-4409-62D56916C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D4224D-63D8-2653-8BFB-3D3A11D93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3E55CB-3840-2539-8D56-B522BA5F7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1DB159-FF5D-9B6F-557F-D346CAB0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FDB3-A49B-4730-97BB-71A27554EA27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95B7FC-38A9-A6F4-4C61-4A1A471E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6D762E-72C1-B8B3-6F6E-551C5C35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2211-0312-406E-99E4-DD5B5E915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91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1A32C-44D0-8636-05B5-35562CEB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C0A38C-A693-D64A-7445-8295869D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FDB3-A49B-4730-97BB-71A27554EA27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35FDBD-CA67-6A56-80A3-B1A90E42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FBE870-96D8-1525-34C5-4E6BFF86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2211-0312-406E-99E4-DD5B5E915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40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21FDC9-C4BB-0ED1-661E-212EDB11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FDB3-A49B-4730-97BB-71A27554EA27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6F586B-F026-3F25-5630-0F6F633A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405525-E587-8DB9-454C-F1678563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2211-0312-406E-99E4-DD5B5E915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58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67BF6-F2FC-0957-2F03-5660C20C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16FD4B-AD73-8550-5C4D-01B8441B6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4F64E3-23A9-15D5-5578-F4E9C1C0D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17970B-3B25-568E-C67F-C6B44CA7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FDB3-A49B-4730-97BB-71A27554EA27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4F12FA-BBA7-BC17-A86B-ED031617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9C5D47-A83B-5A1C-F336-74A408A1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2211-0312-406E-99E4-DD5B5E915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97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88933-DEC8-C951-7083-11EB0C86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1B3A53-FEB7-6A09-36F5-64E94CFA8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3E5C10-40F8-4FC1-BF5C-ABD849831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4FBBD8-00B4-57D8-F002-1F5FA6954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FDB3-A49B-4730-97BB-71A27554EA27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4B21AF-DAB9-98A9-A4BA-1ACB8BA0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7BDEA5-B6F3-E2A5-76EC-5497ADF3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2211-0312-406E-99E4-DD5B5E915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93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2000"/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F8A135-57A6-6603-C5CA-4E78C18EE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EEC468-E2A3-E09D-4DF1-8E1076800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D16CD3-A963-63AF-0300-C2BBF4D45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4FDB3-A49B-4730-97BB-71A27554EA27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C7521F-27D6-D43F-CB17-C759D2A56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2D20DF-30A7-05D4-23DE-1EC621309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72211-0312-406E-99E4-DD5B5E915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46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C0959-5914-5944-B864-58CE45465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0728" y="757285"/>
            <a:ext cx="7688239" cy="842915"/>
          </a:xfrm>
        </p:spPr>
        <p:txBody>
          <a:bodyPr>
            <a:normAutofit fontScale="90000"/>
          </a:bodyPr>
          <a:lstStyle/>
          <a:p>
            <a:r>
              <a:rPr lang="zh-CN" altLang="zh-CN" sz="60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事实陈述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6332F8-D3CE-7C53-EA8B-D8CC3B426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79133"/>
            <a:ext cx="9144000" cy="2878667"/>
          </a:xfrm>
        </p:spPr>
        <p:txBody>
          <a:bodyPr>
            <a:normAutofit/>
          </a:bodyPr>
          <a:lstStyle/>
          <a:p>
            <a:pPr indent="288000" algn="just">
              <a:lnSpc>
                <a:spcPts val="1200"/>
              </a:lnSpc>
            </a:pP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2021</a:t>
            </a:r>
            <a:r>
              <a:rPr lang="zh-CN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月上旬，因自然大风风力过大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当地停电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天左右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，距离徐玉花、朱松甫</a:t>
            </a:r>
            <a:endParaRPr lang="en-US" altLang="zh-CN" sz="18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88000" algn="just">
              <a:lnSpc>
                <a:spcPts val="1200"/>
              </a:lnSpc>
            </a:pPr>
            <a:r>
              <a:rPr lang="zh-CN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家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700</a:t>
            </a:r>
            <a:r>
              <a:rPr lang="zh-CN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米左右远的麦子场旁边的大杨树意外倒地，牛小宝先生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牛丽丽</a:t>
            </a:r>
            <a:r>
              <a:rPr lang="en-US" altLang="zh-CN" sz="1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南雪次女士的家</a:t>
            </a:r>
            <a:endParaRPr lang="en-US" altLang="zh-CN" sz="18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88000" algn="just">
              <a:lnSpc>
                <a:spcPts val="1200"/>
              </a:lnSpc>
            </a:pPr>
            <a:r>
              <a:rPr lang="zh-CN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人牛国辽先生</a:t>
            </a:r>
            <a:r>
              <a:rPr lang="zh-CN" altLang="en-US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70</a:t>
            </a:r>
            <a:r>
              <a:rPr lang="zh-CN" altLang="en-US" sz="1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岁左右</a:t>
            </a:r>
            <a:r>
              <a:rPr lang="zh-CN" altLang="en-US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，在前一天明知大树倒地情况下，次日仍坚持骑行三轮车</a:t>
            </a:r>
            <a:endParaRPr lang="en-US" altLang="zh-CN" sz="18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88000" algn="just">
              <a:lnSpc>
                <a:spcPts val="1200"/>
              </a:lnSpc>
            </a:pPr>
            <a:r>
              <a:rPr lang="zh-CN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从大树处经过，意外身亡。</a:t>
            </a:r>
            <a:r>
              <a:rPr lang="zh-CN" altLang="en-US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后经交警大队调查、村委会协商，其家人</a:t>
            </a:r>
            <a:r>
              <a:rPr lang="zh-CN" altLang="en-US" sz="18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同意不起诉</a:t>
            </a:r>
            <a:r>
              <a:rPr lang="zh-CN" altLang="en-US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，将</a:t>
            </a:r>
            <a:endParaRPr lang="en-US" altLang="zh-CN" sz="18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88000" algn="just">
              <a:lnSpc>
                <a:spcPts val="1200"/>
              </a:lnSpc>
            </a:pPr>
            <a:r>
              <a:rPr lang="zh-CN" altLang="en-US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原本要尸检查明死亡原因的尸体取回家中火花，举行了葬礼，自此，</a:t>
            </a:r>
            <a:r>
              <a:rPr lang="zh-CN" altLang="en-US" sz="18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死因无法查明；</a:t>
            </a:r>
            <a:endParaRPr lang="en-US" altLang="zh-CN" sz="1800" b="1" kern="10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88000" algn="just">
              <a:lnSpc>
                <a:spcPts val="1200"/>
              </a:lnSpc>
            </a:pPr>
            <a:endParaRPr lang="en-US" altLang="zh-CN" sz="1800" b="1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88000" algn="just">
              <a:lnSpc>
                <a:spcPts val="1200"/>
              </a:lnSpc>
            </a:pPr>
            <a:r>
              <a:rPr lang="en-US" altLang="zh-CN" sz="1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1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徐玉花、朱松甫</a:t>
            </a:r>
            <a:r>
              <a:rPr lang="zh-CN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原价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1500</a:t>
            </a:r>
            <a:r>
              <a:rPr lang="zh-CN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元左右大树因牵涉事故无人敢收以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200</a:t>
            </a:r>
            <a:r>
              <a:rPr lang="zh-CN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元贱卖，于意外身</a:t>
            </a:r>
            <a:endParaRPr lang="en-US" altLang="zh-CN" sz="18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88000" algn="just">
              <a:lnSpc>
                <a:spcPts val="1200"/>
              </a:lnSpc>
            </a:pPr>
            <a:r>
              <a:rPr lang="zh-CN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亡者牛国辽葬礼上随礼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元</a:t>
            </a:r>
          </a:p>
          <a:p>
            <a:pPr indent="288000"/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61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C0959-5914-5944-B864-58CE45465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0728" y="757285"/>
            <a:ext cx="7688239" cy="842915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反转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6332F8-D3CE-7C53-EA8B-D8CC3B426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79133"/>
            <a:ext cx="9144000" cy="1049867"/>
          </a:xfrm>
        </p:spPr>
        <p:txBody>
          <a:bodyPr>
            <a:normAutofit/>
          </a:bodyPr>
          <a:lstStyle/>
          <a:p>
            <a:pPr indent="288000" algn="just">
              <a:lnSpc>
                <a:spcPts val="1200"/>
              </a:lnSpc>
            </a:pPr>
            <a:r>
              <a:rPr lang="zh-CN" altLang="en-US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然过了几个月后</a:t>
            </a:r>
            <a:r>
              <a:rPr lang="zh-CN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牛小宝先生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牛丽丽</a:t>
            </a:r>
            <a:r>
              <a:rPr lang="en-US" altLang="zh-CN" sz="1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南雪次女士</a:t>
            </a:r>
            <a:r>
              <a:rPr lang="zh-CN" altLang="en-US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于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2022</a:t>
            </a:r>
            <a:r>
              <a:rPr lang="zh-CN" altLang="en-US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日一纸诉状</a:t>
            </a:r>
            <a:r>
              <a:rPr lang="zh-CN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将舞阳</a:t>
            </a:r>
            <a:endParaRPr lang="en-US" altLang="zh-CN" sz="18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88000" algn="just">
              <a:lnSpc>
                <a:spcPts val="1200"/>
              </a:lnSpc>
            </a:pPr>
            <a:r>
              <a:rPr lang="zh-CN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县农村公路管理局、舞阳县姜店乡村民委员会、徐玉花及朱松甫（杨树所有人）、舞</a:t>
            </a:r>
            <a:endParaRPr lang="en-US" altLang="zh-CN" sz="18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88000" algn="just">
              <a:lnSpc>
                <a:spcPts val="1200"/>
              </a:lnSpc>
            </a:pPr>
            <a:r>
              <a:rPr lang="zh-CN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阳县姜店乡人民政府等机构及个人告上河南省舞阳县人民法院。</a:t>
            </a:r>
          </a:p>
          <a:p>
            <a:pPr indent="288000" algn="just">
              <a:lnSpc>
                <a:spcPts val="1200"/>
              </a:lnSpc>
            </a:pPr>
            <a:endParaRPr lang="en-US" altLang="zh-CN" sz="1800" b="1" kern="10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3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C0959-5914-5944-B864-58CE45465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0728" y="757285"/>
            <a:ext cx="7688239" cy="842915"/>
          </a:xfrm>
        </p:spPr>
        <p:txBody>
          <a:bodyPr>
            <a:normAutofit fontScale="90000"/>
          </a:bodyPr>
          <a:lstStyle/>
          <a:p>
            <a:r>
              <a:rPr lang="zh-CN" altLang="en-US" sz="60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法院判决结果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6332F8-D3CE-7C53-EA8B-D8CC3B426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000" y="1709803"/>
            <a:ext cx="9144000" cy="2971800"/>
          </a:xfrm>
        </p:spPr>
        <p:txBody>
          <a:bodyPr>
            <a:normAutofit/>
          </a:bodyPr>
          <a:lstStyle/>
          <a:p>
            <a:pPr indent="304800" algn="just">
              <a:lnSpc>
                <a:spcPts val="1200"/>
              </a:lnSpc>
            </a:pP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赔偿责任认定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sz="18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徐玉花、朱松甫在自己树木被吹倒阻拦交通，尤其是在村委会通知</a:t>
            </a:r>
            <a:endParaRPr lang="en-US" altLang="zh-CN" sz="1800" b="1" kern="10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1200"/>
              </a:lnSpc>
            </a:pPr>
            <a:r>
              <a:rPr lang="zh-CN" altLang="zh-CN" sz="18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后，即未能及时移除树木，亦未设立警示标志，导致受害人碰撞死亡，对本次事故有</a:t>
            </a:r>
            <a:endParaRPr lang="en-US" altLang="zh-CN" sz="1800" b="1" kern="10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1200"/>
              </a:lnSpc>
            </a:pPr>
            <a:r>
              <a:rPr lang="zh-CN" altLang="zh-CN" sz="18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明显过失，应承担相应的赔偿责任</a:t>
            </a:r>
            <a:r>
              <a:rPr lang="zh-CN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。因牛国辽先生明知树木倒地情况下，依然没有注</a:t>
            </a:r>
            <a:endParaRPr lang="en-US" altLang="zh-CN" sz="18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1200"/>
              </a:lnSpc>
            </a:pPr>
            <a:r>
              <a:rPr lang="zh-CN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意相应的危险坚持前往导致意外。徐玉花、朱松甫两人（同一家庭），</a:t>
            </a:r>
            <a:r>
              <a:rPr lang="zh-CN" altLang="zh-CN" sz="18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牛国辽本人各</a:t>
            </a:r>
            <a:endParaRPr lang="en-US" altLang="zh-CN" sz="1800" b="1" kern="10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1200"/>
              </a:lnSpc>
            </a:pPr>
            <a:r>
              <a:rPr lang="zh-CN" altLang="zh-CN" sz="18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承担</a:t>
            </a:r>
            <a:r>
              <a:rPr lang="en-US" altLang="zh-CN" sz="18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50%</a:t>
            </a:r>
            <a:r>
              <a:rPr lang="zh-CN" altLang="zh-CN" sz="18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责任</a:t>
            </a:r>
            <a:r>
              <a:rPr lang="zh-CN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，原告请求的死亡赔偿金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370948</a:t>
            </a:r>
            <a:r>
              <a:rPr lang="zh-CN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元、精神损害抚慰金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50000</a:t>
            </a:r>
            <a:r>
              <a:rPr lang="zh-CN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元、丧葬费</a:t>
            </a:r>
            <a:endParaRPr lang="en-US" altLang="zh-CN" sz="18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1200"/>
              </a:lnSpc>
            </a:pP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35675.5</a:t>
            </a:r>
            <a:r>
              <a:rPr lang="zh-CN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共计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456623.5</a:t>
            </a:r>
            <a:r>
              <a:rPr lang="zh-CN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元。由徐玉花、朱松甫承担共计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456623.5*50%=228311.75</a:t>
            </a:r>
            <a:r>
              <a:rPr lang="zh-CN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元。被</a:t>
            </a:r>
            <a:endParaRPr lang="en-US" altLang="zh-CN" sz="18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1200"/>
              </a:lnSpc>
            </a:pPr>
            <a:r>
              <a:rPr lang="zh-CN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告</a:t>
            </a:r>
            <a:r>
              <a:rPr lang="zh-CN" altLang="zh-CN" sz="18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舞阳县农村公路管理局、舞阳县姜店乡牛庄村民委员会、舞阳县姜店乡人民政府不</a:t>
            </a:r>
            <a:endParaRPr lang="en-US" altLang="zh-CN" sz="1800" b="1" kern="10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1200"/>
              </a:lnSpc>
            </a:pPr>
            <a:r>
              <a:rPr lang="zh-CN" altLang="zh-CN" sz="18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承担任何责任</a:t>
            </a:r>
            <a:r>
              <a:rPr lang="zh-CN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306070" algn="just">
              <a:lnSpc>
                <a:spcPts val="1200"/>
              </a:lnSpc>
            </a:pPr>
            <a:r>
              <a:rPr lang="zh-CN" altLang="zh-CN" sz="18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案件受理费减半收取</a:t>
            </a:r>
            <a:r>
              <a:rPr lang="en-US" altLang="zh-CN" sz="18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5410</a:t>
            </a:r>
            <a:r>
              <a:rPr lang="zh-CN" altLang="zh-CN" sz="18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元，由被告朱松甫、徐玉花负担</a:t>
            </a:r>
            <a:endParaRPr lang="zh-CN" altLang="zh-CN" sz="18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A9ADDD-0B70-E2D3-8D61-9C0BDD66CBDF}"/>
              </a:ext>
            </a:extLst>
          </p:cNvPr>
          <p:cNvSpPr txBox="1"/>
          <p:nvPr/>
        </p:nvSpPr>
        <p:spPr>
          <a:xfrm>
            <a:off x="1786467" y="5350933"/>
            <a:ext cx="83650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宋体" panose="02010600030101010101" pitchFamily="2" charset="-122"/>
                <a:ea typeface="宋体" panose="02010600030101010101" pitchFamily="2" charset="-122"/>
              </a:rPr>
              <a:t>此诚：人在家中坐，锅从天上来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708EDC-8460-4D1D-2B6D-F318C51368AB}"/>
              </a:ext>
            </a:extLst>
          </p:cNvPr>
          <p:cNvSpPr txBox="1"/>
          <p:nvPr/>
        </p:nvSpPr>
        <p:spPr>
          <a:xfrm>
            <a:off x="1786467" y="4224867"/>
            <a:ext cx="8678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     声明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1800" b="1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大树倒地之后，牛国辽先生意外身亡之前，没有任何官方机构或个人前往徐玉花女士、朱松甫先生家中通知其大树倒地需要及时进行处理、及设立相关危险标识以免造成意外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3328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C0959-5914-5944-B864-58CE45465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0728" y="757285"/>
            <a:ext cx="7688239" cy="842915"/>
          </a:xfrm>
        </p:spPr>
        <p:txBody>
          <a:bodyPr>
            <a:normAutofit fontScale="90000"/>
          </a:bodyPr>
          <a:lstStyle/>
          <a:p>
            <a:r>
              <a:rPr lang="zh-CN" altLang="en-US" sz="60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家庭现状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6332F8-D3CE-7C53-EA8B-D8CC3B426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79133"/>
            <a:ext cx="9144000" cy="2971800"/>
          </a:xfrm>
        </p:spPr>
        <p:txBody>
          <a:bodyPr>
            <a:normAutofit/>
          </a:bodyPr>
          <a:lstStyle/>
          <a:p>
            <a:pPr indent="304800" algn="just">
              <a:lnSpc>
                <a:spcPts val="1200"/>
              </a:lnSpc>
            </a:pPr>
            <a:endParaRPr lang="en-US" altLang="zh-CN" sz="18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1200"/>
              </a:lnSpc>
            </a:pP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作为之前贫困户家中唯一主要经济收入来源的朱鹏飞、早已背负巨额债务、公司</a:t>
            </a:r>
            <a:endParaRPr lang="en-US" altLang="zh-CN" sz="18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1200"/>
              </a:lnSpc>
            </a:pPr>
            <a:r>
              <a:rPr lang="zh-CN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协议离职、所有银行卡已冻结前提下，几度抑郁，已不可能为家庭提供收入来源及相</a:t>
            </a:r>
            <a:endParaRPr lang="en-US" altLang="zh-CN" sz="18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1200"/>
              </a:lnSpc>
            </a:pPr>
            <a:r>
              <a:rPr lang="zh-CN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关斗争支持；也曾想过解决问题，然则：爱欲之人犹如执炬，逆风而行，必有烧手之</a:t>
            </a:r>
            <a:endParaRPr lang="en-US" altLang="zh-CN" sz="18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1200"/>
              </a:lnSpc>
            </a:pPr>
            <a:r>
              <a:rPr lang="zh-CN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患；每有念头行动：举身动念都是错，都是报应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zh-CN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然则虽世事多艰，再不有所行动怎</a:t>
            </a:r>
            <a:endParaRPr lang="en-US" altLang="zh-CN" sz="18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1200"/>
              </a:lnSpc>
            </a:pPr>
            <a:r>
              <a:rPr lang="zh-CN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对起那些帮助过我的亲人、朋友们。</a:t>
            </a:r>
          </a:p>
          <a:p>
            <a:pPr indent="304800" algn="just">
              <a:lnSpc>
                <a:spcPts val="1200"/>
              </a:lnSpc>
            </a:pPr>
            <a:r>
              <a:rPr lang="zh-CN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徐玉花 （</a:t>
            </a:r>
            <a:r>
              <a:rPr lang="en-US" altLang="zh-CN" sz="18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65</a:t>
            </a:r>
            <a:r>
              <a:rPr lang="zh-CN" altLang="zh-CN" sz="18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岁</a:t>
            </a:r>
            <a:r>
              <a:rPr lang="zh-CN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）、朱松甫（</a:t>
            </a:r>
            <a:r>
              <a:rPr lang="en-US" altLang="zh-CN" sz="18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67</a:t>
            </a:r>
            <a:r>
              <a:rPr lang="zh-CN" altLang="zh-CN" sz="18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岁精神疾病</a:t>
            </a:r>
            <a:r>
              <a:rPr lang="zh-CN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）孤苦老人无斗争能力</a:t>
            </a:r>
          </a:p>
          <a:p>
            <a:pPr indent="304800" algn="just">
              <a:lnSpc>
                <a:spcPts val="1200"/>
              </a:lnSpc>
            </a:pPr>
            <a:r>
              <a:rPr lang="zh-CN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家中生活</a:t>
            </a:r>
            <a:r>
              <a:rPr lang="zh-CN" altLang="zh-CN" sz="18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早已举步维艰，无多余精力、钱粮，应对耗费大量时间精力的民事诉讼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A9ADDD-0B70-E2D3-8D61-9C0BDD66CBDF}"/>
              </a:ext>
            </a:extLst>
          </p:cNvPr>
          <p:cNvSpPr txBox="1"/>
          <p:nvPr/>
        </p:nvSpPr>
        <p:spPr>
          <a:xfrm>
            <a:off x="1786467" y="5350933"/>
            <a:ext cx="8365066" cy="1188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algn="just">
              <a:lnSpc>
                <a:spcPts val="1200"/>
              </a:lnSpc>
            </a:pPr>
            <a:r>
              <a:rPr lang="zh-CN" altLang="zh-CN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对于牛国辽先生的意外身亡也深表遗憾、同情，</a:t>
            </a:r>
            <a:r>
              <a:rPr lang="zh-CN" altLang="zh-CN" sz="18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如本人家庭稍有宽裕，亦可</a:t>
            </a:r>
            <a:endParaRPr lang="en-US" altLang="zh-CN" sz="1800" b="1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1200"/>
              </a:lnSpc>
            </a:pPr>
            <a:endParaRPr lang="en-US" altLang="zh-CN" sz="1800" b="1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1200"/>
              </a:lnSpc>
            </a:pPr>
            <a:r>
              <a:rPr lang="zh-CN" altLang="zh-CN" sz="18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出于人道主义为牛国辽先生家人提供能力范围内的帮助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，然则家中情况早已举</a:t>
            </a:r>
            <a:endParaRPr lang="en-US" altLang="zh-CN" sz="1800" b="1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1200"/>
              </a:lnSpc>
            </a:pPr>
            <a:endParaRPr lang="en-US" altLang="zh-CN" sz="1800" b="1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1200"/>
              </a:lnSpc>
            </a:pPr>
            <a:r>
              <a:rPr lang="zh-CN" altLang="zh-CN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步维艰，涉事杨树早已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在交警允许后，由村委出面找人处理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严重贬值葬礼使用</a:t>
            </a:r>
            <a:endParaRPr lang="en-US" altLang="zh-CN" sz="1800" b="1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1200"/>
              </a:lnSpc>
            </a:pPr>
            <a:endParaRPr lang="en-US" altLang="zh-CN" sz="1800" b="1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1200"/>
              </a:lnSpc>
            </a:pPr>
            <a:r>
              <a:rPr lang="zh-CN" altLang="zh-CN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zh-CN" sz="18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同为生灵，遇事人尚有自卫，大树不动有无罪乎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74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C0959-5914-5944-B864-58CE45465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0728" y="757285"/>
            <a:ext cx="7688239" cy="842915"/>
          </a:xfrm>
        </p:spPr>
        <p:txBody>
          <a:bodyPr>
            <a:no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此判决是解决问题还是制造问题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6332F8-D3CE-7C53-EA8B-D8CC3B426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79133"/>
            <a:ext cx="9144000" cy="2531534"/>
          </a:xfrm>
        </p:spPr>
        <p:txBody>
          <a:bodyPr>
            <a:normAutofit/>
          </a:bodyPr>
          <a:lstStyle/>
          <a:p>
            <a:pPr indent="304800" algn="just">
              <a:lnSpc>
                <a:spcPts val="1200"/>
              </a:lnSpc>
            </a:pPr>
            <a:endParaRPr lang="en-US" altLang="zh-CN" sz="18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1200"/>
              </a:lnSpc>
            </a:pPr>
            <a:r>
              <a:rPr lang="zh-CN" altLang="en-US" sz="1800" b="1" kern="100" dirty="0">
                <a:solidFill>
                  <a:srgbClr val="7030A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先不论责任</a:t>
            </a:r>
            <a:endParaRPr lang="en-US" altLang="zh-CN" sz="1800" b="1" kern="100" dirty="0">
              <a:solidFill>
                <a:srgbClr val="7030A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1200"/>
              </a:lnSpc>
            </a:pPr>
            <a:r>
              <a:rPr lang="zh-CN" altLang="en-US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各方利益分析：</a:t>
            </a:r>
            <a:endParaRPr lang="en-US" altLang="zh-CN" sz="18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1200"/>
              </a:lnSpc>
            </a:pPr>
            <a:r>
              <a:rPr lang="zh-CN" altLang="en-US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首先被告：名义上赢了官司，然则法院判决基于徐玉花、朱松甫现实考虑，没有收益</a:t>
            </a:r>
            <a:endParaRPr lang="en-US" altLang="zh-CN" sz="18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1200"/>
              </a:lnSpc>
            </a:pPr>
            <a:r>
              <a:rPr lang="zh-CN" altLang="en-US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浪费时间</a:t>
            </a:r>
            <a:endParaRPr lang="en-US" altLang="zh-CN" sz="18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1200"/>
              </a:lnSpc>
            </a:pPr>
            <a:r>
              <a:rPr lang="zh-CN" altLang="en-US" sz="1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政府官方机构：涉事机构没有任何责任不用出任何赔偿金，法院赚取开庭费</a:t>
            </a:r>
            <a:endParaRPr lang="en-US" altLang="zh-CN" sz="1800" b="1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1200"/>
              </a:lnSpc>
            </a:pPr>
            <a:r>
              <a:rPr lang="zh-CN" altLang="en-US" sz="1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徐玉花、朱松甫：此判决给原本就困难的生活雪上加霜，增加其债务负担，将贫困户</a:t>
            </a:r>
            <a:endParaRPr lang="en-US" altLang="zh-CN" sz="1800" b="1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1200"/>
              </a:lnSpc>
            </a:pPr>
            <a:r>
              <a:rPr lang="zh-CN" altLang="en-US" sz="1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彻底贫困化，毁灭其生活下去的希望，耗费其精力、救命的生活费。</a:t>
            </a:r>
            <a:endParaRPr lang="en-US" altLang="zh-CN" sz="1800" b="1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1200"/>
              </a:lnSpc>
            </a:pPr>
            <a:endParaRPr lang="zh-CN" altLang="zh-CN" sz="1800" b="1" kern="10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EC8622-7DBE-005F-215C-E6038166DDE0}"/>
              </a:ext>
            </a:extLst>
          </p:cNvPr>
          <p:cNvSpPr txBox="1"/>
          <p:nvPr/>
        </p:nvSpPr>
        <p:spPr>
          <a:xfrm>
            <a:off x="1811867" y="5125535"/>
            <a:ext cx="8856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果然生活比电视剧更魔幻</a:t>
            </a:r>
          </a:p>
        </p:txBody>
      </p:sp>
    </p:spTree>
    <p:extLst>
      <p:ext uri="{BB962C8B-B14F-4D97-AF65-F5344CB8AC3E}">
        <p14:creationId xmlns:p14="http://schemas.microsoft.com/office/powerpoint/2010/main" val="237999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5D081-FEE6-93BB-027D-4C2D6E01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A6AFC7-B0B8-18AB-04AA-56950AC2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5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    敬爱的官方：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您老是在解决人民群众的问题，还是制造问题呢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C542AF-199D-D583-F46E-245064A9E8B6}"/>
              </a:ext>
            </a:extLst>
          </p:cNvPr>
          <p:cNvSpPr txBox="1"/>
          <p:nvPr/>
        </p:nvSpPr>
        <p:spPr>
          <a:xfrm>
            <a:off x="3883891" y="4331855"/>
            <a:ext cx="442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我真的很想给您点个赞</a:t>
            </a:r>
          </a:p>
        </p:txBody>
      </p:sp>
    </p:spTree>
    <p:extLst>
      <p:ext uri="{BB962C8B-B14F-4D97-AF65-F5344CB8AC3E}">
        <p14:creationId xmlns:p14="http://schemas.microsoft.com/office/powerpoint/2010/main" val="1823016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816</Words>
  <Application>Microsoft Office PowerPoint</Application>
  <PresentationFormat>宽屏</PresentationFormat>
  <Paragraphs>55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Office 主题​​</vt:lpstr>
      <vt:lpstr>事实陈述</vt:lpstr>
      <vt:lpstr>反转</vt:lpstr>
      <vt:lpstr>法院判决结果</vt:lpstr>
      <vt:lpstr>家庭现状</vt:lpstr>
      <vt:lpstr>此判决是解决问题还是制造问题</vt:lpstr>
      <vt:lpstr>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事实陈述</dc:title>
  <dc:creator>go 风火</dc:creator>
  <cp:lastModifiedBy>go 风火</cp:lastModifiedBy>
  <cp:revision>2</cp:revision>
  <dcterms:created xsi:type="dcterms:W3CDTF">2022-06-19T02:44:03Z</dcterms:created>
  <dcterms:modified xsi:type="dcterms:W3CDTF">2022-06-19T03:49:26Z</dcterms:modified>
</cp:coreProperties>
</file>