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5.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5"/>
  </p:notesMasterIdLst>
  <p:sldIdLst>
    <p:sldId id="256" r:id="rId4"/>
    <p:sldId id="257" r:id="rId6"/>
    <p:sldId id="285" r:id="rId7"/>
    <p:sldId id="269" r:id="rId8"/>
    <p:sldId id="276" r:id="rId9"/>
    <p:sldId id="295" r:id="rId10"/>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5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3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47" autoAdjust="0"/>
  </p:normalViewPr>
  <p:slideViewPr>
    <p:cSldViewPr snapToGrid="0" showGuides="1">
      <p:cViewPr varScale="1">
        <p:scale>
          <a:sx n="77" d="100"/>
          <a:sy n="77" d="100"/>
        </p:scale>
        <p:origin x="883" y="58"/>
      </p:cViewPr>
      <p:guideLst>
        <p:guide orient="horz" pos="2160"/>
        <p:guide pos="38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gs" Target="tags/tag6.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608A1-7903-4BF5-8FBE-2A03C6DCDBD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0D836D-DF62-4721-8338-EBAAA7B285E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0D836D-DF62-4721-8338-EBAAA7B285E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0D836D-DF62-4721-8338-EBAAA7B285E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AAD7CC1-70CD-42AC-B027-099F5DA882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B9BE5F-A91B-4E77-BE08-6E0CEAF7604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AAD7CC1-70CD-42AC-B027-099F5DA882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B9BE5F-A91B-4E77-BE08-6E0CEAF7604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AAD7CC1-70CD-42AC-B027-099F5DA882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B9BE5F-A91B-4E77-BE08-6E0CEAF7604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AAD7CC1-70CD-42AC-B027-099F5DA882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B9BE5F-A91B-4E77-BE08-6E0CEAF7604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3" name="竖排内容占位符 2"/>
          <p:cNvSpPr>
            <a:spLocks noGrp="1"/>
          </p:cNvSpPr>
          <p:nvPr>
            <p:ph orient="vert" sz="quarter" idx="10"/>
          </p:nvPr>
        </p:nvSpPr>
        <p:spPr>
          <a:xfrm>
            <a:off x="2707798" y="843179"/>
            <a:ext cx="7705725" cy="468788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AAD7CC1-70CD-42AC-B027-099F5DA882A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3B9BE5F-A91B-4E77-BE08-6E0CEAF7604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AAD7CC1-70CD-42AC-B027-099F5DA882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3B9BE5F-A91B-4E77-BE08-6E0CEAF7604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矩形 8"/>
          <p:cNvSpPr/>
          <p:nvPr userDrawn="1"/>
        </p:nvSpPr>
        <p:spPr>
          <a:xfrm>
            <a:off x="0" y="-242"/>
            <a:ext cx="12192000" cy="6858242"/>
          </a:xfrm>
          <a:prstGeom prst="rect">
            <a:avLst/>
          </a:prstGeom>
          <a:solidFill>
            <a:srgbClr val="F5F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黑暗中的光&#10;&#10;中度可信度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6875070">
            <a:off x="-1760170" y="206990"/>
            <a:ext cx="7450476" cy="6976919"/>
          </a:xfrm>
          <a:prstGeom prst="rect">
            <a:avLst/>
          </a:prstGeom>
        </p:spPr>
      </p:pic>
      <p:pic>
        <p:nvPicPr>
          <p:cNvPr id="7" name="图片 6" descr="表格&#10;&#10;描述已自动生成"/>
          <p:cNvPicPr>
            <a:picLocks noChangeAspect="1"/>
          </p:cNvPicPr>
          <p:nvPr userDrawn="1"/>
        </p:nvPicPr>
        <p:blipFill rotWithShape="1">
          <a:blip r:embed="rId3" cstate="print">
            <a:extLst>
              <a:ext uri="{28A0092B-C50C-407E-A947-70E740481C1C}">
                <a14:useLocalDpi xmlns:a14="http://schemas.microsoft.com/office/drawing/2010/main" val="0"/>
              </a:ext>
            </a:extLst>
          </a:blip>
          <a:srcRect l="48353"/>
          <a:stretch>
            <a:fillRect/>
          </a:stretch>
        </p:blipFill>
        <p:spPr>
          <a:xfrm>
            <a:off x="5894962" y="-242"/>
            <a:ext cx="6296606" cy="68582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style.rotation</p:attrName>
                                        </p:attrNameLst>
                                      </p:cBhvr>
                                      <p:tavLst>
                                        <p:tav tm="0">
                                          <p:val>
                                            <p:fltVal val="360"/>
                                          </p:val>
                                        </p:tav>
                                        <p:tav tm="100000">
                                          <p:val>
                                            <p:fltVal val="0"/>
                                          </p:val>
                                        </p:tav>
                                      </p:tavLst>
                                    </p:anim>
                                    <p:animEffect transition="in" filter="fade">
                                      <p:cBhvr>
                                        <p:cTn id="10" dur="500"/>
                                        <p:tgtEl>
                                          <p:spTgt spid="8"/>
                                        </p:tgtEl>
                                      </p:cBhvr>
                                    </p:animEffect>
                                  </p:childTnLst>
                                </p:cTn>
                              </p:par>
                              <p:par>
                                <p:cTn id="11" presetID="42"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AAD7CC1-70CD-42AC-B027-099F5DA882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B9BE5F-A91B-4E77-BE08-6E0CEAF7604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AAD7CC1-70CD-42AC-B027-099F5DA882A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B9BE5F-A91B-4E77-BE08-6E0CEAF7604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AAD7CC1-70CD-42AC-B027-099F5DA882A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3B9BE5F-A91B-4E77-BE08-6E0CEAF76041}" type="slidenum">
              <a:rPr lang="zh-CN" altLang="en-US" smtClean="0"/>
            </a:fld>
            <a:endParaRPr lang="zh-CN" altLang="en-US"/>
          </a:p>
        </p:txBody>
      </p:sp>
      <p:sp>
        <p:nvSpPr>
          <p:cNvPr id="11" name="TextBox 10"/>
          <p:cNvSpPr txBox="1"/>
          <p:nvPr userDrawn="1"/>
        </p:nvSpPr>
        <p:spPr>
          <a:xfrm>
            <a:off x="1729904" y="67284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endParaRPr kumimoji="0" lang="en-US" altLang="zh-CN" sz="100" b="0" i="0" u="none" strike="noStrike" kern="0" cap="none" spc="0" normalizeH="0" baseline="0" noProof="0" dirty="0">
              <a:ln>
                <a:noFill/>
              </a:ln>
              <a:solidFill>
                <a:prstClr val="black"/>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8" name="矩形 7"/>
          <p:cNvSpPr/>
          <p:nvPr userDrawn="1"/>
        </p:nvSpPr>
        <p:spPr>
          <a:xfrm>
            <a:off x="0" y="-242"/>
            <a:ext cx="12192000" cy="6858242"/>
          </a:xfrm>
          <a:prstGeom prst="rect">
            <a:avLst/>
          </a:prstGeom>
          <a:solidFill>
            <a:srgbClr val="F5F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黑暗中的光&#10;&#10;中度可信度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6875070">
            <a:off x="-179960" y="387839"/>
            <a:ext cx="1386558" cy="1298427"/>
          </a:xfrm>
          <a:prstGeom prst="rect">
            <a:avLst/>
          </a:prstGeom>
        </p:spPr>
      </p:pic>
      <p:sp>
        <p:nvSpPr>
          <p:cNvPr id="7" name="标题 6"/>
          <p:cNvSpPr>
            <a:spLocks noGrp="1"/>
          </p:cNvSpPr>
          <p:nvPr>
            <p:ph type="title"/>
          </p:nvPr>
        </p:nvSpPr>
        <p:spPr>
          <a:xfrm>
            <a:off x="1063256" y="365125"/>
            <a:ext cx="10290544" cy="1325563"/>
          </a:xfrm>
        </p:spPr>
        <p:txBody>
          <a:bodyPr>
            <a:normAutofit/>
          </a:bodyPr>
          <a:lstStyle>
            <a:lvl1pPr>
              <a:defRPr sz="3600"/>
            </a:lvl1pPr>
          </a:lstStyle>
          <a:p>
            <a:r>
              <a:rPr lang="zh-CN" altLang="en-US"/>
              <a:t>单击此处编辑母版标题样式</a:t>
            </a:r>
            <a:endParaRPr lang="zh-CN" altLang="en-US"/>
          </a:p>
        </p:txBody>
      </p:sp>
      <p:pic>
        <p:nvPicPr>
          <p:cNvPr id="10" name="图形 9"/>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51816" y="871997"/>
            <a:ext cx="323005" cy="3118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AAD7CC1-70CD-42AC-B027-099F5DA882A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B9BE5F-A91B-4E77-BE08-6E0CEAF7604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AAD7CC1-70CD-42AC-B027-099F5DA882A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3B9BE5F-A91B-4E77-BE08-6E0CEAF7604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AD7CC1-70CD-42AC-B027-099F5DA882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B9BE5F-A91B-4E77-BE08-6E0CEAF7604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8.xml"/><Relationship Id="rId5" Type="http://schemas.openxmlformats.org/officeDocument/2006/relationships/tags" Target="../tags/tag1.xml"/><Relationship Id="rId4" Type="http://schemas.openxmlformats.org/officeDocument/2006/relationships/image" Target="../media/image9.sv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1.png"/><Relationship Id="rId1" Type="http://schemas.openxmlformats.org/officeDocument/2006/relationships/image" Target="../media/image10.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5.xml"/><Relationship Id="rId2" Type="http://schemas.openxmlformats.org/officeDocument/2006/relationships/image" Target="../media/image12.pn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8.xml"/><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表格&#10;&#10;描述已自动生成"/>
          <p:cNvPicPr>
            <a:picLocks noChangeAspect="1"/>
          </p:cNvPicPr>
          <p:nvPr/>
        </p:nvPicPr>
        <p:blipFill>
          <a:blip r:embed="rId1" cstate="screen"/>
          <a:stretch>
            <a:fillRect/>
          </a:stretch>
        </p:blipFill>
        <p:spPr>
          <a:xfrm>
            <a:off x="-1" y="-242"/>
            <a:ext cx="12191569" cy="6858242"/>
          </a:xfrm>
          <a:prstGeom prst="rect">
            <a:avLst/>
          </a:prstGeom>
        </p:spPr>
      </p:pic>
      <p:pic>
        <p:nvPicPr>
          <p:cNvPr id="5" name="图片 4" descr="黑暗中亮着灯&#10;&#10;低可信度描述已自动生成"/>
          <p:cNvPicPr>
            <a:picLocks noChangeAspect="1"/>
          </p:cNvPicPr>
          <p:nvPr/>
        </p:nvPicPr>
        <p:blipFill>
          <a:blip r:embed="rId2" cstate="screen"/>
          <a:stretch>
            <a:fillRect/>
          </a:stretch>
        </p:blipFill>
        <p:spPr>
          <a:xfrm>
            <a:off x="-156665" y="48491"/>
            <a:ext cx="12191570" cy="6858241"/>
          </a:xfrm>
          <a:prstGeom prst="rect">
            <a:avLst/>
          </a:prstGeom>
        </p:spPr>
      </p:pic>
      <p:sp>
        <p:nvSpPr>
          <p:cNvPr id="8" name="文本框 7"/>
          <p:cNvSpPr txBox="1"/>
          <p:nvPr/>
        </p:nvSpPr>
        <p:spPr>
          <a:xfrm>
            <a:off x="2255200" y="2142259"/>
            <a:ext cx="7681595" cy="1014730"/>
          </a:xfrm>
          <a:prstGeom prst="rect">
            <a:avLst/>
          </a:prstGeom>
          <a:noFill/>
        </p:spPr>
        <p:txBody>
          <a:bodyPr wrap="none" rtlCol="0">
            <a:spAutoFit/>
          </a:bodyPr>
          <a:lstStyle/>
          <a:p>
            <a:pPr algn="ctr"/>
            <a:endParaRPr lang="en-US" altLang="zh-CN" sz="3200" dirty="0">
              <a:cs typeface="+mn-ea"/>
              <a:sym typeface="+mn-lt"/>
            </a:endParaRPr>
          </a:p>
          <a:p>
            <a:pPr algn="ctr"/>
            <a:r>
              <a:rPr lang="en-US" altLang="zh-CN" sz="2800" dirty="0">
                <a:cs typeface="+mn-ea"/>
                <a:sym typeface="+mn-lt"/>
              </a:rPr>
              <a:t>springboot城市交通管理系统的设计与实现PPT</a:t>
            </a:r>
            <a:endParaRPr lang="en-US" altLang="zh-CN" sz="2800" dirty="0">
              <a:cs typeface="+mn-ea"/>
              <a:sym typeface="+mn-lt"/>
            </a:endParaRPr>
          </a:p>
        </p:txBody>
      </p:sp>
      <p:grpSp>
        <p:nvGrpSpPr>
          <p:cNvPr id="10" name="组合 9"/>
          <p:cNvGrpSpPr/>
          <p:nvPr/>
        </p:nvGrpSpPr>
        <p:grpSpPr>
          <a:xfrm>
            <a:off x="3532064" y="5499240"/>
            <a:ext cx="2495955" cy="391686"/>
            <a:chOff x="1123888" y="5437497"/>
            <a:chExt cx="2495955" cy="391686"/>
          </a:xfrm>
        </p:grpSpPr>
        <p:pic>
          <p:nvPicPr>
            <p:cNvPr id="11" name="图形 10"/>
            <p:cNvPicPr>
              <a:picLocks noChangeAspect="1"/>
            </p:cNvPicPr>
            <p:nvPr/>
          </p:nvPicPr>
          <p:blipFill>
            <a:blip r:embed="rId3" cstate="screen">
              <a:extLst>
                <a:ext uri="{96DAC541-7B7A-43D3-8B79-37D633B846F1}">
                  <asvg:svgBlip xmlns:asvg="http://schemas.microsoft.com/office/drawing/2016/SVG/main" r:embed="rId4"/>
                </a:ext>
              </a:extLst>
            </a:blip>
            <a:stretch>
              <a:fillRect/>
            </a:stretch>
          </p:blipFill>
          <p:spPr>
            <a:xfrm>
              <a:off x="1123888" y="5437497"/>
              <a:ext cx="380179" cy="380179"/>
            </a:xfrm>
            <a:prstGeom prst="rect">
              <a:avLst/>
            </a:prstGeom>
          </p:spPr>
        </p:pic>
        <p:sp>
          <p:nvSpPr>
            <p:cNvPr id="12" name="文本框 11"/>
            <p:cNvSpPr txBox="1"/>
            <p:nvPr/>
          </p:nvSpPr>
          <p:spPr>
            <a:xfrm>
              <a:off x="1487720" y="5460883"/>
              <a:ext cx="2132123" cy="368300"/>
            </a:xfrm>
            <a:prstGeom prst="rect">
              <a:avLst/>
            </a:prstGeom>
            <a:noFill/>
          </p:spPr>
          <p:txBody>
            <a:bodyPr wrap="square" rtlCol="0">
              <a:spAutoFit/>
            </a:bodyPr>
            <a:lstStyle/>
            <a:p>
              <a:pPr lvl="0"/>
              <a:r>
                <a:rPr lang="zh-CN" altLang="en-US" dirty="0">
                  <a:solidFill>
                    <a:srgbClr val="000000"/>
                  </a:solidFill>
                  <a:cs typeface="+mn-ea"/>
                  <a:sym typeface="+mn-lt"/>
                </a:rPr>
                <a:t>学生：</a:t>
              </a:r>
              <a:endParaRPr lang="zh-CN" altLang="en-US" dirty="0">
                <a:solidFill>
                  <a:srgbClr val="000000"/>
                </a:solidFill>
                <a:cs typeface="+mn-ea"/>
                <a:sym typeface="+mn-lt"/>
              </a:endParaRPr>
            </a:p>
          </p:txBody>
        </p:sp>
      </p:grpSp>
      <p:sp>
        <p:nvSpPr>
          <p:cNvPr id="15" name="文本框 14"/>
          <p:cNvSpPr txBox="1"/>
          <p:nvPr>
            <p:custDataLst>
              <p:tags r:id="rId5"/>
            </p:custDataLst>
          </p:nvPr>
        </p:nvSpPr>
        <p:spPr>
          <a:xfrm>
            <a:off x="6497186" y="5522626"/>
            <a:ext cx="3084279" cy="368300"/>
          </a:xfrm>
          <a:prstGeom prst="rect">
            <a:avLst/>
          </a:prstGeom>
          <a:noFill/>
        </p:spPr>
        <p:txBody>
          <a:bodyPr wrap="square" rtlCol="0">
            <a:spAutoFit/>
          </a:bodyPr>
          <a:lstStyle/>
          <a:p>
            <a:r>
              <a:rPr lang="zh-CN" altLang="en-US" dirty="0">
                <a:cs typeface="+mn-ea"/>
                <a:sym typeface="+mn-lt"/>
              </a:rPr>
              <a:t>指导老师：</a:t>
            </a:r>
            <a:endParaRPr lang="zh-CN" altLang="en-US" dirty="0">
              <a:cs typeface="+mn-ea"/>
              <a:sym typeface="+mn-lt"/>
            </a:endParaRPr>
          </a:p>
        </p:txBody>
      </p:sp>
      <p:pic>
        <p:nvPicPr>
          <p:cNvPr id="3" name="图形 2"/>
          <p:cNvPicPr>
            <a:picLocks noChangeAspect="1"/>
          </p:cNvPicPr>
          <p:nvPr/>
        </p:nvPicPr>
        <p:blipFill>
          <a:blip r:embed="rId3" cstate="screen">
            <a:extLst>
              <a:ext uri="{96DAC541-7B7A-43D3-8B79-37D633B846F1}">
                <asvg:svgBlip xmlns:asvg="http://schemas.microsoft.com/office/drawing/2016/SVG/main" r:embed="rId4"/>
              </a:ext>
            </a:extLst>
          </a:blip>
          <a:stretch>
            <a:fillRect/>
          </a:stretch>
        </p:blipFill>
        <p:spPr>
          <a:xfrm>
            <a:off x="6117007" y="5499239"/>
            <a:ext cx="380179" cy="38017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7999"/>
          </a:xfrm>
          <a:prstGeom prst="rect">
            <a:avLst/>
          </a:prstGeom>
          <a:solidFill>
            <a:srgbClr val="F5F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5" name="图片 4" descr="表格&#10;&#10;描述已自动生成"/>
          <p:cNvPicPr>
            <a:picLocks noChangeAspect="1"/>
          </p:cNvPicPr>
          <p:nvPr/>
        </p:nvPicPr>
        <p:blipFill rotWithShape="1">
          <a:blip r:embed="rId1" cstate="screen"/>
          <a:srcRect/>
          <a:stretch>
            <a:fillRect/>
          </a:stretch>
        </p:blipFill>
        <p:spPr>
          <a:xfrm>
            <a:off x="5894962" y="-242"/>
            <a:ext cx="6296606" cy="6858242"/>
          </a:xfrm>
          <a:prstGeom prst="rect">
            <a:avLst/>
          </a:prstGeom>
        </p:spPr>
      </p:pic>
      <p:pic>
        <p:nvPicPr>
          <p:cNvPr id="4" name="图片 3" descr="黑暗中的光&#10;&#10;中度可信度描述已自动生成"/>
          <p:cNvPicPr>
            <a:picLocks noChangeAspect="1"/>
          </p:cNvPicPr>
          <p:nvPr/>
        </p:nvPicPr>
        <p:blipFill>
          <a:blip r:embed="rId2" cstate="screen"/>
          <a:stretch>
            <a:fillRect/>
          </a:stretch>
        </p:blipFill>
        <p:spPr>
          <a:xfrm rot="6875070">
            <a:off x="-1696374" y="175093"/>
            <a:ext cx="7450476" cy="6976919"/>
          </a:xfrm>
          <a:prstGeom prst="rect">
            <a:avLst/>
          </a:prstGeom>
          <a:noFill/>
          <a:ln>
            <a:noFill/>
          </a:ln>
        </p:spPr>
      </p:pic>
      <p:grpSp>
        <p:nvGrpSpPr>
          <p:cNvPr id="22" name="组合 21"/>
          <p:cNvGrpSpPr/>
          <p:nvPr/>
        </p:nvGrpSpPr>
        <p:grpSpPr>
          <a:xfrm>
            <a:off x="4387580" y="1649125"/>
            <a:ext cx="4886350" cy="598533"/>
            <a:chOff x="6135682" y="1122250"/>
            <a:chExt cx="4886350" cy="598533"/>
          </a:xfrm>
        </p:grpSpPr>
        <p:sp>
          <p:nvSpPr>
            <p:cNvPr id="24" name="iSļïḍê"/>
            <p:cNvSpPr txBox="1"/>
            <p:nvPr/>
          </p:nvSpPr>
          <p:spPr>
            <a:xfrm>
              <a:off x="7143703" y="1221272"/>
              <a:ext cx="3878329" cy="310832"/>
            </a:xfrm>
            <a:prstGeom prst="rect">
              <a:avLst/>
            </a:prstGeom>
            <a:noFill/>
            <a:ln>
              <a:noFill/>
            </a:ln>
          </p:spPr>
          <p:txBody>
            <a:bodyPr wrap="square" lIns="91440" tIns="45720" rIns="91440" bIns="45720" anchor="ctr" anchorCtr="0">
              <a:noAutofit/>
            </a:bodyPr>
            <a:lstStyle/>
            <a:p>
              <a:pPr>
                <a:buSzPct val="25000"/>
              </a:pPr>
              <a:r>
                <a:rPr lang="zh-CN" altLang="en-US" sz="2400" b="1" dirty="0">
                  <a:solidFill>
                    <a:schemeClr val="accent1"/>
                  </a:solidFill>
                  <a:cs typeface="+mn-ea"/>
                  <a:sym typeface="+mn-lt"/>
                </a:rPr>
                <a:t>绪  论</a:t>
              </a:r>
              <a:endParaRPr lang="zh-CN" altLang="en-US" sz="2400" b="1" dirty="0">
                <a:solidFill>
                  <a:schemeClr val="accent1"/>
                </a:solidFill>
                <a:cs typeface="+mn-ea"/>
                <a:sym typeface="+mn-lt"/>
              </a:endParaRPr>
            </a:p>
          </p:txBody>
        </p:sp>
        <p:sp>
          <p:nvSpPr>
            <p:cNvPr id="25" name="í$1íḋè"/>
            <p:cNvSpPr/>
            <p:nvPr/>
          </p:nvSpPr>
          <p:spPr>
            <a:xfrm>
              <a:off x="6135682" y="1122250"/>
              <a:ext cx="598533" cy="5985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cs typeface="+mn-ea"/>
                  <a:sym typeface="+mn-lt"/>
                </a:rPr>
                <a:t>01</a:t>
              </a:r>
              <a:endParaRPr lang="zh-CN" altLang="en-US" sz="1600" dirty="0">
                <a:solidFill>
                  <a:schemeClr val="accent1"/>
                </a:solidFill>
                <a:cs typeface="+mn-ea"/>
                <a:sym typeface="+mn-lt"/>
              </a:endParaRPr>
            </a:p>
          </p:txBody>
        </p:sp>
      </p:grpSp>
      <p:grpSp>
        <p:nvGrpSpPr>
          <p:cNvPr id="27" name="组合 26"/>
          <p:cNvGrpSpPr/>
          <p:nvPr/>
        </p:nvGrpSpPr>
        <p:grpSpPr>
          <a:xfrm>
            <a:off x="4387580" y="2514199"/>
            <a:ext cx="4886350" cy="598533"/>
            <a:chOff x="7316058" y="2507824"/>
            <a:chExt cx="4886350" cy="598533"/>
          </a:xfrm>
        </p:grpSpPr>
        <p:sp>
          <p:nvSpPr>
            <p:cNvPr id="29" name="islïdê"/>
            <p:cNvSpPr txBox="1"/>
            <p:nvPr/>
          </p:nvSpPr>
          <p:spPr>
            <a:xfrm>
              <a:off x="8324079" y="2582136"/>
              <a:ext cx="3878329" cy="455792"/>
            </a:xfrm>
            <a:prstGeom prst="rect">
              <a:avLst/>
            </a:prstGeom>
            <a:noFill/>
            <a:ln>
              <a:noFill/>
            </a:ln>
          </p:spPr>
          <p:txBody>
            <a:bodyPr wrap="square" lIns="91440" tIns="45720" rIns="91440" bIns="45720" anchor="ctr" anchorCtr="0">
              <a:noAutofit/>
            </a:bodyPr>
            <a:lstStyle>
              <a:defPPr>
                <a:defRPr lang="zh-CN"/>
              </a:defPPr>
              <a:lvl1pPr>
                <a:buSzPct val="25000"/>
                <a:defRPr sz="2400" b="1">
                  <a:solidFill>
                    <a:schemeClr val="accent1"/>
                  </a:solidFill>
                  <a:cs typeface="+mn-ea"/>
                </a:defRPr>
              </a:lvl1pPr>
            </a:lstStyle>
            <a:p>
              <a:r>
                <a:rPr lang="zh-CN" altLang="en-US" dirty="0">
                  <a:sym typeface="+mn-lt"/>
                </a:rPr>
                <a:t>系统需求分析</a:t>
              </a:r>
              <a:endParaRPr lang="zh-CN" altLang="en-US" dirty="0">
                <a:sym typeface="+mn-lt"/>
              </a:endParaRPr>
            </a:p>
          </p:txBody>
        </p:sp>
        <p:sp>
          <p:nvSpPr>
            <p:cNvPr id="30" name="íṣ1îďe"/>
            <p:cNvSpPr/>
            <p:nvPr/>
          </p:nvSpPr>
          <p:spPr>
            <a:xfrm>
              <a:off x="7316058" y="2507824"/>
              <a:ext cx="598533" cy="5985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cs typeface="+mn-ea"/>
                  <a:sym typeface="+mn-lt"/>
                </a:rPr>
                <a:t>02</a:t>
              </a:r>
              <a:endParaRPr lang="zh-CN" altLang="en-US" sz="1600" dirty="0">
                <a:solidFill>
                  <a:schemeClr val="accent1"/>
                </a:solidFill>
                <a:cs typeface="+mn-ea"/>
                <a:sym typeface="+mn-lt"/>
              </a:endParaRPr>
            </a:p>
          </p:txBody>
        </p:sp>
      </p:grpSp>
      <p:grpSp>
        <p:nvGrpSpPr>
          <p:cNvPr id="32" name="组合 31"/>
          <p:cNvGrpSpPr/>
          <p:nvPr/>
        </p:nvGrpSpPr>
        <p:grpSpPr>
          <a:xfrm>
            <a:off x="4387580" y="3455529"/>
            <a:ext cx="4886349" cy="614129"/>
            <a:chOff x="7317083" y="3877802"/>
            <a:chExt cx="4886349" cy="614129"/>
          </a:xfrm>
        </p:grpSpPr>
        <p:sp>
          <p:nvSpPr>
            <p:cNvPr id="34" name="îṥlïďe"/>
            <p:cNvSpPr txBox="1"/>
            <p:nvPr/>
          </p:nvSpPr>
          <p:spPr>
            <a:xfrm>
              <a:off x="8325103" y="3877802"/>
              <a:ext cx="3878329" cy="614129"/>
            </a:xfrm>
            <a:prstGeom prst="rect">
              <a:avLst/>
            </a:prstGeom>
            <a:noFill/>
            <a:ln>
              <a:noFill/>
            </a:ln>
          </p:spPr>
          <p:txBody>
            <a:bodyPr wrap="square" lIns="91440" tIns="45720" rIns="91440" bIns="45720" anchor="ctr" anchorCtr="0">
              <a:noAutofit/>
            </a:bodyPr>
            <a:lstStyle>
              <a:defPPr>
                <a:defRPr lang="zh-CN"/>
              </a:defPPr>
              <a:lvl1pPr>
                <a:buSzPct val="25000"/>
                <a:defRPr sz="2400" b="1">
                  <a:solidFill>
                    <a:schemeClr val="accent1"/>
                  </a:solidFill>
                  <a:cs typeface="+mn-ea"/>
                </a:defRPr>
              </a:lvl1pPr>
            </a:lstStyle>
            <a:p>
              <a:r>
                <a:rPr lang="zh-CN" altLang="en-US" dirty="0">
                  <a:sym typeface="+mn-lt"/>
                </a:rPr>
                <a:t>系统设计</a:t>
              </a:r>
              <a:endParaRPr lang="zh-CN" altLang="en-US" dirty="0">
                <a:sym typeface="+mn-lt"/>
              </a:endParaRPr>
            </a:p>
          </p:txBody>
        </p:sp>
        <p:sp>
          <p:nvSpPr>
            <p:cNvPr id="35" name="îšľiďé"/>
            <p:cNvSpPr/>
            <p:nvPr/>
          </p:nvSpPr>
          <p:spPr>
            <a:xfrm>
              <a:off x="7317083" y="3893398"/>
              <a:ext cx="598533" cy="5985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accent1"/>
                  </a:solidFill>
                  <a:cs typeface="+mn-ea"/>
                  <a:sym typeface="+mn-lt"/>
                </a:rPr>
                <a:t>03</a:t>
              </a:r>
              <a:endParaRPr lang="zh-CN" altLang="en-US" sz="1600" dirty="0">
                <a:solidFill>
                  <a:schemeClr val="accent1"/>
                </a:solidFill>
                <a:cs typeface="+mn-ea"/>
                <a:sym typeface="+mn-lt"/>
              </a:endParaRPr>
            </a:p>
          </p:txBody>
        </p:sp>
      </p:grpSp>
      <p:sp>
        <p:nvSpPr>
          <p:cNvPr id="41" name="ïṡ1îḍè"/>
          <p:cNvSpPr/>
          <p:nvPr/>
        </p:nvSpPr>
        <p:spPr>
          <a:xfrm>
            <a:off x="321053" y="2835233"/>
            <a:ext cx="3745474" cy="1323439"/>
          </a:xfrm>
          <a:prstGeom prst="rect">
            <a:avLst/>
          </a:prstGeom>
          <a:effectLst>
            <a:outerShdw blurRad="50800" dist="38100" dir="5400000" algn="t" rotWithShape="0">
              <a:prstClr val="black">
                <a:alpha val="40000"/>
              </a:prstClr>
            </a:outerShdw>
          </a:effectLst>
        </p:spPr>
        <p:txBody>
          <a:bodyPr wrap="square" anchor="b" anchorCtr="0">
            <a:spAutoFit/>
          </a:bodyPr>
          <a:lstStyle/>
          <a:p>
            <a:pPr algn="ctr">
              <a:buSzPct val="25000"/>
            </a:pPr>
            <a:r>
              <a:rPr lang="zh-CN" altLang="en-US" sz="4000" b="1" dirty="0">
                <a:solidFill>
                  <a:schemeClr val="accent1"/>
                </a:solidFill>
                <a:cs typeface="+mn-ea"/>
                <a:sym typeface="+mn-lt"/>
              </a:rPr>
              <a:t>目 录</a:t>
            </a:r>
            <a:r>
              <a:rPr lang="en-US" altLang="zh-CN" sz="4000" b="1" dirty="0">
                <a:solidFill>
                  <a:schemeClr val="accent1"/>
                </a:solidFill>
                <a:cs typeface="+mn-ea"/>
                <a:sym typeface="+mn-lt"/>
              </a:rPr>
              <a:t>CONTENTS</a:t>
            </a:r>
            <a:endParaRPr lang="en-US" altLang="zh-CN" sz="4000" b="1" dirty="0">
              <a:solidFill>
                <a:schemeClr val="accent1"/>
              </a:solidFill>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9" presetClass="entr" presetSubtype="0" decel="100000" fill="hold" grpId="0" nodeType="withEffect">
                                  <p:stCondLst>
                                    <p:cond delay="0"/>
                                  </p:stCondLst>
                                  <p:iterate type="lt">
                                    <p:tmPct val="10000"/>
                                  </p:iterate>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anim calcmode="lin" valueType="num">
                                      <p:cBhvr>
                                        <p:cTn id="19" dur="500" fill="hold"/>
                                        <p:tgtEl>
                                          <p:spTgt spid="41"/>
                                        </p:tgtEl>
                                        <p:attrNameLst>
                                          <p:attrName>style.rotation</p:attrName>
                                        </p:attrNameLst>
                                      </p:cBhvr>
                                      <p:tavLst>
                                        <p:tav tm="0">
                                          <p:val>
                                            <p:fltVal val="360"/>
                                          </p:val>
                                        </p:tav>
                                        <p:tav tm="100000">
                                          <p:val>
                                            <p:fltVal val="0"/>
                                          </p:val>
                                        </p:tav>
                                      </p:tavLst>
                                    </p:anim>
                                    <p:animEffect transition="in" filter="fade">
                                      <p:cBhvr>
                                        <p:cTn id="2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íṥļïḋê"/>
          <p:cNvSpPr/>
          <p:nvPr/>
        </p:nvSpPr>
        <p:spPr>
          <a:xfrm rot="2700000">
            <a:off x="4744968" y="2483936"/>
            <a:ext cx="2702064" cy="2702064"/>
          </a:xfrm>
          <a:prstGeom prst="roundRect">
            <a:avLst>
              <a:gd name="adj" fmla="val 4500"/>
            </a:avLst>
          </a:prstGeom>
          <a:solidFill>
            <a:schemeClr val="bg2"/>
          </a:solidFill>
          <a:ln w="254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a:solidFill>
                <a:schemeClr val="tx1"/>
              </a:solidFill>
              <a:cs typeface="+mn-ea"/>
              <a:sym typeface="+mn-lt"/>
            </a:endParaRPr>
          </a:p>
        </p:txBody>
      </p:sp>
      <p:sp>
        <p:nvSpPr>
          <p:cNvPr id="2" name="标题 1"/>
          <p:cNvSpPr>
            <a:spLocks noGrp="1"/>
          </p:cNvSpPr>
          <p:nvPr>
            <p:ph type="title"/>
          </p:nvPr>
        </p:nvSpPr>
        <p:spPr>
          <a:xfrm>
            <a:off x="1063891" y="365125"/>
            <a:ext cx="10290544" cy="1325563"/>
          </a:xfrm>
        </p:spPr>
        <p:txBody>
          <a:bodyPr/>
          <a:lstStyle/>
          <a:p>
            <a:r>
              <a:rPr lang="zh-CN" altLang="en-US" dirty="0">
                <a:latin typeface="+mn-lt"/>
                <a:ea typeface="+mn-ea"/>
                <a:cs typeface="+mn-ea"/>
                <a:sym typeface="+mn-lt"/>
              </a:rPr>
              <a:t>研究意义</a:t>
            </a:r>
            <a:endParaRPr lang="zh-CN" altLang="en-US" dirty="0">
              <a:latin typeface="+mn-lt"/>
              <a:ea typeface="+mn-ea"/>
              <a:cs typeface="+mn-ea"/>
              <a:sym typeface="+mn-lt"/>
            </a:endParaRPr>
          </a:p>
        </p:txBody>
      </p:sp>
      <p:sp>
        <p:nvSpPr>
          <p:cNvPr id="17" name="文本框 16"/>
          <p:cNvSpPr txBox="1"/>
          <p:nvPr/>
        </p:nvSpPr>
        <p:spPr>
          <a:xfrm>
            <a:off x="1368172" y="1505263"/>
            <a:ext cx="9680712" cy="3507740"/>
          </a:xfrm>
          <a:prstGeom prst="rect">
            <a:avLst/>
          </a:prstGeom>
          <a:noFill/>
        </p:spPr>
        <p:txBody>
          <a:bodyPr wrap="square" rtlCol="0">
            <a:spAutoFit/>
          </a:bodyPr>
          <a:lstStyle/>
          <a:p>
            <a:pPr indent="266700" algn="l">
              <a:lnSpc>
                <a:spcPct val="150000"/>
              </a:lnSpc>
            </a:pPr>
            <a:r>
              <a:rPr lang="en-US" altLang="zh-CN" sz="2800" kern="100" dirty="0">
                <a:solidFill>
                  <a:srgbClr val="000000"/>
                </a:solidFill>
                <a:effectLst/>
                <a:latin typeface="宋体" panose="02010600030101010101" pitchFamily="2" charset="-122"/>
                <a:ea typeface="宋体" panose="02010600030101010101" pitchFamily="2" charset="-122"/>
              </a:rPr>
              <a:t> </a:t>
            </a:r>
            <a:r>
              <a:rPr lang="en-US" altLang="zh-CN" sz="2000" kern="100" dirty="0">
                <a:solidFill>
                  <a:srgbClr val="000000"/>
                </a:solidFill>
                <a:effectLst/>
                <a:latin typeface="宋体" panose="02010600030101010101" pitchFamily="2" charset="-122"/>
                <a:ea typeface="宋体" panose="02010600030101010101" pitchFamily="2" charset="-122"/>
              </a:rPr>
              <a:t>伴随着科技的进步，时代的发展，越来越多的电子设备也随之出现在人们的眼前，在电子设备，软件技术成熟之前，人们可以选择使用电子设备，通过软件的帮助，找到最适合自己，最符合自己的管理方式。而城市交通管理系统的普及也伴随着很多问题，有的软件不能适应用户使用的电子设备的系统，这会让部分使用者对这款软件彻底否认，会导致该系统失去预想的市场竞争力，面临淘汰。使用者更希望自己使用的城市交通管理系统可以在完成最基本的功能需求的基础上变的更加稳定，流畅，并且没有任何因兼容性而引发的复杂问题[4]。</a:t>
            </a:r>
            <a:endParaRPr lang="en-US" altLang="zh-CN" sz="2000" kern="100" dirty="0">
              <a:solidFill>
                <a:srgbClr val="000000"/>
              </a:solidFill>
              <a:effectLst/>
              <a:latin typeface="宋体" panose="02010600030101010101" pitchFamily="2" charset="-122"/>
              <a:ea typeface="宋体" panose="02010600030101010101" pitchFamily="2" charset="-122"/>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086072" y="3791164"/>
            <a:ext cx="4105927" cy="3066837"/>
            <a:chOff x="8086072" y="3791164"/>
            <a:chExt cx="4105927" cy="3066837"/>
          </a:xfrm>
        </p:grpSpPr>
        <p:sp>
          <p:nvSpPr>
            <p:cNvPr id="6" name="任意多边形 15"/>
            <p:cNvSpPr/>
            <p:nvPr/>
          </p:nvSpPr>
          <p:spPr>
            <a:xfrm>
              <a:off x="9332260" y="3791164"/>
              <a:ext cx="2859739" cy="3066836"/>
            </a:xfrm>
            <a:custGeom>
              <a:avLst/>
              <a:gdLst>
                <a:gd name="connsiteX0" fmla="*/ 2463597 w 3862696"/>
                <a:gd name="connsiteY0" fmla="*/ 852 h 4142426"/>
                <a:gd name="connsiteX1" fmla="*/ 3855788 w 3862696"/>
                <a:gd name="connsiteY1" fmla="*/ 373889 h 4142426"/>
                <a:gd name="connsiteX2" fmla="*/ 3862696 w 3862696"/>
                <a:gd name="connsiteY2" fmla="*/ 378597 h 4142426"/>
                <a:gd name="connsiteX3" fmla="*/ 3862696 w 3862696"/>
                <a:gd name="connsiteY3" fmla="*/ 4142426 h 4142426"/>
                <a:gd name="connsiteX4" fmla="*/ 582470 w 3862696"/>
                <a:gd name="connsiteY4" fmla="*/ 4142426 h 4142426"/>
                <a:gd name="connsiteX5" fmla="*/ 480247 w 3862696"/>
                <a:gd name="connsiteY5" fmla="*/ 4014728 h 4142426"/>
                <a:gd name="connsiteX6" fmla="*/ 339532 w 3862696"/>
                <a:gd name="connsiteY6" fmla="*/ 3797139 h 4142426"/>
                <a:gd name="connsiteX7" fmla="*/ 1265995 w 3862696"/>
                <a:gd name="connsiteY7" fmla="*/ 339532 h 4142426"/>
                <a:gd name="connsiteX8" fmla="*/ 2463597 w 3862696"/>
                <a:gd name="connsiteY8" fmla="*/ 852 h 4142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2696" h="4142426">
                  <a:moveTo>
                    <a:pt x="2463597" y="852"/>
                  </a:moveTo>
                  <a:cubicBezTo>
                    <a:pt x="2953209" y="-11864"/>
                    <a:pt x="3438129" y="118070"/>
                    <a:pt x="3855788" y="373889"/>
                  </a:cubicBezTo>
                  <a:lnTo>
                    <a:pt x="3862696" y="378597"/>
                  </a:lnTo>
                  <a:lnTo>
                    <a:pt x="3862696" y="4142426"/>
                  </a:lnTo>
                  <a:lnTo>
                    <a:pt x="582470" y="4142426"/>
                  </a:lnTo>
                  <a:lnTo>
                    <a:pt x="480247" y="4014728"/>
                  </a:lnTo>
                  <a:cubicBezTo>
                    <a:pt x="430218" y="3945359"/>
                    <a:pt x="383217" y="3872803"/>
                    <a:pt x="339532" y="3797139"/>
                  </a:cubicBezTo>
                  <a:cubicBezTo>
                    <a:pt x="-359424" y="2586512"/>
                    <a:pt x="55368" y="1038488"/>
                    <a:pt x="1265995" y="339532"/>
                  </a:cubicBezTo>
                  <a:cubicBezTo>
                    <a:pt x="1644316" y="121108"/>
                    <a:pt x="2055586" y="11449"/>
                    <a:pt x="2463597" y="852"/>
                  </a:cubicBezTo>
                  <a:close/>
                </a:path>
              </a:pathLst>
            </a:custGeom>
            <a:solidFill>
              <a:schemeClr val="accent1">
                <a:alpha val="30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cs typeface="+mn-ea"/>
                <a:sym typeface="+mn-lt"/>
              </a:endParaRPr>
            </a:p>
          </p:txBody>
        </p:sp>
        <p:sp>
          <p:nvSpPr>
            <p:cNvPr id="7" name="任意多边形 16"/>
            <p:cNvSpPr/>
            <p:nvPr/>
          </p:nvSpPr>
          <p:spPr>
            <a:xfrm>
              <a:off x="8086072" y="5956300"/>
              <a:ext cx="3138606" cy="901701"/>
            </a:xfrm>
            <a:custGeom>
              <a:avLst/>
              <a:gdLst>
                <a:gd name="connsiteX0" fmla="*/ 1677294 w 3570005"/>
                <a:gd name="connsiteY0" fmla="*/ 2674 h 1025639"/>
                <a:gd name="connsiteX1" fmla="*/ 1888969 w 3570005"/>
                <a:gd name="connsiteY1" fmla="*/ 2685 h 1025639"/>
                <a:gd name="connsiteX2" fmla="*/ 2860682 w 3570005"/>
                <a:gd name="connsiteY2" fmla="*/ 301674 h 1025639"/>
                <a:gd name="connsiteX3" fmla="*/ 3501815 w 3570005"/>
                <a:gd name="connsiteY3" fmla="*/ 915810 h 1025639"/>
                <a:gd name="connsiteX4" fmla="*/ 3570005 w 3570005"/>
                <a:gd name="connsiteY4" fmla="*/ 1025639 h 1025639"/>
                <a:gd name="connsiteX5" fmla="*/ 0 w 3570005"/>
                <a:gd name="connsiteY5" fmla="*/ 1025639 h 1025639"/>
                <a:gd name="connsiteX6" fmla="*/ 18563 w 3570005"/>
                <a:gd name="connsiteY6" fmla="*/ 991614 h 1025639"/>
                <a:gd name="connsiteX7" fmla="*/ 1677294 w 3570005"/>
                <a:gd name="connsiteY7" fmla="*/ 2674 h 102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0005" h="1025639">
                  <a:moveTo>
                    <a:pt x="1677294" y="2674"/>
                  </a:moveTo>
                  <a:cubicBezTo>
                    <a:pt x="1747070" y="-867"/>
                    <a:pt x="1817689" y="-918"/>
                    <a:pt x="1888969" y="2685"/>
                  </a:cubicBezTo>
                  <a:cubicBezTo>
                    <a:pt x="2245368" y="20699"/>
                    <a:pt x="2576117" y="127935"/>
                    <a:pt x="2860682" y="301674"/>
                  </a:cubicBezTo>
                  <a:cubicBezTo>
                    <a:pt x="3116790" y="458038"/>
                    <a:pt x="3335490" y="668271"/>
                    <a:pt x="3501815" y="915810"/>
                  </a:cubicBezTo>
                  <a:lnTo>
                    <a:pt x="3570005" y="1025639"/>
                  </a:lnTo>
                  <a:lnTo>
                    <a:pt x="0" y="1025639"/>
                  </a:lnTo>
                  <a:lnTo>
                    <a:pt x="18563" y="991614"/>
                  </a:lnTo>
                  <a:cubicBezTo>
                    <a:pt x="366041" y="422483"/>
                    <a:pt x="979532" y="38085"/>
                    <a:pt x="1677294" y="2674"/>
                  </a:cubicBezTo>
                  <a:close/>
                </a:path>
              </a:pathLst>
            </a:custGeom>
            <a:solidFill>
              <a:schemeClr val="accent1">
                <a:alpha val="20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cs typeface="+mn-ea"/>
                <a:sym typeface="+mn-lt"/>
              </a:endParaRPr>
            </a:p>
          </p:txBody>
        </p:sp>
      </p:grpSp>
      <p:sp>
        <p:nvSpPr>
          <p:cNvPr id="2" name="标题 1"/>
          <p:cNvSpPr>
            <a:spLocks noGrp="1"/>
          </p:cNvSpPr>
          <p:nvPr>
            <p:ph type="title"/>
          </p:nvPr>
        </p:nvSpPr>
        <p:spPr/>
        <p:txBody>
          <a:bodyPr/>
          <a:lstStyle/>
          <a:p>
            <a:r>
              <a:rPr lang="zh-CN" altLang="en-US" dirty="0">
                <a:latin typeface="+mn-lt"/>
                <a:ea typeface="+mn-ea"/>
                <a:cs typeface="+mn-ea"/>
                <a:sym typeface="+mn-lt"/>
              </a:rPr>
              <a:t>系统需求分析</a:t>
            </a:r>
            <a:endParaRPr lang="zh-CN" altLang="en-US" dirty="0">
              <a:latin typeface="+mn-lt"/>
              <a:ea typeface="+mn-ea"/>
              <a:cs typeface="+mn-ea"/>
              <a:sym typeface="+mn-lt"/>
            </a:endParaRPr>
          </a:p>
        </p:txBody>
      </p:sp>
      <p:sp>
        <p:nvSpPr>
          <p:cNvPr id="100" name="文本框 99"/>
          <p:cNvSpPr txBox="1"/>
          <p:nvPr/>
        </p:nvSpPr>
        <p:spPr>
          <a:xfrm>
            <a:off x="774700" y="1925320"/>
            <a:ext cx="7861300" cy="3507105"/>
          </a:xfrm>
          <a:prstGeom prst="rect">
            <a:avLst/>
          </a:prstGeom>
          <a:noFill/>
          <a:ln w="9525">
            <a:noFill/>
          </a:ln>
        </p:spPr>
        <p:txBody>
          <a:bodyPr>
            <a:noAutofit/>
          </a:bodyPr>
          <a:p>
            <a:pPr indent="0"/>
            <a:r>
              <a:rPr lang="zh-CN" altLang="en-US" sz="2000">
                <a:solidFill>
                  <a:srgbClr val="000000"/>
                </a:solidFill>
                <a:ea typeface="宋体" panose="02010600030101010101" pitchFamily="2" charset="-122"/>
              </a:rPr>
              <a:t>需求分析的首要是要分析用户的需求，知道用户存在的一些情况，并且要明确用户的使用状况，然后设计规划解决的问题。其中在使用定性的分析以及定量的分析，从这两个方面获取用户的需求。一方面定性的分析获得的应该是用户的基本需求，能够发现现在人们的习惯要求。所以定性的需要主要是为了多与用户交流，从而更为深刻的了解一些存在的需求问题；定量的分析则是发现一些潜在的用户，并且获得不一样的反馈内容[9]。所以定量的需求要让用户来阐述一些情况，一定让使用者清晰的进行客观的描述，这样才能够比较全面的获得用户的需求所在。</a:t>
            </a:r>
            <a:endParaRPr lang="zh-CN" altLang="en-US" sz="2000">
              <a:solidFill>
                <a:srgbClr val="000000"/>
              </a:solidFill>
              <a:ea typeface="宋体" panose="02010600030101010101" pitchFamily="2" charset="-122"/>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lt"/>
              </a:rPr>
              <a:t>管理员登录界面</a:t>
            </a:r>
            <a:endParaRPr lang="zh-CN" altLang="en-US" dirty="0">
              <a:latin typeface="+mn-lt"/>
              <a:ea typeface="+mn-ea"/>
              <a:cs typeface="+mn-ea"/>
              <a:sym typeface="+mn-lt"/>
            </a:endParaRPr>
          </a:p>
        </p:txBody>
      </p:sp>
      <p:pic>
        <p:nvPicPr>
          <p:cNvPr id="8" name="图片 21"/>
          <p:cNvPicPr>
            <a:picLocks noChangeAspect="1"/>
          </p:cNvPicPr>
          <p:nvPr>
            <p:custDataLst>
              <p:tags r:id="rId1"/>
            </p:custDataLst>
          </p:nvPr>
        </p:nvPicPr>
        <p:blipFill>
          <a:blip r:embed="rId2"/>
          <a:stretch>
            <a:fillRect/>
          </a:stretch>
        </p:blipFill>
        <p:spPr>
          <a:xfrm>
            <a:off x="184785" y="1390015"/>
            <a:ext cx="11831955" cy="5332095"/>
          </a:xfrm>
          <a:prstGeom prst="rect">
            <a:avLst/>
          </a:prstGeom>
          <a:noFill/>
          <a:ln>
            <a:noFill/>
          </a:ln>
        </p:spPr>
      </p:pic>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表格&#10;&#10;描述已自动生成"/>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242"/>
            <a:ext cx="12191569" cy="6858242"/>
          </a:xfrm>
          <a:prstGeom prst="rect">
            <a:avLst/>
          </a:prstGeom>
        </p:spPr>
      </p:pic>
      <p:sp>
        <p:nvSpPr>
          <p:cNvPr id="8" name="文本框 7"/>
          <p:cNvSpPr txBox="1"/>
          <p:nvPr/>
        </p:nvSpPr>
        <p:spPr>
          <a:xfrm>
            <a:off x="2634615" y="2125345"/>
            <a:ext cx="6759575" cy="2223135"/>
          </a:xfrm>
          <a:prstGeom prst="rect">
            <a:avLst/>
          </a:prstGeom>
          <a:noFill/>
        </p:spPr>
        <p:txBody>
          <a:bodyPr wrap="none" rtlCol="0">
            <a:noAutofit/>
          </a:bodyPr>
          <a:lstStyle/>
          <a:p>
            <a:pPr algn="ctr"/>
            <a:r>
              <a:rPr lang="zh-CN" altLang="en-US" sz="4400" dirty="0">
                <a:cs typeface="+mn-ea"/>
                <a:sym typeface="+mn-lt"/>
              </a:rPr>
              <a:t>感谢</a:t>
            </a:r>
            <a:r>
              <a:rPr lang="zh-CN" altLang="en-US" sz="4400" dirty="0">
                <a:cs typeface="+mn-ea"/>
                <a:sym typeface="+mn-lt"/>
              </a:rPr>
              <a:t>老师</a:t>
            </a:r>
            <a:r>
              <a:rPr lang="zh-CN" altLang="en-US" sz="4400" dirty="0">
                <a:cs typeface="+mn-ea"/>
                <a:sym typeface="+mn-lt"/>
              </a:rPr>
              <a:t>聆听</a:t>
            </a:r>
            <a:endParaRPr lang="zh-CN" altLang="en-US" sz="4400" dirty="0">
              <a:cs typeface="+mn-ea"/>
              <a:sym typeface="+mn-lt"/>
            </a:endParaRPr>
          </a:p>
          <a:p>
            <a:pPr algn="ctr"/>
            <a:endParaRPr lang="zh-CN" altLang="en-US" sz="4400" dirty="0">
              <a:cs typeface="+mn-ea"/>
              <a:sym typeface="+mn-lt"/>
            </a:endParaRPr>
          </a:p>
        </p:txBody>
      </p:sp>
      <p:grpSp>
        <p:nvGrpSpPr>
          <p:cNvPr id="2" name="组合 1"/>
          <p:cNvGrpSpPr/>
          <p:nvPr/>
        </p:nvGrpSpPr>
        <p:grpSpPr>
          <a:xfrm>
            <a:off x="3532064" y="5499240"/>
            <a:ext cx="2495955" cy="391686"/>
            <a:chOff x="1123888" y="5437497"/>
            <a:chExt cx="2495955" cy="391686"/>
          </a:xfrm>
        </p:grpSpPr>
        <p:pic>
          <p:nvPicPr>
            <p:cNvPr id="3" name="图形 2"/>
            <p:cNvPicPr>
              <a:picLocks noChangeAspect="1"/>
            </p:cNvPicPr>
            <p:nvPr/>
          </p:nvPicPr>
          <p:blipFill>
            <a:blip r:embed="rId2" cstate="screen">
              <a:extLst>
                <a:ext uri="{96DAC541-7B7A-43D3-8B79-37D633B846F1}">
                  <asvg:svgBlip xmlns:asvg="http://schemas.microsoft.com/office/drawing/2016/SVG/main" r:embed="rId3"/>
                </a:ext>
              </a:extLst>
            </a:blip>
            <a:stretch>
              <a:fillRect/>
            </a:stretch>
          </p:blipFill>
          <p:spPr>
            <a:xfrm>
              <a:off x="1123888" y="5437497"/>
              <a:ext cx="380179" cy="380179"/>
            </a:xfrm>
            <a:prstGeom prst="rect">
              <a:avLst/>
            </a:prstGeom>
          </p:spPr>
        </p:pic>
        <p:sp>
          <p:nvSpPr>
            <p:cNvPr id="4" name="文本框 3"/>
            <p:cNvSpPr txBox="1"/>
            <p:nvPr/>
          </p:nvSpPr>
          <p:spPr>
            <a:xfrm>
              <a:off x="1487720" y="5460883"/>
              <a:ext cx="2132123" cy="368300"/>
            </a:xfrm>
            <a:prstGeom prst="rect">
              <a:avLst/>
            </a:prstGeom>
            <a:noFill/>
          </p:spPr>
          <p:txBody>
            <a:bodyPr wrap="square" rtlCol="0">
              <a:spAutoFit/>
            </a:bodyPr>
            <a:lstStyle/>
            <a:p>
              <a:pPr lvl="0"/>
              <a:r>
                <a:rPr lang="zh-CN" altLang="en-US" dirty="0">
                  <a:solidFill>
                    <a:srgbClr val="000000"/>
                  </a:solidFill>
                  <a:cs typeface="+mn-ea"/>
                  <a:sym typeface="+mn-lt"/>
                </a:rPr>
                <a:t>学生：</a:t>
              </a:r>
              <a:endParaRPr lang="zh-CN" altLang="en-US" dirty="0">
                <a:solidFill>
                  <a:srgbClr val="000000"/>
                </a:solidFill>
                <a:cs typeface="+mn-ea"/>
                <a:sym typeface="+mn-lt"/>
              </a:endParaRPr>
            </a:p>
          </p:txBody>
        </p:sp>
      </p:grpSp>
      <p:sp>
        <p:nvSpPr>
          <p:cNvPr id="6" name="文本框 5"/>
          <p:cNvSpPr txBox="1"/>
          <p:nvPr/>
        </p:nvSpPr>
        <p:spPr>
          <a:xfrm>
            <a:off x="6497186" y="5522626"/>
            <a:ext cx="3084279" cy="368300"/>
          </a:xfrm>
          <a:prstGeom prst="rect">
            <a:avLst/>
          </a:prstGeom>
          <a:noFill/>
        </p:spPr>
        <p:txBody>
          <a:bodyPr wrap="square" rtlCol="0">
            <a:spAutoFit/>
          </a:bodyPr>
          <a:lstStyle/>
          <a:p>
            <a:r>
              <a:rPr lang="zh-CN" altLang="en-US" dirty="0">
                <a:cs typeface="+mn-ea"/>
                <a:sym typeface="+mn-lt"/>
              </a:rPr>
              <a:t>指导老师：</a:t>
            </a:r>
            <a:endParaRPr lang="zh-CN" altLang="en-US" dirty="0">
              <a:cs typeface="+mn-ea"/>
              <a:sym typeface="+mn-lt"/>
            </a:endParaRPr>
          </a:p>
        </p:txBody>
      </p:sp>
      <p:pic>
        <p:nvPicPr>
          <p:cNvPr id="9" name="图形 8"/>
          <p:cNvPicPr>
            <a:picLocks noChangeAspect="1"/>
          </p:cNvPicPr>
          <p:nvPr/>
        </p:nvPicPr>
        <p:blipFill>
          <a:blip r:embed="rId2" cstate="screen">
            <a:extLst>
              <a:ext uri="{96DAC541-7B7A-43D3-8B79-37D633B846F1}">
                <asvg:svgBlip xmlns:asvg="http://schemas.microsoft.com/office/drawing/2016/SVG/main" r:embed="rId3"/>
              </a:ext>
            </a:extLst>
          </a:blip>
          <a:stretch>
            <a:fillRect/>
          </a:stretch>
        </p:blipFill>
        <p:spPr>
          <a:xfrm>
            <a:off x="6117007" y="5499239"/>
            <a:ext cx="380179" cy="38017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p="http://schemas.openxmlformats.org/presentationml/2006/main">
  <p:tag name="KSO_WM_UNIT_PLACING_PICTURE_USER_VIEWPORT" val="{&quot;height&quot;:581.6251968503936,&quot;width&quot;:4857.132283464567}"/>
</p:tagLst>
</file>

<file path=ppt/tags/tag2.xml><?xml version="1.0" encoding="utf-8"?>
<p:tagLst xmlns:p="http://schemas.openxmlformats.org/presentationml/2006/main">
  <p:tag name="ISLIDE.DIAGRAM" val="#554119;"/>
</p:tagLst>
</file>

<file path=ppt/tags/tag3.xml><?xml version="1.0" encoding="utf-8"?>
<p:tagLst xmlns:p="http://schemas.openxmlformats.org/presentationml/2006/main">
  <p:tag name="ISLIDE.DIAGRAM" val="#621810;"/>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ISLIDE.DIAGRAM" val="#120908;"/>
</p:tagLst>
</file>

<file path=ppt/tags/tag6.xml><?xml version="1.0" encoding="utf-8"?>
<p:tagLst xmlns:p="http://schemas.openxmlformats.org/presentationml/2006/main">
  <p:tag name="KSO_WPP_MARK_KEY" val="64ac55a6-f546-4570-8aac-3e6b0f39443e"/>
  <p:tag name="COMMONDATA" val="eyJoZGlkIjoiNDE2MGJlNWNhYWNlZjU3MWRhNzlmYTdjMDYxZWY3OWEifQ=="/>
</p:tagLst>
</file>

<file path=ppt/theme/theme1.xml><?xml version="1.0" encoding="utf-8"?>
<a:theme xmlns:a="http://schemas.openxmlformats.org/drawingml/2006/main" name="第一PPT，www.1ppt.com">
  <a:themeElements>
    <a:clrScheme name="自定义 131">
      <a:dk1>
        <a:srgbClr val="000000"/>
      </a:dk1>
      <a:lt1>
        <a:srgbClr val="FFFFFF"/>
      </a:lt1>
      <a:dk2>
        <a:srgbClr val="778495"/>
      </a:dk2>
      <a:lt2>
        <a:srgbClr val="F0F0F0"/>
      </a:lt2>
      <a:accent1>
        <a:srgbClr val="001BA4"/>
      </a:accent1>
      <a:accent2>
        <a:srgbClr val="4D4D4D"/>
      </a:accent2>
      <a:accent3>
        <a:srgbClr val="717171"/>
      </a:accent3>
      <a:accent4>
        <a:srgbClr val="999999"/>
      </a:accent4>
      <a:accent5>
        <a:srgbClr val="B6B6B6"/>
      </a:accent5>
      <a:accent6>
        <a:srgbClr val="D1D1D1"/>
      </a:accent6>
      <a:hlink>
        <a:srgbClr val="4472C4"/>
      </a:hlink>
      <a:folHlink>
        <a:srgbClr val="BFBFBF"/>
      </a:folHlink>
    </a:clrScheme>
    <a:fontScheme name="ywr0ebnu">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589</Words>
  <Application>WPS 演示</Application>
  <PresentationFormat>宽屏</PresentationFormat>
  <Paragraphs>37</Paragraphs>
  <Slides>6</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6</vt:i4>
      </vt:variant>
    </vt:vector>
  </HeadingPairs>
  <TitlesOfParts>
    <vt:vector size="14" baseType="lpstr">
      <vt:lpstr>Arial</vt:lpstr>
      <vt:lpstr>宋体</vt:lpstr>
      <vt:lpstr>Wingdings</vt:lpstr>
      <vt:lpstr>微软雅黑</vt:lpstr>
      <vt:lpstr>Arial Unicode MS</vt:lpstr>
      <vt:lpstr>等线</vt:lpstr>
      <vt:lpstr>第一PPT，www.1ppt.com</vt:lpstr>
      <vt:lpstr>自定义设计方案</vt:lpstr>
      <vt:lpstr>PowerPoint 演示文稿</vt:lpstr>
      <vt:lpstr>PowerPoint 演示文稿</vt:lpstr>
      <vt:lpstr>课题研究背景</vt:lpstr>
      <vt:lpstr>小微信公众号开发技术</vt:lpstr>
      <vt:lpstr>管理员登录界面</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论文答辩</dc:title>
  <dc:creator>第一PPT</dc:creator>
  <cp:keywords>www.1ppt.com</cp:keywords>
  <dc:description>www.1ppt.com</dc:description>
  <cp:lastModifiedBy>Administrator</cp:lastModifiedBy>
  <cp:revision>30</cp:revision>
  <dcterms:created xsi:type="dcterms:W3CDTF">2022-05-03T07:19:00Z</dcterms:created>
  <dcterms:modified xsi:type="dcterms:W3CDTF">2023-03-20T15:38:42Z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6795C1FE89784B2A9311102FD94E82AC</vt:lpwstr>
  </property>
  <property fmtid="{D5CDD505-2E9C-101B-9397-08002B2CF9AE}" pid="3" name="KSOProductBuildVer">
    <vt:lpwstr>2052-11.1.0.13703</vt:lpwstr>
  </property>
</Properties>
</file>