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80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med" advClick="1"/>
  <p:txStyles>
    <p:titleStyle>
      <a:lvl1pPr algn="ctr" defTabSz="584200">
        <a:defRPr sz="8000"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8000"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8000"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8000"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8000"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8000"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8000"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8000"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8000">
          <a:latin typeface="+mn-lt"/>
          <a:ea typeface="+mn-ea"/>
          <a:cs typeface="+mn-cs"/>
          <a:sym typeface="Helvetica Light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McNulty and Associates</a:t>
            </a:r>
          </a:p>
        </p:txBody>
      </p:sp>
      <p:sp>
        <p:nvSpPr>
          <p:cNvPr id="33" name="Shape 3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Principal Predictors of Heart Disease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The Data</a:t>
            </a:r>
          </a:p>
        </p:txBody>
      </p:sp>
      <p:sp>
        <p:nvSpPr>
          <p:cNvPr id="36" name="Shape 36"/>
          <p:cNvSpPr/>
          <p:nvPr/>
        </p:nvSpPr>
        <p:spPr>
          <a:xfrm>
            <a:off x="1711876" y="2264566"/>
            <a:ext cx="9581048" cy="283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Data from four hospital databases was combined to form the complete data set for this analysis.  The data comprises 899 records and 76 fields, some of which are missing data.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 Selection</a:t>
            </a:r>
          </a:p>
        </p:txBody>
      </p:sp>
      <p:sp>
        <p:nvSpPr>
          <p:cNvPr id="39" name="Shape 39"/>
          <p:cNvSpPr/>
          <p:nvPr/>
        </p:nvSpPr>
        <p:spPr>
          <a:xfrm>
            <a:off x="2131457" y="2726153"/>
            <a:ext cx="8741886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Began with over 75 features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Removed features with more than 100 null values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Performed recursive feature selection on remaining features</a:t>
            </a:r>
            <a:endParaRPr sz="3600"/>
          </a:p>
          <a:p>
            <a:pPr lvl="2" marL="1333500" indent="-444500" algn="l">
              <a:buSzPct val="75000"/>
              <a:buChar char="•"/>
              <a:defRPr sz="1800"/>
            </a:pPr>
            <a:r>
              <a:rPr sz="3600"/>
              <a:t>Used a Logistic Regression Model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Final feature count reduced to 14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 Explored</a:t>
            </a:r>
          </a:p>
        </p:txBody>
      </p:sp>
      <p:sp>
        <p:nvSpPr>
          <p:cNvPr id="42" name="Shape 42"/>
          <p:cNvSpPr/>
          <p:nvPr/>
        </p:nvSpPr>
        <p:spPr>
          <a:xfrm>
            <a:off x="2392989" y="3640633"/>
            <a:ext cx="8741886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Logistic Regression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kNN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SVC (RBF Kernel)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SVC (Linear Kernel)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Gaussian Naive Bayes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Multinomial Naive Bayes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Decision Tree</a:t>
            </a:r>
            <a:endParaRPr sz="30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000"/>
              <a:t>Random Forest</a:t>
            </a:r>
          </a:p>
        </p:txBody>
      </p:sp>
      <p:sp>
        <p:nvSpPr>
          <p:cNvPr id="43" name="Shape 43"/>
          <p:cNvSpPr/>
          <p:nvPr/>
        </p:nvSpPr>
        <p:spPr>
          <a:xfrm>
            <a:off x="1711876" y="2264566"/>
            <a:ext cx="9581048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 lvl="0">
              <a:defRPr sz="1800"/>
            </a:pPr>
            <a:r>
              <a:rPr sz="3600"/>
              <a:t>Using the 14 final features, several models were built to evaluate which is optimal</a:t>
            </a: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roc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585254"/>
            <a:ext cx="13004801" cy="682918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hape 4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 Evaluated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model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199923"/>
            <a:ext cx="13004801" cy="6646029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4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 Evaluated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model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38774"/>
            <a:ext cx="13004801" cy="6476022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Shape 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Models Evaluated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coef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5567" y="2177352"/>
            <a:ext cx="12553666" cy="741807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Feature Importance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000"/>
              <a:t>Takeaways</a:t>
            </a:r>
          </a:p>
        </p:txBody>
      </p:sp>
      <p:sp>
        <p:nvSpPr>
          <p:cNvPr id="58" name="Shape 58"/>
          <p:cNvSpPr/>
          <p:nvPr/>
        </p:nvSpPr>
        <p:spPr>
          <a:xfrm>
            <a:off x="2131457" y="2726153"/>
            <a:ext cx="8741886" cy="392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It is possible to determine, with reasonable accuracy, whether or not someone has heart disease</a:t>
            </a:r>
            <a:endParaRPr sz="3600"/>
          </a:p>
          <a:p>
            <a:pPr lvl="0" marL="444500" indent="-444500" algn="l">
              <a:buSzPct val="75000"/>
              <a:buChar char="•"/>
              <a:defRPr sz="1800"/>
            </a:pPr>
            <a:r>
              <a:rPr sz="3600"/>
              <a:t>This can be done with only 14 features results, most of which are readily available or easy to obtain</a:t>
            </a:r>
            <a:endParaRPr sz="3600"/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8" grpId="1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