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5" r:id="rId9"/>
    <p:sldId id="264" r:id="rId10"/>
    <p:sldId id="266" r:id="rId11"/>
    <p:sldId id="268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0E4B9-6060-49C4-9087-48B6C2625F6E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7F66B-F49B-4C4E-87F5-1299A8C46D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Merkle</a:t>
            </a:r>
            <a:r>
              <a:rPr lang="zh-CN" altLang="en-US" smtClean="0"/>
              <a:t>的原理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F66B-F49B-4C4E-87F5-1299A8C46D0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F66B-F49B-4C4E-87F5-1299A8C46D0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2016/10/17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比特币交易的相关概念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166" y="1500174"/>
            <a:ext cx="6272234" cy="4138626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1357298"/>
          <a:ext cx="7572428" cy="53335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3074"/>
                <a:gridCol w="5929354"/>
              </a:tblGrid>
              <a:tr h="3571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私钥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用一个</a:t>
                      </a:r>
                      <a:r>
                        <a:rPr lang="en-US" altLang="zh-CN" dirty="0" smtClean="0"/>
                        <a:t>256bit(32</a:t>
                      </a:r>
                      <a:r>
                        <a:rPr lang="zh-CN" altLang="en-US" dirty="0" smtClean="0"/>
                        <a:t>字节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的随机数字，作为一个比特币账户的私钥。拥有私钥证明是比特币的拥有者，交易时用于生成数字签名。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一个用户对于一个私钥？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由私钥利用</a:t>
                      </a:r>
                      <a:r>
                        <a:rPr lang="en-US" altLang="zh-CN" dirty="0" smtClean="0"/>
                        <a:t>ECDSA</a:t>
                      </a:r>
                      <a:r>
                        <a:rPr lang="zh-CN" altLang="en-US" dirty="0" smtClean="0"/>
                        <a:t>不可逆加密算法生成的</a:t>
                      </a:r>
                      <a:r>
                        <a:rPr lang="en-US" altLang="zh-CN" dirty="0" smtClean="0"/>
                        <a:t>512bit(64</a:t>
                      </a:r>
                      <a:r>
                        <a:rPr lang="zh-CN" altLang="en-US" dirty="0" smtClean="0"/>
                        <a:t>字节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的数字，交易时用于验证数字签名。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如何验证？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用于接收比特币，类似银行卡卡号。由公钥进行</a:t>
                      </a:r>
                      <a:r>
                        <a:rPr lang="en-US" altLang="zh-CN" dirty="0" smtClean="0"/>
                        <a:t>SHA-256</a:t>
                      </a:r>
                      <a:r>
                        <a:rPr lang="zh-CN" altLang="en-US" dirty="0" smtClean="0"/>
                        <a:t>散列算法和</a:t>
                      </a:r>
                      <a:r>
                        <a:rPr lang="en-US" altLang="zh-CN" dirty="0" smtClean="0"/>
                        <a:t>RIPEMD-160</a:t>
                      </a:r>
                      <a:r>
                        <a:rPr lang="zh-CN" altLang="en-US" dirty="0" smtClean="0"/>
                        <a:t>散列算法生成的</a:t>
                      </a:r>
                      <a:r>
                        <a:rPr lang="en-US" altLang="zh-CN" dirty="0" smtClean="0"/>
                        <a:t>Base58</a:t>
                      </a:r>
                      <a:r>
                        <a:rPr lang="zh-CN" altLang="en-US" dirty="0" smtClean="0"/>
                        <a:t>编码格式的</a:t>
                      </a:r>
                      <a:r>
                        <a:rPr lang="en-US" altLang="zh-CN" dirty="0" smtClean="0"/>
                        <a:t>160bit(20</a:t>
                      </a:r>
                      <a:r>
                        <a:rPr lang="zh-CN" altLang="en-US" dirty="0" smtClean="0"/>
                        <a:t>字节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的数字。利用地址是无法倒推私钥和公钥的。</a:t>
                      </a:r>
                      <a:endParaRPr lang="zh-CN" altLang="en-US" dirty="0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钱包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存储比特币私密密钥的介质，有硬件、软件等多种客户端。</a:t>
                      </a:r>
                      <a:endParaRPr lang="zh-CN" altLang="en-US" dirty="0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记录一次比特币交易的账单信息。</a:t>
                      </a:r>
                      <a:endParaRPr lang="zh-CN" altLang="en-US" dirty="0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区块链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一种分布式数据库，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区块链是一串使用密码学方法相关联产生的数据块，每一个数据块中包含了一次比特币网络交易的信息，用于验证其信息的有效性（防伪）和生成下一个区块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57158" y="142852"/>
          <a:ext cx="8286808" cy="64294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86808"/>
              </a:tblGrid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标签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新的交易的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笔数：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01                   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1byte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9.output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金额：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62 64 01 00 00 00 00 00</a:t>
                      </a:r>
                      <a:r>
                        <a:rPr lang="en-US" altLang="zh-CN" sz="18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zh-CN" altLang="en-US" sz="1800" baseline="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800" baseline="0" dirty="0" smtClean="0">
                          <a:latin typeface="+mn-ea"/>
                          <a:ea typeface="+mn-ea"/>
                        </a:rPr>
                        <a:t>8byte</a:t>
                      </a:r>
                      <a:r>
                        <a:rPr lang="zh-CN" altLang="en-US" sz="1800" baseline="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10.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scriptPubKey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长度：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19                     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0x19 or 25 bytes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11.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scriptPubKey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脚本，目的账户的地址：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76a914…097072    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12.Block lock time : 00 00 00 00             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4byte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13.hash-code 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类型：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01 00 00 00               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4byte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签订阶段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14.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double-SHA256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哈希以上结构中的全部数据，得到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256byte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的哈希值。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53588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15.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然后创建一对公钥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私钥，用私钥去签署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步中的哈希值，生成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DER-code</a:t>
                      </a:r>
                      <a:r>
                        <a:rPr lang="zh-CN" altLang="en-US" sz="1800" baseline="0" dirty="0" smtClean="0">
                          <a:latin typeface="+mn-ea"/>
                          <a:ea typeface="+mn-ea"/>
                        </a:rPr>
                        <a:t>格式         的</a:t>
                      </a:r>
                      <a:r>
                        <a:rPr lang="en-US" altLang="zh-CN" sz="1800" baseline="0" dirty="0" smtClean="0">
                          <a:latin typeface="+mn-ea"/>
                          <a:ea typeface="+mn-ea"/>
                        </a:rPr>
                        <a:t>512byte</a:t>
                      </a:r>
                      <a:r>
                        <a:rPr lang="zh-CN" altLang="en-US" sz="1800" baseline="0" dirty="0" smtClean="0">
                          <a:latin typeface="+mn-ea"/>
                          <a:ea typeface="+mn-ea"/>
                        </a:rPr>
                        <a:t>数字签名。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16.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再连接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hash-code 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类型、公钥等字段生成最后的</a:t>
                      </a:r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scriptSig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。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17.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把第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步中的</a:t>
                      </a:r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scriptSig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脚本长度改为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140byte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（已确定最后的</a:t>
                      </a:r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scriptSig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）。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18.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用新生成的</a:t>
                      </a:r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scriptSig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脚本填入对应的</a:t>
                      </a:r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scriptSig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位置处。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66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19.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修改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步中的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hash-code 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类型，签订结束。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交易的发送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首先从点对点网络发现一个节点，一旦该节点连接到了点对点网络，就会把新的节点地址分享到整个网络。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对于如何发现这第一个节点，可以到</a:t>
            </a:r>
            <a:r>
              <a:rPr lang="en-US" altLang="zh-CN" sz="2000" dirty="0" smtClean="0"/>
              <a:t>bitseed.xf2.org</a:t>
            </a:r>
            <a:r>
              <a:rPr lang="zh-CN" altLang="en-US" sz="2000" dirty="0" smtClean="0"/>
              <a:t>下查询一个可靠地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地址去使用。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有了得到网络认可的节点就可以发送交易了。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比特币协议签名和公钥的区别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签名和公钥都是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512bit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的椭圆曲线值，但他们的表示方式不同。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1.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签名使用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DER-code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编码格式，公钥使用普通字节表示；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2.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二者的额外表示符位置放置不一样，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SINGHASH_ALL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放在签名之后，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>
              <a:buNone/>
            </a:pP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  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04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放在公钥之前。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Merkle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 Tree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>
                <a:latin typeface="+mn-ea"/>
              </a:rPr>
              <a:t>Merkle</a:t>
            </a:r>
            <a:r>
              <a:rPr lang="en-US" altLang="zh-CN" sz="1800" dirty="0" smtClean="0">
                <a:latin typeface="+mn-ea"/>
              </a:rPr>
              <a:t> Tree</a:t>
            </a:r>
            <a:r>
              <a:rPr lang="zh-CN" altLang="en-US" sz="1800" dirty="0" smtClean="0">
                <a:latin typeface="+mn-ea"/>
              </a:rPr>
              <a:t>，是一种树（数据结构中所说的树），网上大都称为</a:t>
            </a:r>
            <a:r>
              <a:rPr lang="en-US" altLang="zh-CN" sz="1800" dirty="0" err="1" smtClean="0">
                <a:latin typeface="+mn-ea"/>
              </a:rPr>
              <a:t>Merkle</a:t>
            </a:r>
            <a:r>
              <a:rPr lang="en-US" altLang="zh-CN" sz="1800" dirty="0" smtClean="0">
                <a:latin typeface="+mn-ea"/>
              </a:rPr>
              <a:t> Hash Tree,</a:t>
            </a:r>
            <a:r>
              <a:rPr lang="zh-CN" altLang="en-US" sz="1800" dirty="0" smtClean="0">
                <a:latin typeface="+mn-ea"/>
              </a:rPr>
              <a:t>这是因为 它所构造的</a:t>
            </a:r>
            <a:r>
              <a:rPr lang="en-US" altLang="zh-CN" sz="1800" dirty="0" err="1" smtClean="0">
                <a:latin typeface="+mn-ea"/>
              </a:rPr>
              <a:t>Merkle</a:t>
            </a:r>
            <a:r>
              <a:rPr lang="en-US" altLang="zh-CN" sz="1800" dirty="0" smtClean="0">
                <a:latin typeface="+mn-ea"/>
              </a:rPr>
              <a:t> Tree</a:t>
            </a:r>
            <a:r>
              <a:rPr lang="zh-CN" altLang="en-US" sz="1800" dirty="0" smtClean="0">
                <a:latin typeface="+mn-ea"/>
              </a:rPr>
              <a:t>的所有节点都是</a:t>
            </a:r>
            <a:r>
              <a:rPr lang="en-US" altLang="zh-CN" sz="1800" dirty="0" smtClean="0">
                <a:latin typeface="+mn-ea"/>
              </a:rPr>
              <a:t>Hash</a:t>
            </a:r>
            <a:r>
              <a:rPr lang="zh-CN" altLang="en-US" sz="1800" dirty="0" smtClean="0">
                <a:latin typeface="+mn-ea"/>
              </a:rPr>
              <a:t>值。</a:t>
            </a:r>
            <a:endParaRPr lang="en-US" altLang="zh-CN" sz="1800" dirty="0" smtClean="0">
              <a:latin typeface="+mn-ea"/>
            </a:endParaRPr>
          </a:p>
          <a:p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 err="1" smtClean="0">
                <a:latin typeface="+mn-ea"/>
              </a:rPr>
              <a:t>Merkle</a:t>
            </a:r>
            <a:r>
              <a:rPr lang="en-US" altLang="zh-CN" sz="1800" dirty="0" smtClean="0">
                <a:latin typeface="+mn-ea"/>
              </a:rPr>
              <a:t> Tree</a:t>
            </a:r>
            <a:r>
              <a:rPr lang="zh-CN" altLang="en-US" sz="1800" dirty="0" smtClean="0">
                <a:latin typeface="+mn-ea"/>
              </a:rPr>
              <a:t>具有以下特点：    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 smtClean="0">
                <a:latin typeface="+mn-ea"/>
              </a:rPr>
              <a:t>1. </a:t>
            </a:r>
            <a:r>
              <a:rPr lang="zh-CN" altLang="en-US" sz="1800" dirty="0" smtClean="0">
                <a:latin typeface="+mn-ea"/>
              </a:rPr>
              <a:t>它是一种树，可以是二叉树，也可以多叉树，无论是几叉树，它都具有树结构的所有特点；</a:t>
            </a:r>
          </a:p>
          <a:p>
            <a:r>
              <a:rPr lang="en-US" altLang="zh-CN" sz="1800" dirty="0" smtClean="0">
                <a:latin typeface="+mn-ea"/>
              </a:rPr>
              <a:t>2. </a:t>
            </a:r>
            <a:r>
              <a:rPr lang="en-US" altLang="zh-CN" sz="1800" dirty="0" err="1" smtClean="0">
                <a:latin typeface="+mn-ea"/>
              </a:rPr>
              <a:t>Merkle</a:t>
            </a:r>
            <a:r>
              <a:rPr lang="zh-CN" altLang="en-US" sz="1800" dirty="0" smtClean="0">
                <a:latin typeface="+mn-ea"/>
              </a:rPr>
              <a:t>树的叶子节点上的</a:t>
            </a:r>
            <a:r>
              <a:rPr lang="en-US" altLang="zh-CN" sz="1800" dirty="0" smtClean="0">
                <a:latin typeface="+mn-ea"/>
              </a:rPr>
              <a:t>value</a:t>
            </a:r>
            <a:r>
              <a:rPr lang="zh-CN" altLang="en-US" sz="1800" dirty="0" smtClean="0">
                <a:latin typeface="+mn-ea"/>
              </a:rPr>
              <a:t>，是由你指定的，这主要看你的设计了，如</a:t>
            </a:r>
            <a:r>
              <a:rPr lang="en-US" altLang="zh-CN" sz="1800" dirty="0" err="1" smtClean="0">
                <a:latin typeface="+mn-ea"/>
              </a:rPr>
              <a:t>Merkle</a:t>
            </a:r>
            <a:r>
              <a:rPr lang="en-US" altLang="zh-CN" sz="1800" dirty="0" smtClean="0">
                <a:latin typeface="+mn-ea"/>
              </a:rPr>
              <a:t> Hash Tree</a:t>
            </a:r>
            <a:r>
              <a:rPr lang="zh-CN" altLang="en-US" sz="1800" dirty="0" smtClean="0">
                <a:latin typeface="+mn-ea"/>
              </a:rPr>
              <a:t>会将数据的</a:t>
            </a:r>
            <a:r>
              <a:rPr lang="en-US" altLang="zh-CN" sz="1800" dirty="0" smtClean="0">
                <a:latin typeface="+mn-ea"/>
              </a:rPr>
              <a:t>Hash</a:t>
            </a:r>
            <a:r>
              <a:rPr lang="zh-CN" altLang="en-US" sz="1800" dirty="0" smtClean="0">
                <a:latin typeface="+mn-ea"/>
              </a:rPr>
              <a:t>值作为叶子节点的值；</a:t>
            </a:r>
          </a:p>
          <a:p>
            <a:r>
              <a:rPr lang="en-US" altLang="zh-CN" sz="1800" dirty="0" smtClean="0">
                <a:latin typeface="+mn-ea"/>
              </a:rPr>
              <a:t>3. </a:t>
            </a:r>
            <a:r>
              <a:rPr lang="zh-CN" altLang="en-US" sz="1800" dirty="0" smtClean="0">
                <a:latin typeface="+mn-ea"/>
              </a:rPr>
              <a:t>非叶子节点的</a:t>
            </a:r>
            <a:r>
              <a:rPr lang="en-US" altLang="zh-CN" sz="1800" dirty="0" smtClean="0">
                <a:latin typeface="+mn-ea"/>
              </a:rPr>
              <a:t>value</a:t>
            </a:r>
            <a:r>
              <a:rPr lang="zh-CN" altLang="en-US" sz="1800" dirty="0" smtClean="0">
                <a:latin typeface="+mn-ea"/>
              </a:rPr>
              <a:t>是根据它下面所有的叶子节点值，然后按照一定的算法计算而得出的。如</a:t>
            </a:r>
            <a:r>
              <a:rPr lang="en-US" altLang="zh-CN" sz="1800" dirty="0" err="1" smtClean="0">
                <a:latin typeface="+mn-ea"/>
              </a:rPr>
              <a:t>Merkle</a:t>
            </a:r>
            <a:r>
              <a:rPr lang="en-US" altLang="zh-CN" sz="1800" dirty="0" smtClean="0">
                <a:latin typeface="+mn-ea"/>
              </a:rPr>
              <a:t> Hash Tree</a:t>
            </a:r>
            <a:r>
              <a:rPr lang="zh-CN" altLang="en-US" sz="1800" dirty="0" smtClean="0">
                <a:latin typeface="+mn-ea"/>
              </a:rPr>
              <a:t>的非叶子节点</a:t>
            </a:r>
            <a:r>
              <a:rPr lang="en-US" altLang="zh-CN" sz="1800" dirty="0" smtClean="0">
                <a:latin typeface="+mn-ea"/>
              </a:rPr>
              <a:t>value</a:t>
            </a:r>
            <a:r>
              <a:rPr lang="zh-CN" altLang="en-US" sz="1800" dirty="0" smtClean="0">
                <a:latin typeface="+mn-ea"/>
              </a:rPr>
              <a:t>的计算方法是将该节点的所有子节点进行组合，然后对组合结果进行</a:t>
            </a:r>
            <a:r>
              <a:rPr lang="en-US" altLang="zh-CN" sz="1800" dirty="0" smtClean="0">
                <a:latin typeface="+mn-ea"/>
              </a:rPr>
              <a:t>hash</a:t>
            </a:r>
            <a:r>
              <a:rPr lang="zh-CN" altLang="en-US" sz="1800" dirty="0" smtClean="0">
                <a:latin typeface="+mn-ea"/>
              </a:rPr>
              <a:t>计算所得出的</a:t>
            </a:r>
            <a:r>
              <a:rPr lang="en-US" altLang="zh-CN" sz="1800" dirty="0" smtClean="0">
                <a:latin typeface="+mn-ea"/>
              </a:rPr>
              <a:t>hash value</a:t>
            </a:r>
            <a:r>
              <a:rPr lang="zh-CN" altLang="en-US" sz="1800" dirty="0" smtClean="0">
                <a:latin typeface="+mn-ea"/>
              </a:rPr>
              <a:t>。</a:t>
            </a: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+mn-ea"/>
              </a:rPr>
              <a:t>例如，下图就是一个</a:t>
            </a:r>
            <a:r>
              <a:rPr lang="en-US" sz="1800" dirty="0" err="1" smtClean="0">
                <a:latin typeface="+mn-ea"/>
              </a:rPr>
              <a:t>Merkle</a:t>
            </a:r>
            <a:r>
              <a:rPr lang="en-US" sz="1800" dirty="0" smtClean="0">
                <a:latin typeface="+mn-ea"/>
              </a:rPr>
              <a:t> Hash Tree</a:t>
            </a:r>
            <a:r>
              <a:rPr lang="zh-CN" altLang="en-US" sz="1800" dirty="0" smtClean="0">
                <a:latin typeface="+mn-ea"/>
              </a:rPr>
              <a:t>形状，如果它是</a:t>
            </a:r>
            <a:r>
              <a:rPr lang="en-US" sz="1800" dirty="0" err="1" smtClean="0">
                <a:latin typeface="+mn-ea"/>
              </a:rPr>
              <a:t>Merkle</a:t>
            </a:r>
            <a:r>
              <a:rPr lang="en-US" sz="1800" dirty="0" smtClean="0">
                <a:latin typeface="+mn-ea"/>
              </a:rPr>
              <a:t> Hash Tree，</a:t>
            </a:r>
            <a:r>
              <a:rPr lang="zh-CN" altLang="en-US" sz="1800" dirty="0" smtClean="0">
                <a:latin typeface="+mn-ea"/>
              </a:rPr>
              <a:t>则节点</a:t>
            </a:r>
            <a:r>
              <a:rPr lang="en-US" altLang="zh-CN" sz="1800" dirty="0" smtClean="0">
                <a:latin typeface="+mn-ea"/>
              </a:rPr>
              <a:t>7</a:t>
            </a:r>
            <a:r>
              <a:rPr lang="zh-CN" altLang="en-US" sz="1800" dirty="0" smtClean="0">
                <a:latin typeface="+mn-ea"/>
              </a:rPr>
              <a:t>的</a:t>
            </a:r>
            <a:r>
              <a:rPr lang="en-US" sz="1800" dirty="0" smtClean="0">
                <a:latin typeface="+mn-ea"/>
              </a:rPr>
              <a:t>hash value</a:t>
            </a:r>
            <a:r>
              <a:rPr lang="zh-CN" altLang="en-US" sz="1800" dirty="0" smtClean="0">
                <a:latin typeface="+mn-ea"/>
              </a:rPr>
              <a:t>必须是通过节点</a:t>
            </a:r>
            <a:r>
              <a:rPr lang="en-US" altLang="zh-CN" sz="1800" dirty="0" smtClean="0">
                <a:latin typeface="+mn-ea"/>
              </a:rPr>
              <a:t>15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16</a:t>
            </a:r>
            <a:r>
              <a:rPr lang="zh-CN" altLang="en-US" sz="1800" dirty="0" smtClean="0">
                <a:latin typeface="+mn-ea"/>
              </a:rPr>
              <a:t>上的</a:t>
            </a:r>
            <a:r>
              <a:rPr lang="en-US" sz="1800" dirty="0" smtClean="0">
                <a:latin typeface="+mn-ea"/>
              </a:rPr>
              <a:t>value</a:t>
            </a:r>
            <a:r>
              <a:rPr lang="zh-CN" altLang="en-US" sz="1800" dirty="0" smtClean="0">
                <a:latin typeface="+mn-ea"/>
              </a:rPr>
              <a:t>计算而得到</a:t>
            </a:r>
            <a:r>
              <a:rPr lang="en-US" altLang="zh-CN" sz="1800" dirty="0" smtClean="0">
                <a:latin typeface="+mn-ea"/>
              </a:rPr>
              <a:t>.</a:t>
            </a:r>
          </a:p>
          <a:p>
            <a:endParaRPr lang="en-US" altLang="zh-CN" sz="1800" dirty="0" smtClean="0">
              <a:latin typeface="+mn-ea"/>
            </a:endParaRPr>
          </a:p>
          <a:p>
            <a:endParaRPr lang="en-US" altLang="zh-CN" sz="1800" dirty="0" smtClean="0">
              <a:latin typeface="+mn-ea"/>
            </a:endParaRPr>
          </a:p>
        </p:txBody>
      </p:sp>
      <p:pic>
        <p:nvPicPr>
          <p:cNvPr id="4" name="图片 3" descr="31760617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643050"/>
            <a:ext cx="5890315" cy="29813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Lock time 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sequence 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>
                <a:solidFill>
                  <a:srgbClr val="0070C0"/>
                </a:solidFill>
                <a:latin typeface="+mn-ea"/>
              </a:rPr>
              <a:t>lock_time</a:t>
            </a:r>
            <a:r>
              <a:rPr lang="zh-CN" altLang="en-US" sz="2000" dirty="0" smtClean="0">
                <a:latin typeface="+mn-ea"/>
              </a:rPr>
              <a:t>是一个多意字段，表示在某个高度的</a:t>
            </a:r>
            <a:r>
              <a:rPr lang="en-US" altLang="zh-CN" sz="2000" dirty="0" smtClean="0">
                <a:latin typeface="+mn-ea"/>
              </a:rPr>
              <a:t>Block</a:t>
            </a:r>
            <a:r>
              <a:rPr lang="zh-CN" altLang="en-US" sz="2000" dirty="0" smtClean="0">
                <a:latin typeface="+mn-ea"/>
              </a:rPr>
              <a:t>之前或某个时间点之前该交易处于锁定态，无法收录进</a:t>
            </a:r>
            <a:r>
              <a:rPr lang="en-US" altLang="zh-CN" sz="2000" dirty="0" smtClean="0">
                <a:latin typeface="+mn-ea"/>
              </a:rPr>
              <a:t>Block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r>
              <a:rPr lang="zh-CN" altLang="en-US" sz="2000" dirty="0" smtClean="0">
                <a:latin typeface="+mn-ea"/>
              </a:rPr>
              <a:t>值</a:t>
            </a:r>
            <a:r>
              <a:rPr lang="zh-CN" altLang="en-US" sz="2000" dirty="0" smtClean="0">
                <a:latin typeface="+mn-ea"/>
              </a:rPr>
              <a:t>含义：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立即</a:t>
            </a:r>
            <a:r>
              <a:rPr lang="zh-CN" altLang="en-US" sz="2000" dirty="0" smtClean="0">
                <a:latin typeface="+mn-ea"/>
              </a:rPr>
              <a:t>生效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&lt; </a:t>
            </a:r>
            <a:r>
              <a:rPr lang="en-US" altLang="zh-CN" sz="2000" dirty="0" smtClean="0">
                <a:latin typeface="+mn-ea"/>
              </a:rPr>
              <a:t>500000000</a:t>
            </a:r>
            <a:r>
              <a:rPr lang="zh-CN" altLang="en-US" sz="2000" dirty="0" smtClean="0">
                <a:latin typeface="+mn-ea"/>
              </a:rPr>
              <a:t>含义为</a:t>
            </a:r>
            <a:r>
              <a:rPr lang="en-US" altLang="zh-CN" sz="2000" dirty="0" smtClean="0">
                <a:solidFill>
                  <a:srgbClr val="0070C0"/>
                </a:solidFill>
                <a:latin typeface="+mn-ea"/>
              </a:rPr>
              <a:t>Block</a:t>
            </a:r>
            <a:r>
              <a:rPr lang="zh-CN" altLang="en-US" sz="2000" dirty="0" smtClean="0">
                <a:solidFill>
                  <a:srgbClr val="0070C0"/>
                </a:solidFill>
                <a:latin typeface="+mn-ea"/>
              </a:rPr>
              <a:t>高度</a:t>
            </a:r>
            <a:r>
              <a:rPr lang="zh-CN" altLang="en-US" sz="2000" dirty="0" smtClean="0">
                <a:latin typeface="+mn-ea"/>
              </a:rPr>
              <a:t>，处于该</a:t>
            </a:r>
            <a:r>
              <a:rPr lang="en-US" altLang="zh-CN" sz="2000" dirty="0" smtClean="0">
                <a:latin typeface="+mn-ea"/>
              </a:rPr>
              <a:t>Block</a:t>
            </a:r>
            <a:r>
              <a:rPr lang="zh-CN" altLang="en-US" sz="2000" dirty="0" smtClean="0">
                <a:latin typeface="+mn-ea"/>
              </a:rPr>
              <a:t>之前为锁定（不生效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&gt;= </a:t>
            </a:r>
            <a:r>
              <a:rPr lang="en-US" altLang="zh-CN" sz="2000" dirty="0" smtClean="0">
                <a:latin typeface="+mn-ea"/>
              </a:rPr>
              <a:t>500000000</a:t>
            </a:r>
            <a:r>
              <a:rPr lang="zh-CN" altLang="en-US" sz="2000" dirty="0" smtClean="0">
                <a:latin typeface="+mn-ea"/>
              </a:rPr>
              <a:t>含义为</a:t>
            </a:r>
            <a:r>
              <a:rPr lang="en-US" altLang="zh-CN" sz="2000" dirty="0" smtClean="0">
                <a:solidFill>
                  <a:srgbClr val="0070C0"/>
                </a:solidFill>
                <a:latin typeface="+mn-ea"/>
              </a:rPr>
              <a:t>Unix</a:t>
            </a:r>
            <a:r>
              <a:rPr lang="zh-CN" altLang="en-US" sz="2000" dirty="0" smtClean="0">
                <a:solidFill>
                  <a:srgbClr val="0070C0"/>
                </a:solidFill>
                <a:latin typeface="+mn-ea"/>
              </a:rPr>
              <a:t>时间戳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处于该时刻之前为锁定（不生效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若</a:t>
            </a:r>
            <a:r>
              <a:rPr lang="zh-CN" altLang="en-US" sz="2000" dirty="0" smtClean="0">
                <a:latin typeface="+mn-ea"/>
              </a:rPr>
              <a:t>该笔交易的所有输入交易的</a:t>
            </a:r>
            <a:r>
              <a:rPr lang="en-US" altLang="zh-CN" sz="2000" dirty="0" smtClean="0">
                <a:solidFill>
                  <a:srgbClr val="0070C0"/>
                </a:solidFill>
                <a:latin typeface="+mn-ea"/>
              </a:rPr>
              <a:t>sequence</a:t>
            </a:r>
            <a:r>
              <a:rPr lang="zh-CN" altLang="en-US" sz="2000" dirty="0" smtClean="0">
                <a:latin typeface="+mn-ea"/>
              </a:rPr>
              <a:t>字段，均为</a:t>
            </a:r>
            <a:r>
              <a:rPr lang="en-US" altLang="zh-CN" sz="2000" dirty="0" smtClean="0">
                <a:latin typeface="+mn-ea"/>
              </a:rPr>
              <a:t>INT32</a:t>
            </a:r>
            <a:r>
              <a:rPr lang="zh-CN" altLang="en-US" sz="2000" dirty="0" smtClean="0">
                <a:latin typeface="+mn-ea"/>
              </a:rPr>
              <a:t>最大值</a:t>
            </a:r>
            <a:r>
              <a:rPr lang="en-US" altLang="zh-CN" sz="2000" dirty="0" smtClean="0">
                <a:latin typeface="+mn-ea"/>
              </a:rPr>
              <a:t>(0xffffffff)</a:t>
            </a:r>
            <a:r>
              <a:rPr lang="zh-CN" altLang="en-US" sz="2000" dirty="0" smtClean="0">
                <a:latin typeface="+mn-ea"/>
              </a:rPr>
              <a:t>，则忽略</a:t>
            </a:r>
            <a:r>
              <a:rPr lang="en-US" altLang="zh-CN" sz="2000" dirty="0" err="1" smtClean="0">
                <a:latin typeface="+mn-ea"/>
              </a:rPr>
              <a:t>lock_time</a:t>
            </a:r>
            <a:r>
              <a:rPr lang="zh-CN" altLang="en-US" sz="2000" dirty="0" smtClean="0">
                <a:latin typeface="+mn-ea"/>
              </a:rPr>
              <a:t>字段。否则，该交易在未达到</a:t>
            </a:r>
            <a:r>
              <a:rPr lang="en-US" altLang="zh-CN" sz="2000" dirty="0" smtClean="0">
                <a:latin typeface="+mn-ea"/>
              </a:rPr>
              <a:t>Block</a:t>
            </a:r>
            <a:r>
              <a:rPr lang="zh-CN" altLang="en-US" sz="2000" dirty="0" smtClean="0">
                <a:latin typeface="+mn-ea"/>
              </a:rPr>
              <a:t>高度或达到某个时刻之前，是不会被收录进</a:t>
            </a:r>
            <a:r>
              <a:rPr lang="en-US" altLang="zh-CN" sz="2000" dirty="0" smtClean="0">
                <a:latin typeface="+mn-ea"/>
              </a:rPr>
              <a:t>Block</a:t>
            </a:r>
            <a:r>
              <a:rPr lang="zh-CN" altLang="en-US" sz="2000" dirty="0" smtClean="0">
                <a:latin typeface="+mn-ea"/>
              </a:rPr>
              <a:t>中的。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b="1" dirty="0" smtClean="0">
                <a:latin typeface="仿宋" pitchFamily="49" charset="-122"/>
                <a:ea typeface="仿宋" pitchFamily="49" charset="-122"/>
              </a:rPr>
              <a:t>比特币交易的相关概念</a:t>
            </a:r>
            <a:endParaRPr lang="zh-CN" altLang="en-US" sz="18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71472" y="1285860"/>
          <a:ext cx="8258176" cy="3484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4512"/>
                <a:gridCol w="654366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点对点网络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即</a:t>
                      </a:r>
                      <a:r>
                        <a:rPr lang="en-US" altLang="zh-CN" dirty="0" smtClean="0"/>
                        <a:t>P2P</a:t>
                      </a:r>
                      <a:r>
                        <a:rPr lang="zh-CN" altLang="en-US" dirty="0" smtClean="0"/>
                        <a:t>，无中心服务器，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依靠用户群交换信息的互联网体系，每个用户端既是一个节点，也有服务器的功能，任何一个节点无法直接找到其他节点，必须依靠其户群进行信息交流。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在点对点网络中，将比特币从一个地址发送给另一个地址。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挖矿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每当网络节点向网络进行广播交易，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这些广播出来的交易在经过矿工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网络在线的电脑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的验证后，矿工用自己的工作证明结果来表达确认，确认后的交易会被打包到数据块中，数据块会串起来形成连续的数据块链。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矿工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为了处理和验证点对点网络中的交易，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参与处理区块的客户端需要付出大量的时间和计算力，将这些处理者称为矿工。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区块链结构示意图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2143116"/>
            <a:ext cx="7643866" cy="235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区块结构示意图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8" name="内容占位符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1500174"/>
            <a:ext cx="783559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散列值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数字签名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)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的计算由来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>
                <a:latin typeface="+mn-ea"/>
              </a:rPr>
              <a:t>通过对前一次交易和下一位拥有者的公钥</a:t>
            </a:r>
            <a:r>
              <a:rPr lang="en-US" sz="2000" dirty="0" smtClean="0">
                <a:latin typeface="+mn-ea"/>
              </a:rPr>
              <a:t>(Public key) </a:t>
            </a:r>
            <a:r>
              <a:rPr lang="zh-CN" altLang="en-US" sz="2000" dirty="0" smtClean="0">
                <a:latin typeface="+mn-ea"/>
              </a:rPr>
              <a:t>签署一个随机散列的数字签名，电子货币就发送给了下一位所有者。而收款人通过对签名进行检验，就能够验证该链条的所有者。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随机数</a:t>
            </a:r>
            <a:endParaRPr lang="en-US" altLang="zh-CN" sz="2000" b="1" dirty="0" smtClean="0"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我们在区块中补增一个随机数</a:t>
            </a:r>
            <a:r>
              <a:rPr lang="en-US" altLang="en-US" sz="2000" dirty="0" smtClean="0">
                <a:latin typeface="+mn-ea"/>
              </a:rPr>
              <a:t>(Nonce)</a:t>
            </a:r>
            <a:r>
              <a:rPr lang="zh-CN" altLang="en-US" sz="2000" dirty="0" smtClean="0">
                <a:latin typeface="+mn-ea"/>
              </a:rPr>
              <a:t>，这个随机数要使得该给定区块的随机散列值出现了所需的那么多个</a:t>
            </a:r>
            <a:r>
              <a:rPr lang="en-US" altLang="en-US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。我们通过反复尝试来找到这个随机数，找到为止。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b="1" dirty="0" smtClean="0">
              <a:latin typeface="仿宋" pitchFamily="49" charset="-122"/>
              <a:ea typeface="仿宋" pitchFamily="49" charset="-122"/>
              <a:cs typeface="+mj-cs"/>
            </a:endParaRPr>
          </a:p>
          <a:p>
            <a:pPr>
              <a:buNone/>
            </a:pPr>
            <a:r>
              <a:rPr lang="en-US" altLang="zh-CN" sz="2000" b="1" dirty="0" smtClean="0">
                <a:latin typeface="仿宋" pitchFamily="49" charset="-122"/>
                <a:ea typeface="仿宋" pitchFamily="49" charset="-122"/>
                <a:cs typeface="+mj-cs"/>
              </a:rPr>
              <a:t>	</a:t>
            </a:r>
            <a:endParaRPr lang="zh-CN" altLang="en-US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50019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创建一个交易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000" b="1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000" b="1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en-US" sz="2000" dirty="0" smtClean="0"/>
              <a:t>交易是比特币系统最基本的操作。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交易格式：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5" y="2161877"/>
            <a:ext cx="8229600" cy="377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116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000" dirty="0" smtClean="0">
                <a:latin typeface="+mn-ea"/>
                <a:ea typeface="+mn-ea"/>
              </a:rPr>
              <a:t>Input</a:t>
            </a:r>
            <a:r>
              <a:rPr lang="zh-CN" altLang="en-US" sz="2000" dirty="0" smtClean="0">
                <a:latin typeface="+mn-ea"/>
                <a:ea typeface="+mn-ea"/>
              </a:rPr>
              <a:t>：记录钱的来源信息</a:t>
            </a:r>
            <a:r>
              <a:rPr lang="en-US" altLang="zh-CN" sz="2000" dirty="0" smtClean="0">
                <a:latin typeface="+mn-ea"/>
                <a:ea typeface="+mn-ea"/>
              </a:rPr>
              <a:t/>
            </a:r>
            <a:br>
              <a:rPr lang="en-US" altLang="zh-CN" sz="2000" dirty="0" smtClean="0">
                <a:latin typeface="+mn-ea"/>
                <a:ea typeface="+mn-ea"/>
              </a:rPr>
            </a:br>
            <a:r>
              <a:rPr lang="en-US" altLang="zh-CN" sz="2000" dirty="0" smtClean="0">
                <a:latin typeface="+mn-ea"/>
                <a:ea typeface="+mn-ea"/>
              </a:rPr>
              <a:t>	</a:t>
            </a:r>
            <a:r>
              <a:rPr lang="en-US" sz="2000" dirty="0" smtClean="0"/>
              <a:t>previous output hash </a:t>
            </a:r>
            <a:r>
              <a:rPr lang="zh-CN" altLang="en-US" sz="2000" dirty="0" smtClean="0"/>
              <a:t>：来源交易的散列值。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sz="2000" dirty="0" smtClean="0"/>
              <a:t>previous output index</a:t>
            </a:r>
            <a:r>
              <a:rPr lang="zh-CN" altLang="en-US" sz="2000" dirty="0" smtClean="0"/>
              <a:t>：来源交易的条目数。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sz="2000" dirty="0" err="1" smtClean="0"/>
              <a:t>scriptSig</a:t>
            </a:r>
            <a:r>
              <a:rPr lang="en-US" sz="2000" dirty="0" smtClean="0"/>
              <a:t>                         </a:t>
            </a:r>
            <a:r>
              <a:rPr lang="zh-CN" altLang="en-US" sz="2000" dirty="0" smtClean="0"/>
              <a:t>： 一个脚本，包含以下内容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	                           &lt;</a:t>
            </a:r>
            <a:r>
              <a:rPr lang="zh-CN" altLang="en-US" sz="2000" dirty="0" smtClean="0"/>
              <a:t>一个字节的脚本</a:t>
            </a:r>
            <a:r>
              <a:rPr lang="en-US" altLang="zh-CN" sz="2000" dirty="0" smtClean="0"/>
              <a:t>OPCODE</a:t>
            </a:r>
            <a:r>
              <a:rPr lang="zh-CN" altLang="en-US" sz="2000" dirty="0" smtClean="0"/>
              <a:t>包含</a:t>
            </a:r>
            <a:r>
              <a:rPr lang="en-US" altLang="zh-CN" sz="2000" dirty="0" smtClean="0"/>
              <a:t>DER</a:t>
            </a:r>
            <a:r>
              <a:rPr lang="zh-CN" altLang="en-US" sz="2000" dirty="0" smtClean="0"/>
              <a:t>编码的</a:t>
            </a:r>
            <a:r>
              <a:rPr lang="en-US" altLang="zh-CN" sz="2000" dirty="0" smtClean="0"/>
              <a:t>				            </a:t>
            </a:r>
            <a:r>
              <a:rPr lang="zh-CN" altLang="en-US" sz="2000" dirty="0" smtClean="0"/>
              <a:t>签名长度</a:t>
            </a:r>
            <a:r>
              <a:rPr lang="en-US" altLang="zh-CN" sz="2000" dirty="0" smtClean="0"/>
              <a:t>+1(</a:t>
            </a:r>
            <a:r>
              <a:rPr lang="zh-CN" altLang="en-US" sz="2000" dirty="0" smtClean="0"/>
              <a:t>一个字节的哈希码类型</a:t>
            </a:r>
            <a:r>
              <a:rPr lang="en-US" altLang="zh-CN" sz="2000" dirty="0" smtClean="0"/>
              <a:t>)&gt;</a:t>
            </a:r>
            <a:br>
              <a:rPr lang="en-US" altLang="zh-CN" sz="2000" dirty="0" smtClean="0"/>
            </a:br>
            <a:r>
              <a:rPr lang="en-US" altLang="zh-CN" sz="2000" dirty="0" smtClean="0"/>
              <a:t>		                     |&lt; </a:t>
            </a:r>
            <a:r>
              <a:rPr lang="zh-CN" altLang="en-US" sz="2000" dirty="0" smtClean="0"/>
              <a:t>实际</a:t>
            </a:r>
            <a:r>
              <a:rPr lang="en-US" altLang="zh-CN" sz="2000" dirty="0" smtClean="0"/>
              <a:t>DER</a:t>
            </a:r>
            <a:r>
              <a:rPr lang="zh-CN" altLang="en-US" sz="2000" dirty="0" smtClean="0"/>
              <a:t>编码的签名长度</a:t>
            </a:r>
            <a:r>
              <a:rPr lang="en-US" altLang="zh-CN" sz="2000" dirty="0" smtClean="0"/>
              <a:t>+1</a:t>
            </a:r>
            <a:r>
              <a:rPr lang="zh-CN" altLang="en-US" sz="2000" dirty="0" smtClean="0"/>
              <a:t>个字节的哈希码类型</a:t>
            </a:r>
            <a:r>
              <a:rPr lang="en-US" altLang="zh-CN" sz="2000" dirty="0" smtClean="0"/>
              <a:t>&gt;</a:t>
            </a:r>
            <a:br>
              <a:rPr lang="en-US" altLang="zh-CN" sz="2000" dirty="0" smtClean="0"/>
            </a:br>
            <a:r>
              <a:rPr lang="en-US" altLang="zh-CN" sz="2000" dirty="0" smtClean="0"/>
              <a:t>			    |&lt;1</a:t>
            </a:r>
            <a:r>
              <a:rPr lang="zh-CN" altLang="en-US" sz="2000" dirty="0" smtClean="0"/>
              <a:t>字节脚本</a:t>
            </a:r>
            <a:r>
              <a:rPr lang="en-US" altLang="zh-CN" sz="2000" dirty="0" smtClean="0"/>
              <a:t>OPCODE</a:t>
            </a:r>
            <a:r>
              <a:rPr lang="zh-CN" altLang="en-US" sz="2000" dirty="0" smtClean="0"/>
              <a:t>包含公钥长度</a:t>
            </a:r>
            <a:r>
              <a:rPr lang="en-US" altLang="zh-CN" sz="2000" dirty="0" smtClean="0"/>
              <a:t>&gt;</a:t>
            </a:r>
            <a:br>
              <a:rPr lang="en-US" altLang="zh-CN" sz="2000" dirty="0" smtClean="0"/>
            </a:br>
            <a:r>
              <a:rPr lang="en-US" altLang="zh-CN" sz="2000" dirty="0" smtClean="0"/>
              <a:t>			    |&lt;</a:t>
            </a:r>
            <a:r>
              <a:rPr lang="zh-CN" altLang="en-US" sz="2000" dirty="0" smtClean="0"/>
              <a:t>实际的公钥</a:t>
            </a:r>
            <a:r>
              <a:rPr lang="en-US" altLang="zh-CN" sz="2000" dirty="0" smtClean="0"/>
              <a:t>&gt;</a:t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+mn-ea"/>
                <a:ea typeface="+mn-ea"/>
              </a:rPr>
              <a:t/>
            </a:r>
            <a:br>
              <a:rPr lang="en-US" altLang="zh-CN" sz="2000" dirty="0" smtClean="0">
                <a:latin typeface="+mn-ea"/>
                <a:ea typeface="+mn-ea"/>
              </a:rPr>
            </a:br>
            <a:r>
              <a:rPr lang="en-US" altLang="zh-CN" sz="2000" dirty="0" smtClean="0">
                <a:latin typeface="+mn-ea"/>
                <a:ea typeface="+mn-ea"/>
              </a:rPr>
              <a:t>output</a:t>
            </a:r>
            <a:r>
              <a:rPr lang="zh-CN" altLang="en-US" sz="2000" dirty="0" smtClean="0">
                <a:latin typeface="+mn-ea"/>
                <a:ea typeface="+mn-ea"/>
              </a:rPr>
              <a:t>：记录钱的去向信息</a:t>
            </a:r>
            <a:r>
              <a:rPr lang="en-US" altLang="zh-CN" sz="2000" dirty="0" smtClean="0">
                <a:latin typeface="+mn-ea"/>
                <a:ea typeface="+mn-ea"/>
              </a:rPr>
              <a:t/>
            </a:r>
            <a:br>
              <a:rPr lang="en-US" altLang="zh-CN" sz="2000" dirty="0" smtClean="0">
                <a:latin typeface="+mn-ea"/>
                <a:ea typeface="+mn-ea"/>
              </a:rPr>
            </a:br>
            <a:r>
              <a:rPr lang="en-US" altLang="zh-CN" sz="2000" dirty="0" smtClean="0">
                <a:latin typeface="+mn-ea"/>
                <a:ea typeface="+mn-ea"/>
              </a:rPr>
              <a:t>	</a:t>
            </a:r>
            <a:r>
              <a:rPr lang="en-US" sz="1800" dirty="0" smtClean="0"/>
              <a:t> </a:t>
            </a:r>
            <a:r>
              <a:rPr lang="en-US" sz="1800" dirty="0" err="1" smtClean="0"/>
              <a:t>scriptPubKey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：一个脚本，主要包含目标账户的地址 。</a:t>
            </a:r>
            <a:r>
              <a:rPr lang="en-US" altLang="zh-CN" sz="2000" dirty="0" smtClean="0">
                <a:latin typeface="+mn-ea"/>
                <a:ea typeface="+mn-ea"/>
              </a:rPr>
              <a:t/>
            </a:r>
            <a:br>
              <a:rPr lang="en-US" altLang="zh-CN" sz="2000" dirty="0" smtClean="0">
                <a:latin typeface="+mn-ea"/>
                <a:ea typeface="+mn-ea"/>
              </a:rPr>
            </a:br>
            <a:r>
              <a:rPr lang="en-US" altLang="zh-CN" sz="2000" dirty="0" smtClean="0">
                <a:latin typeface="+mn-ea"/>
                <a:ea typeface="+mn-ea"/>
              </a:rPr>
              <a:t/>
            </a:r>
            <a:br>
              <a:rPr lang="en-US" altLang="zh-CN" sz="2000" dirty="0" smtClean="0">
                <a:latin typeface="+mn-ea"/>
                <a:ea typeface="+mn-ea"/>
              </a:rPr>
            </a:br>
            <a:r>
              <a:rPr lang="en-US" altLang="zh-CN" sz="2000" dirty="0" smtClean="0">
                <a:latin typeface="+mn-ea"/>
                <a:ea typeface="+mn-ea"/>
              </a:rPr>
              <a:t>	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4786322"/>
            <a:ext cx="8229600" cy="1554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1800" dirty="0" smtClean="0">
                <a:latin typeface="+mn-ea"/>
                <a:cs typeface="+mj-cs"/>
              </a:rPr>
              <a:t>block lock time </a:t>
            </a:r>
            <a:r>
              <a:rPr lang="zh-CN" altLang="en-US" sz="1800" dirty="0" smtClean="0">
                <a:latin typeface="+mn-ea"/>
                <a:cs typeface="+mj-cs"/>
              </a:rPr>
              <a:t>：交易记录时间。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交易与交易之间的关系示意图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647185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签订一个交易的具体过程：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428737"/>
          <a:ext cx="6215106" cy="45720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15106"/>
              </a:tblGrid>
              <a:tr h="4722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2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</a:rPr>
                        <a:t>1.</a:t>
                      </a:r>
                      <a:r>
                        <a:rPr lang="zh-CN" altLang="en-US" sz="2000" dirty="0" smtClean="0">
                          <a:latin typeface="+mn-ea"/>
                        </a:rPr>
                        <a:t>版本字段</a:t>
                      </a:r>
                      <a:r>
                        <a:rPr lang="en-US" altLang="zh-CN" sz="2000" dirty="0" smtClean="0">
                          <a:latin typeface="+mn-ea"/>
                        </a:rPr>
                        <a:t> </a:t>
                      </a:r>
                      <a:r>
                        <a:rPr lang="zh-CN" altLang="en-US" sz="2000" dirty="0" smtClean="0">
                          <a:latin typeface="+mn-ea"/>
                        </a:rPr>
                        <a:t>：</a:t>
                      </a:r>
                      <a:r>
                        <a:rPr lang="en-US" altLang="zh-CN" sz="2000" dirty="0" smtClean="0">
                          <a:latin typeface="+mn-ea"/>
                        </a:rPr>
                        <a:t>01 00 00 00            </a:t>
                      </a:r>
                      <a:r>
                        <a:rPr lang="zh-CN" altLang="en-US" sz="2000" dirty="0" smtClean="0">
                          <a:latin typeface="+mn-ea"/>
                        </a:rPr>
                        <a:t>（</a:t>
                      </a:r>
                      <a:r>
                        <a:rPr lang="en-US" altLang="zh-CN" sz="2000" dirty="0" smtClean="0">
                          <a:latin typeface="+mn-ea"/>
                        </a:rPr>
                        <a:t>4byte</a:t>
                      </a:r>
                      <a:r>
                        <a:rPr lang="zh-CN" altLang="en-US" sz="2000" dirty="0" smtClean="0">
                          <a:latin typeface="+mn-ea"/>
                        </a:rPr>
                        <a:t>）</a:t>
                      </a:r>
                      <a:endParaRPr lang="en-US" altLang="zh-CN" sz="2000" dirty="0" smtClean="0">
                        <a:latin typeface="+mn-ea"/>
                      </a:endParaRPr>
                    </a:p>
                  </a:txBody>
                  <a:tcPr/>
                </a:tc>
              </a:tr>
              <a:tr h="472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</a:rPr>
                        <a:t>2.Input</a:t>
                      </a:r>
                      <a:r>
                        <a:rPr lang="zh-CN" altLang="en-US" sz="2000" dirty="0" smtClean="0">
                          <a:latin typeface="+mn-ea"/>
                        </a:rPr>
                        <a:t>笔数字段：</a:t>
                      </a:r>
                      <a:r>
                        <a:rPr lang="en-US" altLang="zh-CN" sz="2000" dirty="0" smtClean="0">
                          <a:latin typeface="+mn-ea"/>
                        </a:rPr>
                        <a:t>01                 </a:t>
                      </a:r>
                      <a:r>
                        <a:rPr lang="zh-CN" altLang="en-US" sz="2000" dirty="0" smtClean="0">
                          <a:latin typeface="+mn-ea"/>
                        </a:rPr>
                        <a:t>（</a:t>
                      </a:r>
                      <a:r>
                        <a:rPr lang="en-US" altLang="zh-CN" sz="2000" dirty="0" smtClean="0">
                          <a:latin typeface="+mn-ea"/>
                        </a:rPr>
                        <a:t>1byte</a:t>
                      </a:r>
                      <a:r>
                        <a:rPr lang="zh-CN" altLang="en-US" sz="2000" dirty="0" smtClean="0">
                          <a:latin typeface="+mn-ea"/>
                        </a:rPr>
                        <a:t>）</a:t>
                      </a:r>
                      <a:endParaRPr lang="en-US" altLang="zh-CN" sz="2000" dirty="0" smtClean="0">
                        <a:latin typeface="+mn-ea"/>
                      </a:endParaRPr>
                    </a:p>
                  </a:txBody>
                  <a:tcPr/>
                </a:tc>
              </a:tr>
              <a:tr h="532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</a:rPr>
                        <a:t>3.</a:t>
                      </a:r>
                      <a:r>
                        <a:rPr lang="zh-CN" altLang="en-US" sz="2000" dirty="0" smtClean="0">
                          <a:latin typeface="+mn-ea"/>
                        </a:rPr>
                        <a:t>上笔交易</a:t>
                      </a:r>
                      <a:r>
                        <a:rPr lang="en-US" altLang="zh-CN" sz="2000" dirty="0" smtClean="0">
                          <a:latin typeface="+mn-ea"/>
                        </a:rPr>
                        <a:t>output</a:t>
                      </a:r>
                      <a:r>
                        <a:rPr lang="zh-CN" altLang="en-US" sz="2000" dirty="0" smtClean="0">
                          <a:latin typeface="+mn-ea"/>
                        </a:rPr>
                        <a:t> </a:t>
                      </a:r>
                      <a:r>
                        <a:rPr lang="en-US" altLang="zh-CN" sz="2000" dirty="0" smtClean="0">
                          <a:latin typeface="+mn-ea"/>
                        </a:rPr>
                        <a:t>hash:ec3fe…45r5   </a:t>
                      </a:r>
                      <a:r>
                        <a:rPr lang="zh-CN" altLang="en-US" sz="2000" dirty="0" smtClean="0">
                          <a:latin typeface="+mn-ea"/>
                        </a:rPr>
                        <a:t>（</a:t>
                      </a:r>
                      <a:r>
                        <a:rPr lang="en-US" altLang="zh-CN" sz="2000" dirty="0" smtClean="0">
                          <a:latin typeface="+mn-ea"/>
                        </a:rPr>
                        <a:t>32byte</a:t>
                      </a:r>
                      <a:r>
                        <a:rPr lang="zh-CN" altLang="en-US" sz="2000" dirty="0" smtClean="0">
                          <a:latin typeface="+mn-ea"/>
                        </a:rPr>
                        <a:t>）</a:t>
                      </a:r>
                      <a:endParaRPr lang="en-US" altLang="zh-CN" sz="2000" dirty="0" smtClean="0">
                        <a:latin typeface="+mn-ea"/>
                      </a:endParaRPr>
                    </a:p>
                  </a:txBody>
                  <a:tcPr/>
                </a:tc>
              </a:tr>
              <a:tr h="47225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4.</a:t>
                      </a:r>
                      <a:r>
                        <a:rPr lang="zh-CN" altLang="en-US" sz="2000" dirty="0" smtClean="0">
                          <a:latin typeface="+mn-ea"/>
                        </a:rPr>
                        <a:t>上笔交易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索引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:01 00 00 00    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4byte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）</a:t>
                      </a:r>
                      <a:endParaRPr lang="en-US" altLang="zh-CN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225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5.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编写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scriptSig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07454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6.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通过上一笔交易的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hash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和</a:t>
                      </a:r>
                      <a:r>
                        <a:rPr lang="zh-CN" altLang="en-US" sz="2000" dirty="0" smtClean="0">
                          <a:latin typeface="+mn-ea"/>
                        </a:rPr>
                        <a:t>下一位拥有者的公钥</a:t>
                      </a:r>
                      <a:r>
                        <a:rPr lang="en-US" sz="2000" dirty="0" smtClean="0">
                          <a:latin typeface="+mn-ea"/>
                        </a:rPr>
                        <a:t>(Public key) </a:t>
                      </a:r>
                      <a:r>
                        <a:rPr lang="zh-CN" altLang="en-US" sz="2000" dirty="0" smtClean="0">
                          <a:latin typeface="+mn-ea"/>
                        </a:rPr>
                        <a:t>签署一个随机散列的数字签名，填入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scriptSig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，再填入其他字段。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0383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7.sequence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：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0xffffffff    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4byte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）（干什么用？）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1170</Words>
  <PresentationFormat>全屏显示(4:3)</PresentationFormat>
  <Paragraphs>93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比特币交易的相关概念</vt:lpstr>
      <vt:lpstr>比特币交易的相关概念</vt:lpstr>
      <vt:lpstr>区块链结构示意图</vt:lpstr>
      <vt:lpstr>区块结构示意图</vt:lpstr>
      <vt:lpstr>散列值(数字签名)的计算由来</vt:lpstr>
      <vt:lpstr>创建一个交易  交易是比特币系统最基本的操作。 交易格式： </vt:lpstr>
      <vt:lpstr>Input：记录钱的来源信息  previous output hash ：来源交易的散列值。  previous output index：来源交易的条目数。  scriptSig                         ： 一个脚本，包含以下内容                              &lt;一个字节的脚本OPCODE包含DER编码的                签名长度+1(一个字节的哈希码类型)&gt;                        |&lt; 实际DER编码的签名长度+1个字节的哈希码类型&gt;        |&lt;1字节脚本OPCODE包含公钥长度&gt;        |&lt;实际的公钥&gt;  output：记录钱的去向信息   scriptPubKey ：一个脚本，主要包含目标账户的地址 。   </vt:lpstr>
      <vt:lpstr>交易与交易之间的关系示意图</vt:lpstr>
      <vt:lpstr>签订一个交易的具体过程：</vt:lpstr>
      <vt:lpstr>幻灯片 10</vt:lpstr>
      <vt:lpstr>交易的发送</vt:lpstr>
      <vt:lpstr>比特币协议签名和公钥的区别</vt:lpstr>
      <vt:lpstr>Merkle Tree</vt:lpstr>
      <vt:lpstr>幻灯片 14</vt:lpstr>
      <vt:lpstr>Lock time 和sequence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比特币交易的相关概念</dc:title>
  <dc:creator>Administrator</dc:creator>
  <cp:lastModifiedBy>AutoBVT</cp:lastModifiedBy>
  <cp:revision>82</cp:revision>
  <dcterms:created xsi:type="dcterms:W3CDTF">2016-10-13T01:45:50Z</dcterms:created>
  <dcterms:modified xsi:type="dcterms:W3CDTF">2016-10-17T03:34:01Z</dcterms:modified>
</cp:coreProperties>
</file>