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挖矿的意义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1643050"/>
            <a:ext cx="6986614" cy="399575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让所有的参与者拥有相同的比特币交易数据。因为分布式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p2p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系统没有中央数据库，所以需要所有参与者参与和维护交易数据；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产生新的比特币。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分布式交易系统的一个重要问题是比特币被多次花费。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比特币系统的解决方案是大约每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分将没有被解决的交易打包成数据块，其中不能包含相同的和不完整的交易，以此解决被花费多次的问题。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71451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000" b="1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000" b="1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   </a:t>
            </a:r>
            <a:r>
              <a:rPr lang="zh-CN" altLang="en-US" sz="2000" dirty="0" smtClean="0">
                <a:latin typeface="+mn-ea"/>
                <a:ea typeface="+mn-ea"/>
              </a:rPr>
              <a:t>一旦矿工从矿池中得到消息，就会通过</a:t>
            </a:r>
            <a:r>
              <a:rPr lang="en-US" sz="2000" dirty="0" smtClean="0">
                <a:latin typeface="+mn-ea"/>
                <a:ea typeface="+mn-ea"/>
              </a:rPr>
              <a:t> </a:t>
            </a:r>
            <a:r>
              <a:rPr 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coinb1</a:t>
            </a:r>
            <a:r>
              <a:rPr lang="en-US" sz="2000" dirty="0" smtClean="0">
                <a:latin typeface="+mn-ea"/>
                <a:ea typeface="+mn-ea"/>
              </a:rPr>
              <a:t>, 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extranonce1</a:t>
            </a:r>
            <a:r>
              <a:rPr lang="en-US" sz="2000" dirty="0" smtClean="0">
                <a:latin typeface="+mn-ea"/>
                <a:ea typeface="+mn-ea"/>
              </a:rPr>
              <a:t>,</a:t>
            </a:r>
            <a:br>
              <a:rPr lang="en-US" sz="2000" dirty="0" smtClean="0">
                <a:latin typeface="+mn-ea"/>
                <a:ea typeface="+mn-ea"/>
              </a:rPr>
            </a:br>
            <a:r>
              <a:rPr lang="en-US" sz="2000" dirty="0" smtClean="0">
                <a:latin typeface="+mn-ea"/>
                <a:ea typeface="+mn-ea"/>
              </a:rPr>
              <a:t>      </a:t>
            </a:r>
            <a:r>
              <a:rPr lang="en-US" sz="2000" dirty="0" smtClean="0">
                <a:solidFill>
                  <a:srgbClr val="FFC000"/>
                </a:solidFill>
                <a:latin typeface="+mn-ea"/>
                <a:ea typeface="+mn-ea"/>
              </a:rPr>
              <a:t>extranonce2</a:t>
            </a:r>
            <a:r>
              <a:rPr lang="zh-CN" altLang="en-US" sz="2000" dirty="0" smtClean="0">
                <a:latin typeface="+mn-ea"/>
                <a:ea typeface="+mn-ea"/>
              </a:rPr>
              <a:t>和</a:t>
            </a:r>
            <a:r>
              <a:rPr lang="en-US" sz="2000" dirty="0" smtClean="0">
                <a:latin typeface="+mn-ea"/>
                <a:ea typeface="+mn-ea"/>
              </a:rPr>
              <a:t> </a:t>
            </a:r>
            <a:r>
              <a:rPr lang="en-US" sz="2000" dirty="0" smtClean="0">
                <a:solidFill>
                  <a:schemeClr val="tx2"/>
                </a:solidFill>
                <a:latin typeface="+mn-ea"/>
                <a:ea typeface="+mn-ea"/>
              </a:rPr>
              <a:t>coinb2</a:t>
            </a:r>
            <a:r>
              <a:rPr lang="en-US" sz="2000" dirty="0" smtClean="0">
                <a:latin typeface="+mn-ea"/>
                <a:ea typeface="+mn-ea"/>
              </a:rPr>
              <a:t> </a:t>
            </a:r>
            <a:r>
              <a:rPr lang="zh-CN" altLang="en-US" sz="2000" dirty="0" smtClean="0">
                <a:latin typeface="+mn-ea"/>
                <a:ea typeface="+mn-ea"/>
              </a:rPr>
              <a:t>组成</a:t>
            </a:r>
            <a:r>
              <a:rPr lang="en-US" sz="2000" dirty="0" err="1" smtClean="0">
                <a:latin typeface="+mn-ea"/>
                <a:ea typeface="+mn-ea"/>
              </a:rPr>
              <a:t>coinbase</a:t>
            </a:r>
            <a:r>
              <a:rPr lang="zh-CN" altLang="en-US" sz="2000" dirty="0" smtClean="0">
                <a:latin typeface="+mn-ea"/>
                <a:ea typeface="+mn-ea"/>
              </a:rPr>
              <a:t>交易。格式如图：</a:t>
            </a:r>
            <a:r>
              <a:rPr lang="zh-CN" altLang="en-US" sz="2000" dirty="0" smtClean="0">
                <a:latin typeface="+mn-ea"/>
              </a:rPr>
              <a:t/>
            </a:r>
            <a:br>
              <a:rPr lang="zh-CN" altLang="en-US" sz="2000" dirty="0" smtClean="0">
                <a:latin typeface="+mn-ea"/>
              </a:rPr>
            </a:b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000" b="1" dirty="0" smtClean="0">
                <a:latin typeface="仿宋" pitchFamily="49" charset="-122"/>
                <a:ea typeface="仿宋" pitchFamily="49" charset="-122"/>
              </a:rPr>
            </a:b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28802"/>
            <a:ext cx="4370007" cy="422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coinbase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交易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latin typeface="+mn-ea"/>
              </a:rPr>
              <a:t>coinbase</a:t>
            </a:r>
            <a:r>
              <a:rPr lang="zh-CN" altLang="en-US" sz="2000" dirty="0" smtClean="0">
                <a:latin typeface="+mn-ea"/>
              </a:rPr>
              <a:t>交易的结构类似于普通的交易，但有一些重要的区别：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普通交易从</a:t>
            </a:r>
            <a:r>
              <a:rPr lang="en-US" altLang="zh-CN" sz="2000" dirty="0" smtClean="0">
                <a:latin typeface="+mn-ea"/>
              </a:rPr>
              <a:t>inputs</a:t>
            </a:r>
            <a:r>
              <a:rPr lang="zh-CN" altLang="en-US" sz="2000" dirty="0" smtClean="0">
                <a:latin typeface="+mn-ea"/>
              </a:rPr>
              <a:t>传输到</a:t>
            </a:r>
            <a:r>
              <a:rPr lang="en-US" altLang="zh-CN" sz="2000" dirty="0" smtClean="0">
                <a:latin typeface="+mn-ea"/>
              </a:rPr>
              <a:t>outputs</a:t>
            </a:r>
            <a:r>
              <a:rPr lang="zh-CN" altLang="en-US" sz="2000" dirty="0" smtClean="0">
                <a:latin typeface="+mn-ea"/>
              </a:rPr>
              <a:t>，而</a:t>
            </a:r>
            <a:r>
              <a:rPr lang="en-US" altLang="zh-CN" sz="2000" dirty="0" err="1" smtClean="0">
                <a:latin typeface="+mn-ea"/>
              </a:rPr>
              <a:t>coinbase</a:t>
            </a:r>
            <a:r>
              <a:rPr lang="zh-CN" altLang="en-US" sz="2000" dirty="0" smtClean="0">
                <a:latin typeface="+mn-ea"/>
              </a:rPr>
              <a:t>交易中新的比特币是凭空产生的，之前交易的</a:t>
            </a:r>
            <a:r>
              <a:rPr lang="en-US" altLang="zh-CN" sz="2000" dirty="0" smtClean="0">
                <a:latin typeface="+mn-ea"/>
              </a:rPr>
              <a:t>hash</a:t>
            </a:r>
            <a:r>
              <a:rPr lang="zh-CN" altLang="en-US" sz="2000" dirty="0" smtClean="0">
                <a:latin typeface="+mn-ea"/>
              </a:rPr>
              <a:t>值和索引与</a:t>
            </a:r>
            <a:r>
              <a:rPr lang="en-US" altLang="zh-CN" sz="2000" dirty="0" err="1" smtClean="0">
                <a:latin typeface="+mn-ea"/>
              </a:rPr>
              <a:t>coinbase</a:t>
            </a:r>
            <a:r>
              <a:rPr lang="zh-CN" altLang="en-US" sz="2000" dirty="0" smtClean="0">
                <a:latin typeface="+mn-ea"/>
              </a:rPr>
              <a:t>交易无关。开头的</a:t>
            </a:r>
            <a:r>
              <a:rPr lang="en-US" altLang="zh-CN" sz="2000" dirty="0" smtClean="0">
                <a:latin typeface="+mn-ea"/>
              </a:rPr>
              <a:t>script</a:t>
            </a:r>
            <a:r>
              <a:rPr lang="zh-CN" altLang="en-US" sz="2000" dirty="0" smtClean="0">
                <a:latin typeface="+mn-ea"/>
              </a:rPr>
              <a:t>脚本是</a:t>
            </a:r>
            <a:r>
              <a:rPr lang="en-US" altLang="zh-CN" sz="2000" dirty="0" err="1" smtClean="0">
                <a:latin typeface="+mn-ea"/>
              </a:rPr>
              <a:t>scriptSig</a:t>
            </a:r>
            <a:r>
              <a:rPr lang="zh-CN" altLang="en-US" sz="2000" dirty="0" smtClean="0">
                <a:latin typeface="+mn-ea"/>
              </a:rPr>
              <a:t>，内容用来证明接下来的比特币的拥有者（许多矿工会隐藏该段交易信息）。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其中的</a:t>
            </a:r>
            <a:r>
              <a:rPr lang="en-US" altLang="zh-CN" sz="2000" dirty="0" smtClean="0">
                <a:latin typeface="+mn-ea"/>
              </a:rPr>
              <a:t>value</a:t>
            </a:r>
            <a:r>
              <a:rPr lang="zh-CN" altLang="en-US" sz="2000" dirty="0" smtClean="0">
                <a:latin typeface="+mn-ea"/>
              </a:rPr>
              <a:t>字段，是处理交易的奖励</a:t>
            </a:r>
            <a:r>
              <a:rPr lang="en-US" altLang="zh-CN" sz="2000" dirty="0" smtClean="0">
                <a:latin typeface="+mn-ea"/>
              </a:rPr>
              <a:t>+</a:t>
            </a:r>
            <a:r>
              <a:rPr lang="zh-CN" altLang="en-US" sz="2000" dirty="0" smtClean="0">
                <a:latin typeface="+mn-ea"/>
              </a:rPr>
              <a:t>交易处理剩下的小费；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第二个</a:t>
            </a:r>
            <a:r>
              <a:rPr lang="en-US" altLang="zh-CN" sz="2000" dirty="0" smtClean="0">
                <a:latin typeface="+mn-ea"/>
              </a:rPr>
              <a:t>script</a:t>
            </a:r>
            <a:r>
              <a:rPr lang="zh-CN" altLang="en-US" sz="2000" dirty="0" smtClean="0">
                <a:latin typeface="+mn-ea"/>
              </a:rPr>
              <a:t>脚本是</a:t>
            </a:r>
            <a:r>
              <a:rPr lang="en-US" altLang="zh-CN" sz="2000" dirty="0" err="1" smtClean="0">
                <a:latin typeface="+mn-ea"/>
              </a:rPr>
              <a:t>scriptPubKey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指定比特币的接受者。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成功事务的提交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当成功计算出一个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值，可以提交如下格式的一个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给矿池：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sz="2000" dirty="0" smtClean="0">
                <a:latin typeface="+mn-ea"/>
              </a:rPr>
              <a:t>{"method": "</a:t>
            </a:r>
            <a:r>
              <a:rPr lang="en-US" sz="2000" dirty="0" err="1" smtClean="0">
                <a:latin typeface="+mn-ea"/>
              </a:rPr>
              <a:t>mining.submit</a:t>
            </a:r>
            <a:r>
              <a:rPr lang="en-US" sz="2000" dirty="0" smtClean="0">
                <a:latin typeface="+mn-ea"/>
              </a:rPr>
              <a:t>", "</a:t>
            </a:r>
            <a:r>
              <a:rPr lang="en-US" sz="2000" dirty="0" err="1" smtClean="0">
                <a:latin typeface="+mn-ea"/>
              </a:rPr>
              <a:t>params</a:t>
            </a:r>
            <a:r>
              <a:rPr lang="en-US" sz="2000" dirty="0" smtClean="0">
                <a:latin typeface="+mn-ea"/>
              </a:rPr>
              <a:t>": ["kens.worker1", "58af8db7", "00000000", "53058d7b", "e8832204"], "id":4}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参数分别是：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+mn-ea"/>
              </a:rPr>
              <a:t>worker name, job id, extranonce2, time, header nonce</a:t>
            </a: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如果完成这一份任务，矿工就会得到一个份额；如果得到的</a:t>
            </a:r>
            <a:r>
              <a:rPr lang="en-US" altLang="zh-CN" sz="2000" dirty="0" smtClean="0">
                <a:latin typeface="+mn-ea"/>
              </a:rPr>
              <a:t>hash</a:t>
            </a:r>
            <a:r>
              <a:rPr lang="zh-CN" altLang="en-US" sz="2000" dirty="0" smtClean="0">
                <a:latin typeface="+mn-ea"/>
              </a:rPr>
              <a:t>值也满足了该交易的比特币难度，则表明矿被成功开采，交易被成功处理，参与计算的每个人都会得到相应的报酬。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285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+mn-ea"/>
                <a:ea typeface="+mn-ea"/>
              </a:rPr>
              <a:t>新的问题：</a:t>
            </a: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>1.</a:t>
            </a:r>
            <a:r>
              <a:rPr lang="zh-CN" altLang="en-US" sz="2000" dirty="0" smtClean="0">
                <a:latin typeface="+mn-ea"/>
                <a:ea typeface="+mn-ea"/>
              </a:rPr>
              <a:t>如何阻止大家任意的处理交易？</a:t>
            </a: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>2.</a:t>
            </a:r>
            <a:r>
              <a:rPr lang="zh-CN" altLang="en-US" sz="2000" dirty="0" smtClean="0">
                <a:latin typeface="+mn-ea"/>
                <a:ea typeface="+mn-ea"/>
              </a:rPr>
              <a:t>怎样确定谁挖到了矿？</a:t>
            </a: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>3.</a:t>
            </a:r>
            <a:r>
              <a:rPr lang="zh-CN" altLang="en-US" sz="2000" dirty="0" smtClean="0">
                <a:latin typeface="+mn-ea"/>
                <a:ea typeface="+mn-ea"/>
              </a:rPr>
              <a:t>网络如何确定一个数据块是有效的？</a:t>
            </a: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en-US" altLang="zh-CN" sz="2000" dirty="0" smtClean="0">
                <a:latin typeface="+mn-ea"/>
                <a:ea typeface="+mn-ea"/>
              </a:rPr>
              <a:t/>
            </a:r>
            <a:br>
              <a:rPr lang="en-US" altLang="zh-CN" sz="2000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比特币系统的解决方案是：将挖矿采用一种非常困难的</a:t>
            </a:r>
            <a:r>
              <a:rPr lang="en-US" altLang="en-US" sz="2000" dirty="0" smtClean="0">
                <a:latin typeface="+mn-ea"/>
                <a:ea typeface="+mn-ea"/>
              </a:rPr>
              <a:t>proof-of-work</a:t>
            </a:r>
            <a:r>
              <a:rPr lang="zh-CN" altLang="en-US" sz="2000" dirty="0" smtClean="0">
                <a:latin typeface="+mn-ea"/>
                <a:ea typeface="+mn-ea"/>
              </a:rPr>
              <a:t>技术去实现，使挖矿需要提供非常庞大的计算工作去实现，但却又让网络中的节点很容易去证明一个数据块被成功处理。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0070C0"/>
                </a:solidFill>
              </a:rPr>
              <a:t>形成区块链</a:t>
            </a:r>
            <a:r>
              <a:rPr lang="zh-CN" altLang="en-US" sz="2000" dirty="0" smtClean="0"/>
              <a:t>：每个被开采的矿又引用之前的交易块，以此方式一直链接到第一笔比特币交易数据块。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>
                <a:solidFill>
                  <a:srgbClr val="0070C0"/>
                </a:solidFill>
              </a:rPr>
              <a:t>区块链作用</a:t>
            </a:r>
            <a:r>
              <a:rPr lang="zh-CN" altLang="en-US" sz="2000" dirty="0" smtClean="0"/>
              <a:t>：能够确保所有节点对交易记录有一致的意见，也确保没有人能够篡改区块链中的交易。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只要没有人能提供的算力超过整个网络算力的一半，就没有人能够控制区块链。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为了鼓励矿工采矿，交易系统会奖励一定数量的比特币给成功处理交易的矿工。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矿池是如何工作的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要想得到想要的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值，需要不断的改变输入参数，经过</a:t>
            </a:r>
            <a:r>
              <a:rPr lang="en-US" sz="2000" dirty="0" smtClean="0"/>
              <a:t>double SHA-256</a:t>
            </a:r>
            <a:r>
              <a:rPr lang="zh-CN" altLang="en-US" sz="2000" dirty="0" smtClean="0"/>
              <a:t>算法计算出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结果，直到找到正确的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值。这个方法就是我们说的难于找到却又便于验证的比特币“</a:t>
            </a:r>
            <a:r>
              <a:rPr lang="en-US" sz="2000" dirty="0" smtClean="0"/>
              <a:t>proof-of-work”</a:t>
            </a:r>
            <a:r>
              <a:rPr lang="zh-CN" altLang="en-US" sz="2000" dirty="0" smtClean="0"/>
              <a:t>技术。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998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200" b="1" dirty="0" smtClean="0">
                <a:latin typeface="仿宋" pitchFamily="49" charset="-122"/>
                <a:ea typeface="仿宋" pitchFamily="49" charset="-122"/>
              </a:rPr>
              <a:t>数据块结构示意图：</a:t>
            </a:r>
            <a:r>
              <a:rPr lang="en-US" altLang="zh-CN" sz="22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200" b="1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000" b="1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sz="2200" dirty="0" smtClean="0">
                <a:latin typeface="+mn-ea"/>
                <a:ea typeface="+mn-ea"/>
              </a:rPr>
              <a:t>1.</a:t>
            </a:r>
            <a:r>
              <a:rPr lang="zh-CN" altLang="en-US" sz="2200" dirty="0" smtClean="0">
                <a:latin typeface="+mn-ea"/>
                <a:ea typeface="+mn-ea"/>
              </a:rPr>
              <a:t>协议版本号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en-US" altLang="zh-CN" sz="2200" dirty="0" smtClean="0">
                <a:latin typeface="+mn-ea"/>
                <a:ea typeface="+mn-ea"/>
              </a:rPr>
              <a:t>2.</a:t>
            </a:r>
            <a:r>
              <a:rPr lang="zh-CN" altLang="en-US" sz="2200" dirty="0" smtClean="0">
                <a:latin typeface="+mn-ea"/>
                <a:ea typeface="+mn-ea"/>
              </a:rPr>
              <a:t>上一区块的</a:t>
            </a:r>
            <a:r>
              <a:rPr lang="en-US" altLang="zh-CN" sz="2200" dirty="0" smtClean="0">
                <a:latin typeface="+mn-ea"/>
                <a:ea typeface="+mn-ea"/>
              </a:rPr>
              <a:t>hash</a:t>
            </a:r>
            <a:r>
              <a:rPr lang="zh-CN" altLang="en-US" sz="2200" dirty="0" smtClean="0">
                <a:latin typeface="+mn-ea"/>
                <a:ea typeface="+mn-ea"/>
              </a:rPr>
              <a:t>值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en-US" altLang="zh-CN" sz="2200" dirty="0" smtClean="0">
                <a:latin typeface="+mn-ea"/>
                <a:ea typeface="+mn-ea"/>
              </a:rPr>
              <a:t>3.Merkle</a:t>
            </a:r>
            <a:r>
              <a:rPr lang="zh-CN" altLang="en-US" sz="2200" dirty="0" smtClean="0">
                <a:latin typeface="+mn-ea"/>
                <a:ea typeface="+mn-ea"/>
              </a:rPr>
              <a:t>根，区块中所有交易的</a:t>
            </a:r>
            <a:r>
              <a:rPr lang="en-US" altLang="zh-CN" sz="2200" dirty="0" smtClean="0">
                <a:latin typeface="+mn-ea"/>
                <a:ea typeface="+mn-ea"/>
              </a:rPr>
              <a:t>hash</a:t>
            </a:r>
            <a:r>
              <a:rPr lang="zh-CN" altLang="en-US" sz="2200" dirty="0" smtClean="0">
                <a:latin typeface="+mn-ea"/>
                <a:ea typeface="+mn-ea"/>
              </a:rPr>
              <a:t>值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en-US" altLang="zh-CN" sz="2200" dirty="0" smtClean="0">
                <a:latin typeface="+mn-ea"/>
                <a:ea typeface="+mn-ea"/>
              </a:rPr>
              <a:t>4.timestamp</a:t>
            </a:r>
            <a:r>
              <a:rPr lang="zh-CN" altLang="en-US" sz="2200" dirty="0" smtClean="0">
                <a:latin typeface="+mn-ea"/>
                <a:ea typeface="+mn-ea"/>
              </a:rPr>
              <a:t>：时间戳（当所有</a:t>
            </a:r>
            <a:r>
              <a:rPr lang="en-US" altLang="zh-CN" sz="2200" dirty="0" smtClean="0">
                <a:latin typeface="+mn-ea"/>
                <a:ea typeface="+mn-ea"/>
              </a:rPr>
              <a:t>nonce</a:t>
            </a:r>
            <a:r>
              <a:rPr lang="zh-CN" altLang="en-US" sz="2200" dirty="0" smtClean="0">
                <a:latin typeface="+mn-ea"/>
                <a:ea typeface="+mn-ea"/>
              </a:rPr>
              <a:t>都不能得到正确的</a:t>
            </a:r>
            <a:r>
              <a:rPr lang="en-US" altLang="zh-CN" sz="2200" dirty="0" smtClean="0">
                <a:latin typeface="+mn-ea"/>
                <a:ea typeface="+mn-ea"/>
              </a:rPr>
              <a:t>hash</a:t>
            </a:r>
            <a:r>
              <a:rPr lang="zh-CN" altLang="en-US" sz="2200" dirty="0" smtClean="0">
                <a:latin typeface="+mn-ea"/>
                <a:ea typeface="+mn-ea"/>
              </a:rPr>
              <a:t>，就要改变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en-US" altLang="zh-CN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时间戳继续改变</a:t>
            </a:r>
            <a:r>
              <a:rPr lang="en-US" altLang="zh-CN" sz="2200" dirty="0" smtClean="0">
                <a:latin typeface="+mn-ea"/>
                <a:ea typeface="+mn-ea"/>
              </a:rPr>
              <a:t>nonce</a:t>
            </a:r>
            <a:r>
              <a:rPr lang="zh-CN" altLang="en-US" sz="2200" dirty="0" smtClean="0">
                <a:latin typeface="+mn-ea"/>
                <a:ea typeface="+mn-ea"/>
              </a:rPr>
              <a:t>继续生成新的</a:t>
            </a:r>
            <a:r>
              <a:rPr lang="en-US" altLang="zh-CN" sz="2200" dirty="0" smtClean="0">
                <a:latin typeface="+mn-ea"/>
                <a:ea typeface="+mn-ea"/>
              </a:rPr>
              <a:t>hash</a:t>
            </a:r>
            <a:r>
              <a:rPr lang="zh-CN" altLang="en-US" sz="2200" dirty="0" smtClean="0">
                <a:latin typeface="+mn-ea"/>
                <a:ea typeface="+mn-ea"/>
              </a:rPr>
              <a:t>值）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en-US" altLang="zh-CN" sz="2200" dirty="0" smtClean="0">
                <a:latin typeface="+mn-ea"/>
                <a:ea typeface="+mn-ea"/>
              </a:rPr>
              <a:t>5.bits</a:t>
            </a:r>
            <a:r>
              <a:rPr lang="zh-CN" altLang="en-US" sz="2200" dirty="0" smtClean="0">
                <a:latin typeface="+mn-ea"/>
                <a:ea typeface="+mn-ea"/>
              </a:rPr>
              <a:t>：开采难度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en-US" altLang="zh-CN" sz="2200" dirty="0" smtClean="0">
                <a:latin typeface="+mn-ea"/>
                <a:ea typeface="+mn-ea"/>
              </a:rPr>
              <a:t>6.nonce</a:t>
            </a:r>
            <a:r>
              <a:rPr lang="zh-CN" altLang="en-US" sz="2200" dirty="0" smtClean="0">
                <a:latin typeface="+mn-ea"/>
                <a:ea typeface="+mn-ea"/>
              </a:rPr>
              <a:t>是一个随机值，为了产生新的</a:t>
            </a:r>
            <a:r>
              <a:rPr lang="en-US" altLang="zh-CN" sz="2200" dirty="0" smtClean="0">
                <a:latin typeface="+mn-ea"/>
                <a:ea typeface="+mn-ea"/>
              </a:rPr>
              <a:t>hash</a:t>
            </a:r>
            <a:r>
              <a:rPr lang="zh-CN" altLang="en-US" sz="2200" dirty="0" smtClean="0">
                <a:latin typeface="+mn-ea"/>
                <a:ea typeface="+mn-ea"/>
              </a:rPr>
              <a:t>值（最困难的部分就是找到它）</a:t>
            </a:r>
            <a:endParaRPr lang="zh-CN" altLang="en-US" sz="22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00305"/>
            <a:ext cx="6415005" cy="384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nonce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hash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值的对应关系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000" b="1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000" b="1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en-US" sz="1800" dirty="0" smtClean="0">
                <a:latin typeface="+mn-ea"/>
                <a:ea typeface="+mn-ea"/>
              </a:rPr>
              <a:t>可见，</a:t>
            </a:r>
            <a:r>
              <a:rPr lang="en-US" altLang="zh-CN" sz="1800" dirty="0" smtClean="0">
                <a:latin typeface="+mn-ea"/>
                <a:ea typeface="+mn-ea"/>
              </a:rPr>
              <a:t>hash</a:t>
            </a:r>
            <a:r>
              <a:rPr lang="zh-CN" altLang="en-US" sz="1800" dirty="0" smtClean="0">
                <a:latin typeface="+mn-ea"/>
                <a:ea typeface="+mn-ea"/>
              </a:rPr>
              <a:t>值前面的</a:t>
            </a:r>
            <a:r>
              <a:rPr lang="en-US" altLang="zh-CN" sz="1800" dirty="0" smtClean="0">
                <a:latin typeface="+mn-ea"/>
                <a:ea typeface="+mn-ea"/>
              </a:rPr>
              <a:t>0</a:t>
            </a:r>
            <a:r>
              <a:rPr lang="zh-CN" altLang="en-US" sz="1800" dirty="0" smtClean="0">
                <a:latin typeface="+mn-ea"/>
                <a:ea typeface="+mn-ea"/>
              </a:rPr>
              <a:t>越多，运算量就越大，难度也就越大</a:t>
            </a:r>
            <a:r>
              <a:rPr lang="zh-CN" altLang="en-US" sz="1800" dirty="0" smtClean="0">
                <a:latin typeface="+mn-ea"/>
                <a:ea typeface="+mn-ea"/>
              </a:rPr>
              <a:t>。 </a:t>
            </a:r>
            <a:r>
              <a:rPr lang="en-US" altLang="zh-CN" sz="1800" smtClean="0">
                <a:latin typeface="+mn-ea"/>
                <a:ea typeface="+mn-ea"/>
              </a:rPr>
              <a:t>?????</a:t>
            </a:r>
            <a:endParaRPr lang="zh-CN" altLang="en-US" sz="18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6357982" cy="33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+mn-ea"/>
                <a:ea typeface="+mn-ea"/>
              </a:rPr>
              <a:t>当不断改变随机数的值，计算出符合难度范围的</a:t>
            </a:r>
            <a:r>
              <a:rPr lang="en-US" altLang="zh-CN" sz="2000" dirty="0" smtClean="0">
                <a:latin typeface="+mn-ea"/>
                <a:ea typeface="+mn-ea"/>
              </a:rPr>
              <a:t>hash</a:t>
            </a:r>
            <a:r>
              <a:rPr lang="zh-CN" altLang="en-US" sz="2000" dirty="0" smtClean="0">
                <a:latin typeface="+mn-ea"/>
                <a:ea typeface="+mn-ea"/>
              </a:rPr>
              <a:t>值，数据块就变成下面格式：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1" y="1428736"/>
            <a:ext cx="652381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矿池与矿工之间的通信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矿池需要做到：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高效的为矿工提供工作并且快速的收集她们的运算结果；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确保不会分配重复的工作；</a:t>
            </a:r>
            <a:r>
              <a:rPr lang="en-US" altLang="zh-CN" sz="2000" dirty="0" smtClean="0"/>
              <a:t>3.</a:t>
            </a:r>
            <a:r>
              <a:rPr lang="zh-CN" altLang="en-US" sz="2000" dirty="0" smtClean="0"/>
              <a:t>确保被处理的数据块还没有被处理。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解决矿池的分配任务速度跟不上矿工的处理速度问题？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办法就是允许矿工在</a:t>
            </a:r>
            <a:r>
              <a:rPr lang="en-US" altLang="zh-CN" sz="2000" dirty="0" err="1" smtClean="0"/>
              <a:t>coinbase</a:t>
            </a:r>
            <a:r>
              <a:rPr lang="zh-CN" altLang="en-US" sz="2000" dirty="0" smtClean="0"/>
              <a:t>事务中新增额外的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值，这样的话，其他矿工在挖矿前，就必须要先验证当前</a:t>
            </a:r>
            <a:r>
              <a:rPr lang="en-US" sz="2000" dirty="0" err="1" smtClean="0"/>
              <a:t>Merkle</a:t>
            </a:r>
            <a:r>
              <a:rPr lang="zh-CN" altLang="en-US" sz="2000" dirty="0" smtClean="0"/>
              <a:t>哈希树的正确性，然后才能开始挖矿。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b="1" dirty="0" smtClean="0">
                <a:latin typeface="+mn-ea"/>
              </a:rPr>
              <a:t>矿池发给矿工的信息格式见下图：</a:t>
            </a:r>
            <a:endParaRPr lang="en-US" altLang="zh-CN" sz="2000" b="1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71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第一行是矿池服务器的一个订阅信息，</a:t>
            </a:r>
            <a:r>
              <a:rPr lang="en-US" altLang="zh-CN" sz="2000" dirty="0" smtClean="0"/>
              <a:t>”</a:t>
            </a:r>
            <a:r>
              <a:rPr lang="en-US" sz="2000" dirty="0" smtClean="0"/>
              <a:t>4bc6af58 ”</a:t>
            </a:r>
            <a:r>
              <a:rPr lang="zh-CN" altLang="en-US" sz="2000" dirty="0" smtClean="0"/>
              <a:t>是创建该交易块时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的初始值，每一个矿工的该初始值均不相同，以保证不会做重复的工作，</a:t>
            </a:r>
            <a:r>
              <a:rPr lang="en-US" altLang="zh-CN" sz="2000" dirty="0" smtClean="0"/>
              <a:t>”4”</a:t>
            </a:r>
            <a:r>
              <a:rPr lang="zh-CN" altLang="en-US" sz="2000" dirty="0" smtClean="0"/>
              <a:t>是矿工经过运算后，自己设定的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值的长度；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第二行</a:t>
            </a:r>
            <a:r>
              <a:rPr lang="en-US" sz="2000" dirty="0" err="1" smtClean="0"/>
              <a:t>mining.set_difficulty</a:t>
            </a:r>
            <a:r>
              <a:rPr lang="zh-CN" altLang="en-US" sz="2000" dirty="0" smtClean="0"/>
              <a:t>是发给矿工的一个消息，</a:t>
            </a:r>
            <a:r>
              <a:rPr lang="en-US" altLang="zh-CN" sz="2000" dirty="0" smtClean="0"/>
              <a:t>’’16”</a:t>
            </a:r>
            <a:r>
              <a:rPr lang="zh-CN" altLang="en-US" sz="2000" dirty="0" smtClean="0"/>
              <a:t>代表难度；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第三行</a:t>
            </a:r>
            <a:r>
              <a:rPr lang="en-US" sz="2000" dirty="0" err="1" smtClean="0"/>
              <a:t>mining.notify</a:t>
            </a:r>
            <a:r>
              <a:rPr lang="zh-CN" altLang="en-US" sz="2000" dirty="0" smtClean="0"/>
              <a:t>是给矿工的通知信息，具体格式如下：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01305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785794"/>
            <a:ext cx="4572032" cy="142876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14686"/>
            <a:ext cx="8229600" cy="3500462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job_id</a:t>
            </a:r>
            <a:r>
              <a:rPr lang="zh-CN" altLang="en-US" sz="2000" dirty="0" smtClean="0"/>
              <a:t>是当挖矿任务成功后，返回的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err="1" smtClean="0"/>
              <a:t>prevhash</a:t>
            </a:r>
            <a:r>
              <a:rPr lang="zh-CN" altLang="en-US" sz="2000" dirty="0" smtClean="0"/>
              <a:t>是前一交易区块的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值；</a:t>
            </a:r>
            <a:endParaRPr lang="en-US" altLang="zh-CN" sz="2000" dirty="0" smtClean="0"/>
          </a:p>
          <a:p>
            <a:r>
              <a:rPr lang="en-US" altLang="zh-CN" sz="2000" dirty="0" smtClean="0"/>
              <a:t>version</a:t>
            </a:r>
            <a:r>
              <a:rPr lang="zh-CN" altLang="en-US" sz="2000" dirty="0" smtClean="0"/>
              <a:t>是区块的协议号；</a:t>
            </a:r>
            <a:endParaRPr lang="en-US" altLang="zh-CN" sz="2000" dirty="0" smtClean="0"/>
          </a:p>
          <a:p>
            <a:r>
              <a:rPr lang="en-US" altLang="zh-CN" sz="2000" dirty="0" err="1" smtClean="0"/>
              <a:t>nbits</a:t>
            </a:r>
            <a:r>
              <a:rPr lang="zh-CN" altLang="en-US" sz="2000" dirty="0" smtClean="0"/>
              <a:t>表示区块难度；</a:t>
            </a:r>
            <a:endParaRPr lang="en-US" altLang="zh-CN" sz="2000" dirty="0" smtClean="0"/>
          </a:p>
          <a:p>
            <a:r>
              <a:rPr lang="en-US" altLang="zh-CN" sz="2000" dirty="0" err="1" smtClean="0"/>
              <a:t>ntime</a:t>
            </a:r>
            <a:r>
              <a:rPr lang="zh-CN" altLang="en-US" sz="2000" dirty="0" smtClean="0"/>
              <a:t>表示一个不太准确的时间戳；</a:t>
            </a:r>
            <a:endParaRPr lang="en-US" altLang="zh-CN" sz="2000" dirty="0" smtClean="0"/>
          </a:p>
          <a:p>
            <a:r>
              <a:rPr lang="en-US" altLang="zh-CN" sz="2000" dirty="0" smtClean="0"/>
              <a:t>coinb1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coinb2</a:t>
            </a:r>
            <a:r>
              <a:rPr lang="zh-CN" altLang="en-US" sz="2000" dirty="0" smtClean="0"/>
              <a:t>是允许矿工修改的字段，</a:t>
            </a:r>
            <a:r>
              <a:rPr lang="en-US" altLang="zh-CN" sz="2000" dirty="0" smtClean="0"/>
              <a:t>coinb1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extranonce1</a:t>
            </a:r>
            <a:r>
              <a:rPr lang="zh-CN" altLang="en-US" sz="2000" dirty="0" smtClean="0"/>
              <a:t>是起始值，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coinb2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extranonce2</a:t>
            </a:r>
            <a:r>
              <a:rPr lang="zh-CN" altLang="en-US" sz="2000" dirty="0" smtClean="0"/>
              <a:t>是经过计算后矿工得出的值；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merkle_branch</a:t>
            </a:r>
            <a:r>
              <a:rPr lang="zh-CN" altLang="en-US" sz="2000" dirty="0" smtClean="0"/>
              <a:t>为了让矿工重新验证</a:t>
            </a:r>
            <a:r>
              <a:rPr lang="en-US" sz="2000" dirty="0" err="1" smtClean="0"/>
              <a:t>Merkle</a:t>
            </a:r>
            <a:r>
              <a:rPr lang="en-US" sz="2000" dirty="0" smtClean="0"/>
              <a:t> hash</a:t>
            </a:r>
            <a:r>
              <a:rPr lang="zh-CN" altLang="en-US" sz="2000" dirty="0" smtClean="0"/>
              <a:t>的正确与否；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clean_jobs</a:t>
            </a:r>
            <a:r>
              <a:rPr lang="zh-CN" altLang="en-US" sz="2000" dirty="0" smtClean="0"/>
              <a:t>表示矿工是否需要重新启动采矿工作；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290"/>
            <a:ext cx="687762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601</Words>
  <PresentationFormat>全屏显示(4:3)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挖矿的意义</vt:lpstr>
      <vt:lpstr>新的问题： 1.如何阻止大家任意的处理交易？ 2.怎样确定谁挖到了矿？ 3.网络如何确定一个数据块是有效的？  比特币系统的解决方案是：将挖矿采用一种非常困难的proof-of-work技术去实现，使挖矿需要提供非常庞大的计算工作去实现，但却又让网络中的节点很容易去证明一个数据块被成功处理。</vt:lpstr>
      <vt:lpstr>矿池是如何工作的</vt:lpstr>
      <vt:lpstr>数据块结构示意图：  1.协议版本号 2.上一区块的hash值 3.Merkle根，区块中所有交易的hash值 4.timestamp：时间戳（当所有nonce都不能得到正确的hash，就要改变   时间戳继续改变nonce继续生成新的hash值） 5.bits：开采难度 6.nonce是一个随机值，为了产生新的hash值（最困难的部分就是找到它）</vt:lpstr>
      <vt:lpstr>nonce和hash值的对应关系  可见，hash值前面的0越多，运算量就越大，难度也就越大。 ?????</vt:lpstr>
      <vt:lpstr>当不断改变随机数的值，计算出符合难度范围的hash值，数据块就变成下面格式：</vt:lpstr>
      <vt:lpstr>矿池与矿工之间的通信</vt:lpstr>
      <vt:lpstr>幻灯片 8</vt:lpstr>
      <vt:lpstr>幻灯片 9</vt:lpstr>
      <vt:lpstr>     一旦矿工从矿池中得到消息，就会通过 coinb1, extranonce1,       extranonce2和 coinb2 组成coinbase交易。格式如图：  </vt:lpstr>
      <vt:lpstr>coinbase交易</vt:lpstr>
      <vt:lpstr>成功事务的提交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矿池的意义</dc:title>
  <dc:creator>Administrator</dc:creator>
  <cp:lastModifiedBy>AutoBVT</cp:lastModifiedBy>
  <cp:revision>126</cp:revision>
  <dcterms:created xsi:type="dcterms:W3CDTF">2016-10-17T05:57:01Z</dcterms:created>
  <dcterms:modified xsi:type="dcterms:W3CDTF">2016-10-22T09:30:29Z</dcterms:modified>
</cp:coreProperties>
</file>