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712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85786" y="1142984"/>
          <a:ext cx="7262842" cy="484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5976958"/>
              </a:tblGrid>
              <a:tr h="445958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91136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宋体" pitchFamily="2" charset="-122"/>
                          <a:ea typeface="宋体" pitchFamily="2" charset="-122"/>
                        </a:rPr>
                        <a:t>私钥</a:t>
                      </a:r>
                      <a:endParaRPr lang="zh-CN" altLang="en-US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可以根据算法生成公钥，公钥可以根据哈希算法生成地址，一个私钥对应一个地址，私钥通过签名交易以证明对对应地址的所有权</a:t>
                      </a:r>
                      <a:endParaRPr lang="zh-CN" altLang="en-US" dirty="0"/>
                    </a:p>
                  </a:txBody>
                  <a:tcPr/>
                </a:tc>
              </a:tr>
              <a:tr h="4171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由私钥通过一定算法生成，可用来接收交易</a:t>
                      </a:r>
                      <a:endParaRPr lang="zh-CN" altLang="en-US" dirty="0"/>
                    </a:p>
                  </a:txBody>
                  <a:tcPr/>
                </a:tc>
              </a:tr>
              <a:tr h="42627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钱包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对私钥地址等生成和管理，发起交易的软件</a:t>
                      </a:r>
                      <a:endParaRPr lang="zh-CN" altLang="en-US" dirty="0"/>
                    </a:p>
                  </a:txBody>
                  <a:tcPr/>
                </a:tc>
              </a:tr>
              <a:tr h="43938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对等网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组成网络的节点之间地位平等，功能相同，没有主从之分</a:t>
                      </a:r>
                      <a:endParaRPr lang="zh-CN" altLang="en-US" dirty="0"/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挖矿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整理交易记录形成区块，通过改变区块中的随机数，找出一个符合要求的区块哈希值的过程，并由此获得相应奖励</a:t>
                      </a:r>
                      <a:endParaRPr lang="zh-CN" altLang="en-US" dirty="0"/>
                    </a:p>
                  </a:txBody>
                  <a:tcPr/>
                </a:tc>
              </a:tr>
              <a:tr h="6113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交易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货币所有权从一个地址转移到另一个地址的过程，付款方用对应的私钥对交易单签名证明对付款地址的所有权</a:t>
                      </a:r>
                      <a:endParaRPr lang="zh-CN" altLang="en-US" dirty="0"/>
                    </a:p>
                  </a:txBody>
                  <a:tcPr/>
                </a:tc>
              </a:tr>
              <a:tr h="74597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区块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由区块头部和交易记录等组成，区块头部由版本号，上一个区块哈希值，交易记录</a:t>
                      </a:r>
                      <a:r>
                        <a:rPr lang="en-US" altLang="zh-CN" dirty="0" smtClean="0"/>
                        <a:t>Merkle</a:t>
                      </a:r>
                      <a:r>
                        <a:rPr lang="zh-CN" altLang="en-US" dirty="0" smtClean="0"/>
                        <a:t>根，时间戳，随机数等组成</a:t>
                      </a:r>
                      <a:r>
                        <a:rPr lang="zh-CN" altLang="en-US" dirty="0" smtClean="0"/>
                        <a:t>；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5786" y="285728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·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数字货币概念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·</a:t>
            </a:r>
            <a:endParaRPr lang="zh-CN" altLang="en-US" sz="24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85786" y="1214422"/>
          <a:ext cx="7358114" cy="381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6143668"/>
              </a:tblGrid>
              <a:tr h="41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555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矿工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贡献出自己的带宽和算力进行挖矿以获得系统奖赏，交易费用的人</a:t>
                      </a:r>
                      <a:endParaRPr lang="zh-CN" altLang="en-US" dirty="0"/>
                    </a:p>
                  </a:txBody>
                  <a:tcPr/>
                </a:tc>
              </a:tr>
              <a:tr h="63038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要求算出区块哈希前部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的数量越多难度越高</a:t>
                      </a:r>
                      <a:r>
                        <a:rPr lang="zh-CN" altLang="en-US" dirty="0" smtClean="0"/>
                        <a:t>，难度值</a:t>
                      </a:r>
                      <a:r>
                        <a:rPr lang="en-US" altLang="zh-CN" dirty="0" smtClean="0"/>
                        <a:t>bits</a:t>
                      </a:r>
                      <a:r>
                        <a:rPr lang="zh-CN" altLang="en-US" dirty="0" smtClean="0"/>
                        <a:t>代表一次哈希运算成功概率为</a:t>
                      </a:r>
                      <a:r>
                        <a:rPr lang="en-US" altLang="zh-CN" dirty="0" smtClean="0"/>
                        <a:t>1 /(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bits * 2 ^ 32)</a:t>
                      </a:r>
                      <a:endParaRPr lang="zh-CN" altLang="en-US" dirty="0"/>
                    </a:p>
                  </a:txBody>
                  <a:tcPr/>
                </a:tc>
              </a:tr>
              <a:tr h="63038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矿工费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对找出符合要求的哈希值的矿工的酬劳，由系统奖赏和交易费用组成</a:t>
                      </a:r>
                      <a:endParaRPr lang="zh-CN" altLang="en-US" dirty="0"/>
                    </a:p>
                  </a:txBody>
                  <a:tcPr/>
                </a:tc>
              </a:tr>
              <a:tr h="63038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去信任化、去中心化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传统的服务器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客户端模式下，用户只能选择绝对信任服务器，以服务器为中心，否则交易进行不下去。在</a:t>
                      </a:r>
                      <a:r>
                        <a:rPr lang="en-US" altLang="zh-CN" dirty="0" smtClean="0"/>
                        <a:t>p2p</a:t>
                      </a:r>
                      <a:r>
                        <a:rPr lang="zh-CN" altLang="en-US" dirty="0" smtClean="0"/>
                        <a:t>网络下网络中各个节点共同维护和保证数据的真实性，没有中心。由区块链保证信息不被更改，由私钥确保交易有效性，不依赖节点间相互信任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4348" y="428604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·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数字货币概念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·</a:t>
            </a:r>
            <a:endParaRPr lang="zh-CN" altLang="en-US" sz="24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928926" y="2000240"/>
          <a:ext cx="2857520" cy="3278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0"/>
              </a:tblGrid>
              <a:tr h="4683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区块头</a:t>
                      </a:r>
                      <a:r>
                        <a:rPr lang="zh-CN" altLang="en-US" dirty="0" smtClean="0"/>
                        <a:t>结构</a:t>
                      </a:r>
                      <a:r>
                        <a:rPr lang="en-US" altLang="zh-CN" dirty="0" smtClean="0"/>
                        <a:t>(80</a:t>
                      </a:r>
                      <a:r>
                        <a:rPr lang="en-US" altLang="zh-CN" baseline="0" dirty="0" smtClean="0"/>
                        <a:t> B)</a:t>
                      </a:r>
                      <a:endParaRPr lang="zh-CN" altLang="en-US" dirty="0"/>
                    </a:p>
                  </a:txBody>
                  <a:tcPr/>
                </a:tc>
              </a:tr>
              <a:tr h="4683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版本号 </a:t>
                      </a:r>
                      <a:r>
                        <a:rPr lang="en-US" altLang="zh-CN" dirty="0" smtClean="0"/>
                        <a:t>(4 B)</a:t>
                      </a:r>
                      <a:endParaRPr lang="zh-CN" altLang="en-US" dirty="0"/>
                    </a:p>
                  </a:txBody>
                  <a:tcPr/>
                </a:tc>
              </a:tr>
              <a:tr h="4683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前一</a:t>
                      </a:r>
                      <a:r>
                        <a:rPr lang="zh-CN" altLang="en-US" dirty="0" smtClean="0"/>
                        <a:t>区块头哈希</a:t>
                      </a:r>
                      <a:r>
                        <a:rPr lang="en-US" altLang="zh-CN" dirty="0" smtClean="0"/>
                        <a:t>(32</a:t>
                      </a:r>
                      <a:r>
                        <a:rPr lang="en-US" altLang="zh-CN" baseline="0" dirty="0" smtClean="0"/>
                        <a:t> B)</a:t>
                      </a:r>
                      <a:endParaRPr lang="zh-CN" altLang="en-US" dirty="0"/>
                    </a:p>
                  </a:txBody>
                  <a:tcPr/>
                </a:tc>
              </a:tr>
              <a:tr h="4683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本区块交易</a:t>
                      </a:r>
                      <a:r>
                        <a:rPr lang="en-US" altLang="zh-CN" dirty="0" err="1" smtClean="0"/>
                        <a:t>merkle</a:t>
                      </a:r>
                      <a:r>
                        <a:rPr lang="zh-CN" altLang="en-US" dirty="0" smtClean="0"/>
                        <a:t>根</a:t>
                      </a:r>
                      <a:r>
                        <a:rPr lang="en-US" altLang="zh-CN" dirty="0" smtClean="0"/>
                        <a:t>(32 B)</a:t>
                      </a:r>
                      <a:endParaRPr lang="zh-CN" altLang="en-US" dirty="0"/>
                    </a:p>
                  </a:txBody>
                  <a:tcPr/>
                </a:tc>
              </a:tr>
              <a:tr h="4683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r>
                        <a:rPr lang="zh-CN" altLang="en-US" dirty="0" smtClean="0"/>
                        <a:t>戳 </a:t>
                      </a:r>
                      <a:r>
                        <a:rPr lang="en-US" altLang="zh-CN" dirty="0" smtClean="0"/>
                        <a:t>(4 B)</a:t>
                      </a:r>
                      <a:endParaRPr lang="zh-CN" altLang="en-US" dirty="0"/>
                    </a:p>
                  </a:txBody>
                  <a:tcPr/>
                </a:tc>
              </a:tr>
              <a:tr h="4683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难度</a:t>
                      </a:r>
                      <a:r>
                        <a:rPr lang="zh-CN" altLang="en-US" dirty="0" smtClean="0"/>
                        <a:t>目标</a:t>
                      </a:r>
                      <a:r>
                        <a:rPr lang="en-US" altLang="zh-CN" dirty="0" smtClean="0"/>
                        <a:t>(4</a:t>
                      </a:r>
                      <a:r>
                        <a:rPr lang="en-US" altLang="zh-CN" baseline="0" dirty="0" smtClean="0"/>
                        <a:t> B)</a:t>
                      </a:r>
                      <a:endParaRPr lang="zh-CN" altLang="en-US" dirty="0"/>
                    </a:p>
                  </a:txBody>
                  <a:tcPr/>
                </a:tc>
              </a:tr>
              <a:tr h="4683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随机数</a:t>
                      </a:r>
                      <a:r>
                        <a:rPr lang="en-US" altLang="zh-CN" dirty="0" smtClean="0"/>
                        <a:t>(4 B)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箭头 7"/>
          <p:cNvSpPr/>
          <p:nvPr/>
        </p:nvSpPr>
        <p:spPr>
          <a:xfrm>
            <a:off x="2000232" y="3000372"/>
            <a:ext cx="7858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57290" y="2571744"/>
            <a:ext cx="428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前一区块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5857884" y="2071678"/>
            <a:ext cx="100013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00892" y="1928802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生成哈希到下一区块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715140" y="3500438"/>
          <a:ext cx="17145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</a:tblGrid>
              <a:tr h="34790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交易</a:t>
                      </a:r>
                      <a:r>
                        <a:rPr lang="zh-CN" altLang="en-US" dirty="0" smtClean="0"/>
                        <a:t>记录</a:t>
                      </a:r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479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479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479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 rot="10800000">
            <a:off x="5786446" y="364331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5786" y="285728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·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区块链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·</a:t>
            </a:r>
            <a:endParaRPr lang="zh-CN" altLang="en-US" sz="2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8662" y="928670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前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一个区块头的哈希是后一个区块头的组成部分，改变前边区块的数据其哈希值也必然改变，跟后边的区块对不上，所以区块链有不可更改的特性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42910" y="1142984"/>
          <a:ext cx="2428892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要签名的数据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Input </a:t>
                      </a:r>
                      <a:r>
                        <a:rPr lang="zh-CN" altLang="en-US" dirty="0" smtClean="0"/>
                        <a:t>数量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对应</a:t>
                      </a:r>
                      <a:r>
                        <a:rPr lang="en-US" altLang="zh-CN" dirty="0" smtClean="0"/>
                        <a:t>output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hash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对应</a:t>
                      </a:r>
                      <a:r>
                        <a:rPr lang="en-US" altLang="zh-CN" dirty="0" smtClean="0"/>
                        <a:t>output</a:t>
                      </a:r>
                      <a:r>
                        <a:rPr lang="zh-CN" altLang="en-US" dirty="0" smtClean="0"/>
                        <a:t>索引号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7030A0"/>
                          </a:solidFill>
                        </a:rPr>
                        <a:t>填充到</a:t>
                      </a:r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scriptSig</a:t>
                      </a:r>
                      <a:r>
                        <a:rPr lang="zh-CN" altLang="en-US" dirty="0" smtClean="0">
                          <a:solidFill>
                            <a:srgbClr val="7030A0"/>
                          </a:solidFill>
                        </a:rPr>
                        <a:t>的字节数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7030A0"/>
                          </a:solidFill>
                        </a:rPr>
                        <a:t>把</a:t>
                      </a:r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scriptPubKey</a:t>
                      </a:r>
                      <a:r>
                        <a:rPr lang="zh-CN" altLang="en-US" dirty="0" smtClean="0">
                          <a:solidFill>
                            <a:srgbClr val="7030A0"/>
                          </a:solidFill>
                        </a:rPr>
                        <a:t>填充到</a:t>
                      </a:r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scriptSig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Sequence</a:t>
                      </a:r>
                      <a:r>
                        <a:rPr lang="en-US" altLang="zh-CN" baseline="0" dirty="0" smtClean="0"/>
                        <a:t> = 0xffffffff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Output</a:t>
                      </a:r>
                      <a:r>
                        <a:rPr lang="zh-CN" altLang="en-US" dirty="0" smtClean="0"/>
                        <a:t>数量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金额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Script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长度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Ouput script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Lock time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Hash-encode </a:t>
                      </a:r>
                      <a:r>
                        <a:rPr lang="zh-CN" altLang="en-US" dirty="0" smtClean="0">
                          <a:solidFill>
                            <a:srgbClr val="7030A0"/>
                          </a:solidFill>
                        </a:rPr>
                        <a:t>类型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857620" y="3143248"/>
            <a:ext cx="121444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Hash val</a:t>
            </a:r>
          </a:p>
          <a:p>
            <a:pPr algn="ctr"/>
            <a:r>
              <a:rPr lang="en-US" altLang="zh-CN" dirty="0" smtClean="0"/>
              <a:t>32B</a:t>
            </a:r>
            <a:endParaRPr lang="zh-CN" altLang="en-US" dirty="0"/>
          </a:p>
        </p:txBody>
      </p:sp>
      <p:sp>
        <p:nvSpPr>
          <p:cNvPr id="5" name="下箭头 4"/>
          <p:cNvSpPr/>
          <p:nvPr/>
        </p:nvSpPr>
        <p:spPr>
          <a:xfrm>
            <a:off x="4143372" y="3929066"/>
            <a:ext cx="642942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签名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86182" y="4572008"/>
            <a:ext cx="135732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DER-encode</a:t>
            </a:r>
          </a:p>
          <a:p>
            <a:pPr algn="ctr"/>
            <a:r>
              <a:rPr lang="en-US" altLang="zh-CN" dirty="0" smtClean="0"/>
              <a:t>72B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072198" y="551874"/>
          <a:ext cx="2714644" cy="6138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4"/>
              </a:tblGrid>
              <a:tr h="37679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签名后的数据</a:t>
                      </a:r>
                      <a:endParaRPr lang="zh-CN" altLang="en-US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Input </a:t>
                      </a:r>
                      <a:r>
                        <a:rPr lang="zh-CN" altLang="en-US" dirty="0" smtClean="0"/>
                        <a:t>数量</a:t>
                      </a:r>
                      <a:endParaRPr lang="zh-CN" altLang="en-US" dirty="0"/>
                    </a:p>
                  </a:txBody>
                  <a:tcPr/>
                </a:tc>
              </a:tr>
              <a:tr h="27718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对应</a:t>
                      </a:r>
                      <a:r>
                        <a:rPr lang="en-US" altLang="zh-CN" dirty="0" smtClean="0"/>
                        <a:t>output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hash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对应</a:t>
                      </a:r>
                      <a:r>
                        <a:rPr lang="en-US" altLang="zh-CN" dirty="0" smtClean="0"/>
                        <a:t>output</a:t>
                      </a:r>
                      <a:r>
                        <a:rPr lang="zh-CN" altLang="en-US" dirty="0" smtClean="0"/>
                        <a:t>索引号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3148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scriptSig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的字节数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140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68023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scriptSig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= &lt;DER-encode </a:t>
                      </a:r>
                      <a:r>
                        <a:rPr lang="en-US" altLang="zh-CN" baseline="0" dirty="0" err="1" smtClean="0">
                          <a:solidFill>
                            <a:srgbClr val="FF0000"/>
                          </a:solidFill>
                        </a:rPr>
                        <a:t>len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1B&gt; 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&lt;DER-encode 72B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&gt; 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+ &lt;hash-encode type 1B&gt; 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+ &lt;</a:t>
                      </a:r>
                      <a:r>
                        <a:rPr lang="en-US" altLang="zh-CN" baseline="0" dirty="0" err="1" smtClean="0">
                          <a:solidFill>
                            <a:srgbClr val="FF0000"/>
                          </a:solidFill>
                        </a:rPr>
                        <a:t>publicKey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baseline="0" dirty="0" err="1" smtClean="0">
                          <a:solidFill>
                            <a:srgbClr val="FF0000"/>
                          </a:solidFill>
                        </a:rPr>
                        <a:t>len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1B&gt; 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+ &lt;</a:t>
                      </a:r>
                      <a:r>
                        <a:rPr lang="en-US" altLang="zh-CN" baseline="0" dirty="0" err="1" smtClean="0">
                          <a:solidFill>
                            <a:srgbClr val="FF0000"/>
                          </a:solidFill>
                        </a:rPr>
                        <a:t>publicKey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65B&gt;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000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Sequence</a:t>
                      </a:r>
                      <a:r>
                        <a:rPr lang="en-US" altLang="zh-CN" baseline="0" dirty="0" smtClean="0"/>
                        <a:t> = 0xffffffff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293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Output</a:t>
                      </a:r>
                      <a:r>
                        <a:rPr lang="zh-CN" altLang="en-US" dirty="0" smtClean="0"/>
                        <a:t>数量</a:t>
                      </a:r>
                      <a:endParaRPr lang="zh-CN" altLang="en-US" dirty="0"/>
                    </a:p>
                  </a:txBody>
                  <a:tcPr/>
                </a:tc>
              </a:tr>
              <a:tr h="28292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金额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579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Script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长度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372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Ouput script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2865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Lock time</a:t>
                      </a:r>
                      <a:endParaRPr lang="zh-CN" altLang="en-US" dirty="0"/>
                    </a:p>
                  </a:txBody>
                  <a:tcPr/>
                </a:tc>
              </a:tr>
              <a:tr h="366655">
                <a:tc>
                  <a:txBody>
                    <a:bodyPr/>
                    <a:lstStyle/>
                    <a:p>
                      <a:r>
                        <a:rPr lang="en-US" altLang="zh-CN" strike="sngStrike" dirty="0" smtClean="0">
                          <a:solidFill>
                            <a:srgbClr val="FF0000"/>
                          </a:solidFill>
                        </a:rPr>
                        <a:t>Hash-encode </a:t>
                      </a:r>
                      <a:r>
                        <a:rPr lang="zh-CN" altLang="en-US" strike="sngStrike" dirty="0" smtClean="0">
                          <a:solidFill>
                            <a:srgbClr val="FF0000"/>
                          </a:solidFill>
                        </a:rPr>
                        <a:t>类型</a:t>
                      </a:r>
                      <a:endParaRPr lang="zh-CN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右箭头 8"/>
          <p:cNvSpPr/>
          <p:nvPr/>
        </p:nvSpPr>
        <p:spPr>
          <a:xfrm>
            <a:off x="3357554" y="3286124"/>
            <a:ext cx="42862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右箭头 9"/>
          <p:cNvSpPr/>
          <p:nvPr/>
        </p:nvSpPr>
        <p:spPr>
          <a:xfrm>
            <a:off x="5000628" y="3786190"/>
            <a:ext cx="1000132" cy="7143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428604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·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交易签名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·</a:t>
            </a:r>
            <a:endParaRPr lang="zh-CN" altLang="en-US" sz="24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28596" y="285728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·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交易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验证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·</a:t>
            </a:r>
            <a:endParaRPr lang="zh-CN" altLang="en-US" sz="2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28728" y="928670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节点收到交易</a:t>
            </a:r>
            <a:endParaRPr lang="zh-CN" altLang="en-US" sz="1400" dirty="0"/>
          </a:p>
        </p:txBody>
      </p:sp>
      <p:cxnSp>
        <p:nvCxnSpPr>
          <p:cNvPr id="14" name="直接箭头连接符 13"/>
          <p:cNvCxnSpPr>
            <a:stCxn id="12" idx="2"/>
            <a:endCxn id="23" idx="0"/>
          </p:cNvCxnSpPr>
          <p:nvPr/>
        </p:nvCxnSpPr>
        <p:spPr>
          <a:xfrm rot="16200000" flipH="1">
            <a:off x="2125248" y="1768066"/>
            <a:ext cx="42862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过程 22"/>
          <p:cNvSpPr/>
          <p:nvPr/>
        </p:nvSpPr>
        <p:spPr>
          <a:xfrm>
            <a:off x="1428728" y="2000240"/>
            <a:ext cx="1857388" cy="71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根据交易</a:t>
            </a:r>
            <a:r>
              <a:rPr lang="en-US" altLang="zh-CN" sz="1400" dirty="0" smtClean="0"/>
              <a:t>Input</a:t>
            </a:r>
            <a:r>
              <a:rPr lang="zh-CN" altLang="en-US" sz="1400" dirty="0" smtClean="0"/>
              <a:t>的哈希和索引找到源交易，</a:t>
            </a:r>
            <a:endParaRPr lang="zh-CN" altLang="en-US" sz="1400" dirty="0"/>
          </a:p>
        </p:txBody>
      </p:sp>
      <p:sp>
        <p:nvSpPr>
          <p:cNvPr id="36" name="流程图: 决策 35"/>
          <p:cNvSpPr/>
          <p:nvPr/>
        </p:nvSpPr>
        <p:spPr>
          <a:xfrm>
            <a:off x="1142976" y="3000372"/>
            <a:ext cx="2500330" cy="11430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验证公钥是否跟源交易目标地址匹配</a:t>
            </a:r>
            <a:endParaRPr lang="zh-CN" altLang="en-US" sz="1400" dirty="0"/>
          </a:p>
        </p:txBody>
      </p:sp>
      <p:cxnSp>
        <p:nvCxnSpPr>
          <p:cNvPr id="43" name="直接箭头连接符 42"/>
          <p:cNvCxnSpPr>
            <a:stCxn id="36" idx="1"/>
          </p:cNvCxnSpPr>
          <p:nvPr/>
        </p:nvCxnSpPr>
        <p:spPr>
          <a:xfrm rot="10800000" flipH="1" flipV="1">
            <a:off x="1142976" y="3571876"/>
            <a:ext cx="71438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85852" y="4143380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cxnSp>
        <p:nvCxnSpPr>
          <p:cNvPr id="48" name="直接箭头连接符 47"/>
          <p:cNvCxnSpPr>
            <a:stCxn id="36" idx="3"/>
          </p:cNvCxnSpPr>
          <p:nvPr/>
        </p:nvCxnSpPr>
        <p:spPr>
          <a:xfrm>
            <a:off x="3643306" y="3571876"/>
            <a:ext cx="1588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43240" y="4071942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53" name="椭圆 52"/>
          <p:cNvSpPr/>
          <p:nvPr/>
        </p:nvSpPr>
        <p:spPr>
          <a:xfrm>
            <a:off x="428596" y="4643446"/>
            <a:ext cx="142876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交易无效，丢弃</a:t>
            </a:r>
            <a:endParaRPr lang="zh-CN" altLang="en-US" sz="1400" dirty="0"/>
          </a:p>
        </p:txBody>
      </p:sp>
      <p:sp>
        <p:nvSpPr>
          <p:cNvPr id="55" name="流程图: 决策 54"/>
          <p:cNvSpPr/>
          <p:nvPr/>
        </p:nvSpPr>
        <p:spPr>
          <a:xfrm>
            <a:off x="2714612" y="4357694"/>
            <a:ext cx="1928826" cy="9286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验证源交易是否被用过</a:t>
            </a:r>
            <a:endParaRPr lang="zh-CN" altLang="en-US" sz="1400" dirty="0"/>
          </a:p>
        </p:txBody>
      </p:sp>
      <p:cxnSp>
        <p:nvCxnSpPr>
          <p:cNvPr id="56" name="直接箭头连接符 55"/>
          <p:cNvCxnSpPr>
            <a:stCxn id="55" idx="1"/>
          </p:cNvCxnSpPr>
          <p:nvPr/>
        </p:nvCxnSpPr>
        <p:spPr>
          <a:xfrm rot="10800000" flipV="1">
            <a:off x="1928794" y="4822040"/>
            <a:ext cx="78581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57818" y="3000372"/>
            <a:ext cx="428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不通过</a:t>
            </a:r>
            <a:endParaRPr lang="zh-CN" altLang="en-US" sz="1400" dirty="0"/>
          </a:p>
        </p:txBody>
      </p:sp>
      <p:cxnSp>
        <p:nvCxnSpPr>
          <p:cNvPr id="80" name="直接箭头连接符 79"/>
          <p:cNvCxnSpPr>
            <a:endCxn id="82" idx="0"/>
          </p:cNvCxnSpPr>
          <p:nvPr/>
        </p:nvCxnSpPr>
        <p:spPr>
          <a:xfrm rot="5400000">
            <a:off x="5822167" y="678637"/>
            <a:ext cx="357188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5214942" y="857232"/>
            <a:ext cx="157163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构造要验证签名的数据结构</a:t>
            </a:r>
            <a:endParaRPr lang="zh-CN" altLang="en-US" sz="1400" dirty="0"/>
          </a:p>
        </p:txBody>
      </p:sp>
      <p:cxnSp>
        <p:nvCxnSpPr>
          <p:cNvPr id="93" name="直接连接符 92"/>
          <p:cNvCxnSpPr/>
          <p:nvPr/>
        </p:nvCxnSpPr>
        <p:spPr>
          <a:xfrm rot="10800000">
            <a:off x="4643438" y="500042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55" idx="3"/>
          </p:cNvCxnSpPr>
          <p:nvPr/>
        </p:nvCxnSpPr>
        <p:spPr>
          <a:xfrm rot="5400000">
            <a:off x="2482440" y="2661042"/>
            <a:ext cx="432199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决策 102"/>
          <p:cNvSpPr/>
          <p:nvPr/>
        </p:nvSpPr>
        <p:spPr>
          <a:xfrm>
            <a:off x="5286380" y="1928802"/>
            <a:ext cx="1500198" cy="6429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验证签名</a:t>
            </a:r>
            <a:endParaRPr lang="zh-CN" altLang="en-US" sz="1400" dirty="0"/>
          </a:p>
        </p:txBody>
      </p:sp>
      <p:cxnSp>
        <p:nvCxnSpPr>
          <p:cNvPr id="105" name="直接箭头连接符 104"/>
          <p:cNvCxnSpPr>
            <a:stCxn id="82" idx="2"/>
            <a:endCxn id="103" idx="0"/>
          </p:cNvCxnSpPr>
          <p:nvPr/>
        </p:nvCxnSpPr>
        <p:spPr>
          <a:xfrm rot="16200000" flipH="1">
            <a:off x="5768586" y="1660909"/>
            <a:ext cx="50006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03" idx="1"/>
          </p:cNvCxnSpPr>
          <p:nvPr/>
        </p:nvCxnSpPr>
        <p:spPr>
          <a:xfrm rot="10800000" flipV="1">
            <a:off x="5286380" y="2250272"/>
            <a:ext cx="1588" cy="310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rot="10800000" flipV="1">
            <a:off x="1428728" y="5357826"/>
            <a:ext cx="385765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rot="5400000" flipH="1" flipV="1">
            <a:off x="1320777" y="5393545"/>
            <a:ext cx="21510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24070" y="4724408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cxnSp>
        <p:nvCxnSpPr>
          <p:cNvPr id="122" name="直接箭头连接符 121"/>
          <p:cNvCxnSpPr>
            <a:stCxn id="103" idx="3"/>
          </p:cNvCxnSpPr>
          <p:nvPr/>
        </p:nvCxnSpPr>
        <p:spPr>
          <a:xfrm>
            <a:off x="6786578" y="2250273"/>
            <a:ext cx="1588" cy="1750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357950" y="3000372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通过</a:t>
            </a:r>
            <a:endParaRPr lang="zh-CN" altLang="en-US" sz="1400" dirty="0"/>
          </a:p>
        </p:txBody>
      </p:sp>
      <p:sp>
        <p:nvSpPr>
          <p:cNvPr id="126" name="椭圆 125"/>
          <p:cNvSpPr/>
          <p:nvPr/>
        </p:nvSpPr>
        <p:spPr>
          <a:xfrm>
            <a:off x="6072198" y="4214818"/>
            <a:ext cx="1428760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交易有效，加入区块</a:t>
            </a:r>
            <a:endParaRPr lang="zh-CN" altLang="en-US" sz="1400" dirty="0"/>
          </a:p>
        </p:txBody>
      </p:sp>
      <p:cxnSp>
        <p:nvCxnSpPr>
          <p:cNvPr id="127" name="直接箭头连接符 126"/>
          <p:cNvCxnSpPr/>
          <p:nvPr/>
        </p:nvCxnSpPr>
        <p:spPr>
          <a:xfrm rot="16200000" flipH="1">
            <a:off x="2321704" y="2821776"/>
            <a:ext cx="214315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>
            <a:off x="500034" y="350043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500398" y="1071546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收集有效交易打包生成</a:t>
            </a:r>
            <a:r>
              <a:rPr lang="en-US" altLang="zh-CN" sz="1400" dirty="0" err="1" smtClean="0"/>
              <a:t>Merkle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根值</a:t>
            </a:r>
            <a:endParaRPr lang="zh-CN" altLang="en-US" sz="1400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572132" y="4643446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决策 22"/>
          <p:cNvSpPr/>
          <p:nvPr/>
        </p:nvSpPr>
        <p:spPr>
          <a:xfrm>
            <a:off x="3286084" y="4357694"/>
            <a:ext cx="2286016" cy="6429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是否符合难度目标值</a:t>
            </a:r>
            <a:endParaRPr lang="zh-CN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929322" y="421481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3428960" y="2071678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构造区块头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3428960" y="3214686"/>
            <a:ext cx="192882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进行</a:t>
            </a:r>
            <a:r>
              <a:rPr lang="en-US" altLang="zh-CN" sz="1400" dirty="0" smtClean="0"/>
              <a:t>SHA-256</a:t>
            </a:r>
            <a:r>
              <a:rPr lang="zh-CN" altLang="en-US" sz="1400" dirty="0" smtClean="0"/>
              <a:t>计算</a:t>
            </a:r>
            <a:endParaRPr lang="zh-CN" altLang="en-US" sz="1400" dirty="0"/>
          </a:p>
        </p:txBody>
      </p:sp>
      <p:cxnSp>
        <p:nvCxnSpPr>
          <p:cNvPr id="42" name="直接连接符 41"/>
          <p:cNvCxnSpPr>
            <a:endCxn id="23" idx="1"/>
          </p:cNvCxnSpPr>
          <p:nvPr/>
        </p:nvCxnSpPr>
        <p:spPr>
          <a:xfrm flipV="1">
            <a:off x="500034" y="4679165"/>
            <a:ext cx="278605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71736" y="4286256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cxnSp>
        <p:nvCxnSpPr>
          <p:cNvPr id="51" name="直接连接符 50"/>
          <p:cNvCxnSpPr/>
          <p:nvPr/>
        </p:nvCxnSpPr>
        <p:spPr>
          <a:xfrm rot="5400000" flipH="1" flipV="1">
            <a:off x="-107983" y="4107661"/>
            <a:ext cx="121524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857224" y="3214686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改变</a:t>
            </a:r>
            <a:r>
              <a:rPr lang="zh-CN" altLang="en-US" sz="1400" dirty="0" smtClean="0"/>
              <a:t>区块头</a:t>
            </a:r>
            <a:r>
              <a:rPr lang="zh-CN" altLang="en-US" sz="1400" dirty="0" smtClean="0"/>
              <a:t>随机数</a:t>
            </a:r>
            <a:endParaRPr lang="zh-CN" altLang="en-US" sz="1400" dirty="0"/>
          </a:p>
        </p:txBody>
      </p:sp>
      <p:cxnSp>
        <p:nvCxnSpPr>
          <p:cNvPr id="65" name="直接箭头连接符 64"/>
          <p:cNvCxnSpPr>
            <a:stCxn id="55" idx="3"/>
            <a:endCxn id="17" idx="1"/>
          </p:cNvCxnSpPr>
          <p:nvPr/>
        </p:nvCxnSpPr>
        <p:spPr>
          <a:xfrm>
            <a:off x="2643174" y="3536157"/>
            <a:ext cx="78578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6572264" y="4429132"/>
            <a:ext cx="128588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挖矿成功</a:t>
            </a:r>
            <a:endParaRPr lang="zh-CN" altLang="en-US" sz="1400" dirty="0"/>
          </a:p>
        </p:txBody>
      </p:sp>
      <p:cxnSp>
        <p:nvCxnSpPr>
          <p:cNvPr id="70" name="直接箭头连接符 69"/>
          <p:cNvCxnSpPr>
            <a:stCxn id="9" idx="2"/>
          </p:cNvCxnSpPr>
          <p:nvPr/>
        </p:nvCxnSpPr>
        <p:spPr>
          <a:xfrm rot="16200000" flipH="1">
            <a:off x="4232653" y="1875207"/>
            <a:ext cx="357190" cy="35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6" idx="2"/>
            <a:endCxn id="17" idx="0"/>
          </p:cNvCxnSpPr>
          <p:nvPr/>
        </p:nvCxnSpPr>
        <p:spPr>
          <a:xfrm rot="16200000" flipH="1">
            <a:off x="4107621" y="2928934"/>
            <a:ext cx="50006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7" idx="2"/>
            <a:endCxn id="23" idx="0"/>
          </p:cNvCxnSpPr>
          <p:nvPr/>
        </p:nvCxnSpPr>
        <p:spPr>
          <a:xfrm rot="16200000" flipH="1">
            <a:off x="4161199" y="4089801"/>
            <a:ext cx="50006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57158" y="285728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·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挖矿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·</a:t>
            </a:r>
            <a:endParaRPr lang="zh-CN" altLang="en-US" sz="24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500174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华文楷体" pitchFamily="2" charset="-122"/>
                <a:ea typeface="华文楷体" pitchFamily="2" charset="-122"/>
              </a:rPr>
              <a:t>产生原因：总算力增加，个人挖矿算力有限，挖矿成功率低收益不稳定。加入矿池大家合力挖矿，挖矿成功大家共享，使矿工收益稳定</a:t>
            </a:r>
            <a:endParaRPr lang="zh-CN" altLang="en-US" sz="1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0166" y="3000372"/>
            <a:ext cx="642942" cy="235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矿池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214546" y="3214686"/>
            <a:ext cx="2286016" cy="1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4546" y="2786058"/>
            <a:ext cx="271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Coinbase,merkle_branch</a:t>
            </a:r>
            <a:r>
              <a:rPr lang="zh-CN" altLang="en-US" sz="1400" dirty="0" smtClean="0"/>
              <a:t>等</a:t>
            </a:r>
            <a:r>
              <a:rPr lang="en-US" altLang="zh-CN" sz="1400" dirty="0" smtClean="0"/>
              <a:t> 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4572000" y="3000372"/>
            <a:ext cx="785818" cy="235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矿工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rot="10800000">
            <a:off x="2214550" y="4071942"/>
            <a:ext cx="26432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8860" y="3714752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符合要求的比较低难度的</a:t>
            </a:r>
            <a:r>
              <a:rPr lang="en-US" altLang="zh-CN" dirty="0" smtClean="0"/>
              <a:t>block hash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72132" y="3286124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组合成</a:t>
            </a:r>
            <a:r>
              <a:rPr lang="en-US" altLang="zh-CN" dirty="0" smtClean="0"/>
              <a:t>block </a:t>
            </a:r>
            <a:r>
              <a:rPr lang="zh-CN" altLang="en-US" dirty="0" smtClean="0"/>
              <a:t>。</a:t>
            </a:r>
            <a:r>
              <a:rPr lang="en-US" altLang="zh-CN" dirty="0" smtClean="0"/>
              <a:t>mining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285984" y="4786322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85984" y="4429132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根据提交</a:t>
            </a:r>
            <a:r>
              <a:rPr lang="en-US" altLang="zh-CN" dirty="0" smtClean="0"/>
              <a:t>block hash </a:t>
            </a:r>
            <a:r>
              <a:rPr lang="zh-CN" altLang="en-US" dirty="0" smtClean="0"/>
              <a:t>数量核算工作量，给予相应奖励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7158" y="285728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·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矿池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·</a:t>
            </a:r>
            <a:endParaRPr lang="zh-CN" altLang="en-US" sz="24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723</Words>
  <PresentationFormat>全屏显示(4:3)</PresentationFormat>
  <Paragraphs>104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数字货币概念</dc:title>
  <dc:creator>Administrator</dc:creator>
  <cp:lastModifiedBy>AutoBVT</cp:lastModifiedBy>
  <cp:revision>189</cp:revision>
  <dcterms:created xsi:type="dcterms:W3CDTF">2016-09-09T06:17:08Z</dcterms:created>
  <dcterms:modified xsi:type="dcterms:W3CDTF">2016-09-22T03:49:18Z</dcterms:modified>
</cp:coreProperties>
</file>