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35" r:id="rId5"/>
    <p:sldId id="325" r:id="rId6"/>
    <p:sldId id="305" r:id="rId7"/>
    <p:sldId id="363" r:id="rId8"/>
    <p:sldId id="306" r:id="rId9"/>
    <p:sldId id="345" r:id="rId10"/>
    <p:sldId id="34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47" r:id="rId21"/>
    <p:sldId id="358" r:id="rId22"/>
    <p:sldId id="329" r:id="rId23"/>
    <p:sldId id="359" r:id="rId24"/>
    <p:sldId id="360" r:id="rId25"/>
    <p:sldId id="361" r:id="rId26"/>
    <p:sldId id="362" r:id="rId27"/>
    <p:sldId id="336" r:id="rId28"/>
    <p:sldId id="337" r:id="rId29"/>
    <p:sldId id="338" r:id="rId30"/>
    <p:sldId id="339" r:id="rId31"/>
    <p:sldId id="340" r:id="rId32"/>
    <p:sldId id="341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5" r:id="rId43"/>
    <p:sldId id="373" r:id="rId44"/>
    <p:sldId id="374" r:id="rId45"/>
    <p:sldId id="376" r:id="rId46"/>
    <p:sldId id="377" r:id="rId47"/>
    <p:sldId id="378" r:id="rId48"/>
    <p:sldId id="379" r:id="rId49"/>
    <p:sldId id="380" r:id="rId50"/>
    <p:sldId id="382" r:id="rId51"/>
    <p:sldId id="383" r:id="rId52"/>
    <p:sldId id="381" r:id="rId53"/>
    <p:sldId id="384" r:id="rId54"/>
    <p:sldId id="385" r:id="rId55"/>
    <p:sldId id="386" r:id="rId56"/>
    <p:sldId id="388" r:id="rId57"/>
    <p:sldId id="387" r:id="rId58"/>
    <p:sldId id="389" r:id="rId59"/>
    <p:sldId id="390" r:id="rId60"/>
    <p:sldId id="391" r:id="rId61"/>
    <p:sldId id="393" r:id="rId62"/>
    <p:sldId id="392" r:id="rId63"/>
    <p:sldId id="394" r:id="rId64"/>
    <p:sldId id="395" r:id="rId65"/>
    <p:sldId id="396" r:id="rId66"/>
    <p:sldId id="397" r:id="rId67"/>
    <p:sldId id="398" r:id="rId68"/>
    <p:sldId id="399" r:id="rId69"/>
    <p:sldId id="401" r:id="rId70"/>
    <p:sldId id="400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2" r:id="rId81"/>
    <p:sldId id="411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3" r:id="rId93"/>
    <p:sldId id="424" r:id="rId94"/>
    <p:sldId id="425" r:id="rId95"/>
    <p:sldId id="426" r:id="rId96"/>
    <p:sldId id="427" r:id="rId97"/>
    <p:sldId id="428" r:id="rId98"/>
    <p:sldId id="429" r:id="rId99"/>
    <p:sldId id="430" r:id="rId100"/>
    <p:sldId id="431" r:id="rId101"/>
    <p:sldId id="432" r:id="rId102"/>
    <p:sldId id="433" r:id="rId103"/>
    <p:sldId id="434" r:id="rId104"/>
    <p:sldId id="435" r:id="rId105"/>
    <p:sldId id="436" r:id="rId106"/>
    <p:sldId id="437" r:id="rId107"/>
    <p:sldId id="438" r:id="rId108"/>
    <p:sldId id="439" r:id="rId109"/>
    <p:sldId id="440" r:id="rId110"/>
    <p:sldId id="441" r:id="rId111"/>
    <p:sldId id="442" r:id="rId112"/>
    <p:sldId id="443" r:id="rId113"/>
    <p:sldId id="444" r:id="rId114"/>
    <p:sldId id="445" r:id="rId115"/>
    <p:sldId id="446" r:id="rId116"/>
    <p:sldId id="447" r:id="rId117"/>
    <p:sldId id="448" r:id="rId118"/>
    <p:sldId id="452" r:id="rId119"/>
    <p:sldId id="449" r:id="rId120"/>
    <p:sldId id="450" r:id="rId121"/>
    <p:sldId id="451" r:id="rId122"/>
    <p:sldId id="459" r:id="rId123"/>
    <p:sldId id="454" r:id="rId124"/>
    <p:sldId id="455" r:id="rId125"/>
    <p:sldId id="456" r:id="rId126"/>
    <p:sldId id="458" r:id="rId127"/>
    <p:sldId id="457" r:id="rId128"/>
    <p:sldId id="453" r:id="rId129"/>
    <p:sldId id="460" r:id="rId130"/>
    <p:sldId id="462" r:id="rId131"/>
    <p:sldId id="461" r:id="rId132"/>
    <p:sldId id="463" r:id="rId133"/>
    <p:sldId id="464" r:id="rId134"/>
    <p:sldId id="465" r:id="rId135"/>
    <p:sldId id="466" r:id="rId136"/>
    <p:sldId id="467" r:id="rId137"/>
    <p:sldId id="468" r:id="rId138"/>
    <p:sldId id="469" r:id="rId139"/>
    <p:sldId id="470" r:id="rId140"/>
    <p:sldId id="471" r:id="rId141"/>
    <p:sldId id="472" r:id="rId142"/>
    <p:sldId id="475" r:id="rId143"/>
    <p:sldId id="474" r:id="rId144"/>
    <p:sldId id="476" r:id="rId145"/>
    <p:sldId id="473" r:id="rId146"/>
    <p:sldId id="477" r:id="rId147"/>
    <p:sldId id="478" r:id="rId148"/>
    <p:sldId id="479" r:id="rId149"/>
    <p:sldId id="480" r:id="rId150"/>
    <p:sldId id="484" r:id="rId151"/>
    <p:sldId id="481" r:id="rId152"/>
    <p:sldId id="482" r:id="rId153"/>
    <p:sldId id="483" r:id="rId154"/>
    <p:sldId id="485" r:id="rId155"/>
    <p:sldId id="486" r:id="rId156"/>
    <p:sldId id="491" r:id="rId157"/>
    <p:sldId id="487" r:id="rId158"/>
    <p:sldId id="488" r:id="rId159"/>
    <p:sldId id="489" r:id="rId160"/>
    <p:sldId id="490" r:id="rId161"/>
    <p:sldId id="492" r:id="rId162"/>
    <p:sldId id="497" r:id="rId163"/>
    <p:sldId id="493" r:id="rId164"/>
    <p:sldId id="498" r:id="rId165"/>
    <p:sldId id="499" r:id="rId166"/>
    <p:sldId id="500" r:id="rId167"/>
    <p:sldId id="501" r:id="rId168"/>
    <p:sldId id="502" r:id="rId169"/>
    <p:sldId id="503" r:id="rId1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 DW" initials="DD" lastIdx="2" clrIdx="0">
    <p:extLst>
      <p:ext uri="{19B8F6BF-5375-455C-9EA6-DF929625EA0E}">
        <p15:presenceInfo xmlns:p15="http://schemas.microsoft.com/office/powerpoint/2012/main" userId="33a222649f036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data.sqlclient.sqldataadapter?view=netframework-4.8.1" TargetMode="Externa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stored-procedures/parameters?view=sql-server-ver16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data.sqlclient.sqldataadapter.insertcommand?view=net-9.0-pp" TargetMode="Externa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ui.webcontrols.sqldatasourceview.updatecommand?view=netframework-4.8.1" TargetMode="Externa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ui.webcontrols.sqldatasourceview.deletecommand?view=netframework-4.8.1" TargetMode="Externa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ui.webcontrols.sqldatasource.updatecommand?view=netframework-4.8.1" TargetMode="Externa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2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puranindia/what-is-ado-net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indows.forms.datagridview?view=windowsdesktop-8.0" TargetMode="External"/><Relationship Id="rId2" Type="http://schemas.openxmlformats.org/officeDocument/2006/relationships/hyperlink" Target="https://www.youtube.com/watch?v=kQR_Ql3p-zc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QR_Ql3p-zc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rs6Tu_9orA" TargetMode="Externa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data.dataset?view=net-9.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</a:rPr>
              <a:t>C# 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MS</a:t>
            </a:r>
            <a:r>
              <a:rPr lang="ko-KR" altLang="en-US" sz="44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ko-KR" sz="44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SQL</a:t>
            </a:r>
            <a:endParaRPr lang="en-US" altLang="ko-KR" sz="4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613BA-BA4C-AFA8-F46E-EE4711340F60}"/>
              </a:ext>
            </a:extLst>
          </p:cNvPr>
          <p:cNvSpPr txBox="1"/>
          <p:nvPr/>
        </p:nvSpPr>
        <p:spPr>
          <a:xfrm>
            <a:off x="1132332" y="5326039"/>
            <a:ext cx="101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A0DFB"/>
                </a:solidFill>
                <a:hlinkClick r:id="rId2"/>
              </a:rPr>
              <a:t>https://github.com/heartcom/Csharp</a:t>
            </a:r>
            <a:endParaRPr lang="ko-KR" altLang="en-US" sz="36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C3E80-9992-C03D-514C-7F616A9E5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75EB36-CB96-0A2C-5E66-EBC5C2869C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설치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방화벽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3EA6D-A86D-F22F-90BD-659A0E5BA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3" y="879170"/>
            <a:ext cx="5868268" cy="34769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5243E0-A9A4-977A-E7AD-B2337D66D1AC}"/>
              </a:ext>
            </a:extLst>
          </p:cNvPr>
          <p:cNvSpPr/>
          <p:nvPr/>
        </p:nvSpPr>
        <p:spPr>
          <a:xfrm>
            <a:off x="2054225" y="1076325"/>
            <a:ext cx="2924175" cy="2825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6BC1A7-B1F4-2B82-31F7-722CA6C6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32" y="879170"/>
            <a:ext cx="5536495" cy="28098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AB7634-EB34-1A40-83A8-ACB90CB95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627" y="3911723"/>
            <a:ext cx="3762900" cy="18766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1BB77-C29F-B269-9667-E22C44D0CDD3}"/>
              </a:ext>
            </a:extLst>
          </p:cNvPr>
          <p:cNvSpPr/>
          <p:nvPr/>
        </p:nvSpPr>
        <p:spPr>
          <a:xfrm>
            <a:off x="8336120" y="3287713"/>
            <a:ext cx="2924175" cy="14128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978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CE31D-0A07-0D8E-5B1F-0932B68EA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AC9EE0-FE21-0B58-DAF6-94F1EA97913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주문보기 클릭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A716A4-BB56-2B91-48D8-7C2575A4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" y="871308"/>
            <a:ext cx="7668695" cy="328658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6578FD0-3DD2-C3AA-F5D5-6807CE0EEEB6}"/>
              </a:ext>
            </a:extLst>
          </p:cNvPr>
          <p:cNvCxnSpPr/>
          <p:nvPr/>
        </p:nvCxnSpPr>
        <p:spPr>
          <a:xfrm flipH="1">
            <a:off x="3316224" y="3121152"/>
            <a:ext cx="256032" cy="46329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2E558B6-3E97-BEDA-30C2-36CF8188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56" y="3927077"/>
            <a:ext cx="1238423" cy="13717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542635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40FF4-C1E0-B4F9-722C-19C43276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68654E-3619-9AD4-E77A-C8C06A1E6EEB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고객보기 클릭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E911B-5E19-B660-6680-C48455A46A9B}"/>
              </a:ext>
            </a:extLst>
          </p:cNvPr>
          <p:cNvSpPr txBox="1"/>
          <p:nvPr/>
        </p:nvSpPr>
        <p:spPr>
          <a:xfrm>
            <a:off x="192505" y="830179"/>
            <a:ext cx="5655715" cy="3726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파일에서 </a:t>
            </a:r>
            <a:r>
              <a:rPr lang="en-US" altLang="ko-KR" dirty="0"/>
              <a:t>‘</a:t>
            </a:r>
            <a:r>
              <a:rPr lang="ko-KR" altLang="en-US" dirty="0"/>
              <a:t>고객보기</a:t>
            </a:r>
            <a:r>
              <a:rPr lang="en-US" altLang="ko-KR" dirty="0"/>
              <a:t>‘ </a:t>
            </a:r>
            <a:r>
              <a:rPr lang="ko-KR" altLang="en-US" dirty="0"/>
              <a:t>버튼을 더블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메서드가 자동 생성되고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/>
              <a:t>고객보기</a:t>
            </a:r>
            <a:r>
              <a:rPr lang="en-US" altLang="ko-KR" dirty="0"/>
              <a:t>’</a:t>
            </a:r>
            <a:r>
              <a:rPr lang="ko-KR" altLang="en-US" dirty="0"/>
              <a:t> 버튼을 클릭하면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번째 테이블에서 </a:t>
            </a:r>
            <a:r>
              <a:rPr lang="en-US" altLang="ko-KR" dirty="0"/>
              <a:t>id</a:t>
            </a:r>
            <a:r>
              <a:rPr lang="ko-KR" altLang="en-US" dirty="0"/>
              <a:t>를 찾아서</a:t>
            </a:r>
            <a:endParaRPr lang="en-US" altLang="ko-KR" dirty="0"/>
          </a:p>
          <a:p>
            <a:pPr>
              <a:lnSpc>
                <a:spcPts val="2700"/>
              </a:lnSpc>
            </a:pPr>
            <a:r>
              <a:rPr lang="en-US" altLang="ko-KR" dirty="0"/>
              <a:t>    Parent </a:t>
            </a:r>
            <a:r>
              <a:rPr lang="ko-KR" altLang="en-US" dirty="0"/>
              <a:t>테이블에서 </a:t>
            </a:r>
            <a:r>
              <a:rPr lang="en-US" altLang="ko-KR" dirty="0"/>
              <a:t>name</a:t>
            </a:r>
            <a:r>
              <a:rPr lang="ko-KR" altLang="en-US" dirty="0"/>
              <a:t>을 찾아서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2DE3C-D625-88B1-F5C0-BB3EA7C05C23}"/>
              </a:ext>
            </a:extLst>
          </p:cNvPr>
          <p:cNvSpPr txBox="1"/>
          <p:nvPr/>
        </p:nvSpPr>
        <p:spPr>
          <a:xfrm>
            <a:off x="478536" y="1254728"/>
            <a:ext cx="8592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btnCustomer_Click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4184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49307-4508-3B8F-3ADD-477D4BA17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0EC60A-2CA7-E6AE-CC8F-168341F932B0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고객보기 클릭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C0185-3C8B-DFD1-F1DC-C7466E43D871}"/>
              </a:ext>
            </a:extLst>
          </p:cNvPr>
          <p:cNvSpPr txBox="1"/>
          <p:nvPr/>
        </p:nvSpPr>
        <p:spPr>
          <a:xfrm>
            <a:off x="402336" y="854839"/>
            <a:ext cx="9741408" cy="274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btnCustomer_Click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id = 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)dataGridView2.CurrentRow.Cells[0].Value;</a:t>
            </a:r>
          </a:p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People = DataSet1.Tables[1].Select(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"id='"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id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"'"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Item = People[0].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GetParentRow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WhoIs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(Item[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pPr>
              <a:lnSpc>
                <a:spcPts val="3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39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5305D-D2D0-5A0D-A187-6183D179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575F26-75FE-14D2-2313-C64B6DC974EB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고객보기 클릭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FB654-7F91-29A8-B380-97584B03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899759"/>
            <a:ext cx="11698333" cy="50584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454967-C6C9-694F-8DBA-A32C55300134}"/>
              </a:ext>
            </a:extLst>
          </p:cNvPr>
          <p:cNvCxnSpPr/>
          <p:nvPr/>
        </p:nvCxnSpPr>
        <p:spPr>
          <a:xfrm flipH="1">
            <a:off x="10070592" y="4486656"/>
            <a:ext cx="182880" cy="43891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631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065C-7255-3E7B-08A4-0DE0372AD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FD6B23-C0A5-752B-A9D8-3B62A6927396}"/>
              </a:ext>
            </a:extLst>
          </p:cNvPr>
          <p:cNvSpPr/>
          <p:nvPr/>
        </p:nvSpPr>
        <p:spPr>
          <a:xfrm>
            <a:off x="0" y="0"/>
            <a:ext cx="12192000" cy="24627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MS SQL Key 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</a:rPr>
              <a:t>설정</a:t>
            </a:r>
            <a:endParaRPr lang="en-US" altLang="ko-KR" sz="4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3934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70923-9940-3733-2537-2DC3CA8B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3C40EB-BE7D-0A20-B5A4-6ED6D0049D11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데이터베이스 만들고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C#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읽어오기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E52775-BEAB-8D0F-C91B-A383C752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76" y="1020147"/>
            <a:ext cx="5996432" cy="209681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116FF8-2CD4-D317-4969-82E7A4DAE29A}"/>
              </a:ext>
            </a:extLst>
          </p:cNvPr>
          <p:cNvSpPr txBox="1"/>
          <p:nvPr/>
        </p:nvSpPr>
        <p:spPr>
          <a:xfrm flipH="1">
            <a:off x="6568439" y="1109472"/>
            <a:ext cx="292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 이름 </a:t>
            </a:r>
            <a:r>
              <a:rPr lang="en-US" altLang="ko-KR" dirty="0"/>
              <a:t>: Users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84746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63160-69D0-49C5-D92A-D2A7CED18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3486A5-180A-3613-B532-077FF7A6702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데이터베이스 만들고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C#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읽어오기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E250302-0348-988E-60E1-5CA9DB721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81949"/>
              </p:ext>
            </p:extLst>
          </p:nvPr>
        </p:nvGraphicFramePr>
        <p:xfrm>
          <a:off x="847437" y="906703"/>
          <a:ext cx="107072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814">
                  <a:extLst>
                    <a:ext uri="{9D8B030D-6E8A-4147-A177-3AD203B41FA5}">
                      <a16:colId xmlns:a16="http://schemas.microsoft.com/office/drawing/2014/main" val="3220492903"/>
                    </a:ext>
                  </a:extLst>
                </a:gridCol>
                <a:gridCol w="2676814">
                  <a:extLst>
                    <a:ext uri="{9D8B030D-6E8A-4147-A177-3AD203B41FA5}">
                      <a16:colId xmlns:a16="http://schemas.microsoft.com/office/drawing/2014/main" val="2130836041"/>
                    </a:ext>
                  </a:extLst>
                </a:gridCol>
                <a:gridCol w="2676814">
                  <a:extLst>
                    <a:ext uri="{9D8B030D-6E8A-4147-A177-3AD203B41FA5}">
                      <a16:colId xmlns:a16="http://schemas.microsoft.com/office/drawing/2014/main" val="1584499757"/>
                    </a:ext>
                  </a:extLst>
                </a:gridCol>
                <a:gridCol w="2676814">
                  <a:extLst>
                    <a:ext uri="{9D8B030D-6E8A-4147-A177-3AD203B41FA5}">
                      <a16:colId xmlns:a16="http://schemas.microsoft.com/office/drawing/2014/main" val="37754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열 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10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nvarchar</a:t>
                      </a:r>
                      <a:r>
                        <a:rPr lang="en-US" altLang="ko-KR" sz="1400" dirty="0"/>
                        <a:t>(10)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34511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0CE566E-91DA-10E2-09B0-1E473DFF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7" y="1789119"/>
            <a:ext cx="8716591" cy="40486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599F9D-1D4A-728E-DCE2-4E08C313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07" y="4482898"/>
            <a:ext cx="4795686" cy="108675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69252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A6FA8-5A3E-0EEC-257B-08F9A93F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34FD8A-2C07-6384-198A-FFC6DCF5416B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데이터베이스 만들고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C#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읽어오기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C74F0C-5DFC-BB27-6C9F-76A5BBAD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2" y="944830"/>
            <a:ext cx="4744112" cy="444879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D368E7D-84B6-DB12-A7E5-CA1E7B0F9A45}"/>
              </a:ext>
            </a:extLst>
          </p:cNvPr>
          <p:cNvSpPr/>
          <p:nvPr/>
        </p:nvSpPr>
        <p:spPr>
          <a:xfrm>
            <a:off x="2556164" y="944830"/>
            <a:ext cx="374072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4F9127-DFAF-A53E-6A69-548C31B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38" y="5499041"/>
            <a:ext cx="3534268" cy="120984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6FD6BB6-7032-6ABA-BB88-351B592B8974}"/>
              </a:ext>
            </a:extLst>
          </p:cNvPr>
          <p:cNvSpPr/>
          <p:nvPr/>
        </p:nvSpPr>
        <p:spPr>
          <a:xfrm>
            <a:off x="2119746" y="4879522"/>
            <a:ext cx="810490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D526E6-D66C-1689-65A7-D193030FDC0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452255" y="5129647"/>
            <a:ext cx="72736" cy="369394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15DAAE52-7E31-84E5-85DE-ED2A83CED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25" y="925777"/>
            <a:ext cx="3238952" cy="4467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ABE4CC-149B-3A9B-75C5-ABC0FF0A44AB}"/>
              </a:ext>
            </a:extLst>
          </p:cNvPr>
          <p:cNvSpPr/>
          <p:nvPr/>
        </p:nvSpPr>
        <p:spPr>
          <a:xfrm>
            <a:off x="6756565" y="4790084"/>
            <a:ext cx="1580389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CB877E-E31D-297C-C4BD-91D96BDB4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469" y="4518364"/>
            <a:ext cx="3448531" cy="2324424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C4BB9F-2B3B-98E5-837D-E9D4B9BE38D9}"/>
              </a:ext>
            </a:extLst>
          </p:cNvPr>
          <p:cNvSpPr/>
          <p:nvPr/>
        </p:nvSpPr>
        <p:spPr>
          <a:xfrm>
            <a:off x="9437568" y="6403343"/>
            <a:ext cx="1140378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27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B278E-8FEC-9DEE-C3B4-E8B6F84AC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C3801B-BC4F-7873-366B-956CCEA4279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데이터베이스 만들고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C#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읽어오기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36FFA9-65E8-96C0-8A75-CEC3EAA57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4768"/>
              </p:ext>
            </p:extLst>
          </p:nvPr>
        </p:nvGraphicFramePr>
        <p:xfrm>
          <a:off x="293419" y="1294285"/>
          <a:ext cx="3364179" cy="25176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1393">
                  <a:extLst>
                    <a:ext uri="{9D8B030D-6E8A-4147-A177-3AD203B41FA5}">
                      <a16:colId xmlns:a16="http://schemas.microsoft.com/office/drawing/2014/main" val="3870132486"/>
                    </a:ext>
                  </a:extLst>
                </a:gridCol>
                <a:gridCol w="1121393">
                  <a:extLst>
                    <a:ext uri="{9D8B030D-6E8A-4147-A177-3AD203B41FA5}">
                      <a16:colId xmlns:a16="http://schemas.microsoft.com/office/drawing/2014/main" val="1546434301"/>
                    </a:ext>
                  </a:extLst>
                </a:gridCol>
                <a:gridCol w="1121393">
                  <a:extLst>
                    <a:ext uri="{9D8B030D-6E8A-4147-A177-3AD203B41FA5}">
                      <a16:colId xmlns:a16="http://schemas.microsoft.com/office/drawing/2014/main" val="1201576201"/>
                    </a:ext>
                  </a:extLst>
                </a:gridCol>
              </a:tblGrid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32333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마그마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97490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아놀드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61632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간디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575699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킹세종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65121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사임당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154707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다빈치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84408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487F4D4-DEA4-6277-2F68-DAC7A4A5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77" y="1294285"/>
            <a:ext cx="4210638" cy="3648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D755C7-E5B2-5B11-89A1-F2C6B1B8A895}"/>
              </a:ext>
            </a:extLst>
          </p:cNvPr>
          <p:cNvSpPr txBox="1"/>
          <p:nvPr/>
        </p:nvSpPr>
        <p:spPr>
          <a:xfrm>
            <a:off x="257791" y="863751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이렇게 데이터를 입력해보자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9F73-32B9-5B1F-590A-B48BEF87EB04}"/>
              </a:ext>
            </a:extLst>
          </p:cNvPr>
          <p:cNvSpPr txBox="1"/>
          <p:nvPr/>
        </p:nvSpPr>
        <p:spPr>
          <a:xfrm>
            <a:off x="3836815" y="844655"/>
            <a:ext cx="4527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060"/>
                </a:solidFill>
              </a:rPr>
              <a:t>SSMS</a:t>
            </a:r>
            <a:r>
              <a:rPr lang="ko-KR" altLang="en-US" sz="1600" b="1" dirty="0">
                <a:solidFill>
                  <a:srgbClr val="002060"/>
                </a:solidFill>
              </a:rPr>
              <a:t>에서 테이블 위에서 우측 마우스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41997D-2E30-C47E-94D6-F2D322C6F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923" y="1294285"/>
            <a:ext cx="3486637" cy="1724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00D12-89EB-ABEF-BB5C-60FA26138D77}"/>
              </a:ext>
            </a:extLst>
          </p:cNvPr>
          <p:cNvSpPr txBox="1"/>
          <p:nvPr/>
        </p:nvSpPr>
        <p:spPr>
          <a:xfrm>
            <a:off x="8703718" y="844655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002060"/>
                </a:solidFill>
              </a:rPr>
              <a:t>데이터 직접 입력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9827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DB  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가져오기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GUI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368694-EFAA-4121-AD1B-A7AA6CD1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3" y="880810"/>
            <a:ext cx="4582164" cy="3610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09C23-2F1F-414C-864D-9B00F2F58DBA}"/>
              </a:ext>
            </a:extLst>
          </p:cNvPr>
          <p:cNvSpPr txBox="1"/>
          <p:nvPr/>
        </p:nvSpPr>
        <p:spPr>
          <a:xfrm>
            <a:off x="2396473" y="4548606"/>
            <a:ext cx="109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btnFetch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A69BE-EEF0-4785-8918-573EFBFF4846}"/>
              </a:ext>
            </a:extLst>
          </p:cNvPr>
          <p:cNvSpPr txBox="1"/>
          <p:nvPr/>
        </p:nvSpPr>
        <p:spPr>
          <a:xfrm>
            <a:off x="5349223" y="158633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dataGridView1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DD97B-4796-475C-ADF8-CEFE1C002B62}"/>
              </a:ext>
            </a:extLst>
          </p:cNvPr>
          <p:cNvSpPr txBox="1"/>
          <p:nvPr/>
        </p:nvSpPr>
        <p:spPr>
          <a:xfrm>
            <a:off x="790575" y="5534025"/>
            <a:ext cx="6558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btnFetch</a:t>
            </a:r>
            <a:r>
              <a:rPr lang="en-US" altLang="ko-KR" dirty="0"/>
              <a:t> </a:t>
            </a:r>
            <a:r>
              <a:rPr lang="ko-KR" altLang="en-US" dirty="0"/>
              <a:t>버튼을 클릭하면 </a:t>
            </a:r>
            <a:r>
              <a:rPr lang="en-US" altLang="ko-KR" dirty="0"/>
              <a:t>DB</a:t>
            </a:r>
            <a:r>
              <a:rPr lang="ko-KR" altLang="en-US" dirty="0"/>
              <a:t>에 등록된 데이터를 가져와서</a:t>
            </a:r>
            <a:br>
              <a:rPr lang="en-US" altLang="ko-KR" dirty="0"/>
            </a:br>
            <a:r>
              <a:rPr lang="en-US" altLang="ko-KR" dirty="0"/>
              <a:t>dataGridView1</a:t>
            </a:r>
            <a:r>
              <a:rPr lang="ko-KR" altLang="en-US" dirty="0"/>
              <a:t>에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E65C0-27F7-BC3B-2D9B-A42036802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1762D4-9933-D722-6E67-D6E963CAACB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설치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방화벽 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717F4-9CDD-7D34-E26A-8457E98077CA}"/>
              </a:ext>
            </a:extLst>
          </p:cNvPr>
          <p:cNvSpPr txBox="1"/>
          <p:nvPr/>
        </p:nvSpPr>
        <p:spPr>
          <a:xfrm>
            <a:off x="353482" y="784146"/>
            <a:ext cx="910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WF.MSC</a:t>
            </a:r>
            <a:r>
              <a:rPr lang="ko-KR" altLang="en-US" dirty="0"/>
              <a:t> 실행 </a:t>
            </a:r>
            <a:r>
              <a:rPr lang="en-US" altLang="ko-KR" sz="1600" dirty="0">
                <a:solidFill>
                  <a:srgbClr val="3A0DFB"/>
                </a:solidFill>
              </a:rPr>
              <a:t>(windows </a:t>
            </a:r>
            <a:r>
              <a:rPr lang="ko-KR" altLang="en-US" sz="1600" dirty="0">
                <a:solidFill>
                  <a:srgbClr val="3A0DFB"/>
                </a:solidFill>
              </a:rPr>
              <a:t>검색창에 입력 </a:t>
            </a:r>
            <a:r>
              <a:rPr lang="en-US" altLang="ko-KR" sz="1600" dirty="0">
                <a:solidFill>
                  <a:srgbClr val="3A0DFB"/>
                </a:solidFill>
              </a:rPr>
              <a:t>, Windows </a:t>
            </a:r>
            <a:r>
              <a:rPr lang="en-US" altLang="ko-KR" sz="1600" dirty="0" err="1">
                <a:solidFill>
                  <a:srgbClr val="3A0DFB"/>
                </a:solidFill>
              </a:rPr>
              <a:t>Firewall.Microsoft</a:t>
            </a:r>
            <a:r>
              <a:rPr lang="en-US" altLang="ko-KR" sz="1600" dirty="0">
                <a:solidFill>
                  <a:srgbClr val="3A0DFB"/>
                </a:solidFill>
              </a:rPr>
              <a:t> Management Console)</a:t>
            </a:r>
            <a:endParaRPr lang="en-US" altLang="ko-KR" dirty="0">
              <a:solidFill>
                <a:srgbClr val="3A0DFB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인바운드</a:t>
            </a:r>
            <a:r>
              <a:rPr lang="ko-KR" altLang="en-US" dirty="0"/>
              <a:t> 규칙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A20EF-F595-1C38-3CA2-FB63E8D5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90" y="1558131"/>
            <a:ext cx="10832409" cy="5015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8890DA-0AD1-CFAD-EB3E-E785060C32C6}"/>
              </a:ext>
            </a:extLst>
          </p:cNvPr>
          <p:cNvSpPr/>
          <p:nvPr/>
        </p:nvSpPr>
        <p:spPr>
          <a:xfrm>
            <a:off x="586813" y="2572143"/>
            <a:ext cx="1292091" cy="19611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370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DB  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가져오기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DD97B-4796-475C-ADF8-CEFE1C002B62}"/>
              </a:ext>
            </a:extLst>
          </p:cNvPr>
          <p:cNvSpPr txBox="1"/>
          <p:nvPr/>
        </p:nvSpPr>
        <p:spPr>
          <a:xfrm>
            <a:off x="219075" y="828675"/>
            <a:ext cx="11753850" cy="1237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디자인 화면에서 </a:t>
            </a:r>
            <a:r>
              <a:rPr lang="en-US" altLang="ko-KR" sz="1600" dirty="0">
                <a:latin typeface="+mn-ea"/>
              </a:rPr>
              <a:t>form </a:t>
            </a:r>
            <a:r>
              <a:rPr lang="ko-KR" altLang="en-US" sz="1600" dirty="0">
                <a:latin typeface="+mn-ea"/>
              </a:rPr>
              <a:t>공백을 선택한 후 </a:t>
            </a:r>
            <a:r>
              <a:rPr lang="en-US" altLang="ko-KR" sz="1600" dirty="0" err="1">
                <a:latin typeface="+mn-ea"/>
              </a:rPr>
              <a:t>enent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창에서 </a:t>
            </a:r>
            <a:r>
              <a:rPr lang="en-US" altLang="ko-KR" sz="1600" dirty="0">
                <a:latin typeface="+mn-ea"/>
              </a:rPr>
              <a:t>Load </a:t>
            </a:r>
            <a:r>
              <a:rPr lang="ko-KR" altLang="en-US" sz="1600" dirty="0">
                <a:latin typeface="+mn-ea"/>
              </a:rPr>
              <a:t>를 클릭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Form1_Load()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메서드 자동 생성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Microsoft.Data.SqlClient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도구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NuGet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패키지 관리자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찾아보기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패키지 추가 설치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프로그램이 실행되면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DB Server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에 자동 연결한다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  <a:sym typeface="Wingdings" panose="05000000000000000000" pitchFamily="2" charset="2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29363-68A2-4172-AA92-733772AFD0A9}"/>
              </a:ext>
            </a:extLst>
          </p:cNvPr>
          <p:cNvSpPr txBox="1"/>
          <p:nvPr/>
        </p:nvSpPr>
        <p:spPr>
          <a:xfrm>
            <a:off x="443347" y="2065873"/>
            <a:ext cx="11633858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      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       </a:t>
            </a:r>
            <a:r>
              <a:rPr lang="en-US" altLang="ko-KR" sz="16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 </a:t>
            </a:r>
            <a:r>
              <a:rPr lang="en-US" altLang="ko-KR" sz="1600" b="1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SqlConnection</a:t>
            </a:r>
            <a:r>
              <a:rPr lang="en-US" altLang="ko-KR" sz="16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() </a:t>
            </a:r>
            <a:r>
              <a:rPr lang="ko-KR" altLang="en-US" sz="1600" b="1" dirty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  <a:sym typeface="Wingdings" panose="05000000000000000000" pitchFamily="2" charset="2"/>
              </a:rPr>
              <a:t>클래스의 인스턴스 생성</a:t>
            </a:r>
            <a:endParaRPr lang="en-US" altLang="ko-KR" sz="1600" b="1" dirty="0">
              <a:solidFill>
                <a:srgbClr val="00B05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    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89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DB  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가져오기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button1_Click()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DD97B-4796-475C-ADF8-CEFE1C002B62}"/>
              </a:ext>
            </a:extLst>
          </p:cNvPr>
          <p:cNvSpPr txBox="1"/>
          <p:nvPr/>
        </p:nvSpPr>
        <p:spPr>
          <a:xfrm>
            <a:off x="219075" y="828675"/>
            <a:ext cx="1175385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button1</a:t>
            </a:r>
            <a:r>
              <a:rPr lang="ko-KR" altLang="en-US" sz="1600" dirty="0">
                <a:latin typeface="+mn-ea"/>
              </a:rPr>
              <a:t>을 클릭하면 </a:t>
            </a:r>
            <a:r>
              <a:rPr lang="en-US" altLang="ko-KR" sz="1600" dirty="0">
                <a:latin typeface="+mn-ea"/>
              </a:rPr>
              <a:t>DB </a:t>
            </a:r>
            <a:r>
              <a:rPr lang="ko-KR" altLang="en-US" sz="1600" dirty="0">
                <a:latin typeface="+mn-ea"/>
              </a:rPr>
              <a:t>데이터를 가져와서 </a:t>
            </a:r>
            <a:r>
              <a:rPr lang="en-US" altLang="ko-KR" sz="1600" dirty="0" err="1">
                <a:latin typeface="+mn-ea"/>
              </a:rPr>
              <a:t>dataGridView</a:t>
            </a:r>
            <a:r>
              <a:rPr lang="ko-KR" altLang="en-US" sz="1600" dirty="0">
                <a:latin typeface="+mn-ea"/>
              </a:rPr>
              <a:t>에 표시한다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39FE3-7972-4352-8BE6-7E0E895E2A00}"/>
              </a:ext>
            </a:extLst>
          </p:cNvPr>
          <p:cNvSpPr txBox="1"/>
          <p:nvPr/>
        </p:nvSpPr>
        <p:spPr>
          <a:xfrm>
            <a:off x="436109" y="1432547"/>
            <a:ext cx="11319782" cy="295632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btnFetch_Click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DataAdapter1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dataSet1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DataAdapter1.Fill(dataSet1,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dataGridView1.DataSource = dataSet1.Tables[0];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706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DB  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가져오기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6143C9-E2FF-4CB1-908F-54D0D1CD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22" y="928454"/>
            <a:ext cx="4163006" cy="3343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2516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SqlDataAdapter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 : SQL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설정과 실행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624A9-B95B-48C9-9EF2-B2305D3F6D47}"/>
              </a:ext>
            </a:extLst>
          </p:cNvPr>
          <p:cNvSpPr txBox="1"/>
          <p:nvPr/>
        </p:nvSpPr>
        <p:spPr>
          <a:xfrm>
            <a:off x="463138" y="2161309"/>
            <a:ext cx="8144089" cy="2949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ADO.NET</a:t>
            </a:r>
            <a:r>
              <a:rPr lang="ko-KR" altLang="en-US" dirty="0"/>
              <a:t>에서 데이터베이스에서 데이터를 가져오고</a:t>
            </a:r>
            <a:r>
              <a:rPr lang="en-US" altLang="ko-KR" dirty="0"/>
              <a:t>, DataSet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다시 데이터베이스에 업데이트하는 중간자 역할을 하는 클래스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연결 유지 없이도 데이터를 읽고 쓸 수 있게 해준다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Command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SELECT(</a:t>
            </a:r>
            <a:r>
              <a:rPr lang="en-US" altLang="ko-KR" dirty="0" err="1"/>
              <a:t>SelectCommand</a:t>
            </a:r>
            <a:r>
              <a:rPr lang="en-US" altLang="ko-KR" dirty="0"/>
              <a:t>), INSERT(</a:t>
            </a:r>
            <a:r>
              <a:rPr lang="en-US" altLang="ko-KR" dirty="0" err="1"/>
              <a:t>InsertCommand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en-US" altLang="ko-KR" dirty="0"/>
              <a:t>UPDATE(</a:t>
            </a:r>
            <a:r>
              <a:rPr lang="en-US" altLang="ko-KR" dirty="0" err="1"/>
              <a:t>UpdateCommand</a:t>
            </a:r>
            <a:r>
              <a:rPr lang="en-US" altLang="ko-KR" dirty="0"/>
              <a:t>), DELETE(</a:t>
            </a:r>
            <a:r>
              <a:rPr lang="en-US" altLang="ko-KR" dirty="0" err="1"/>
              <a:t>DeleteCommand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Fill() </a:t>
            </a:r>
            <a:r>
              <a:rPr lang="en-US" altLang="ko-KR" dirty="0">
                <a:sym typeface="Wingdings" panose="05000000000000000000" pitchFamily="2" charset="2"/>
              </a:rPr>
              <a:t> DataSet </a:t>
            </a:r>
            <a:r>
              <a:rPr lang="ko-KR" altLang="en-US" dirty="0">
                <a:sym typeface="Wingdings" panose="05000000000000000000" pitchFamily="2" charset="2"/>
              </a:rPr>
              <a:t>채우기 </a:t>
            </a:r>
            <a:r>
              <a:rPr lang="en-US" altLang="ko-KR" dirty="0">
                <a:sym typeface="Wingdings" panose="05000000000000000000" pitchFamily="2" charset="2"/>
              </a:rPr>
              <a:t>(database  DataSet)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Update()  SQL </a:t>
            </a:r>
            <a:r>
              <a:rPr lang="en-US" altLang="ko-KR" dirty="0" err="1">
                <a:sym typeface="Wingdings" panose="05000000000000000000" pitchFamily="2" charset="2"/>
              </a:rPr>
              <a:t>DataBase</a:t>
            </a:r>
            <a:r>
              <a:rPr lang="en-US" altLang="ko-KR" dirty="0">
                <a:sym typeface="Wingdings" panose="05000000000000000000" pitchFamily="2" charset="2"/>
              </a:rPr>
              <a:t> update (DataSet  database)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C876A-9AE5-4F5C-930B-967C6B22A9AA}"/>
              </a:ext>
            </a:extLst>
          </p:cNvPr>
          <p:cNvSpPr txBox="1"/>
          <p:nvPr/>
        </p:nvSpPr>
        <p:spPr>
          <a:xfrm>
            <a:off x="0" y="6488668"/>
            <a:ext cx="8345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SqlDataAdapter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System.Data.SqlClient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673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DB  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콘솔 출력하기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BFB9E-C245-48AE-86E4-DA85B4811691}"/>
              </a:ext>
            </a:extLst>
          </p:cNvPr>
          <p:cNvSpPr txBox="1"/>
          <p:nvPr/>
        </p:nvSpPr>
        <p:spPr>
          <a:xfrm>
            <a:off x="273132" y="736270"/>
            <a:ext cx="4955203" cy="45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새로만들기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콘솔 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658D5-7C5E-4FA8-B8B9-D9FD61CF48AD}"/>
              </a:ext>
            </a:extLst>
          </p:cNvPr>
          <p:cNvSpPr txBox="1"/>
          <p:nvPr/>
        </p:nvSpPr>
        <p:spPr>
          <a:xfrm>
            <a:off x="166255" y="1235377"/>
            <a:ext cx="12025746" cy="5632311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Conn.ConnectionString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DataAdapter1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DataAdapter1.SelectCommand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ds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DataAdapter1.Fill(ds,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ds.Tables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[0].Rows)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"{0} {1} {2}"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1746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DB  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콘솔 출력하기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7870A5-C324-4829-BE2D-78A9B8F3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0" y="868760"/>
            <a:ext cx="5564161" cy="21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7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동적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문을 위한 </a:t>
            </a: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Parametes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624A9-B95B-48C9-9EF2-B2305D3F6D47}"/>
              </a:ext>
            </a:extLst>
          </p:cNvPr>
          <p:cNvSpPr txBox="1"/>
          <p:nvPr/>
        </p:nvSpPr>
        <p:spPr>
          <a:xfrm>
            <a:off x="463138" y="2161309"/>
            <a:ext cx="703590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Query </a:t>
            </a:r>
            <a:r>
              <a:rPr lang="ko-KR" altLang="en-US" dirty="0"/>
              <a:t>실행 시 값이 동적으로 대입될 수 있도록 변수처럼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SQL parameter</a:t>
            </a:r>
            <a:r>
              <a:rPr lang="ko-KR" altLang="en-US" dirty="0"/>
              <a:t>는 </a:t>
            </a:r>
            <a:r>
              <a:rPr lang="en-US" altLang="ko-KR" dirty="0"/>
              <a:t>query </a:t>
            </a:r>
            <a:r>
              <a:rPr lang="ko-KR" altLang="en-US" dirty="0"/>
              <a:t>문 내에서 고정된 값을 사용하는 대신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나중에 값이 입력될 수 있도록 자리만 준비해 둔 변수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ex)  SELECT * FROM Users WHERE username = ?;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05DA-1BD0-4454-8F63-0C7766004C84}"/>
              </a:ext>
            </a:extLst>
          </p:cNvPr>
          <p:cNvSpPr txBox="1"/>
          <p:nvPr/>
        </p:nvSpPr>
        <p:spPr>
          <a:xfrm>
            <a:off x="0" y="6488668"/>
            <a:ext cx="67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매개 변수 </a:t>
            </a:r>
            <a:r>
              <a:rPr lang="en-US" altLang="ko-KR" dirty="0">
                <a:hlinkClick r:id="rId2"/>
              </a:rPr>
              <a:t>- SQL Server | </a:t>
            </a:r>
            <a:r>
              <a:rPr lang="ko-KR" altLang="en-US" dirty="0">
                <a:hlinkClick r:id="rId2"/>
              </a:rPr>
              <a:t>마이크로소프트 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5176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Parameters . Add()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2343B-7607-47CA-A17E-169372D7D0ED}"/>
              </a:ext>
            </a:extLst>
          </p:cNvPr>
          <p:cNvSpPr txBox="1"/>
          <p:nvPr/>
        </p:nvSpPr>
        <p:spPr>
          <a:xfrm>
            <a:off x="0" y="100687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.</a:t>
            </a:r>
            <a:r>
              <a:rPr lang="ko-KR" altLang="en-US" sz="2000" dirty="0" err="1">
                <a:latin typeface="Consolas" panose="020B0609020204030204" pitchFamily="49" charset="0"/>
              </a:rPr>
              <a:t>Parameters.Add</a:t>
            </a:r>
            <a:r>
              <a:rPr lang="ko-KR" altLang="en-US" sz="2000" dirty="0">
                <a:latin typeface="Consolas" panose="020B0609020204030204" pitchFamily="49" charset="0"/>
              </a:rPr>
              <a:t>(string </a:t>
            </a:r>
            <a:r>
              <a:rPr lang="ko-KR" altLang="en-US" sz="2000" dirty="0" err="1">
                <a:latin typeface="Consolas" panose="020B0609020204030204" pitchFamily="49" charset="0"/>
              </a:rPr>
              <a:t>parameterName</a:t>
            </a:r>
            <a:r>
              <a:rPr lang="ko-KR" altLang="en-US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 err="1">
                <a:latin typeface="Consolas" panose="020B0609020204030204" pitchFamily="49" charset="0"/>
              </a:rPr>
              <a:t>SqlDbType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</a:rPr>
              <a:t>dbType</a:t>
            </a:r>
            <a:r>
              <a:rPr lang="ko-KR" altLang="en-US" sz="2000" dirty="0">
                <a:latin typeface="Consolas" panose="020B0609020204030204" pitchFamily="49" charset="0"/>
              </a:rPr>
              <a:t>, </a:t>
            </a:r>
            <a:r>
              <a:rPr lang="ko-KR" altLang="en-US" sz="2000" dirty="0" err="1">
                <a:latin typeface="Consolas" panose="020B0609020204030204" pitchFamily="49" charset="0"/>
              </a:rPr>
              <a:t>int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ko-KR" altLang="en-US" sz="2000" dirty="0" err="1">
                <a:latin typeface="Consolas" panose="020B0609020204030204" pitchFamily="49" charset="0"/>
              </a:rPr>
              <a:t>size</a:t>
            </a:r>
            <a:r>
              <a:rPr lang="ko-KR" altLang="en-US" sz="2000" dirty="0">
                <a:latin typeface="Consolas" panose="020B0609020204030204" pitchFamily="49" charset="0"/>
              </a:rPr>
              <a:t>, string </a:t>
            </a:r>
            <a:r>
              <a:rPr lang="ko-KR" altLang="en-US" sz="2000" dirty="0" err="1">
                <a:latin typeface="Consolas" panose="020B0609020204030204" pitchFamily="49" charset="0"/>
              </a:rPr>
              <a:t>sourceColumn</a:t>
            </a:r>
            <a:r>
              <a:rPr lang="ko-KR" altLang="en-US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7DD09-5796-484A-BA88-020F15FB717D}"/>
              </a:ext>
            </a:extLst>
          </p:cNvPr>
          <p:cNvSpPr txBox="1"/>
          <p:nvPr/>
        </p:nvSpPr>
        <p:spPr>
          <a:xfrm>
            <a:off x="270164" y="1588762"/>
            <a:ext cx="6169230" cy="170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onsolas" panose="020B0609020204030204" pitchFamily="49" charset="0"/>
              </a:rPr>
              <a:t>string </a:t>
            </a:r>
            <a:r>
              <a:rPr lang="ko-KR" altLang="en-US" sz="1800" dirty="0" err="1">
                <a:latin typeface="Consolas" panose="020B0609020204030204" pitchFamily="49" charset="0"/>
              </a:rPr>
              <a:t>parameterName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latin typeface="Consolas" panose="020B0609020204030204" pitchFamily="49" charset="0"/>
              </a:rPr>
              <a:t>파라미터 이름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Consolas" panose="020B0609020204030204" pitchFamily="49" charset="0"/>
              </a:rPr>
              <a:t>SqlDbType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dbType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:  SQL </a:t>
            </a:r>
            <a:r>
              <a:rPr lang="ko-KR" altLang="en-US" sz="1800" dirty="0">
                <a:latin typeface="Consolas" panose="020B0609020204030204" pitchFamily="49" charset="0"/>
              </a:rPr>
              <a:t>데이터 형식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NVarChar</a:t>
            </a:r>
            <a:r>
              <a:rPr lang="en-US" altLang="ko-KR" sz="1800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latin typeface="Consolas" panose="020B0609020204030204" pitchFamily="49" charset="0"/>
              </a:rPr>
              <a:t>int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latin typeface="Consolas" panose="020B0609020204030204" pitchFamily="49" charset="0"/>
              </a:rPr>
              <a:t>size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latin typeface="Consolas" panose="020B0609020204030204" pitchFamily="49" charset="0"/>
              </a:rPr>
              <a:t>파라미터 최대 길이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Consolas" panose="020B0609020204030204" pitchFamily="49" charset="0"/>
              </a:rPr>
              <a:t>string </a:t>
            </a:r>
            <a:r>
              <a:rPr lang="ko-KR" altLang="en-US" sz="1800" dirty="0" err="1">
                <a:latin typeface="Consolas" panose="020B0609020204030204" pitchFamily="49" charset="0"/>
              </a:rPr>
              <a:t>sourceColumn</a:t>
            </a:r>
            <a:r>
              <a:rPr lang="ko-KR" altLang="en-US" sz="1800" dirty="0"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latin typeface="Consolas" panose="020B0609020204030204" pitchFamily="49" charset="0"/>
              </a:rPr>
              <a:t>dataSet</a:t>
            </a:r>
            <a:r>
              <a:rPr lang="ko-KR" altLang="en-US" dirty="0">
                <a:latin typeface="Consolas" panose="020B0609020204030204" pitchFamily="49" charset="0"/>
              </a:rPr>
              <a:t> 의 칼럼 이름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09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Parameters :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3DD0D-56A0-47C1-87B5-E50FF6A6A45C}"/>
              </a:ext>
            </a:extLst>
          </p:cNvPr>
          <p:cNvSpPr txBox="1"/>
          <p:nvPr/>
        </p:nvSpPr>
        <p:spPr>
          <a:xfrm>
            <a:off x="273132" y="736270"/>
            <a:ext cx="5127879" cy="45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새로만들기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WinForm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5397D-2C92-4683-9B6B-6E0661EA0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3" y="1408047"/>
            <a:ext cx="4448796" cy="3305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D88AE-D7BF-4191-88E4-66878CD67528}"/>
              </a:ext>
            </a:extLst>
          </p:cNvPr>
          <p:cNvSpPr txBox="1"/>
          <p:nvPr/>
        </p:nvSpPr>
        <p:spPr>
          <a:xfrm>
            <a:off x="5401011" y="1674420"/>
            <a:ext cx="1705916" cy="2427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txtName</a:t>
            </a:r>
          </a:p>
          <a:p>
            <a:pPr>
              <a:lnSpc>
                <a:spcPct val="300000"/>
              </a:lnSpc>
            </a:pPr>
            <a:r>
              <a:rPr lang="en-US" altLang="ko-KR" dirty="0" err="1"/>
              <a:t>btnSearch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en-US" altLang="ko-KR" dirty="0"/>
              <a:t>dataGridView1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0967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Parameters : Code (1/2)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B4CB4-7F2A-4B42-87E0-3AD9617ECA9B}"/>
              </a:ext>
            </a:extLst>
          </p:cNvPr>
          <p:cNvSpPr txBox="1"/>
          <p:nvPr/>
        </p:nvSpPr>
        <p:spPr>
          <a:xfrm>
            <a:off x="19793" y="638825"/>
            <a:ext cx="121920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WinFormsApp4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Conn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480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A35E-A723-D3A7-30B9-E7C9C821C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77B923-1BFB-989A-EA8D-5038B354CDD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설치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방화벽 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인바운드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포트 선택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83CC0-3447-EB6D-5C77-EDBD8CC3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4" y="839244"/>
            <a:ext cx="8643492" cy="56390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7969CD0-A7CC-92FF-42FD-8E61E8962BEB}"/>
              </a:ext>
            </a:extLst>
          </p:cNvPr>
          <p:cNvSpPr/>
          <p:nvPr/>
        </p:nvSpPr>
        <p:spPr>
          <a:xfrm>
            <a:off x="700925" y="1557535"/>
            <a:ext cx="1015142" cy="18358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E3DED6E-6BC3-EEE5-E813-5A0858E9F83D}"/>
              </a:ext>
            </a:extLst>
          </p:cNvPr>
          <p:cNvSpPr/>
          <p:nvPr/>
        </p:nvSpPr>
        <p:spPr>
          <a:xfrm>
            <a:off x="7229073" y="1753644"/>
            <a:ext cx="862741" cy="2254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D992FE-3DBF-72CE-1927-9B86547C0E90}"/>
              </a:ext>
            </a:extLst>
          </p:cNvPr>
          <p:cNvSpPr/>
          <p:nvPr/>
        </p:nvSpPr>
        <p:spPr>
          <a:xfrm>
            <a:off x="3748925" y="4085572"/>
            <a:ext cx="2225990" cy="34864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D26B61-191F-97CC-7D0C-D09BF364BDD1}"/>
              </a:ext>
            </a:extLst>
          </p:cNvPr>
          <p:cNvSpPr/>
          <p:nvPr/>
        </p:nvSpPr>
        <p:spPr>
          <a:xfrm>
            <a:off x="7660443" y="6303951"/>
            <a:ext cx="862741" cy="35707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532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Parameters : Code  (2/2)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B4CB4-7F2A-4B42-87E0-3AD9617ECA9B}"/>
              </a:ext>
            </a:extLst>
          </p:cNvPr>
          <p:cNvSpPr txBox="1"/>
          <p:nvPr/>
        </p:nvSpPr>
        <p:spPr>
          <a:xfrm>
            <a:off x="0" y="864456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btnSearch_Click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strSelectSQL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WHERE name = @name"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dataAdapter.SelectCommand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strSelectSQL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dataAdapter.SelectCommand.Parameters.Add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.NVarChar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10,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         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strSelectSQL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dataAdapter.SelectCommand.Parameters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dataSet.Clear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== 0)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 data."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dataGridView1.DataSource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848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Parameters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68796-8DCF-4D32-A7C7-B82A4722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5" y="928727"/>
            <a:ext cx="3943900" cy="29817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2B7953-5546-4A7B-88DA-05074B7C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063" y="928726"/>
            <a:ext cx="4048690" cy="29817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56988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D2000-A553-F462-68A0-EEA09AD0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D9C9B8-34AE-72CC-B33E-02A308F819E8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InsertCommand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23FBD-E19D-5184-C6FD-4F2BD00E9C4D}"/>
              </a:ext>
            </a:extLst>
          </p:cNvPr>
          <p:cNvSpPr txBox="1"/>
          <p:nvPr/>
        </p:nvSpPr>
        <p:spPr>
          <a:xfrm>
            <a:off x="463138" y="2161309"/>
            <a:ext cx="8406468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ADO.NET</a:t>
            </a:r>
            <a:r>
              <a:rPr lang="ko-KR" altLang="en-US" dirty="0"/>
              <a:t>에서 </a:t>
            </a:r>
            <a:r>
              <a:rPr lang="en-US" altLang="ko-KR" dirty="0" err="1"/>
              <a:t>SqlDataAdapter</a:t>
            </a:r>
            <a:r>
              <a:rPr lang="ko-KR" altLang="en-US" dirty="0"/>
              <a:t>를 사용할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DataSet</a:t>
            </a:r>
            <a:r>
              <a:rPr lang="ko-KR" altLang="en-US" dirty="0"/>
              <a:t>의 변경 내용을 실제 </a:t>
            </a:r>
            <a:r>
              <a:rPr lang="en-US" altLang="ko-KR" dirty="0"/>
              <a:t>DB</a:t>
            </a:r>
            <a:r>
              <a:rPr lang="ko-KR" altLang="en-US" dirty="0"/>
              <a:t>에 반영하기 위해 사용하는 </a:t>
            </a:r>
            <a:r>
              <a:rPr lang="en-US" altLang="ko-KR" dirty="0"/>
              <a:t>SQL INSERT </a:t>
            </a:r>
            <a:r>
              <a:rPr lang="ko-KR" altLang="en-US" dirty="0"/>
              <a:t>명령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INSERT INTO table</a:t>
            </a:r>
            <a:r>
              <a:rPr lang="ko-KR" altLang="en-US" dirty="0"/>
              <a:t>이름</a:t>
            </a:r>
            <a:r>
              <a:rPr lang="en-US" altLang="ko-KR" dirty="0"/>
              <a:t>(colume1, colume2, …) VALUES (value1, value2, …)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9FEA8-A1C1-5F45-8572-EBA78C03C0BD}"/>
              </a:ext>
            </a:extLst>
          </p:cNvPr>
          <p:cNvSpPr txBox="1"/>
          <p:nvPr/>
        </p:nvSpPr>
        <p:spPr>
          <a:xfrm>
            <a:off x="0" y="6488668"/>
            <a:ext cx="9143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SqlDataAdapter.InsertCommand</a:t>
            </a:r>
            <a:r>
              <a:rPr lang="en-US" altLang="ko-KR" dirty="0">
                <a:hlinkClick r:id="rId2"/>
              </a:rPr>
              <a:t> Property (</a:t>
            </a:r>
            <a:r>
              <a:rPr lang="en-US" altLang="ko-KR" dirty="0" err="1">
                <a:hlinkClick r:id="rId2"/>
              </a:rPr>
              <a:t>System.Data.SqlClient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9676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InsertCommand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C7E72E-1A06-9DB0-512A-3FB34CB3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2" y="912806"/>
            <a:ext cx="3417259" cy="2190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4E310-F40D-3242-AF51-84C29ABC3251}"/>
              </a:ext>
            </a:extLst>
          </p:cNvPr>
          <p:cNvSpPr txBox="1"/>
          <p:nvPr/>
        </p:nvSpPr>
        <p:spPr>
          <a:xfrm>
            <a:off x="4092102" y="1215957"/>
            <a:ext cx="625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Users </a:t>
            </a:r>
            <a:r>
              <a:rPr lang="ko-KR" altLang="en-US" dirty="0"/>
              <a:t>에 데이터를 추가해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6767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8124-81CD-C86C-4D5B-AF4AABAE4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64F2E5-F105-4EBB-4691-551D36A2B2A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InsertCommand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GUI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A3C1A-5B11-0DF0-6194-F64EC71B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" y="1061528"/>
            <a:ext cx="3982473" cy="3602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5DA46-164A-706D-ACEC-149C21C6F1D8}"/>
              </a:ext>
            </a:extLst>
          </p:cNvPr>
          <p:cNvSpPr txBox="1"/>
          <p:nvPr/>
        </p:nvSpPr>
        <p:spPr>
          <a:xfrm>
            <a:off x="4688732" y="1352494"/>
            <a:ext cx="228408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txtName,   </a:t>
            </a:r>
            <a:r>
              <a:rPr lang="en-US" altLang="ko-KR" dirty="0" err="1"/>
              <a:t>txtAge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txtMale</a:t>
            </a:r>
            <a:r>
              <a:rPr lang="en-US" altLang="ko-KR" dirty="0"/>
              <a:t>,    </a:t>
            </a:r>
            <a:r>
              <a:rPr lang="en-US" altLang="ko-KR" dirty="0" err="1"/>
              <a:t>btnInsert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3190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E3B0A-00FC-0F1C-F249-72224B47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25D084-F989-CEF5-5A11-61F25EAEF226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InsertCommand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 (1/2)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61520-0641-E963-C7F4-69F375BFD3D8}"/>
              </a:ext>
            </a:extLst>
          </p:cNvPr>
          <p:cNvSpPr txBox="1"/>
          <p:nvPr/>
        </p:nvSpPr>
        <p:spPr>
          <a:xfrm>
            <a:off x="335605" y="656302"/>
            <a:ext cx="1170723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insertData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Conn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dataAdapter.SelectCommand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5669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2F0C6-79DA-FFCE-0C93-A49C8151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8B7C58-70B4-0CB9-9DAF-0BBA1A2BA29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InsertCommand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 (2/2)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67F2FC-01B0-F859-BC0F-969830E135B8}"/>
              </a:ext>
            </a:extLst>
          </p:cNvPr>
          <p:cNvSpPr txBox="1"/>
          <p:nvPr/>
        </p:nvSpPr>
        <p:spPr>
          <a:xfrm>
            <a:off x="335605" y="656302"/>
            <a:ext cx="1170723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btnInsert_Click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Conn.State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ConnectionState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.Open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"INSERT INTO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(name, age, male) VALUES </a:t>
            </a:r>
          </a:p>
          <a:p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                       (@name, @age, @male)"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.NVarChar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10,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.Bit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 =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txtAge.Text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 =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txtMale.Text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dataAdapter.InsertCommand.ExecuteNonQuery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dataSet.Clear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dataAdapter.InsertCommand.Dispose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       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7975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87504-7DA9-BB60-837A-F3F04D4E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A6048E-D700-3E57-7DF7-1B4F5E3D048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InsertCommand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F4ADA-68EF-4290-EB75-7BE12086C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8" y="1221001"/>
            <a:ext cx="4039281" cy="36416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0E2551-6AF2-D96A-AD5E-24C2EBF5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92" y="1822695"/>
            <a:ext cx="3110366" cy="27140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99868-4B66-9599-2738-758C1B7FD918}"/>
              </a:ext>
            </a:extLst>
          </p:cNvPr>
          <p:cNvSpPr txBox="1"/>
          <p:nvPr/>
        </p:nvSpPr>
        <p:spPr>
          <a:xfrm>
            <a:off x="5949696" y="1342921"/>
            <a:ext cx="267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A0DFB"/>
                </a:solidFill>
                <a:latin typeface="+mn-ea"/>
              </a:rPr>
              <a:t>SSMS </a:t>
            </a:r>
            <a:r>
              <a:rPr lang="ko-KR" altLang="en-US" sz="1600" b="1" dirty="0">
                <a:solidFill>
                  <a:srgbClr val="3A0DFB"/>
                </a:solidFill>
                <a:latin typeface="+mn-ea"/>
              </a:rPr>
              <a:t>에서도 </a:t>
            </a:r>
            <a:r>
              <a:rPr lang="en-US" altLang="ko-KR" sz="1600" b="1" dirty="0">
                <a:solidFill>
                  <a:srgbClr val="3A0DFB"/>
                </a:solidFill>
                <a:latin typeface="+mn-ea"/>
              </a:rPr>
              <a:t>INSERT </a:t>
            </a:r>
            <a:r>
              <a:rPr lang="ko-KR" altLang="en-US" sz="1600" b="1" dirty="0">
                <a:solidFill>
                  <a:srgbClr val="3A0DFB"/>
                </a:solidFill>
                <a:latin typeface="+mn-ea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35496371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FEBE2-FF6B-AB3D-B847-08C37D34D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46F-799B-9C0A-3873-346EC7BEF95F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UpdateCommand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624A9-B95B-48C9-9EF2-B2305D3F6D47}"/>
              </a:ext>
            </a:extLst>
          </p:cNvPr>
          <p:cNvSpPr txBox="1"/>
          <p:nvPr/>
        </p:nvSpPr>
        <p:spPr>
          <a:xfrm>
            <a:off x="463138" y="2161309"/>
            <a:ext cx="10632719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속성 중 하나로</a:t>
            </a:r>
            <a:r>
              <a:rPr lang="en-US" altLang="ko-KR" dirty="0"/>
              <a:t>, </a:t>
            </a:r>
            <a:r>
              <a:rPr lang="ko-KR" altLang="en-US" dirty="0"/>
              <a:t>데이터베이스의 데이터를 수정하는 데 사용되는 </a:t>
            </a:r>
            <a:r>
              <a:rPr lang="en-US" altLang="ko-KR" dirty="0"/>
              <a:t>SQL </a:t>
            </a:r>
            <a:r>
              <a:rPr lang="ko-KR" altLang="en-US" dirty="0"/>
              <a:t>명령을 정의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DataAdapter</a:t>
            </a:r>
            <a:r>
              <a:rPr lang="ko-KR" altLang="en-US" dirty="0"/>
              <a:t>가 </a:t>
            </a:r>
            <a:r>
              <a:rPr lang="en-US" altLang="ko-KR" dirty="0"/>
              <a:t>DataSet</a:t>
            </a:r>
            <a:r>
              <a:rPr lang="ko-KR" altLang="en-US" dirty="0"/>
              <a:t>의 변경 사항을 데이터베이스에 반영할 때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055D9-973A-FB33-C653-69A0BFFC5CDF}"/>
              </a:ext>
            </a:extLst>
          </p:cNvPr>
          <p:cNvSpPr txBox="1"/>
          <p:nvPr/>
        </p:nvSpPr>
        <p:spPr>
          <a:xfrm>
            <a:off x="0" y="6488668"/>
            <a:ext cx="1005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SqlDataSourceView.UpdateCommand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속성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System.Web.UI.WebControls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3240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591D-6A2A-DABC-9ED1-1E9DE48A1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70680D-8E10-9DD3-0531-4898BA1BD49D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30603-0F56-B84F-2BD7-629E0DD09619}"/>
              </a:ext>
            </a:extLst>
          </p:cNvPr>
          <p:cNvSpPr txBox="1"/>
          <p:nvPr/>
        </p:nvSpPr>
        <p:spPr>
          <a:xfrm>
            <a:off x="207106" y="807997"/>
            <a:ext cx="815883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앞에서 실습한 </a:t>
            </a:r>
            <a:r>
              <a:rPr lang="en-US" altLang="ko-KR" dirty="0" err="1"/>
              <a:t>InsertCommand</a:t>
            </a:r>
            <a:r>
              <a:rPr lang="en-US" altLang="ko-KR" dirty="0"/>
              <a:t> </a:t>
            </a:r>
            <a:r>
              <a:rPr lang="ko-KR" altLang="en-US" dirty="0"/>
              <a:t>예제를 그대로 불러와서 일부만 변경한다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btnInsert_Click</a:t>
            </a:r>
            <a:r>
              <a:rPr lang="en-US" altLang="ko-KR" dirty="0"/>
              <a:t>() </a:t>
            </a:r>
            <a:r>
              <a:rPr lang="ko-KR" altLang="en-US" dirty="0"/>
              <a:t>함수만 수정</a:t>
            </a:r>
          </a:p>
        </p:txBody>
      </p:sp>
    </p:spTree>
    <p:extLst>
      <p:ext uri="{BB962C8B-B14F-4D97-AF65-F5344CB8AC3E}">
        <p14:creationId xmlns:p14="http://schemas.microsoft.com/office/powerpoint/2010/main" val="377484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4A8E-0C39-40A2-68C2-67F7BC44D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06A4-67D6-04EC-5D17-C8FF4C8C481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설치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방화벽 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인바운드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규칙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포트 선택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C911DD-55C7-AD77-CA0F-F774B00E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7" y="1027783"/>
            <a:ext cx="6192114" cy="2848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F3C67F-01AF-227C-4BB2-8A488273841E}"/>
              </a:ext>
            </a:extLst>
          </p:cNvPr>
          <p:cNvSpPr/>
          <p:nvPr/>
        </p:nvSpPr>
        <p:spPr>
          <a:xfrm>
            <a:off x="2721790" y="3429000"/>
            <a:ext cx="2689454" cy="19102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53F397-6F6C-9EC9-D7A9-15A62BB5133F}"/>
              </a:ext>
            </a:extLst>
          </p:cNvPr>
          <p:cNvSpPr txBox="1"/>
          <p:nvPr/>
        </p:nvSpPr>
        <p:spPr>
          <a:xfrm>
            <a:off x="4066517" y="387811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포트 </a:t>
            </a:r>
            <a:r>
              <a:rPr lang="en-US" altLang="ko-KR" b="1" dirty="0"/>
              <a:t>1433 </a:t>
            </a:r>
            <a:r>
              <a:rPr lang="ko-KR" altLang="en-US" b="1" dirty="0"/>
              <a:t>입력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541C41-5017-25D8-546F-1250AB5A8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191" y="1070975"/>
            <a:ext cx="4058216" cy="16480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B6D13C3-583A-6294-5D6C-A700C6A1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91" y="3158565"/>
            <a:ext cx="3953427" cy="201958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D7C63F-42F7-8FEA-F33E-0BB3B69139DD}"/>
              </a:ext>
            </a:extLst>
          </p:cNvPr>
          <p:cNvSpPr txBox="1"/>
          <p:nvPr/>
        </p:nvSpPr>
        <p:spPr>
          <a:xfrm>
            <a:off x="6966558" y="543301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이름은 </a:t>
            </a:r>
            <a:r>
              <a:rPr lang="en-US" altLang="ko-KR" b="1" dirty="0"/>
              <a:t>‘MSSQL’  </a:t>
            </a:r>
            <a:r>
              <a:rPr lang="ko-KR" altLang="en-US" b="1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2672327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E0089-AE92-BA82-3AC2-4D2BB53CD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89BE56-E35A-08FD-7F5D-FEA4F33E1CB4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9A0C6-A94D-1CC1-03A4-EFCADEA55602}"/>
              </a:ext>
            </a:extLst>
          </p:cNvPr>
          <p:cNvSpPr txBox="1"/>
          <p:nvPr/>
        </p:nvSpPr>
        <p:spPr>
          <a:xfrm>
            <a:off x="0" y="638827"/>
            <a:ext cx="12192000" cy="6168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btnInsert_Click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"INSERT INTO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(name, age, male) VALUES (@name, @age, @male)"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.NVarChar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10,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.Bit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txtAge.Text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txtMale.Text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["@name"].Value =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["@age"].Value =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int.Parse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txtAge.Text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dataAdapter.InsertCommand.Parameters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["@male"].Value =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bool.Parse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txtMale.Text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dataAdapter.InsertCommand.ExecuteNonQuery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dataSet.Clear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dataGridView1.DataSource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dataAdapter.InsertCommand.Dispose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2240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720CF-9AC2-1A55-0F34-33E94DA8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B60783-EE6B-8368-C5F8-0F2B3FA186F7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CDEAAE-1427-ADDE-7534-FCF7B648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8" y="1017202"/>
            <a:ext cx="4794324" cy="43719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14B3D6-C6E9-9576-4CA2-D985086C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21" y="1468305"/>
            <a:ext cx="4154591" cy="35857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D88FC-2CE4-DFFE-359B-21A395189566}"/>
              </a:ext>
            </a:extLst>
          </p:cNvPr>
          <p:cNvSpPr txBox="1"/>
          <p:nvPr/>
        </p:nvSpPr>
        <p:spPr>
          <a:xfrm>
            <a:off x="5733121" y="922934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A0DFB"/>
                </a:solidFill>
              </a:rPr>
              <a:t>SSMS</a:t>
            </a:r>
            <a:r>
              <a:rPr lang="ko-KR" altLang="en-US" sz="1600" b="1" dirty="0">
                <a:solidFill>
                  <a:srgbClr val="3A0DFB"/>
                </a:solidFill>
              </a:rPr>
              <a:t> 확인 </a:t>
            </a:r>
            <a:r>
              <a:rPr lang="en-US" altLang="ko-KR" sz="1600" b="1" dirty="0">
                <a:solidFill>
                  <a:srgbClr val="3A0DFB"/>
                </a:solidFill>
              </a:rPr>
              <a:t>!</a:t>
            </a:r>
            <a:endParaRPr lang="ko-KR" altLang="en-US" sz="16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068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C8FC2-197A-56CF-64C0-FA1FE11D0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D0BD35-B258-96D9-D5F5-7ACAFB8C601A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DeleteCommand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07CA8-4B1E-1D10-FA36-421272E2B1FD}"/>
              </a:ext>
            </a:extLst>
          </p:cNvPr>
          <p:cNvSpPr txBox="1"/>
          <p:nvPr/>
        </p:nvSpPr>
        <p:spPr>
          <a:xfrm>
            <a:off x="463138" y="2161309"/>
            <a:ext cx="10632719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SqlDataAdapter</a:t>
            </a:r>
            <a:r>
              <a:rPr lang="en-US" altLang="ko-KR" dirty="0"/>
              <a:t> </a:t>
            </a:r>
            <a:r>
              <a:rPr lang="ko-KR" altLang="en-US" dirty="0"/>
              <a:t>속성 중 하나로</a:t>
            </a:r>
            <a:r>
              <a:rPr lang="en-US" altLang="ko-KR" dirty="0"/>
              <a:t>, </a:t>
            </a:r>
            <a:r>
              <a:rPr lang="ko-KR" altLang="en-US" dirty="0"/>
              <a:t>데이터베이스의 데이터를 삭제하는 데 사용되는 </a:t>
            </a:r>
            <a:r>
              <a:rPr lang="en-US" altLang="ko-KR" dirty="0"/>
              <a:t>SQL </a:t>
            </a:r>
            <a:r>
              <a:rPr lang="ko-KR" altLang="en-US" dirty="0"/>
              <a:t>명령을 정의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</a:t>
            </a:r>
            <a:r>
              <a:rPr lang="ko-KR" altLang="en-US" dirty="0"/>
              <a:t>에서 특정 행을 삭제한 후 </a:t>
            </a:r>
            <a:r>
              <a:rPr lang="en-US" altLang="ko-KR" dirty="0" err="1"/>
              <a:t>dataAdapter.Update</a:t>
            </a:r>
            <a:r>
              <a:rPr lang="en-US" altLang="ko-KR" dirty="0"/>
              <a:t>()</a:t>
            </a:r>
            <a:r>
              <a:rPr lang="ko-KR" altLang="en-US" dirty="0"/>
              <a:t>를 호출하면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 </a:t>
            </a:r>
            <a:r>
              <a:rPr lang="en-US" altLang="ko-KR" dirty="0" err="1"/>
              <a:t>DeleteCommand</a:t>
            </a:r>
            <a:r>
              <a:rPr lang="ko-KR" altLang="en-US" dirty="0"/>
              <a:t>가 실행되어 </a:t>
            </a:r>
            <a:r>
              <a:rPr lang="en-US" altLang="ko-KR" dirty="0"/>
              <a:t>DB</a:t>
            </a:r>
            <a:r>
              <a:rPr lang="ko-KR" altLang="en-US" dirty="0"/>
              <a:t>에서도 해당 행이 삭제된다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SQL Delete </a:t>
            </a:r>
            <a:r>
              <a:rPr lang="ko-KR" altLang="en-US" dirty="0"/>
              <a:t>실행 방법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동적 </a:t>
            </a:r>
            <a:r>
              <a:rPr lang="en-US" altLang="ko-KR" dirty="0">
                <a:sym typeface="Wingdings" panose="05000000000000000000" pitchFamily="2" charset="2"/>
              </a:rPr>
              <a:t>SQL </a:t>
            </a:r>
            <a:r>
              <a:rPr lang="ko-KR" altLang="en-US" dirty="0">
                <a:sym typeface="Wingdings" panose="05000000000000000000" pitchFamily="2" charset="2"/>
              </a:rPr>
              <a:t>문 사용</a:t>
            </a:r>
            <a:r>
              <a:rPr lang="en-US" altLang="ko-KR" dirty="0">
                <a:sym typeface="Wingdings" panose="05000000000000000000" pitchFamily="2" charset="2"/>
              </a:rPr>
              <a:t>,  DataSet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Update()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1C681-67E6-C887-ED2E-BB42281C75F4}"/>
              </a:ext>
            </a:extLst>
          </p:cNvPr>
          <p:cNvSpPr txBox="1"/>
          <p:nvPr/>
        </p:nvSpPr>
        <p:spPr>
          <a:xfrm>
            <a:off x="0" y="6488668"/>
            <a:ext cx="1020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SqlDataSourceView.DeleteCommand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속성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System.Web.UI.WebControls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9825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BA1E4-B23F-5273-30A4-6E9DB1091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B91D64-AA84-24F3-CB06-55416897A236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 사용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D2A9F-7273-3843-8582-910CE63293DA}"/>
              </a:ext>
            </a:extLst>
          </p:cNvPr>
          <p:cNvSpPr txBox="1"/>
          <p:nvPr/>
        </p:nvSpPr>
        <p:spPr>
          <a:xfrm>
            <a:off x="402336" y="731520"/>
            <a:ext cx="11033760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동적 </a:t>
            </a:r>
            <a:r>
              <a:rPr lang="en-US" altLang="ko-KR" sz="2400" dirty="0">
                <a:latin typeface="+mn-ea"/>
              </a:rPr>
              <a:t>SQL </a:t>
            </a:r>
            <a:r>
              <a:rPr lang="ko-KR" altLang="en-US" sz="2400" dirty="0">
                <a:latin typeface="+mn-ea"/>
              </a:rPr>
              <a:t>문 작성</a:t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>
                <a:latin typeface="+mn-ea"/>
              </a:rPr>
              <a:t>- “DELETE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FROM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table</a:t>
            </a:r>
            <a:r>
              <a:rPr lang="ko-KR" altLang="en-US" sz="2400" dirty="0">
                <a:latin typeface="+mn-ea"/>
              </a:rPr>
              <a:t>명 </a:t>
            </a:r>
            <a:r>
              <a:rPr lang="en-US" altLang="ko-KR" sz="2400" dirty="0">
                <a:latin typeface="+mn-ea"/>
              </a:rPr>
              <a:t>WHERE id=@id”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매개변수 정의 </a:t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>
                <a:latin typeface="+mn-ea"/>
              </a:rPr>
              <a:t>- </a:t>
            </a:r>
            <a:r>
              <a:rPr lang="en-US" altLang="ko-KR" sz="2400" dirty="0" err="1">
                <a:latin typeface="+mn-ea"/>
              </a:rPr>
              <a:t>SqlDataAdapter.DeleteCommand.Parameters.Add</a:t>
            </a:r>
            <a:r>
              <a:rPr lang="en-US" altLang="ko-KR" sz="2400" dirty="0">
                <a:latin typeface="+mn-ea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SQL</a:t>
            </a:r>
            <a:r>
              <a:rPr lang="ko-KR" altLang="en-US" sz="2400" dirty="0">
                <a:latin typeface="+mn-ea"/>
              </a:rPr>
              <a:t> 문 실행</a:t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>
                <a:latin typeface="+mn-ea"/>
              </a:rPr>
              <a:t>- </a:t>
            </a:r>
            <a:r>
              <a:rPr lang="en-US" altLang="ko-KR" sz="2400" dirty="0" err="1">
                <a:latin typeface="+mn-ea"/>
              </a:rPr>
              <a:t>SqlDataAdapter.DeleteCommand.ExecuteNonQuery</a:t>
            </a:r>
            <a:r>
              <a:rPr lang="en-US" altLang="ko-KR" sz="2400" dirty="0">
                <a:latin typeface="+mn-ea"/>
              </a:rPr>
              <a:t>()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4699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46589-33E8-3331-3443-31006612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05F97B4-C6D5-9050-740A-3F64B045C90A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 사용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GUI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99B96-102D-4E56-3E57-9B2B2C06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0" y="884878"/>
            <a:ext cx="5265620" cy="4165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15507-1FDA-EE7C-16B1-41706F31B7E8}"/>
              </a:ext>
            </a:extLst>
          </p:cNvPr>
          <p:cNvSpPr txBox="1"/>
          <p:nvPr/>
        </p:nvSpPr>
        <p:spPr>
          <a:xfrm>
            <a:off x="5608320" y="4154415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btnDelete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5497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5B418-A2A8-657B-DF23-ADD560635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2C0589-ED36-04F7-0793-9F8A3CC50F6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 사용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B8D88-9C5F-EBF3-0012-8FFB9247D801}"/>
              </a:ext>
            </a:extLst>
          </p:cNvPr>
          <p:cNvSpPr txBox="1"/>
          <p:nvPr/>
        </p:nvSpPr>
        <p:spPr>
          <a:xfrm>
            <a:off x="176784" y="1164134"/>
            <a:ext cx="11838432" cy="56938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DeleteCommand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Conn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dataAdapter.SelectCommand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dataGridView1.DataSource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C8F2E-F5DE-D2EC-2915-98B61C52F2E2}"/>
              </a:ext>
            </a:extLst>
          </p:cNvPr>
          <p:cNvSpPr txBox="1"/>
          <p:nvPr/>
        </p:nvSpPr>
        <p:spPr>
          <a:xfrm>
            <a:off x="176784" y="714301"/>
            <a:ext cx="4756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Form1_Load() </a:t>
            </a:r>
            <a:r>
              <a:rPr lang="ko-KR" altLang="en-US" sz="1600" dirty="0">
                <a:latin typeface="+mn-ea"/>
              </a:rPr>
              <a:t>메서드 내용은 전 예제와 동일함</a:t>
            </a:r>
          </a:p>
        </p:txBody>
      </p:sp>
    </p:spTree>
    <p:extLst>
      <p:ext uri="{BB962C8B-B14F-4D97-AF65-F5344CB8AC3E}">
        <p14:creationId xmlns:p14="http://schemas.microsoft.com/office/powerpoint/2010/main" val="36532770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703BE-650A-2AE5-C430-2EFCC720D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A67568-EFE4-3C74-46B8-678181E7C54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 사용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DD7D1-7BBC-63DD-DFA5-B146060C5CA8}"/>
              </a:ext>
            </a:extLst>
          </p:cNvPr>
          <p:cNvSpPr txBox="1"/>
          <p:nvPr/>
        </p:nvSpPr>
        <p:spPr>
          <a:xfrm>
            <a:off x="280416" y="838766"/>
            <a:ext cx="11631168" cy="455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btnDelete_Click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"DELETE FROM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WHERE name=@name"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dataAdapter.DeleteCommand.Parameters.Add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.NVarChar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10,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dataAdapter.DeleteCommand.Parameters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 = dataGridView1.CurrentRow.Cells[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dataAdapter.DeleteCommand.ExecuteNonQuery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500"/>
              </a:lnSpc>
            </a:pP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dataSet.Clear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dataGridView1.DataSource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.DeleteCommand.Dispose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5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066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C57D-6E1D-5BDE-8465-56214D7E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6669D-316F-4DD8-0ACB-4A611FD44D6D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동적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 사용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F3FCDF-77C1-9D7F-5893-8C8F61581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7" y="982800"/>
            <a:ext cx="4745803" cy="37803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F72B77-BE73-38B8-3714-F728FD228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43" y="982800"/>
            <a:ext cx="4783074" cy="378035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5B811F5-3CED-4BF8-6BBE-855B141DF2FD}"/>
              </a:ext>
            </a:extLst>
          </p:cNvPr>
          <p:cNvSpPr/>
          <p:nvPr/>
        </p:nvSpPr>
        <p:spPr>
          <a:xfrm>
            <a:off x="5907024" y="2121408"/>
            <a:ext cx="377952" cy="1036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981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3DD7-F11B-F1F1-FDE1-0E067ACF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82E2BC-3BD3-847C-1429-2CCC04EFD99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dataSet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Update()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사용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코드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364AF-84C7-1D8A-936C-4CB1D68C28BC}"/>
              </a:ext>
            </a:extLst>
          </p:cNvPr>
          <p:cNvSpPr txBox="1"/>
          <p:nvPr/>
        </p:nvSpPr>
        <p:spPr>
          <a:xfrm>
            <a:off x="170688" y="638827"/>
            <a:ext cx="1185062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btnDelete_Click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new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("DELETE FROM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WHERE name=@name",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dataAdapter.DeleteCommand.Parameters.Add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("@name",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SqlDbType.NVarChar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10, "name");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dataAdapter.DeleteCommand.Parameters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["@name"].Value = dataGridView1.CurrentRow.Cells["name"].Value;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dataAdapter.DeleteCommand.ExecuteNonQuery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dataSet.Clear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"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//dataGridView1.DataSource =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["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dataAdapter.DeleteCommand.Dispose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name = dataGridView1.CurrentRow.Cells[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Value.ToString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"DELETE FROM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WHERE name=@name"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dataAdapter.DeleteCommand.Parameters.Add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SqlDbType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.NVarChar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10,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$"name='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{name}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].Select(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[0].Delete();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dataAdapter.Update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dataSet.Clear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dataGridView1.DataSource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100E1-FB7C-0219-822E-913E5866E57C}"/>
              </a:ext>
            </a:extLst>
          </p:cNvPr>
          <p:cNvSpPr txBox="1"/>
          <p:nvPr/>
        </p:nvSpPr>
        <p:spPr>
          <a:xfrm>
            <a:off x="9521952" y="6211669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err="1"/>
              <a:t>여러줄</a:t>
            </a:r>
            <a:r>
              <a:rPr lang="ko-KR" altLang="en-US" sz="1200" dirty="0"/>
              <a:t> 주석</a:t>
            </a:r>
            <a:br>
              <a:rPr lang="en-US" altLang="ko-KR" sz="1200" dirty="0"/>
            </a:br>
            <a:r>
              <a:rPr lang="en-US" altLang="ko-KR" sz="1200" dirty="0" err="1"/>
              <a:t>Ctrl+K</a:t>
            </a:r>
            <a:br>
              <a:rPr lang="en-US" altLang="ko-KR" sz="1200" dirty="0"/>
            </a:br>
            <a:r>
              <a:rPr lang="en-US" altLang="ko-KR" sz="1200" dirty="0" err="1"/>
              <a:t>Ctrl+C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8BB58-F335-1735-49D8-892AAF2CBEA6}"/>
              </a:ext>
            </a:extLst>
          </p:cNvPr>
          <p:cNvSpPr txBox="1"/>
          <p:nvPr/>
        </p:nvSpPr>
        <p:spPr>
          <a:xfrm>
            <a:off x="10771632" y="620988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여러줄</a:t>
            </a:r>
            <a:r>
              <a:rPr lang="ko-KR" altLang="en-US" sz="1200" dirty="0"/>
              <a:t> 주석 해제</a:t>
            </a:r>
            <a:br>
              <a:rPr lang="en-US" altLang="ko-KR" sz="1200" dirty="0"/>
            </a:br>
            <a:r>
              <a:rPr lang="en-US" altLang="ko-KR" sz="1200" dirty="0" err="1"/>
              <a:t>Ctrl+K</a:t>
            </a:r>
            <a:br>
              <a:rPr lang="en-US" altLang="ko-KR" sz="1200" dirty="0"/>
            </a:br>
            <a:r>
              <a:rPr lang="en-US" altLang="ko-KR" sz="1200" dirty="0" err="1"/>
              <a:t>Ctrl+U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978470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001AC-812A-E5F0-BBDF-96DFFCFE2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F92523-5FD0-8697-2BE5-0D54A8362396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DeleteCommand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dataSet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Update()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사용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D158D7-5F14-5D9E-B319-AAA53529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87" y="1137612"/>
            <a:ext cx="4395664" cy="34953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E6967C-ADCC-D664-C682-BDFDE1E0B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92" y="1137612"/>
            <a:ext cx="4366591" cy="349534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0D4A4E3-569A-E71E-9975-4CBCA566C304}"/>
              </a:ext>
            </a:extLst>
          </p:cNvPr>
          <p:cNvSpPr/>
          <p:nvPr/>
        </p:nvSpPr>
        <p:spPr>
          <a:xfrm>
            <a:off x="5535168" y="2596896"/>
            <a:ext cx="780288" cy="3535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3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3E4DB-6F03-B64F-82BC-4D85CDDDB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47DA2E-4D28-A6E8-A0F4-88C16F1E5C2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SQL Server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Azure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확장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선택 해제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03497-3AD8-647D-CE6D-18A02EF3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5" y="914400"/>
            <a:ext cx="6494154" cy="5700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731A5F-9D1E-BFAD-6087-0D61D03D159E}"/>
              </a:ext>
            </a:extLst>
          </p:cNvPr>
          <p:cNvSpPr/>
          <p:nvPr/>
        </p:nvSpPr>
        <p:spPr>
          <a:xfrm>
            <a:off x="2262865" y="1963455"/>
            <a:ext cx="1620203" cy="2035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C110C-65AE-5875-710B-F49736E000FF}"/>
              </a:ext>
            </a:extLst>
          </p:cNvPr>
          <p:cNvSpPr txBox="1"/>
          <p:nvPr/>
        </p:nvSpPr>
        <p:spPr>
          <a:xfrm flipH="1">
            <a:off x="7085346" y="1231936"/>
            <a:ext cx="440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사내 구축된 </a:t>
            </a:r>
            <a:r>
              <a:rPr lang="en-US" altLang="ko-KR" dirty="0"/>
              <a:t>SQL Server</a:t>
            </a:r>
            <a:r>
              <a:rPr lang="ko-KR" altLang="en-US" dirty="0"/>
              <a:t>를 </a:t>
            </a:r>
            <a:r>
              <a:rPr lang="en-US" altLang="ko-KR" dirty="0"/>
              <a:t>Azure </a:t>
            </a:r>
            <a:r>
              <a:rPr lang="ko-KR" altLang="en-US" dirty="0"/>
              <a:t>포털에서 관리할 수 있게 해주는 확장 기능</a:t>
            </a:r>
          </a:p>
        </p:txBody>
      </p:sp>
    </p:spTree>
    <p:extLst>
      <p:ext uri="{BB962C8B-B14F-4D97-AF65-F5344CB8AC3E}">
        <p14:creationId xmlns:p14="http://schemas.microsoft.com/office/powerpoint/2010/main" val="3857762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0C4B2-2EAE-2582-8161-1D918B95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988C5B-A708-60E5-D62E-B543AB7208B4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UpdateCommand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47259-259D-DB4B-935C-9BF04910902E}"/>
              </a:ext>
            </a:extLst>
          </p:cNvPr>
          <p:cNvSpPr txBox="1"/>
          <p:nvPr/>
        </p:nvSpPr>
        <p:spPr>
          <a:xfrm>
            <a:off x="463138" y="2161309"/>
            <a:ext cx="813876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ADO.NET </a:t>
            </a:r>
            <a:r>
              <a:rPr lang="ko-KR" altLang="en-US" dirty="0"/>
              <a:t>환경에서 </a:t>
            </a:r>
            <a:r>
              <a:rPr lang="en-US" altLang="ko-KR" dirty="0" err="1"/>
              <a:t>SqlDataAdapter</a:t>
            </a:r>
            <a:r>
              <a:rPr lang="ko-KR" altLang="en-US" dirty="0"/>
              <a:t>를 사용할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데이터베이스의 데이터를 갱신하는데 사용하는 </a:t>
            </a:r>
            <a:r>
              <a:rPr lang="en-US" altLang="ko-KR" dirty="0" err="1"/>
              <a:t>SqlCommand</a:t>
            </a:r>
            <a:r>
              <a:rPr lang="en-US" altLang="ko-KR" dirty="0"/>
              <a:t> </a:t>
            </a:r>
            <a:r>
              <a:rPr lang="ko-KR" altLang="en-US" dirty="0"/>
              <a:t>객체를 의미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ABC4C-A57F-5B09-516C-7B3E71795771}"/>
              </a:ext>
            </a:extLst>
          </p:cNvPr>
          <p:cNvSpPr txBox="1"/>
          <p:nvPr/>
        </p:nvSpPr>
        <p:spPr>
          <a:xfrm>
            <a:off x="0" y="6488668"/>
            <a:ext cx="9567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SqlDataSource.UpdateCommand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속성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System.Web.UI.WebControls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9342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C6D47-02C9-DE1D-5F60-FC0290FD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8E92AC-5678-3DD8-CBDD-B2CCC67DF48A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Id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칼럼 추가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기본키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지정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B442F-C89A-E761-6258-F172779D81FD}"/>
              </a:ext>
            </a:extLst>
          </p:cNvPr>
          <p:cNvSpPr txBox="1"/>
          <p:nvPr/>
        </p:nvSpPr>
        <p:spPr>
          <a:xfrm>
            <a:off x="375385" y="924025"/>
            <a:ext cx="7000699" cy="8716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SSMS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Members </a:t>
            </a:r>
            <a:r>
              <a:rPr lang="ko-KR" altLang="en-US" dirty="0">
                <a:latin typeface="+mn-ea"/>
              </a:rPr>
              <a:t>라는 이름으로 데이터베이스 새로 만들기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테이블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새로 만들기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42216-1452-5E4F-3348-6A20E98B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86" y="1838103"/>
            <a:ext cx="3886742" cy="159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A5D11-CA4B-8EEE-4FA0-8CC13ED06335}"/>
              </a:ext>
            </a:extLst>
          </p:cNvPr>
          <p:cNvSpPr txBox="1"/>
          <p:nvPr/>
        </p:nvSpPr>
        <p:spPr>
          <a:xfrm>
            <a:off x="4743651" y="1761902"/>
            <a:ext cx="39408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Id = </a:t>
            </a:r>
            <a:r>
              <a:rPr lang="ko-KR" altLang="en-US" dirty="0">
                <a:latin typeface="+mn-ea"/>
              </a:rPr>
              <a:t>기본 키</a:t>
            </a:r>
            <a:r>
              <a:rPr lang="en-US" altLang="ko-KR" dirty="0">
                <a:latin typeface="+mn-ea"/>
              </a:rPr>
              <a:t>(Primary Key)</a:t>
            </a:r>
            <a:r>
              <a:rPr lang="ko-KR" altLang="en-US" dirty="0">
                <a:latin typeface="+mn-ea"/>
              </a:rPr>
              <a:t>로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A9F087-86E1-AC34-1744-56BB041F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6" y="3723891"/>
            <a:ext cx="3553321" cy="118126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5F871AB-A244-9554-8291-395A8859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86" y="5200047"/>
            <a:ext cx="4305901" cy="1314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6CCB30-785D-72DB-4FC4-CFA9101BD2B7}"/>
              </a:ext>
            </a:extLst>
          </p:cNvPr>
          <p:cNvSpPr txBox="1"/>
          <p:nvPr/>
        </p:nvSpPr>
        <p:spPr>
          <a:xfrm>
            <a:off x="4743651" y="3633086"/>
            <a:ext cx="15513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Table </a:t>
            </a:r>
            <a:r>
              <a:rPr lang="ko-KR" altLang="en-US" dirty="0"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6C65A-0FE4-DFD0-7749-8BB542980FC5}"/>
              </a:ext>
            </a:extLst>
          </p:cNvPr>
          <p:cNvSpPr txBox="1"/>
          <p:nvPr/>
        </p:nvSpPr>
        <p:spPr>
          <a:xfrm>
            <a:off x="5320339" y="5110135"/>
            <a:ext cx="15513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Table </a:t>
            </a:r>
            <a:r>
              <a:rPr lang="ko-KR" altLang="en-US" dirty="0">
                <a:latin typeface="+mn-ea"/>
              </a:rPr>
              <a:t>편집</a:t>
            </a:r>
          </a:p>
        </p:txBody>
      </p:sp>
    </p:spTree>
    <p:extLst>
      <p:ext uri="{BB962C8B-B14F-4D97-AF65-F5344CB8AC3E}">
        <p14:creationId xmlns:p14="http://schemas.microsoft.com/office/powerpoint/2010/main" val="32929171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083AF-EA4B-CFB1-CF3E-40C8420F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B3E1226-2C38-5A96-E504-452241085C37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GUI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40607A-1917-8A15-5E48-551CF9457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9" y="999008"/>
            <a:ext cx="4715533" cy="3781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5CB691-42AC-9FF9-F2E0-3BA6AAE3777C}"/>
              </a:ext>
            </a:extLst>
          </p:cNvPr>
          <p:cNvSpPr txBox="1"/>
          <p:nvPr/>
        </p:nvSpPr>
        <p:spPr>
          <a:xfrm>
            <a:off x="5592277" y="1482290"/>
            <a:ext cx="221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txtName, </a:t>
            </a:r>
            <a:r>
              <a:rPr lang="en-US" altLang="ko-KR" dirty="0" err="1"/>
              <a:t>txtAge</a:t>
            </a:r>
            <a:endParaRPr lang="en-US" altLang="ko-KR" dirty="0"/>
          </a:p>
          <a:p>
            <a:r>
              <a:rPr lang="en-US" altLang="ko-KR" dirty="0" err="1"/>
              <a:t>txtMale</a:t>
            </a:r>
            <a:r>
              <a:rPr lang="en-US" altLang="ko-KR" dirty="0"/>
              <a:t>, </a:t>
            </a:r>
            <a:r>
              <a:rPr lang="en-US" altLang="ko-KR" dirty="0" err="1"/>
              <a:t>btnUpdate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7115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6A850-EFA2-07A6-C29C-3E69CA5B4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564499-D5C3-7808-73FE-5FF1633D4C2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Code  </a:t>
            </a:r>
            <a:r>
              <a:rPr lang="en-US" altLang="ko-KR" sz="2000" b="1">
                <a:solidFill>
                  <a:schemeClr val="bg1"/>
                </a:solidFill>
                <a:latin typeface="+mn-ea"/>
              </a:rPr>
              <a:t>(1/2)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C1A16-7722-51A3-7F83-1916682501A1}"/>
              </a:ext>
            </a:extLst>
          </p:cNvPr>
          <p:cNvSpPr txBox="1"/>
          <p:nvPr/>
        </p:nvSpPr>
        <p:spPr>
          <a:xfrm>
            <a:off x="231007" y="715829"/>
            <a:ext cx="1154069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btnUpdate_Click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(dataGridView1.SelectedRows.Count == 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수정할 행을 선택하세요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dataGridView1.SelectedRows[0];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idValue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selectedRow.Cells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idValue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선택된 행의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Id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를 찾을 수 없습니다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name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txtName.Text.Trim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(!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txtAge.Text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age))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나이는 숫자여야 합니다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(!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txtMale.Text.Trim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ToLower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male))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성별은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또는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로 입력하세요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768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31BD-32E2-017D-DC94-AF786DA1C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29FD61-6D0C-50FE-A3CF-70248E6D3A90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Code  (2/2)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5106C-05D7-19BC-5F92-F61265AFCD44}"/>
              </a:ext>
            </a:extLst>
          </p:cNvPr>
          <p:cNvSpPr txBox="1"/>
          <p:nvPr/>
        </p:nvSpPr>
        <p:spPr>
          <a:xfrm>
            <a:off x="231007" y="715829"/>
            <a:ext cx="1154069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query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"UPDATE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tblMembers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SET Name = @Name, Age = @Age, Male = @Male WHERE Id = @Id"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cmd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(query, conn))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cmd.Parameters.AddWithValue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name);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cmd.Parameters.AddWithValue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age);</a:t>
            </a:r>
          </a:p>
          <a:p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cmd.Parameters.AddWithValue(</a:t>
            </a:r>
            <a:r>
              <a:rPr lang="it-IT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"@Male"</a:t>
            </a:r>
            <a:r>
              <a:rPr lang="it-IT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male);</a:t>
            </a:r>
          </a:p>
          <a:p>
            <a:r>
              <a:rPr lang="fi-FI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cmd.Parameters.AddWithValue(</a:t>
            </a:r>
            <a:r>
              <a:rPr lang="fi-FI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"@Id"</a:t>
            </a:r>
            <a:r>
              <a:rPr lang="fi-FI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idValue);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rowsAffected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cmd.ExecuteNonQuery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rowsAffected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수정 성공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!"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DataSet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다시 불러오기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실제 데이터 갱신 확인용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tblMembers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dataAdapter.Fill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tblMembers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수정 실패 또는 해당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ID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없음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오류 발생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"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5964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C7090-0BC6-3D5B-D1C0-5208E1FCA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B16F44-307F-9008-EC1D-AFFD28E4050A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UpdateCommand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B72EE6-C923-9D0B-A3DC-9B197F2E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0" y="1012506"/>
            <a:ext cx="3506919" cy="2414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5926FF-9261-9AB7-DB4F-D922F42E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86" y="1012507"/>
            <a:ext cx="3506919" cy="24098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42F7C0-04F7-D543-A91E-EF0193CB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717" y="1014817"/>
            <a:ext cx="3506919" cy="24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3936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7557B-6B6C-9838-5A7A-18919EBE9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3DF6C2-381B-4017-689A-0AB86E9E1094}"/>
              </a:ext>
            </a:extLst>
          </p:cNvPr>
          <p:cNvSpPr/>
          <p:nvPr/>
        </p:nvSpPr>
        <p:spPr>
          <a:xfrm>
            <a:off x="0" y="0"/>
            <a:ext cx="12192000" cy="17456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(RDBMS)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17658-9C93-8B23-0CA4-D76ABB44484D}"/>
              </a:ext>
            </a:extLst>
          </p:cNvPr>
          <p:cNvSpPr txBox="1"/>
          <p:nvPr/>
        </p:nvSpPr>
        <p:spPr>
          <a:xfrm>
            <a:off x="414670" y="2020186"/>
            <a:ext cx="32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Parent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tblCustomer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71C0F-2A19-D59D-FA5D-B21AB13D90C1}"/>
              </a:ext>
            </a:extLst>
          </p:cNvPr>
          <p:cNvSpPr txBox="1"/>
          <p:nvPr/>
        </p:nvSpPr>
        <p:spPr>
          <a:xfrm>
            <a:off x="414670" y="3980121"/>
            <a:ext cx="271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Child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tblOrder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F689FCB-D4FD-E168-B265-4B13013B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40245"/>
              </p:ext>
            </p:extLst>
          </p:nvPr>
        </p:nvGraphicFramePr>
        <p:xfrm>
          <a:off x="766726" y="2507038"/>
          <a:ext cx="8127999" cy="921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4576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1421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1453334"/>
                    </a:ext>
                  </a:extLst>
                </a:gridCol>
              </a:tblGrid>
              <a:tr h="460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081341"/>
                  </a:ext>
                </a:extLst>
              </a:tr>
              <a:tr h="460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int, primary 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string, max:10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687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EC0808-20F7-56DB-13DA-F6B77570B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05361"/>
              </p:ext>
            </p:extLst>
          </p:nvPr>
        </p:nvGraphicFramePr>
        <p:xfrm>
          <a:off x="766726" y="4439593"/>
          <a:ext cx="8127999" cy="9219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14576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1421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1453334"/>
                    </a:ext>
                  </a:extLst>
                </a:gridCol>
              </a:tblGrid>
              <a:tr h="460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product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081341"/>
                  </a:ext>
                </a:extLst>
              </a:tr>
              <a:tr h="460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int, primary 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int, foreign 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string, max:20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62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3225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CB5A-0E7D-A77F-AAD9-4286D6CE9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046CF4-A031-3B11-3A0A-7CB1DA705FA6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DataSet, Record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삭제할 때 주의 사항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B55B1-D17B-B7A4-A20A-BCEB7CCEF429}"/>
              </a:ext>
            </a:extLst>
          </p:cNvPr>
          <p:cNvSpPr txBox="1"/>
          <p:nvPr/>
        </p:nvSpPr>
        <p:spPr>
          <a:xfrm>
            <a:off x="244549" y="978195"/>
            <a:ext cx="6460295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parent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 삭제할 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child table </a:t>
            </a:r>
            <a:r>
              <a:rPr lang="ko-KR" altLang="en-US" dirty="0"/>
              <a:t>내용을 먼저 삭제한 후</a:t>
            </a:r>
            <a:r>
              <a:rPr lang="en-US" altLang="ko-KR" dirty="0"/>
              <a:t>, parent table </a:t>
            </a:r>
            <a:r>
              <a:rPr lang="ko-KR" altLang="en-US" dirty="0"/>
              <a:t>삭제할 것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42831BC-4072-9361-F988-CB6EBAA00AD8}"/>
              </a:ext>
            </a:extLst>
          </p:cNvPr>
          <p:cNvSpPr/>
          <p:nvPr/>
        </p:nvSpPr>
        <p:spPr>
          <a:xfrm>
            <a:off x="4649379" y="3295820"/>
            <a:ext cx="1875220" cy="14257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263061"/>
                </a:lnTo>
                <a:lnTo>
                  <a:pt x="1875220" y="1263061"/>
                </a:lnTo>
                <a:lnTo>
                  <a:pt x="1875220" y="142578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A287A32-957F-724D-FC57-49F83E6CB6B7}"/>
              </a:ext>
            </a:extLst>
          </p:cNvPr>
          <p:cNvSpPr/>
          <p:nvPr/>
        </p:nvSpPr>
        <p:spPr>
          <a:xfrm>
            <a:off x="4603659" y="3295820"/>
            <a:ext cx="91440" cy="14257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142578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35F5313-7586-069F-FB41-A914A178C6CB}"/>
              </a:ext>
            </a:extLst>
          </p:cNvPr>
          <p:cNvSpPr/>
          <p:nvPr/>
        </p:nvSpPr>
        <p:spPr>
          <a:xfrm>
            <a:off x="2774159" y="3295820"/>
            <a:ext cx="1875220" cy="142578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75220" y="0"/>
                </a:moveTo>
                <a:lnTo>
                  <a:pt x="1875220" y="1263061"/>
                </a:lnTo>
                <a:lnTo>
                  <a:pt x="0" y="1263061"/>
                </a:lnTo>
                <a:lnTo>
                  <a:pt x="0" y="1425787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8AD420A-5F4A-B590-6C05-44C916F9CE4D}"/>
              </a:ext>
            </a:extLst>
          </p:cNvPr>
          <p:cNvSpPr/>
          <p:nvPr/>
        </p:nvSpPr>
        <p:spPr>
          <a:xfrm>
            <a:off x="3874495" y="2520935"/>
            <a:ext cx="1549768" cy="774884"/>
          </a:xfrm>
          <a:custGeom>
            <a:avLst/>
            <a:gdLst>
              <a:gd name="connsiteX0" fmla="*/ 0 w 1549768"/>
              <a:gd name="connsiteY0" fmla="*/ 0 h 774884"/>
              <a:gd name="connsiteX1" fmla="*/ 1549768 w 1549768"/>
              <a:gd name="connsiteY1" fmla="*/ 0 h 774884"/>
              <a:gd name="connsiteX2" fmla="*/ 1549768 w 1549768"/>
              <a:gd name="connsiteY2" fmla="*/ 774884 h 774884"/>
              <a:gd name="connsiteX3" fmla="*/ 0 w 1549768"/>
              <a:gd name="connsiteY3" fmla="*/ 774884 h 774884"/>
              <a:gd name="connsiteX4" fmla="*/ 0 w 1549768"/>
              <a:gd name="connsiteY4" fmla="*/ 0 h 77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68" h="774884">
                <a:moveTo>
                  <a:pt x="0" y="0"/>
                </a:moveTo>
                <a:lnTo>
                  <a:pt x="1549768" y="0"/>
                </a:lnTo>
                <a:lnTo>
                  <a:pt x="1549768" y="774884"/>
                </a:lnTo>
                <a:lnTo>
                  <a:pt x="0" y="7748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>
                <a:solidFill>
                  <a:schemeClr val="bg1"/>
                </a:solidFill>
              </a:rPr>
              <a:t>PT</a:t>
            </a:r>
            <a:endParaRPr lang="ko-KR" altLang="en-US" sz="2000" kern="1200" dirty="0">
              <a:solidFill>
                <a:schemeClr val="bg1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9FE1609-51F2-103A-87E5-227ABDA03E5D}"/>
              </a:ext>
            </a:extLst>
          </p:cNvPr>
          <p:cNvSpPr/>
          <p:nvPr/>
        </p:nvSpPr>
        <p:spPr>
          <a:xfrm>
            <a:off x="1999274" y="4721607"/>
            <a:ext cx="1549768" cy="774884"/>
          </a:xfrm>
          <a:custGeom>
            <a:avLst/>
            <a:gdLst>
              <a:gd name="connsiteX0" fmla="*/ 0 w 1549768"/>
              <a:gd name="connsiteY0" fmla="*/ 0 h 774884"/>
              <a:gd name="connsiteX1" fmla="*/ 1549768 w 1549768"/>
              <a:gd name="connsiteY1" fmla="*/ 0 h 774884"/>
              <a:gd name="connsiteX2" fmla="*/ 1549768 w 1549768"/>
              <a:gd name="connsiteY2" fmla="*/ 774884 h 774884"/>
              <a:gd name="connsiteX3" fmla="*/ 0 w 1549768"/>
              <a:gd name="connsiteY3" fmla="*/ 774884 h 774884"/>
              <a:gd name="connsiteX4" fmla="*/ 0 w 1549768"/>
              <a:gd name="connsiteY4" fmla="*/ 0 h 77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68" h="774884">
                <a:moveTo>
                  <a:pt x="0" y="0"/>
                </a:moveTo>
                <a:lnTo>
                  <a:pt x="1549768" y="0"/>
                </a:lnTo>
                <a:lnTo>
                  <a:pt x="1549768" y="774884"/>
                </a:lnTo>
                <a:lnTo>
                  <a:pt x="0" y="7748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CT-1</a:t>
            </a:r>
            <a:endParaRPr lang="ko-KR" altLang="en-US" sz="2000" kern="1200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4C7871B-F41A-511B-ACD8-78928D9AC16D}"/>
              </a:ext>
            </a:extLst>
          </p:cNvPr>
          <p:cNvSpPr/>
          <p:nvPr/>
        </p:nvSpPr>
        <p:spPr>
          <a:xfrm>
            <a:off x="3874495" y="4721607"/>
            <a:ext cx="1549768" cy="774884"/>
          </a:xfrm>
          <a:custGeom>
            <a:avLst/>
            <a:gdLst>
              <a:gd name="connsiteX0" fmla="*/ 0 w 1549768"/>
              <a:gd name="connsiteY0" fmla="*/ 0 h 774884"/>
              <a:gd name="connsiteX1" fmla="*/ 1549768 w 1549768"/>
              <a:gd name="connsiteY1" fmla="*/ 0 h 774884"/>
              <a:gd name="connsiteX2" fmla="*/ 1549768 w 1549768"/>
              <a:gd name="connsiteY2" fmla="*/ 774884 h 774884"/>
              <a:gd name="connsiteX3" fmla="*/ 0 w 1549768"/>
              <a:gd name="connsiteY3" fmla="*/ 774884 h 774884"/>
              <a:gd name="connsiteX4" fmla="*/ 0 w 1549768"/>
              <a:gd name="connsiteY4" fmla="*/ 0 h 77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68" h="774884">
                <a:moveTo>
                  <a:pt x="0" y="0"/>
                </a:moveTo>
                <a:lnTo>
                  <a:pt x="1549768" y="0"/>
                </a:lnTo>
                <a:lnTo>
                  <a:pt x="1549768" y="774884"/>
                </a:lnTo>
                <a:lnTo>
                  <a:pt x="0" y="7748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CT-2</a:t>
            </a:r>
            <a:endParaRPr lang="ko-KR" altLang="en-US" sz="2000" kern="1200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22FA7D9-3CDE-8937-4C10-FE045128E153}"/>
              </a:ext>
            </a:extLst>
          </p:cNvPr>
          <p:cNvSpPr/>
          <p:nvPr/>
        </p:nvSpPr>
        <p:spPr>
          <a:xfrm>
            <a:off x="5749715" y="4721607"/>
            <a:ext cx="1549768" cy="774884"/>
          </a:xfrm>
          <a:custGeom>
            <a:avLst/>
            <a:gdLst>
              <a:gd name="connsiteX0" fmla="*/ 0 w 1549768"/>
              <a:gd name="connsiteY0" fmla="*/ 0 h 774884"/>
              <a:gd name="connsiteX1" fmla="*/ 1549768 w 1549768"/>
              <a:gd name="connsiteY1" fmla="*/ 0 h 774884"/>
              <a:gd name="connsiteX2" fmla="*/ 1549768 w 1549768"/>
              <a:gd name="connsiteY2" fmla="*/ 774884 h 774884"/>
              <a:gd name="connsiteX3" fmla="*/ 0 w 1549768"/>
              <a:gd name="connsiteY3" fmla="*/ 774884 h 774884"/>
              <a:gd name="connsiteX4" fmla="*/ 0 w 1549768"/>
              <a:gd name="connsiteY4" fmla="*/ 0 h 77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68" h="774884">
                <a:moveTo>
                  <a:pt x="0" y="0"/>
                </a:moveTo>
                <a:lnTo>
                  <a:pt x="1549768" y="0"/>
                </a:lnTo>
                <a:lnTo>
                  <a:pt x="1549768" y="774884"/>
                </a:lnTo>
                <a:lnTo>
                  <a:pt x="0" y="7748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25" tIns="22225" rIns="22225" bIns="22225" numCol="1" spcCol="1270" anchor="ctr" anchorCtr="0">
            <a:noAutofit/>
          </a:bodyPr>
          <a:lstStyle/>
          <a:p>
            <a:pPr marL="0" lvl="0" indent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000" kern="1200" dirty="0"/>
              <a:t>CT-3</a:t>
            </a:r>
            <a:endParaRPr lang="ko-KR" altLang="en-US" sz="2000" kern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99C431-6180-F90D-6825-2452533B3145}"/>
              </a:ext>
            </a:extLst>
          </p:cNvPr>
          <p:cNvCxnSpPr/>
          <p:nvPr/>
        </p:nvCxnSpPr>
        <p:spPr>
          <a:xfrm flipH="1">
            <a:off x="6524599" y="3295819"/>
            <a:ext cx="1343494" cy="10422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A18C92-3800-F1F3-1874-8C67B9C307F4}"/>
              </a:ext>
            </a:extLst>
          </p:cNvPr>
          <p:cNvSpPr txBox="1"/>
          <p:nvPr/>
        </p:nvSpPr>
        <p:spPr>
          <a:xfrm>
            <a:off x="7995684" y="305966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Child table </a:t>
            </a:r>
            <a:r>
              <a:rPr lang="ko-KR" altLang="en-US" dirty="0"/>
              <a:t>먼저 삭제</a:t>
            </a:r>
          </a:p>
        </p:txBody>
      </p:sp>
    </p:spTree>
    <p:extLst>
      <p:ext uri="{BB962C8B-B14F-4D97-AF65-F5344CB8AC3E}">
        <p14:creationId xmlns:p14="http://schemas.microsoft.com/office/powerpoint/2010/main" val="41113892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EBE9C-9837-C910-5AF7-A36F65DC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DF460-C552-A851-FF3F-4B6595B8803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SSMS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데이터베이스 및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Table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생성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04885-78A5-D7A9-6A20-1FE618F64D71}"/>
              </a:ext>
            </a:extLst>
          </p:cNvPr>
          <p:cNvSpPr txBox="1"/>
          <p:nvPr/>
        </p:nvSpPr>
        <p:spPr>
          <a:xfrm>
            <a:off x="308344" y="893135"/>
            <a:ext cx="9188413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데이터베이스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OnlineMarket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parent Table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tblCustomer</a:t>
            </a:r>
            <a:r>
              <a:rPr lang="en-US" altLang="ko-KR" dirty="0">
                <a:sym typeface="Wingdings" panose="05000000000000000000" pitchFamily="2" charset="2"/>
              </a:rPr>
              <a:t>                                   3. child Table  </a:t>
            </a:r>
            <a:r>
              <a:rPr lang="en-US" altLang="ko-KR" dirty="0" err="1">
                <a:sym typeface="Wingdings" panose="05000000000000000000" pitchFamily="2" charset="2"/>
              </a:rPr>
              <a:t>tblProduct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4. table data </a:t>
            </a:r>
            <a:r>
              <a:rPr lang="ko-KR" altLang="en-US" dirty="0"/>
              <a:t>편집                                                     </a:t>
            </a:r>
            <a:r>
              <a:rPr lang="en-US" altLang="ko-KR" dirty="0"/>
              <a:t>5. child Table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A556F4-8479-B5B8-D893-7DB6F7890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69" y="1910906"/>
            <a:ext cx="4844965" cy="12469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1A61D6-4A9B-9087-42C5-14C27321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9" y="3856366"/>
            <a:ext cx="4069024" cy="1321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7C4723-5AFD-1AD5-397E-CD7785E8D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113" y="1910906"/>
            <a:ext cx="5198012" cy="12469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0CC28B-1F63-3C39-792E-1A168B2FA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010" y="3856365"/>
            <a:ext cx="3916367" cy="13344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1B52B3-3E62-1BDF-D283-34EC5D7EB1F6}"/>
              </a:ext>
            </a:extLst>
          </p:cNvPr>
          <p:cNvCxnSpPr/>
          <p:nvPr/>
        </p:nvCxnSpPr>
        <p:spPr>
          <a:xfrm>
            <a:off x="510363" y="2232837"/>
            <a:ext cx="287079" cy="1594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12E3927-6B5A-C64D-B899-D3341AF1499B}"/>
              </a:ext>
            </a:extLst>
          </p:cNvPr>
          <p:cNvCxnSpPr/>
          <p:nvPr/>
        </p:nvCxnSpPr>
        <p:spPr>
          <a:xfrm>
            <a:off x="6186299" y="2207287"/>
            <a:ext cx="287079" cy="15948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9801A5-AD29-2DF5-7B97-A9CF3E718772}"/>
              </a:ext>
            </a:extLst>
          </p:cNvPr>
          <p:cNvSpPr txBox="1"/>
          <p:nvPr/>
        </p:nvSpPr>
        <p:spPr>
          <a:xfrm>
            <a:off x="5621993" y="191308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3A0DFB"/>
                </a:solidFill>
              </a:rPr>
              <a:t>기본키</a:t>
            </a:r>
            <a:endParaRPr lang="en-US" altLang="ko-KR" sz="1200" b="1" dirty="0">
              <a:solidFill>
                <a:srgbClr val="3A0DFB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3A0DFB"/>
                </a:solidFill>
              </a:rPr>
              <a:t>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DDCAC-4965-5EBC-360C-39F86C0E0952}"/>
              </a:ext>
            </a:extLst>
          </p:cNvPr>
          <p:cNvSpPr txBox="1"/>
          <p:nvPr/>
        </p:nvSpPr>
        <p:spPr>
          <a:xfrm>
            <a:off x="-61336" y="19764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3A0DFB"/>
                </a:solidFill>
              </a:rPr>
              <a:t>기본키</a:t>
            </a:r>
            <a:endParaRPr lang="en-US" altLang="ko-KR" sz="1200" b="1" dirty="0">
              <a:solidFill>
                <a:srgbClr val="3A0DFB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3A0DFB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9835798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46E8-3480-A26C-A4B0-E176C498D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A83E7C-3571-CE0B-7755-4FAD57BC6336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GUI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810DC-85A3-4943-B873-AA05AC852E0C}"/>
              </a:ext>
            </a:extLst>
          </p:cNvPr>
          <p:cNvSpPr txBox="1"/>
          <p:nvPr/>
        </p:nvSpPr>
        <p:spPr>
          <a:xfrm>
            <a:off x="2339163" y="5871774"/>
            <a:ext cx="836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txtNo</a:t>
            </a:r>
            <a:r>
              <a:rPr lang="en-US" altLang="ko-KR" sz="1600" dirty="0"/>
              <a:t>      txtName1           </a:t>
            </a:r>
            <a:r>
              <a:rPr lang="en-US" altLang="ko-KR" sz="1600" dirty="0" err="1"/>
              <a:t>txtAge</a:t>
            </a:r>
            <a:r>
              <a:rPr lang="en-US" altLang="ko-KR" sz="1600" dirty="0"/>
              <a:t>                  txtName2      </a:t>
            </a:r>
            <a:r>
              <a:rPr lang="en-US" altLang="ko-KR" sz="1600" dirty="0" err="1"/>
              <a:t>txtID</a:t>
            </a:r>
            <a:r>
              <a:rPr lang="en-US" altLang="ko-KR" sz="1600" dirty="0"/>
              <a:t>         </a:t>
            </a:r>
            <a:r>
              <a:rPr lang="en-US" altLang="ko-KR" sz="1600" dirty="0" err="1"/>
              <a:t>txtProduct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94303-B0AF-070F-3C14-6354A0637133}"/>
              </a:ext>
            </a:extLst>
          </p:cNvPr>
          <p:cNvSpPr txBox="1"/>
          <p:nvPr/>
        </p:nvSpPr>
        <p:spPr>
          <a:xfrm>
            <a:off x="2034362" y="6302299"/>
            <a:ext cx="8115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btnInsert1, btnDelete1, btnUpdate1, </a:t>
            </a:r>
            <a:r>
              <a:rPr lang="en-US" altLang="ko-KR" sz="1600" dirty="0" err="1"/>
              <a:t>btnView</a:t>
            </a:r>
            <a:r>
              <a:rPr lang="en-US" altLang="ko-KR" sz="1600" dirty="0"/>
              <a:t>      btnInsert2, btnDelete2, btnUpdate2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FE8FD8-36C2-EAF1-F638-47B87EA9D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1071233"/>
            <a:ext cx="9154803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C602F-21C7-C54A-C2D5-2D549BE2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FEB8C1-50D6-1E12-880A-F1EDD452F22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기능 선택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3FF251-757A-9667-313D-BA5D0A85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" y="1073652"/>
            <a:ext cx="4229690" cy="278168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32019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84863-4533-1F9F-85ED-7F625213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6917A9-478A-4554-18DA-A466F32223BD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SqlCommandAdapter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SqlCommandBuilder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개념 재정리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0C2E04-91DD-6B12-021D-DC89EF6A0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26" y="706237"/>
            <a:ext cx="11001730" cy="336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rgbClr val="3A0DFB"/>
                </a:solidFill>
                <a:effectLst/>
                <a:latin typeface="+mn-ea"/>
              </a:rPr>
              <a:t>SqlDataAdapter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SQL Server 데이터베이스와 메모리상의 DataSet 또는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DataTable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간에 데이터를 주고받는 역할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+mn-ea"/>
              </a:rPr>
              <a:t>  -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데이터베이스 ↔ 메모리 간의 브리지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- 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기능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Fill(), Update(),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SelectCommand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InsertCommand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UpdateCommand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DeleteCommand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 dirty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rgbClr val="3A0DFB"/>
                </a:solidFill>
                <a:effectLst/>
                <a:latin typeface="+mn-ea"/>
              </a:rPr>
              <a:t>SqlCommandBuilder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SqlDataAdapter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에 연결된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SELETE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명령문을 분석해서 자동으로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INSERT, UPDATE, DELETE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명령을 생성하는 클래스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dataAdapter.Update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가 동작하려면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INSERT, UPDATE, DELETE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명령이 필요한데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 </a:t>
            </a:r>
            <a:r>
              <a:rPr kumimoji="0" lang="en-US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SqlCommandBuilder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가 자동으로 </a:t>
            </a:r>
            <a:r>
              <a:rPr kumimoji="0" lang="ko-KR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만들어줌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9992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13B86-297E-E5AA-BF89-79A94881E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94B8B8-242F-BFC9-FC95-C861938B2DF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  1/2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282CB-1896-A767-BA80-A3B4ED53E3F3}"/>
              </a:ext>
            </a:extLst>
          </p:cNvPr>
          <p:cNvSpPr txBox="1"/>
          <p:nvPr/>
        </p:nvSpPr>
        <p:spPr>
          <a:xfrm>
            <a:off x="122274" y="734520"/>
            <a:ext cx="119474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RDBMS_1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OnlineMarket;uid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CustomerAdapter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CustomerBuilder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5974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4DAA-BDEE-157F-86B1-604B7EDCB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EBE421-ABFD-B179-138A-1A6B1E81F7B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  2/2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E6734-225C-71DA-7E46-A7BA71687D77}"/>
              </a:ext>
            </a:extLst>
          </p:cNvPr>
          <p:cNvSpPr txBox="1"/>
          <p:nvPr/>
        </p:nvSpPr>
        <p:spPr>
          <a:xfrm>
            <a:off x="0" y="73452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Conn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CustomerAdapter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tblCustomer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CustomerBuilder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CustomerAdapter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CustomerAdapter.Fill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tblCustomer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DataRelation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dataRelation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DataRelation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FK_tblCustomer_tblProduct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  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tblCustomer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].Columns[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].Columns[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dataSet.Relations.Add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dataRelation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tblCustomer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dataGridView2.DataSource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tblCustomer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Rows.Count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0)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txtName2.Text = 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)dataGridView1.CurrentRow.Cells[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910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00196-1B93-5591-52BF-50E8E427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478040-9BE4-F84D-D4CD-C7756A41EC91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54E8E-9983-A033-F717-DBF993A2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026400"/>
            <a:ext cx="8278380" cy="440116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944765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8FB9-9A3F-6CED-EB8B-6E5E2596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8FDE43-18F1-1A94-3376-C127FFE442C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btnInsert1_Click()     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F82A1-5B91-FDE9-D95D-AA88D8F3F43B}"/>
              </a:ext>
            </a:extLst>
          </p:cNvPr>
          <p:cNvSpPr txBox="1"/>
          <p:nvPr/>
        </p:nvSpPr>
        <p:spPr>
          <a:xfrm>
            <a:off x="584790" y="730356"/>
            <a:ext cx="110046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btnInsert1_Click(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row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"no"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txtNo.Text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txtName1.Text;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"age"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txtAge.Text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Rows.Add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(row);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CustomerAdapter.Update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tblProduct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].Clear();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].Clear();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CustomerAdapter.Fill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dataGridView1.DataSource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9341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3B6BC-FD35-D7AA-7AD9-B7688EC1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FA8DE-0FE2-CCEA-0A66-A16472A15E7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btnInsert1_Click()   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C0C27C-B807-DE56-01E1-B55483BB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42" y="943551"/>
            <a:ext cx="6702436" cy="358591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E2785AA-6D97-AFE8-C58D-3129BA8D9A13}"/>
              </a:ext>
            </a:extLst>
          </p:cNvPr>
          <p:cNvSpPr/>
          <p:nvPr/>
        </p:nvSpPr>
        <p:spPr>
          <a:xfrm>
            <a:off x="382772" y="4040373"/>
            <a:ext cx="776177" cy="48909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CDC5D3-4304-6A4E-FE25-63387A3B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096" y="943551"/>
            <a:ext cx="265784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5511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70883-DE19-3DD0-2BB7-879322DE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AD2E9E-C2A4-A87F-CDE6-36DE35F84F1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dataGridView1_CellClick()   Cell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클릭하면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txtName2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자동으로 이름 표시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8B83E-DD5F-EE0F-7B24-4E02CD15056E}"/>
              </a:ext>
            </a:extLst>
          </p:cNvPr>
          <p:cNvSpPr txBox="1"/>
          <p:nvPr/>
        </p:nvSpPr>
        <p:spPr>
          <a:xfrm>
            <a:off x="244549" y="754911"/>
            <a:ext cx="430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화면에서 </a:t>
            </a:r>
            <a:r>
              <a:rPr lang="en-US" altLang="ko-KR" dirty="0" err="1"/>
              <a:t>CellClick</a:t>
            </a:r>
            <a:r>
              <a:rPr lang="en-US" altLang="ko-KR" dirty="0"/>
              <a:t> Event</a:t>
            </a:r>
            <a:r>
              <a:rPr lang="ko-KR" altLang="en-US" dirty="0"/>
              <a:t> 클릭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639A0E-BE4F-25F1-E02C-53F56EA4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496" y="810971"/>
            <a:ext cx="2943636" cy="257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387D9E-F12E-F46D-2C30-0159740C14BB}"/>
              </a:ext>
            </a:extLst>
          </p:cNvPr>
          <p:cNvSpPr txBox="1"/>
          <p:nvPr/>
        </p:nvSpPr>
        <p:spPr>
          <a:xfrm>
            <a:off x="685230" y="1296387"/>
            <a:ext cx="10962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dataGridView1_CellClick(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DataGridViewCellEventArgs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e.RowIndex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DataGridViewRow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selectedRow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dataGridView1.Rows[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e.RowIndex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txtName2.Text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selectedRow.Cells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Value.ToString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32926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21177-6455-70EA-598A-1686BD44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ADF50-6770-D6E5-0D09-EEEF66A4BE70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btnDelete1_Click() 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C9343-5B0A-DD33-D62A-18B5E14C10C3}"/>
              </a:ext>
            </a:extLst>
          </p:cNvPr>
          <p:cNvSpPr txBox="1"/>
          <p:nvPr/>
        </p:nvSpPr>
        <p:spPr>
          <a:xfrm>
            <a:off x="419986" y="846485"/>
            <a:ext cx="113520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btnDelete1_Click(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no = 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)dataGridView1.SelectedRows[0].Cells[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"no"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].Value;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strFilter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"no ="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no;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FindCustomerRow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].Select(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strFilter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FindProductRow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FindCustomerRow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[0].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GetChildRows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FK_tblCustomer_tblProduct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FindCustomerRow.Length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row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FindProductRow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row.Delete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FindCustomerRow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[0].Delete();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ProductAdapter.Update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tblProduct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CustomerAdapter.Update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9756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536AA-33B2-D6C1-E3BA-B708C1BF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1848C6-B2B9-9ED2-6A2F-4AD708766F8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btnDelete1_Click()  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C4A387-F08A-028D-38CC-3FFD25CA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8" y="855602"/>
            <a:ext cx="5564540" cy="301464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6F60735-D40F-8D58-4AE3-78EC31CD5791}"/>
              </a:ext>
            </a:extLst>
          </p:cNvPr>
          <p:cNvSpPr/>
          <p:nvPr/>
        </p:nvSpPr>
        <p:spPr>
          <a:xfrm>
            <a:off x="850605" y="3413053"/>
            <a:ext cx="606055" cy="3508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26687C-7868-E01B-9843-1C5BFFBD0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22" y="855602"/>
            <a:ext cx="6229280" cy="3439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73BB93-714A-2124-C93C-CEB2212DE4B1}"/>
              </a:ext>
            </a:extLst>
          </p:cNvPr>
          <p:cNvSpPr txBox="1"/>
          <p:nvPr/>
        </p:nvSpPr>
        <p:spPr>
          <a:xfrm>
            <a:off x="5862522" y="4327325"/>
            <a:ext cx="4825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A0DFB"/>
                </a:solidFill>
              </a:rPr>
              <a:t>no.22 </a:t>
            </a:r>
            <a:r>
              <a:rPr lang="ko-KR" altLang="en-US" sz="1600" dirty="0">
                <a:solidFill>
                  <a:srgbClr val="3A0DFB"/>
                </a:solidFill>
              </a:rPr>
              <a:t>심수봉과 주문 상품 정보도 함께 삭제되었음</a:t>
            </a:r>
          </a:p>
        </p:txBody>
      </p:sp>
    </p:spTree>
    <p:extLst>
      <p:ext uri="{BB962C8B-B14F-4D97-AF65-F5344CB8AC3E}">
        <p14:creationId xmlns:p14="http://schemas.microsoft.com/office/powerpoint/2010/main" val="260645499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718E5-B1CD-42CF-F7FA-10B6A2E9D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691A2E-57CB-8D39-286B-967A217DD86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btnUpdate1_Click() 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D26B7-3C52-DE1D-0D92-8CE8376365D3}"/>
              </a:ext>
            </a:extLst>
          </p:cNvPr>
          <p:cNvSpPr txBox="1"/>
          <p:nvPr/>
        </p:nvSpPr>
        <p:spPr>
          <a:xfrm>
            <a:off x="435936" y="890673"/>
            <a:ext cx="92715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btnUpdate1_Click(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no = 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)dataGridView1.SelectedCells[0].Value;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strFilter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"no="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no;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].Select(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strFilter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[0][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txtName1.Text;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[0][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"age"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txtAge.Text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CustomerAdapter.Update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dataGridView1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.DataSource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dataSet.Tables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tblCustomer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73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EBCF-714A-B1CD-07B1-830E939F1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4270F-A8FB-B6CB-0AC4-E849F002D85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인스턴스 구성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기본 인스턴스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D9D03-3178-7A78-A756-226011C68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9" y="905190"/>
            <a:ext cx="7563906" cy="28483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789422-F43D-4E38-8FBD-55B1D362CEAB}"/>
              </a:ext>
            </a:extLst>
          </p:cNvPr>
          <p:cNvSpPr txBox="1"/>
          <p:nvPr/>
        </p:nvSpPr>
        <p:spPr>
          <a:xfrm>
            <a:off x="8220269" y="1306285"/>
            <a:ext cx="3361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기본 인스턴스 선택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임의 이름의 인스턴스를 </a:t>
            </a:r>
            <a:r>
              <a:rPr lang="ko-KR" altLang="en-US" sz="1200" dirty="0" err="1"/>
              <a:t>다수개</a:t>
            </a:r>
            <a:r>
              <a:rPr lang="ko-KR" altLang="en-US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생성할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8499029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41151-2069-9E95-A77C-EED8131F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A80220-A80D-07C1-751E-CBD5538A45E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btnUpdate1_Click()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E56BA4-BEB8-A3DF-F475-955C067C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4" y="905107"/>
            <a:ext cx="5920597" cy="3220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E859F-93BE-A36C-73FC-E144957D3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857" y="905107"/>
            <a:ext cx="5702418" cy="310923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832E17E-99CC-371B-C8FD-AD7B7396F52B}"/>
              </a:ext>
            </a:extLst>
          </p:cNvPr>
          <p:cNvSpPr/>
          <p:nvPr/>
        </p:nvSpPr>
        <p:spPr>
          <a:xfrm>
            <a:off x="6096000" y="2232837"/>
            <a:ext cx="283857" cy="893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F7DD93-D517-F568-A4D1-33C94791DA5F}"/>
              </a:ext>
            </a:extLst>
          </p:cNvPr>
          <p:cNvSpPr/>
          <p:nvPr/>
        </p:nvSpPr>
        <p:spPr>
          <a:xfrm>
            <a:off x="1658677" y="3620938"/>
            <a:ext cx="606055" cy="3508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0205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F85D7-AE5E-BE44-4D80-8FF68B39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E8E542-D71E-8C84-A947-321EB23B3CA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입력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btnInsert2_Click() 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F31A0-BE49-163C-D596-DAC333FAEAAA}"/>
              </a:ext>
            </a:extLst>
          </p:cNvPr>
          <p:cNvSpPr txBox="1"/>
          <p:nvPr/>
        </p:nvSpPr>
        <p:spPr>
          <a:xfrm>
            <a:off x="233917" y="770400"/>
            <a:ext cx="110578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btnInsert2_Click(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(dataGridView1.CurrentCell ==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고객을 먼저 선택해 주세요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dataGridView1.CurrentCell.RowIndex;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dataGridView1.Rows[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selectedRow.Cells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txtID.Text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"product"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txtProduct.Text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ProductAdapter.Update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].Clear();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dataGridView2.DataSource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012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F0424-C25A-0DDB-42F2-836E8D4F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9607FD3-26E6-5C72-32E3-2F9CFA806F4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입력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btnInsert2_Click()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107963-C035-7BE4-C656-DD0BC75E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2" y="907658"/>
            <a:ext cx="5777641" cy="297598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0F5B99-364D-D6D5-9CBB-A9D97089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15" y="907657"/>
            <a:ext cx="5787685" cy="297598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39D0F4A-CE62-6B20-1F14-2E3A419B780A}"/>
              </a:ext>
            </a:extLst>
          </p:cNvPr>
          <p:cNvSpPr/>
          <p:nvPr/>
        </p:nvSpPr>
        <p:spPr>
          <a:xfrm>
            <a:off x="6096000" y="1892595"/>
            <a:ext cx="177209" cy="7974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237235-D977-0D30-1EF0-90525E11118C}"/>
              </a:ext>
            </a:extLst>
          </p:cNvPr>
          <p:cNvSpPr/>
          <p:nvPr/>
        </p:nvSpPr>
        <p:spPr>
          <a:xfrm>
            <a:off x="3327989" y="3418367"/>
            <a:ext cx="606055" cy="3508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586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C14D-0620-BAA0-33C6-9D1EA0F02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4B808D-057A-CACF-CA9A-B453FECCC8A6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삭제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btnDelete2_Click() 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523AE-A977-9D81-E253-68666C70A01E}"/>
              </a:ext>
            </a:extLst>
          </p:cNvPr>
          <p:cNvSpPr txBox="1"/>
          <p:nvPr/>
        </p:nvSpPr>
        <p:spPr>
          <a:xfrm>
            <a:off x="116958" y="638827"/>
            <a:ext cx="1119608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btnDelete2_Click(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(dataGridView2.CurrentCell ==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삭제할 상품 셀을 먼저 선택해 주세요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dataGridView2.CurrentCell.RowIndex;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dataGridView2.Rows[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id =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Convert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.ToInt32(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selectedRow.Cells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strFilter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 =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id;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].Select(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strFilter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FindRow.Length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[0].Delete();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ProductAdapter.Update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].Clear();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dataGridView2.DataSource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해당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ID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의 상품을 찾을 수 없습니다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7810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796CA-F032-AC19-7D62-3E2A4C244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E4C5C0-DD8F-A2BE-2018-207E0FA46200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삭제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btnDelete2_Click()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94F138-E94D-74D2-946A-DF198807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3" y="853051"/>
            <a:ext cx="5603149" cy="2900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7DC2A4-EFB9-0A3C-FCD0-5BF7BC61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36" y="853051"/>
            <a:ext cx="5737709" cy="290024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0E5FA8E-FEAF-38E8-06F6-71679FD2DF90}"/>
              </a:ext>
            </a:extLst>
          </p:cNvPr>
          <p:cNvSpPr/>
          <p:nvPr/>
        </p:nvSpPr>
        <p:spPr>
          <a:xfrm>
            <a:off x="5975498" y="1679944"/>
            <a:ext cx="265814" cy="786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B17AB3-10FE-8F63-B15F-DEE50CAF9A62}"/>
              </a:ext>
            </a:extLst>
          </p:cNvPr>
          <p:cNvSpPr/>
          <p:nvPr/>
        </p:nvSpPr>
        <p:spPr>
          <a:xfrm>
            <a:off x="3848984" y="3253563"/>
            <a:ext cx="606055" cy="3508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5365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A279-6CC3-03F3-8597-B620D81A9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8F69CC-1161-73FE-2424-F692AAE63FC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보기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btnView_Click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EEEC5-3601-7187-B8F0-EA0980ADDA43}"/>
              </a:ext>
            </a:extLst>
          </p:cNvPr>
          <p:cNvSpPr txBox="1"/>
          <p:nvPr/>
        </p:nvSpPr>
        <p:spPr>
          <a:xfrm>
            <a:off x="159488" y="638827"/>
            <a:ext cx="1187302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btnView_Click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(dataGridView1.CurrentCell ==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고객 셀을 먼저 선택해 주세요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dataGridView1.CurrentCell.RowIndex;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dataGridView1.Rows[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no =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Convert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.ToInt32(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selectedRow.Cells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strFilter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 =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no;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FindCustomerRow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tblCustomer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].Select(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strFilter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FindProductRow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FindCustomerRow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[0].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GetChildRows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FK_tblCustomer_tblProduct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FindProductRow.Length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0)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주문 정보가 없습니다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FindProduct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StringBuilder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FindProductRow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FindProduct.AppendLine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"product"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FindProduct.ToString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(),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주문 목록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9658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E603-BB3B-0C26-D769-FADF11D0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924840-7C37-FFF8-94F9-54A8D8D58FCA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보기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btnView_Click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B990E-CC9D-5A7D-BCEE-1EAE8174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3" y="769774"/>
            <a:ext cx="6396541" cy="324673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F446E3-1F50-A079-DE88-C0559EACDB9C}"/>
              </a:ext>
            </a:extLst>
          </p:cNvPr>
          <p:cNvSpPr/>
          <p:nvPr/>
        </p:nvSpPr>
        <p:spPr>
          <a:xfrm>
            <a:off x="2381692" y="3578408"/>
            <a:ext cx="680486" cy="35087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2DD88-821F-13C1-DED2-DAC53E6A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549" y="3429000"/>
            <a:ext cx="6576874" cy="33603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30567A3-4BD3-DC57-9EBB-A63977BD5C6D}"/>
              </a:ext>
            </a:extLst>
          </p:cNvPr>
          <p:cNvSpPr/>
          <p:nvPr/>
        </p:nvSpPr>
        <p:spPr>
          <a:xfrm>
            <a:off x="7669615" y="6335785"/>
            <a:ext cx="719471" cy="38399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7305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E6B19-151B-0DF7-C44E-6134798C3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FED9AD-D3E8-6067-3622-7E6F19A4693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수정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btnUpdate2_Click() 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1AFFA-2D68-D433-C07B-D7AA37EE969F}"/>
              </a:ext>
            </a:extLst>
          </p:cNvPr>
          <p:cNvSpPr txBox="1"/>
          <p:nvPr/>
        </p:nvSpPr>
        <p:spPr>
          <a:xfrm>
            <a:off x="223283" y="617561"/>
            <a:ext cx="1147253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btnUpdate2_Click(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(dataGridView2.CurrentCell ==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수정할 셀을 먼저 선택해 주세요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dataGridView2.CurrentCell.RowIndex;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dataGridView2.Rows[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(!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txtID.Text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는 숫자로 입력해 주세요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newProduct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txtProduct.Text.Trim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newProduct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제품명을 입력해 주세요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id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Convert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.ToInt32(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selectedRow.Cells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].Value);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strFilter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 =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id;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].Select(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strFilter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[0][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FindRow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[0][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"product"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newProduct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ProductAdapter.Fill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dataGridView2.DataSource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dataSet.Tables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tblProduct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2554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7AEB-8380-490B-B8A6-D8883D02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A0699-48CC-6D08-2E1B-F5E9EED645A1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RDBMS 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주문정보 수정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btnUpdate2_Click() 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9EEF5-6758-E069-B71C-4FDBBDB9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7" y="791038"/>
            <a:ext cx="7117447" cy="3600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5EEB90-6C1C-3085-18BE-8D289CB9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51" y="791037"/>
            <a:ext cx="4467849" cy="36009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1293AC-D3FD-EB33-7304-307750758AC6}"/>
              </a:ext>
            </a:extLst>
          </p:cNvPr>
          <p:cNvSpPr/>
          <p:nvPr/>
        </p:nvSpPr>
        <p:spPr>
          <a:xfrm>
            <a:off x="5745124" y="3908017"/>
            <a:ext cx="825796" cy="3875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7A73EC-8C76-F071-993A-C7DDBC951D81}"/>
              </a:ext>
            </a:extLst>
          </p:cNvPr>
          <p:cNvSpPr/>
          <p:nvPr/>
        </p:nvSpPr>
        <p:spPr>
          <a:xfrm>
            <a:off x="7811384" y="1487338"/>
            <a:ext cx="4267202" cy="3875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5567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DDE52-717D-A020-7751-889369291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52080-7353-9696-C0F6-6114A39E8E86}"/>
              </a:ext>
            </a:extLst>
          </p:cNvPr>
          <p:cNvSpPr txBox="1"/>
          <p:nvPr/>
        </p:nvSpPr>
        <p:spPr>
          <a:xfrm>
            <a:off x="11511621" y="64886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6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05E5-B184-2D1D-EF81-D1FA2FD5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2B7B55-B643-33CD-1D25-AFF6310576D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서버 구성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240E6-6001-5FED-FABF-3A06DCF0B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2" y="879780"/>
            <a:ext cx="7554379" cy="34199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6C14B-3E20-AA55-ABB3-5B7E0DBC1B07}"/>
              </a:ext>
            </a:extLst>
          </p:cNvPr>
          <p:cNvSpPr txBox="1"/>
          <p:nvPr/>
        </p:nvSpPr>
        <p:spPr>
          <a:xfrm flipH="1">
            <a:off x="389801" y="4704185"/>
            <a:ext cx="1086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인스턴스를 설치하고</a:t>
            </a:r>
            <a:r>
              <a:rPr lang="en-US" altLang="ko-KR" dirty="0"/>
              <a:t>, </a:t>
            </a:r>
            <a:r>
              <a:rPr lang="ko-KR" altLang="en-US" dirty="0"/>
              <a:t>포트 </a:t>
            </a:r>
            <a:r>
              <a:rPr lang="en-US" altLang="ko-KR" dirty="0"/>
              <a:t>1433</a:t>
            </a:r>
            <a:r>
              <a:rPr lang="ko-KR" altLang="en-US" dirty="0"/>
              <a:t>을 그대로 사용하는 경우 </a:t>
            </a:r>
            <a:br>
              <a:rPr lang="en-US" altLang="ko-KR" dirty="0"/>
            </a:br>
            <a:r>
              <a:rPr lang="ko-KR" altLang="en-US" dirty="0"/>
              <a:t>사용 안 함 으로 선택</a:t>
            </a:r>
          </a:p>
        </p:txBody>
      </p:sp>
    </p:spTree>
    <p:extLst>
      <p:ext uri="{BB962C8B-B14F-4D97-AF65-F5344CB8AC3E}">
        <p14:creationId xmlns:p14="http://schemas.microsoft.com/office/powerpoint/2010/main" val="343937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570F-C60C-1DFF-ED8A-82C1736E4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B62DA6-A282-45E3-3667-2A282A82C44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데이터베이스 엔진 구성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745F26-D1E3-ED54-C75E-38DCF20F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2" y="807433"/>
            <a:ext cx="7535327" cy="5906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31BD5B-7BC5-A6F5-F28B-D7B988F3DC4F}"/>
              </a:ext>
            </a:extLst>
          </p:cNvPr>
          <p:cNvSpPr/>
          <p:nvPr/>
        </p:nvSpPr>
        <p:spPr>
          <a:xfrm>
            <a:off x="2821987" y="3135086"/>
            <a:ext cx="2935717" cy="2939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BD994F-3EA2-4556-8183-28A59360C131}"/>
              </a:ext>
            </a:extLst>
          </p:cNvPr>
          <p:cNvSpPr txBox="1"/>
          <p:nvPr/>
        </p:nvSpPr>
        <p:spPr>
          <a:xfrm>
            <a:off x="8098971" y="3256384"/>
            <a:ext cx="390523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dirty="0"/>
              <a:t>혼합 모드는 윈도우 인증을 하지 않아도</a:t>
            </a:r>
            <a:br>
              <a:rPr lang="en-US" altLang="ko-KR" sz="1400" dirty="0"/>
            </a:br>
            <a:r>
              <a:rPr lang="ko-KR" altLang="en-US" sz="1400" dirty="0"/>
              <a:t>별도 암호로 </a:t>
            </a:r>
            <a:r>
              <a:rPr lang="en-US" altLang="ko-KR" sz="1400" dirty="0"/>
              <a:t>DB</a:t>
            </a:r>
            <a:r>
              <a:rPr lang="ko-KR" altLang="en-US" sz="1400" dirty="0"/>
              <a:t>에 접근할 수 있다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C# </a:t>
            </a:r>
            <a:r>
              <a:rPr lang="ko-KR" altLang="en-US" sz="1400" dirty="0"/>
              <a:t>프로그램에서 </a:t>
            </a:r>
            <a:r>
              <a:rPr lang="en-US" altLang="ko-KR" sz="1400" dirty="0"/>
              <a:t>MSSQL</a:t>
            </a:r>
            <a:r>
              <a:rPr lang="ko-KR" altLang="en-US" sz="1400" dirty="0"/>
              <a:t> </a:t>
            </a:r>
            <a:r>
              <a:rPr lang="en-US" altLang="ko-KR" sz="1400" dirty="0"/>
              <a:t>DB</a:t>
            </a:r>
            <a:r>
              <a:rPr lang="ko-KR" altLang="en-US" sz="1400" dirty="0"/>
              <a:t>에 접근할 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DB </a:t>
            </a:r>
            <a:r>
              <a:rPr lang="ko-KR" altLang="en-US" sz="1400" dirty="0"/>
              <a:t>인스턴스 이름과 암호로 접근하는 것이</a:t>
            </a:r>
            <a:br>
              <a:rPr lang="en-US" altLang="ko-KR" sz="1400" dirty="0"/>
            </a:br>
            <a:r>
              <a:rPr lang="ko-KR" altLang="en-US" sz="1400" dirty="0"/>
              <a:t>편리하므로 혼합 모드 선택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779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B96A-0514-EFE8-4D54-9B5B02522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A8D480-7299-20DC-4BA7-0A99D1E3F13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완료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DB761-0AD1-B439-1F8A-35B5A47D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8" y="903739"/>
            <a:ext cx="7544853" cy="42868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475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E06D-5E91-2710-8B83-879579F9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C3B08E-38D8-18E8-F819-0124848A117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Database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23B51-80DB-7290-2921-675F5090F1EA}"/>
              </a:ext>
            </a:extLst>
          </p:cNvPr>
          <p:cNvSpPr txBox="1"/>
          <p:nvPr/>
        </p:nvSpPr>
        <p:spPr>
          <a:xfrm>
            <a:off x="199016" y="809086"/>
            <a:ext cx="11505303" cy="116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DBMS</a:t>
            </a:r>
            <a:r>
              <a:rPr lang="ko-KR" altLang="en-US" dirty="0"/>
              <a:t>는 **</a:t>
            </a:r>
            <a:r>
              <a:rPr lang="en-US" altLang="ko-KR" dirty="0"/>
              <a:t>Database Management System(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)**</a:t>
            </a:r>
            <a:r>
              <a:rPr lang="ko-KR" altLang="en-US" dirty="0"/>
              <a:t>의 약자로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데이터베이스를 생성하고</a:t>
            </a:r>
            <a:r>
              <a:rPr lang="en-US" altLang="ko-KR" b="1" dirty="0"/>
              <a:t>, </a:t>
            </a:r>
            <a:r>
              <a:rPr lang="ko-KR" altLang="en-US" b="1" dirty="0"/>
              <a:t>저장하고</a:t>
            </a:r>
            <a:r>
              <a:rPr lang="en-US" altLang="ko-KR" b="1" dirty="0"/>
              <a:t>, </a:t>
            </a:r>
            <a:r>
              <a:rPr lang="ko-KR" altLang="en-US" b="1" dirty="0"/>
              <a:t>수정하고</a:t>
            </a:r>
            <a:r>
              <a:rPr lang="en-US" altLang="ko-KR" b="1" dirty="0"/>
              <a:t>, </a:t>
            </a:r>
            <a:r>
              <a:rPr lang="ko-KR" altLang="en-US" b="1" dirty="0"/>
              <a:t>검색하고</a:t>
            </a:r>
            <a:r>
              <a:rPr lang="en-US" altLang="ko-KR" b="1" dirty="0"/>
              <a:t>, </a:t>
            </a:r>
            <a:r>
              <a:rPr lang="ko-KR" altLang="en-US" b="1" dirty="0"/>
              <a:t>삭제할 수 있도록 도와주는 소프트웨어</a:t>
            </a:r>
            <a:endParaRPr lang="en-US" altLang="ko-KR" b="1" dirty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MS SQL Server, Oracle, 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262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CF6D6-9295-2FB1-088D-84A130701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C9F79D-3958-2195-B451-3CFB476A1E1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SSMS(SQL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Server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Management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Studio)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067C36-4527-DCF5-93FE-39543DCA8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4" y="1056157"/>
            <a:ext cx="7468642" cy="251495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848352-25F0-70F7-E4CF-2CBE90EC1A59}"/>
              </a:ext>
            </a:extLst>
          </p:cNvPr>
          <p:cNvSpPr/>
          <p:nvPr/>
        </p:nvSpPr>
        <p:spPr>
          <a:xfrm>
            <a:off x="2769197" y="2682909"/>
            <a:ext cx="2425802" cy="3114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433DEB-ACB1-0B58-0DD4-50A5CEF8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34" y="4370437"/>
            <a:ext cx="5763047" cy="22683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2CD6A7-0DA5-B086-67E3-DC60663A064E}"/>
              </a:ext>
            </a:extLst>
          </p:cNvPr>
          <p:cNvSpPr txBox="1"/>
          <p:nvPr/>
        </p:nvSpPr>
        <p:spPr>
          <a:xfrm>
            <a:off x="502734" y="3739940"/>
            <a:ext cx="6099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https://learn.microsoft.com/ko-kr/ssms/download-sql-server-management-studio-ssms?view=sql-server-ver16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06C5DE-3F66-62A3-7C2C-5FC03B88F84E}"/>
              </a:ext>
            </a:extLst>
          </p:cNvPr>
          <p:cNvSpPr/>
          <p:nvPr/>
        </p:nvSpPr>
        <p:spPr>
          <a:xfrm>
            <a:off x="647393" y="5801844"/>
            <a:ext cx="1024102" cy="2357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CB341E-0676-1AD2-F995-38E6A6FE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168" y="2884235"/>
            <a:ext cx="3772426" cy="383911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8276B5-BFDB-9E9F-04DD-5D872C01960C}"/>
              </a:ext>
            </a:extLst>
          </p:cNvPr>
          <p:cNvSpPr/>
          <p:nvPr/>
        </p:nvSpPr>
        <p:spPr>
          <a:xfrm>
            <a:off x="8365513" y="6037546"/>
            <a:ext cx="1024102" cy="2357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A49714A-57DF-2D1E-C41D-47D47FD299F6}"/>
              </a:ext>
            </a:extLst>
          </p:cNvPr>
          <p:cNvSpPr/>
          <p:nvPr/>
        </p:nvSpPr>
        <p:spPr>
          <a:xfrm>
            <a:off x="6507804" y="5398851"/>
            <a:ext cx="1546698" cy="145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E40FA-04F5-0EAC-90A9-D24FF390EB61}"/>
              </a:ext>
            </a:extLst>
          </p:cNvPr>
          <p:cNvSpPr txBox="1"/>
          <p:nvPr/>
        </p:nvSpPr>
        <p:spPr>
          <a:xfrm>
            <a:off x="6776848" y="519480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3A0DFB"/>
                </a:solidFill>
              </a:rPr>
              <a:t>한국어 선택</a:t>
            </a:r>
          </a:p>
        </p:txBody>
      </p:sp>
    </p:spTree>
    <p:extLst>
      <p:ext uri="{BB962C8B-B14F-4D97-AF65-F5344CB8AC3E}">
        <p14:creationId xmlns:p14="http://schemas.microsoft.com/office/powerpoint/2010/main" val="90700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43FAF-D069-4F2F-0B1E-C2F6C65C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E55A1-5AA3-0BAC-5AE7-B30589B0BCA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SSMS(SQL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Server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Management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Studio)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D02D51-52B1-E80B-D266-33067D35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4" y="890050"/>
            <a:ext cx="6392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7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774A-D54F-907E-F5B2-6CED3322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167827-A45A-F4B6-7436-6DEE51BB287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Server Management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BED1F-C1F3-5C4C-8252-77F5965A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1" y="1056944"/>
            <a:ext cx="7240010" cy="4744112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2B677CF-E35C-D47B-0D48-7C3746E9A718}"/>
              </a:ext>
            </a:extLst>
          </p:cNvPr>
          <p:cNvSpPr/>
          <p:nvPr/>
        </p:nvSpPr>
        <p:spPr>
          <a:xfrm>
            <a:off x="644434" y="3953691"/>
            <a:ext cx="2734492" cy="50509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6D3B7-EAA2-CDF7-1AE4-9473974CE7FC}"/>
              </a:ext>
            </a:extLst>
          </p:cNvPr>
          <p:cNvSpPr/>
          <p:nvPr/>
        </p:nvSpPr>
        <p:spPr>
          <a:xfrm>
            <a:off x="4006759" y="4306116"/>
            <a:ext cx="1565366" cy="303984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03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A4353-6BDD-D33B-4C50-571C1EFB8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CFDF3B-9B26-260A-D129-EBCCA06F96B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서버에 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인증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5A3E00-8617-323F-0CF8-E14816C1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8" y="858491"/>
            <a:ext cx="7840169" cy="55919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72D415-EDAC-3E62-87F7-0376875FD93C}"/>
              </a:ext>
            </a:extLst>
          </p:cNvPr>
          <p:cNvSpPr/>
          <p:nvPr/>
        </p:nvSpPr>
        <p:spPr>
          <a:xfrm>
            <a:off x="4748310" y="5275796"/>
            <a:ext cx="1489652" cy="3114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860E8BE-FB7D-4940-652C-07A92511BD5E}"/>
              </a:ext>
            </a:extLst>
          </p:cNvPr>
          <p:cNvSpPr/>
          <p:nvPr/>
        </p:nvSpPr>
        <p:spPr>
          <a:xfrm>
            <a:off x="4748310" y="3787286"/>
            <a:ext cx="1489652" cy="31149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13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3A258-55DB-244E-E4AE-8055CCC2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58EEB5-1768-BE69-AB6A-EE10D612125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서버에 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SQL Server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인증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B2AB1C-D3FE-6BB9-53D8-991AB526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2" y="842784"/>
            <a:ext cx="772585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0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D552E-F331-6F4A-0D58-EF6840DE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7616D0-2730-0DEB-1805-65B3485EA16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서버에 연결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0C8FBE-0087-9FC1-A8AD-98010BDC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21" y="802714"/>
            <a:ext cx="6425830" cy="560230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1C6590-F12F-63A4-2181-DE9886025EB4}"/>
              </a:ext>
            </a:extLst>
          </p:cNvPr>
          <p:cNvCxnSpPr/>
          <p:nvPr/>
        </p:nvCxnSpPr>
        <p:spPr>
          <a:xfrm flipH="1">
            <a:off x="5511452" y="2743200"/>
            <a:ext cx="2404997" cy="0"/>
          </a:xfrm>
          <a:prstGeom prst="straightConnector1">
            <a:avLst/>
          </a:prstGeom>
          <a:ln w="1905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4A0DD4-1664-3E76-FCB4-434716B8BDF1}"/>
              </a:ext>
            </a:extLst>
          </p:cNvPr>
          <p:cNvCxnSpPr>
            <a:cxnSpLocks/>
          </p:cNvCxnSpPr>
          <p:nvPr/>
        </p:nvCxnSpPr>
        <p:spPr>
          <a:xfrm flipH="1">
            <a:off x="4210833" y="4223359"/>
            <a:ext cx="3705616" cy="0"/>
          </a:xfrm>
          <a:prstGeom prst="straightConnector1">
            <a:avLst/>
          </a:prstGeom>
          <a:ln w="1905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0DEE48-70E8-4822-866B-316F5CEE087F}"/>
              </a:ext>
            </a:extLst>
          </p:cNvPr>
          <p:cNvSpPr txBox="1"/>
          <p:nvPr/>
        </p:nvSpPr>
        <p:spPr>
          <a:xfrm>
            <a:off x="7916449" y="2558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기본 인스턴스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76FDC-BAC7-4A53-A3DF-50D88E2ACB50}"/>
              </a:ext>
            </a:extLst>
          </p:cNvPr>
          <p:cNvSpPr txBox="1"/>
          <p:nvPr/>
        </p:nvSpPr>
        <p:spPr>
          <a:xfrm>
            <a:off x="7916449" y="4038693"/>
            <a:ext cx="1932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sa</a:t>
            </a:r>
            <a:r>
              <a:rPr lang="en-US" altLang="ko-KR" dirty="0"/>
              <a:t> </a:t>
            </a:r>
            <a:r>
              <a:rPr lang="ko-KR" altLang="en-US" dirty="0"/>
              <a:t>인스턴스</a:t>
            </a:r>
            <a:br>
              <a:rPr lang="en-US" altLang="ko-KR" dirty="0"/>
            </a:br>
            <a:r>
              <a:rPr lang="en-US" altLang="ko-KR" sz="1400" dirty="0">
                <a:solidFill>
                  <a:srgbClr val="3A0DFB"/>
                </a:solidFill>
              </a:rPr>
              <a:t>System Administrator</a:t>
            </a:r>
            <a:endParaRPr lang="ko-KR" altLang="en-US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1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27A49-DAD9-F8E2-F88A-5D19B16E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25A905-1333-6CA5-ABC1-53DB8D4533A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query test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9EBD11-D088-9D6B-8324-C72D45CC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4" y="866726"/>
            <a:ext cx="10536058" cy="459778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906D8A-9CBA-4E54-9505-60C843660BBA}"/>
              </a:ext>
            </a:extLst>
          </p:cNvPr>
          <p:cNvSpPr/>
          <p:nvPr/>
        </p:nvSpPr>
        <p:spPr>
          <a:xfrm>
            <a:off x="3069822" y="1507549"/>
            <a:ext cx="1026189" cy="25862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0AEE6D-BDF1-40E3-19B1-E9B084A85253}"/>
              </a:ext>
            </a:extLst>
          </p:cNvPr>
          <p:cNvSpPr/>
          <p:nvPr/>
        </p:nvSpPr>
        <p:spPr>
          <a:xfrm>
            <a:off x="3119926" y="1766170"/>
            <a:ext cx="1151449" cy="35072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BE570-7920-79C1-ECF0-C91314C2D8A7}"/>
              </a:ext>
            </a:extLst>
          </p:cNvPr>
          <p:cNvSpPr txBox="1"/>
          <p:nvPr/>
        </p:nvSpPr>
        <p:spPr>
          <a:xfrm>
            <a:off x="5110618" y="2796284"/>
            <a:ext cx="501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A0DFB"/>
                </a:solidFill>
              </a:rPr>
              <a:t>MS SQL version </a:t>
            </a:r>
            <a:r>
              <a:rPr lang="ko-KR" altLang="en-US" b="1" dirty="0">
                <a:solidFill>
                  <a:srgbClr val="3A0DFB"/>
                </a:solidFill>
              </a:rPr>
              <a:t>확인 </a:t>
            </a:r>
            <a:r>
              <a:rPr lang="en-US" altLang="ko-KR" b="1" dirty="0">
                <a:solidFill>
                  <a:srgbClr val="3A0DFB"/>
                </a:solidFill>
                <a:sym typeface="Wingdings" panose="05000000000000000000" pitchFamily="2" charset="2"/>
              </a:rPr>
              <a:t> select</a:t>
            </a:r>
            <a:r>
              <a:rPr lang="ko-KR" altLang="en-US" b="1" dirty="0">
                <a:solidFill>
                  <a:srgbClr val="3A0DFB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3A0DFB"/>
                </a:solidFill>
                <a:sym typeface="Wingdings" panose="05000000000000000000" pitchFamily="2" charset="2"/>
              </a:rPr>
              <a:t>@@VERSION</a:t>
            </a:r>
            <a:endParaRPr lang="ko-KR" altLang="en-US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375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145B8-4A3C-8B27-1F5E-0155B0E64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298796-546C-764D-34B4-0E33FA8DE145}"/>
              </a:ext>
            </a:extLst>
          </p:cNvPr>
          <p:cNvSpPr/>
          <p:nvPr/>
        </p:nvSpPr>
        <p:spPr>
          <a:xfrm>
            <a:off x="0" y="0"/>
            <a:ext cx="12192000" cy="24027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>
              <a:spcAft>
                <a:spcPts val="1200"/>
              </a:spcAft>
            </a:pPr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ADO.NET</a:t>
            </a:r>
          </a:p>
          <a:p>
            <a:pPr marL="176212"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ActiveX Data Objects for .NET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0480E-C83B-7270-46EF-0557B5AE6CA6}"/>
              </a:ext>
            </a:extLst>
          </p:cNvPr>
          <p:cNvSpPr txBox="1"/>
          <p:nvPr/>
        </p:nvSpPr>
        <p:spPr>
          <a:xfrm>
            <a:off x="877824" y="2790620"/>
            <a:ext cx="6687408" cy="168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Microsoft</a:t>
            </a:r>
            <a:r>
              <a:rPr lang="ko-KR" altLang="en-US" sz="2000" dirty="0">
                <a:latin typeface="+mn-ea"/>
              </a:rPr>
              <a:t>에서 제공하는 </a:t>
            </a:r>
            <a:r>
              <a:rPr lang="en-US" altLang="ko-KR" sz="2000" dirty="0">
                <a:latin typeface="+mn-ea"/>
              </a:rPr>
              <a:t>.NET </a:t>
            </a:r>
            <a:r>
              <a:rPr lang="ko-KR" altLang="en-US" sz="2000" dirty="0">
                <a:latin typeface="+mn-ea"/>
              </a:rPr>
              <a:t>프레임워크의 일부로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SQL Server, Oracle, MySQL </a:t>
            </a:r>
            <a:r>
              <a:rPr lang="ko-KR" altLang="en-US" sz="2000" dirty="0">
                <a:latin typeface="+mn-ea"/>
              </a:rPr>
              <a:t>등 다양한 </a:t>
            </a:r>
            <a:r>
              <a:rPr lang="en-US" altLang="ko-KR" sz="2000" dirty="0">
                <a:latin typeface="+mn-ea"/>
              </a:rPr>
              <a:t>DB</a:t>
            </a:r>
            <a:r>
              <a:rPr lang="ko-KR" altLang="en-US" sz="2000" dirty="0">
                <a:latin typeface="+mn-ea"/>
              </a:rPr>
              <a:t>와 연결하여 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데이터 조회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저장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수정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삭제 기능 제공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데이터베이스 관련 라이브러리 제공</a:t>
            </a:r>
          </a:p>
        </p:txBody>
      </p:sp>
    </p:spTree>
    <p:extLst>
      <p:ext uri="{BB962C8B-B14F-4D97-AF65-F5344CB8AC3E}">
        <p14:creationId xmlns:p14="http://schemas.microsoft.com/office/powerpoint/2010/main" val="158872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BAFEB-91DC-08AA-FFDB-A0B2A6A80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A4D1BC-1748-250D-1C0A-7F6FD9B727B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ADO.NET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연결 형식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535A3-2B49-9F3F-8015-D53D2F49C3A9}"/>
              </a:ext>
            </a:extLst>
          </p:cNvPr>
          <p:cNvSpPr txBox="1"/>
          <p:nvPr/>
        </p:nvSpPr>
        <p:spPr>
          <a:xfrm>
            <a:off x="272375" y="797667"/>
            <a:ext cx="11313268" cy="525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연결형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(Connected)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방식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데이터베이스와 연결을 유지한 상태로 데이터를 처리함</a:t>
            </a:r>
            <a:endParaRPr lang="en-US" altLang="ko-KR" dirty="0">
              <a:latin typeface="+mn-ea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실시간으로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 접근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쿼리 실행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결과 받아오기</a:t>
            </a:r>
            <a:endParaRPr lang="en-US" altLang="ko-KR" dirty="0">
              <a:latin typeface="+mn-ea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다수의 사람이 </a:t>
            </a:r>
            <a:r>
              <a:rPr lang="ko-KR" altLang="en-US" dirty="0" err="1">
                <a:latin typeface="+mn-ea"/>
              </a:rPr>
              <a:t>접속시</a:t>
            </a:r>
            <a:r>
              <a:rPr lang="ko-KR" altLang="en-US" dirty="0">
                <a:latin typeface="+mn-ea"/>
              </a:rPr>
              <a:t> 서버 부하가 높음</a:t>
            </a:r>
            <a:endParaRPr lang="en-US" altLang="ko-KR" dirty="0">
              <a:latin typeface="+mn-ea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주로 </a:t>
            </a:r>
            <a:r>
              <a:rPr lang="en-US" altLang="ko-KR" dirty="0" err="1">
                <a:latin typeface="+mn-ea"/>
              </a:rPr>
              <a:t>SqlDataReader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같은 </a:t>
            </a:r>
            <a:r>
              <a:rPr lang="en-US" altLang="ko-KR" dirty="0">
                <a:latin typeface="+mn-ea"/>
              </a:rPr>
              <a:t>forward-only, Read-only </a:t>
            </a:r>
            <a:r>
              <a:rPr lang="ko-KR" altLang="en-US" dirty="0">
                <a:latin typeface="+mn-ea"/>
              </a:rPr>
              <a:t>방식의 객체 사용</a:t>
            </a:r>
            <a:endParaRPr lang="en-US" altLang="ko-KR" dirty="0">
              <a:latin typeface="+mn-ea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처리 흐름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연결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쿼리 실행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결과 읽기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연결 종료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174625">
              <a:lnSpc>
                <a:spcPts val="2900"/>
              </a:lnSpc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73050" indent="-273050">
              <a:lnSpc>
                <a:spcPts val="29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비연결형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(Disconnected)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방식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데이터 조회시에만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DB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와 연결하고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그 이후에 연결을 끊고 메모리 내에서 데이터 처리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주로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DataSet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이나 </a:t>
            </a: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DataTable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을 사용하여 데이터 저장 및 처리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360363" indent="-185738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처리 흐름</a:t>
            </a:r>
            <a:br>
              <a:rPr lang="en-US" altLang="ko-KR" dirty="0">
                <a:latin typeface="+mn-ea"/>
                <a:sym typeface="Wingdings" panose="05000000000000000000" pitchFamily="2" charset="2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DB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sqlDataAdapter.Fill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(DataSet)  DB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연결 자동 종료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DataSet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에서 데이터 사용</a:t>
            </a:r>
            <a:br>
              <a:rPr lang="en-US" altLang="ko-KR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886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7BDED-1C40-201D-41F2-518D7597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ECFB7-973D-C09E-DC65-ADE745CEB84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ADO.NET architecture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B1F2B-0FF0-ACEE-FE97-21206D04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55" y="787940"/>
            <a:ext cx="7902690" cy="6070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307353-1ED2-49DB-2E4A-4F28DBD75AEB}"/>
              </a:ext>
            </a:extLst>
          </p:cNvPr>
          <p:cNvSpPr txBox="1"/>
          <p:nvPr/>
        </p:nvSpPr>
        <p:spPr>
          <a:xfrm>
            <a:off x="0" y="6488668"/>
            <a:ext cx="240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What is ADO.NET?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6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7DF5-AD9E-D2A4-16E5-160334556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956286-BFDA-DA13-24E4-4AC6AAC98CE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Database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종류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B5FE7D-3CF3-672D-708E-5C077AD47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86098"/>
              </p:ext>
            </p:extLst>
          </p:nvPr>
        </p:nvGraphicFramePr>
        <p:xfrm>
          <a:off x="482898" y="881030"/>
          <a:ext cx="10963239" cy="568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820">
                  <a:extLst>
                    <a:ext uri="{9D8B030D-6E8A-4147-A177-3AD203B41FA5}">
                      <a16:colId xmlns:a16="http://schemas.microsoft.com/office/drawing/2014/main" val="16296710"/>
                    </a:ext>
                  </a:extLst>
                </a:gridCol>
                <a:gridCol w="5013064">
                  <a:extLst>
                    <a:ext uri="{9D8B030D-6E8A-4147-A177-3AD203B41FA5}">
                      <a16:colId xmlns:a16="http://schemas.microsoft.com/office/drawing/2014/main" val="796118599"/>
                    </a:ext>
                  </a:extLst>
                </a:gridCol>
                <a:gridCol w="3313355">
                  <a:extLst>
                    <a:ext uri="{9D8B030D-6E8A-4147-A177-3AD203B41FA5}">
                      <a16:colId xmlns:a16="http://schemas.microsoft.com/office/drawing/2014/main" val="3097612271"/>
                    </a:ext>
                  </a:extLst>
                </a:gridCol>
              </a:tblGrid>
              <a:tr h="81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 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 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306098"/>
                  </a:ext>
                </a:extLst>
              </a:tr>
              <a:tr h="81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관계형</a:t>
                      </a:r>
                      <a:r>
                        <a:rPr lang="en-US" altLang="ko-KR" sz="1600" dirty="0"/>
                        <a:t>(RDBMS)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테이블 구조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열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SQL </a:t>
                      </a:r>
                      <a:r>
                        <a:rPr lang="ko-KR" altLang="en-US" sz="1400" dirty="0"/>
                        <a:t>사용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무결성 보장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정형 데이터에 강함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MySQL, Oracle, MS SQL Server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144901"/>
                  </a:ext>
                </a:extLst>
              </a:tr>
              <a:tr h="81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비관계형</a:t>
                      </a:r>
                      <a:r>
                        <a:rPr lang="en-US" altLang="ko-KR" sz="1600" dirty="0"/>
                        <a:t>(NoSQL)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테이블 구조 없음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다양한 데이터 구조 지원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문서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그래프 등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대규모 분산 처리에 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MongoDB, Redis, Neo4j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811827"/>
                  </a:ext>
                </a:extLst>
              </a:tr>
              <a:tr h="81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객체 지향형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객체를 직접 저장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객체 지향 언어와 통합 용이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복잡한 객체 구조에 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db4o, </a:t>
                      </a:r>
                      <a:r>
                        <a:rPr lang="en-US" altLang="ko-KR" sz="1400" dirty="0" err="1"/>
                        <a:t>ObjectDB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28267"/>
                  </a:ext>
                </a:extLst>
              </a:tr>
              <a:tr h="814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시계열형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시간에 따른 데이터 저장 최적화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IoT, log, </a:t>
                      </a:r>
                      <a:r>
                        <a:rPr lang="ko-KR" altLang="en-US" sz="1400" dirty="0"/>
                        <a:t>센서 데이터 분석에 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InfluxDB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TimescaleDB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298423"/>
                  </a:ext>
                </a:extLst>
              </a:tr>
              <a:tr h="805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그래프형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노드와 </a:t>
                      </a:r>
                      <a:r>
                        <a:rPr lang="ko-KR" altLang="en-US" sz="1400" dirty="0" err="1"/>
                        <a:t>엣지로</a:t>
                      </a:r>
                      <a:r>
                        <a:rPr lang="ko-KR" altLang="en-US" sz="1400" dirty="0"/>
                        <a:t> 표현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관계 중심 데이터에 유리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추천시스템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소셜 네트워크 분석에 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Neo4j, Amazon Neptune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482696"/>
                  </a:ext>
                </a:extLst>
              </a:tr>
              <a:tr h="805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값 저장소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단순 키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값 구조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빠른 읽기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쓰기 속도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캐싱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세션 데이터 등에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Redis, Amazon DynamoDB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4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13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5FFE-9D30-CEB8-C108-BC281C9A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2D75-1045-684C-5589-6DC68F4D9CE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ADO.NET  Data Provider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22A4C7-F76F-D8A1-A850-96DF274FD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20355"/>
              </p:ext>
            </p:extLst>
          </p:nvPr>
        </p:nvGraphicFramePr>
        <p:xfrm>
          <a:off x="816044" y="1118501"/>
          <a:ext cx="10156758" cy="355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586">
                  <a:extLst>
                    <a:ext uri="{9D8B030D-6E8A-4147-A177-3AD203B41FA5}">
                      <a16:colId xmlns:a16="http://schemas.microsoft.com/office/drawing/2014/main" val="1062935278"/>
                    </a:ext>
                  </a:extLst>
                </a:gridCol>
                <a:gridCol w="3385586">
                  <a:extLst>
                    <a:ext uri="{9D8B030D-6E8A-4147-A177-3AD203B41FA5}">
                      <a16:colId xmlns:a16="http://schemas.microsoft.com/office/drawing/2014/main" val="1996549847"/>
                    </a:ext>
                  </a:extLst>
                </a:gridCol>
                <a:gridCol w="3385586">
                  <a:extLst>
                    <a:ext uri="{9D8B030D-6E8A-4147-A177-3AD203B41FA5}">
                      <a16:colId xmlns:a16="http://schemas.microsoft.com/office/drawing/2014/main" val="1298344196"/>
                    </a:ext>
                  </a:extLst>
                </a:gridCol>
              </a:tblGrid>
              <a:tr h="702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71434"/>
                  </a:ext>
                </a:extLst>
              </a:tr>
              <a:tr h="70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Connection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연결 설정 및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SqlConnection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51912"/>
                  </a:ext>
                </a:extLst>
              </a:tr>
              <a:tr h="70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Command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SQL </a:t>
                      </a:r>
                      <a:r>
                        <a:rPr lang="ko-KR" altLang="en-US" dirty="0"/>
                        <a:t>명령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SqlCommand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87139"/>
                  </a:ext>
                </a:extLst>
              </a:tr>
              <a:tr h="70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DataReader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연결형 데이터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SqlDataReader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985545"/>
                  </a:ext>
                </a:extLst>
              </a:tr>
              <a:tr h="7023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DataAdapter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2700"/>
                        </a:lnSpc>
                      </a:pPr>
                      <a:r>
                        <a:rPr lang="ko-KR" altLang="en-US" dirty="0"/>
                        <a:t>비연결형 데이터 처리</a:t>
                      </a:r>
                      <a:endParaRPr lang="en-US" altLang="ko-KR" dirty="0"/>
                    </a:p>
                    <a:p>
                      <a:pPr algn="ctr" latinLnBrk="1">
                        <a:lnSpc>
                          <a:spcPts val="2700"/>
                        </a:lnSpc>
                      </a:pPr>
                      <a:r>
                        <a:rPr lang="en-US" altLang="ko-KR" dirty="0"/>
                        <a:t>Dataset</a:t>
                      </a:r>
                      <a:r>
                        <a:rPr lang="ko-KR" altLang="en-US" dirty="0"/>
                        <a:t>에 데이터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SqlDataAdapter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146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43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BEA1-0EFB-7FA2-EEF7-B1FABD6B8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74A2E0-2348-122B-B7AF-4480095645E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ADO.NET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NameSpace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0ED1F3-E3C6-08D1-B253-6C839BFB5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3170"/>
              </p:ext>
            </p:extLst>
          </p:nvPr>
        </p:nvGraphicFramePr>
        <p:xfrm>
          <a:off x="845227" y="933676"/>
          <a:ext cx="10156758" cy="4630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722">
                  <a:extLst>
                    <a:ext uri="{9D8B030D-6E8A-4147-A177-3AD203B41FA5}">
                      <a16:colId xmlns:a16="http://schemas.microsoft.com/office/drawing/2014/main" val="1062935278"/>
                    </a:ext>
                  </a:extLst>
                </a:gridCol>
                <a:gridCol w="5622587">
                  <a:extLst>
                    <a:ext uri="{9D8B030D-6E8A-4147-A177-3AD203B41FA5}">
                      <a16:colId xmlns:a16="http://schemas.microsoft.com/office/drawing/2014/main" val="1996549847"/>
                    </a:ext>
                  </a:extLst>
                </a:gridCol>
                <a:gridCol w="2091449">
                  <a:extLst>
                    <a:ext uri="{9D8B030D-6E8A-4147-A177-3AD203B41FA5}">
                      <a16:colId xmlns:a16="http://schemas.microsoft.com/office/drawing/2014/main" val="1298344196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namespace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 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대상 </a:t>
                      </a:r>
                      <a:r>
                        <a:rPr lang="en-US" altLang="ko-KR" dirty="0"/>
                        <a:t>DB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971434"/>
                  </a:ext>
                </a:extLst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System.Data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기본 네임스페이스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공통데이터 구성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(DataSet,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DataTable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공 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51912"/>
                  </a:ext>
                </a:extLst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System.Data.Common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공통 인터페이스 및 추상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모든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380458"/>
                  </a:ext>
                </a:extLst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System.Data.SqlClient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Server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Provider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Server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87139"/>
                  </a:ext>
                </a:extLst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System.Data.OleDb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OLE DB Provider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Access, Excel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042189"/>
                  </a:ext>
                </a:extLst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System.Data.Odbc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ODBC Provider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범용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DB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985545"/>
                  </a:ext>
                </a:extLst>
              </a:tr>
              <a:tr h="661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System.Data.SqlTypes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SQL Server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데이터형 대응 구조체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SQL Server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915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80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BCBC9-92B6-8842-D8E9-B65F8D2C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540104-C245-0D2F-0688-47D125FBF56F}"/>
              </a:ext>
            </a:extLst>
          </p:cNvPr>
          <p:cNvSpPr/>
          <p:nvPr/>
        </p:nvSpPr>
        <p:spPr>
          <a:xfrm>
            <a:off x="0" y="0"/>
            <a:ext cx="12192000" cy="32943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데이터베이스 연결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Program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3784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624CF-EBF4-26DE-D901-C1AF4843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0A97F0-CAD0-1492-AEE3-04D7008732C1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데이터베이스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99455-79BD-BCDB-635E-DC5406BEE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6" y="809059"/>
            <a:ext cx="7059010" cy="436305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64EE4C-15E3-806F-66F4-B0E9CFEA0A65}"/>
              </a:ext>
            </a:extLst>
          </p:cNvPr>
          <p:cNvSpPr/>
          <p:nvPr/>
        </p:nvSpPr>
        <p:spPr>
          <a:xfrm>
            <a:off x="1579225" y="2472053"/>
            <a:ext cx="1389443" cy="32125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A3321C-785D-5C19-A3BA-9E1A5FFA5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57" y="1757906"/>
            <a:ext cx="7783011" cy="23434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FB265D-616C-B2EA-B76E-948847BBF840}"/>
              </a:ext>
            </a:extLst>
          </p:cNvPr>
          <p:cNvSpPr/>
          <p:nvPr/>
        </p:nvSpPr>
        <p:spPr>
          <a:xfrm>
            <a:off x="8022149" y="2390449"/>
            <a:ext cx="748529" cy="32125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2ED2F2-34F5-5845-A858-CBC3A89C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721" y="3628574"/>
            <a:ext cx="3534268" cy="322942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545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7BAAE-AA18-E55E-5E3A-3E5E6FC2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CBBD8-781D-7C1A-5D95-6CE2F0CE9FD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winform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452006-5154-77E0-2055-158FA4D7E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2" y="909286"/>
            <a:ext cx="8345065" cy="503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EE6B68-5E56-43B6-2978-4B8C5CB519CE}"/>
              </a:ext>
            </a:extLst>
          </p:cNvPr>
          <p:cNvSpPr txBox="1"/>
          <p:nvPr/>
        </p:nvSpPr>
        <p:spPr>
          <a:xfrm>
            <a:off x="9018739" y="2004165"/>
            <a:ext cx="1681871" cy="4088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dirty="0"/>
              <a:t>txtStatus</a:t>
            </a:r>
          </a:p>
          <a:p>
            <a:pPr>
              <a:lnSpc>
                <a:spcPts val="2900"/>
              </a:lnSpc>
            </a:pPr>
            <a:r>
              <a:rPr lang="en-US" altLang="ko-KR" dirty="0" err="1"/>
              <a:t>txtDBname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err="1"/>
              <a:t>txtID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err="1"/>
              <a:t>txtPWD</a:t>
            </a:r>
            <a:endParaRPr lang="en-US" altLang="ko-KR" dirty="0"/>
          </a:p>
          <a:p>
            <a:pPr>
              <a:lnSpc>
                <a:spcPts val="2900"/>
              </a:lnSpc>
            </a:pPr>
            <a:endParaRPr lang="en-US" altLang="ko-KR" dirty="0"/>
          </a:p>
          <a:p>
            <a:pPr>
              <a:lnSpc>
                <a:spcPts val="2900"/>
              </a:lnSpc>
            </a:pP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err="1"/>
              <a:t>btnConnect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err="1"/>
              <a:t>btnOpen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err="1"/>
              <a:t>btnClose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 err="1"/>
              <a:t>btnDisconnect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95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69FA-D905-2008-4AAB-F11AD3B6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2B3181-A974-4F5B-3297-A400A4BBB1DF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65B92-CC3A-0039-E0F7-A7D3A3F6DEB4}"/>
              </a:ext>
            </a:extLst>
          </p:cNvPr>
          <p:cNvSpPr txBox="1"/>
          <p:nvPr/>
        </p:nvSpPr>
        <p:spPr>
          <a:xfrm>
            <a:off x="532357" y="833013"/>
            <a:ext cx="6100174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Microsoft.Data.SqlClient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WinFormsApp2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800" b="1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SqlConnection Conn =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8816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1EF52-26FD-E620-ADC6-90F9A8C1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3DAC71-1076-FBD9-07A8-04508F48D89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416336-909E-0102-4C5B-DE13FCF4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1" y="1100731"/>
            <a:ext cx="10336067" cy="1057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B221C4-187B-3794-F8B6-FB4484A91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1" y="2562104"/>
            <a:ext cx="806880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38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4713B-71DE-EF46-BDCC-36CDE790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B58BB8-5C3F-A217-4E23-E0E3ADAF5DD1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  Load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설정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7C72E-3EE9-6013-D7EE-D0AC66B62904}"/>
              </a:ext>
            </a:extLst>
          </p:cNvPr>
          <p:cNvSpPr txBox="1"/>
          <p:nvPr/>
        </p:nvSpPr>
        <p:spPr>
          <a:xfrm>
            <a:off x="237995" y="764088"/>
            <a:ext cx="80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.cs</a:t>
            </a:r>
            <a:r>
              <a:rPr lang="ko-KR" altLang="en-US" dirty="0"/>
              <a:t> 디자인에서 폼을 선택하고 </a:t>
            </a:r>
            <a:r>
              <a:rPr lang="en-US" altLang="ko-KR" dirty="0"/>
              <a:t>Event </a:t>
            </a:r>
            <a:r>
              <a:rPr lang="ko-KR" altLang="en-US" dirty="0"/>
              <a:t>클릭 </a:t>
            </a:r>
            <a:r>
              <a:rPr lang="en-US" altLang="ko-KR" dirty="0">
                <a:sym typeface="Wingdings" panose="05000000000000000000" pitchFamily="2" charset="2"/>
              </a:rPr>
              <a:t>  Load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‘Form1_Load”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CE9A4F-27DB-6514-7CA1-823EE6B7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0" y="1330706"/>
            <a:ext cx="3997279" cy="17131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72A19-FB74-DD21-3EBA-C33E7C4F0635}"/>
              </a:ext>
            </a:extLst>
          </p:cNvPr>
          <p:cNvSpPr txBox="1"/>
          <p:nvPr/>
        </p:nvSpPr>
        <p:spPr>
          <a:xfrm>
            <a:off x="4599176" y="1843496"/>
            <a:ext cx="6100174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txtStatus.Text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   //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작성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AA3A1-F831-CFA6-3C1A-F84D603C4CBF}"/>
              </a:ext>
            </a:extLst>
          </p:cNvPr>
          <p:cNvSpPr txBox="1"/>
          <p:nvPr/>
        </p:nvSpPr>
        <p:spPr>
          <a:xfrm>
            <a:off x="4599176" y="138942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자동 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14D122-A656-0E5F-4031-A6E30F6E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1" y="3545220"/>
            <a:ext cx="3997279" cy="28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5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26213-C0B5-B586-3BE3-A278970C0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83BB4-2050-1037-81B8-4E4FA4842F3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63D0AF-B074-3246-535A-13CDDAB7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8" y="814546"/>
            <a:ext cx="3997279" cy="289046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65842F-D848-F8BC-1876-2AA1BC33A0E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57808" y="999212"/>
            <a:ext cx="704530" cy="19444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A50317-E224-95F0-9610-F02B51F357E1}"/>
              </a:ext>
            </a:extLst>
          </p:cNvPr>
          <p:cNvSpPr txBox="1"/>
          <p:nvPr/>
        </p:nvSpPr>
        <p:spPr>
          <a:xfrm>
            <a:off x="4462338" y="81454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더블클릭하면</a:t>
            </a:r>
            <a:r>
              <a:rPr lang="ko-KR" altLang="en-US" dirty="0"/>
              <a:t> 코드 자동 생성됨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47545-1ABF-A73C-3059-BC558185C245}"/>
              </a:ext>
            </a:extLst>
          </p:cNvPr>
          <p:cNvSpPr txBox="1"/>
          <p:nvPr/>
        </p:nvSpPr>
        <p:spPr>
          <a:xfrm>
            <a:off x="4679576" y="1359597"/>
            <a:ext cx="7210785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btnConnect_Click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865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8AC01-999E-CB2D-D711-EC28F0110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EC15EA-F1B9-9BF0-35EE-9204A69D567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D0873-42FE-6432-1F55-0BB8AEE603B2}"/>
              </a:ext>
            </a:extLst>
          </p:cNvPr>
          <p:cNvSpPr txBox="1"/>
          <p:nvPr/>
        </p:nvSpPr>
        <p:spPr>
          <a:xfrm>
            <a:off x="121084" y="835896"/>
            <a:ext cx="11624153" cy="48013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btnConnect_Click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ConnectionString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ConnectionString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"server=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localhost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"database="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txtDBname.Text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";"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"user id="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txtID.Text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";"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pwd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txtPWD.Text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";“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+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TrustServerCertificate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=True;"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(Conn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Conn.Dispose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Conn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SqlConnection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ConnectionString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(Conn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txtStatus.Text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연결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txtStatus.Text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8C5426-033A-899E-073E-0D79878C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57" y="3098053"/>
            <a:ext cx="4915586" cy="341042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9329C4-1CBF-361C-36AC-2F2A14400B44}"/>
              </a:ext>
            </a:extLst>
          </p:cNvPr>
          <p:cNvSpPr/>
          <p:nvPr/>
        </p:nvSpPr>
        <p:spPr>
          <a:xfrm>
            <a:off x="9675584" y="3618000"/>
            <a:ext cx="1159429" cy="41538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51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208F-1D01-3629-6B24-479CF6255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77D7BA-1E35-4127-E165-08A0CB2B4EF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Database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MS SQL Vs. MySQL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0551983-16CC-9407-8549-C4FBBF307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07810"/>
              </p:ext>
            </p:extLst>
          </p:nvPr>
        </p:nvGraphicFramePr>
        <p:xfrm>
          <a:off x="0" y="656492"/>
          <a:ext cx="12191999" cy="6234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862">
                  <a:extLst>
                    <a:ext uri="{9D8B030D-6E8A-4147-A177-3AD203B41FA5}">
                      <a16:colId xmlns:a16="http://schemas.microsoft.com/office/drawing/2014/main" val="16296710"/>
                    </a:ext>
                  </a:extLst>
                </a:gridCol>
                <a:gridCol w="3279457">
                  <a:extLst>
                    <a:ext uri="{9D8B030D-6E8A-4147-A177-3AD203B41FA5}">
                      <a16:colId xmlns:a16="http://schemas.microsoft.com/office/drawing/2014/main" val="796118599"/>
                    </a:ext>
                  </a:extLst>
                </a:gridCol>
                <a:gridCol w="3889588">
                  <a:extLst>
                    <a:ext uri="{9D8B030D-6E8A-4147-A177-3AD203B41FA5}">
                      <a16:colId xmlns:a16="http://schemas.microsoft.com/office/drawing/2014/main" val="3097612271"/>
                    </a:ext>
                  </a:extLst>
                </a:gridCol>
                <a:gridCol w="3399092">
                  <a:extLst>
                    <a:ext uri="{9D8B030D-6E8A-4147-A177-3AD203B41FA5}">
                      <a16:colId xmlns:a16="http://schemas.microsoft.com/office/drawing/2014/main" val="228214342"/>
                    </a:ext>
                  </a:extLst>
                </a:gridCol>
              </a:tblGrid>
              <a:tr h="529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 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Oracle database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306098"/>
                  </a:ext>
                </a:extLst>
              </a:tr>
              <a:tr h="485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Microsoft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Oracle(Sun Microsystems </a:t>
                      </a:r>
                      <a:r>
                        <a:rPr lang="ko-KR" altLang="en-US" sz="1400" dirty="0"/>
                        <a:t>에서 인수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Oracle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144901"/>
                  </a:ext>
                </a:extLst>
              </a:tr>
              <a:tr h="485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OS </a:t>
                      </a:r>
                      <a:r>
                        <a:rPr lang="ko-KR" altLang="en-US" sz="1400" dirty="0"/>
                        <a:t>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Window, Linux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Windows, Linux, macOS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Windows, Linux, macOS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811827"/>
                  </a:ext>
                </a:extLst>
              </a:tr>
              <a:tr h="485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라이센스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상업용 유료</a:t>
                      </a:r>
                      <a:r>
                        <a:rPr lang="en-US" altLang="ko-KR" sz="1400" dirty="0"/>
                        <a:t>, Express </a:t>
                      </a:r>
                      <a:r>
                        <a:rPr lang="ko-KR" altLang="en-US" sz="1400" dirty="0"/>
                        <a:t>버전 무료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오픈소스</a:t>
                      </a:r>
                      <a:r>
                        <a:rPr lang="en-US" altLang="ko-KR" sz="1400" dirty="0"/>
                        <a:t>(GPL), </a:t>
                      </a:r>
                      <a:r>
                        <a:rPr lang="ko-KR" altLang="en-US" sz="1400" dirty="0"/>
                        <a:t>일부 상업용 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상용 </a:t>
                      </a:r>
                      <a:r>
                        <a:rPr lang="en-US" altLang="ko-KR" sz="1400" dirty="0"/>
                        <a:t>(Standard / Enterprise / Express </a:t>
                      </a:r>
                      <a:r>
                        <a:rPr lang="ko-KR" altLang="en-US" sz="1400" dirty="0"/>
                        <a:t>등 다양한 에디션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28267"/>
                  </a:ext>
                </a:extLst>
              </a:tr>
              <a:tr h="1852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 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기업 환경에 최적화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.NET, C#, Azure </a:t>
                      </a:r>
                      <a:r>
                        <a:rPr lang="ko-KR" altLang="en-US" sz="1400" dirty="0"/>
                        <a:t>등 </a:t>
                      </a:r>
                      <a:r>
                        <a:rPr lang="en-US" altLang="ko-KR" sz="1400" dirty="0"/>
                        <a:t>MS</a:t>
                      </a:r>
                      <a:r>
                        <a:rPr lang="ko-KR" altLang="en-US" sz="1400" dirty="0"/>
                        <a:t> 생태계 최적 지원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트랜잭션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복제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권한 관리 기능 강력 지원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GUI Tool(SMSS) </a:t>
                      </a:r>
                      <a:r>
                        <a:rPr lang="ko-KR" altLang="en-US" sz="1400" dirty="0"/>
                        <a:t>매우 뛰어남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오픈소스 기반 경량 </a:t>
                      </a:r>
                      <a:r>
                        <a:rPr lang="en-US" altLang="ko-KR" sz="1400" dirty="0"/>
                        <a:t>RDBMS</a:t>
                      </a:r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리눅스 기반 웹 서비스로 주로 사용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PHP, Python </a:t>
                      </a:r>
                      <a:r>
                        <a:rPr lang="ko-KR" altLang="en-US" sz="1400" dirty="0"/>
                        <a:t>등과 연동 쉬움 </a:t>
                      </a:r>
                      <a:r>
                        <a:rPr lang="en-US" altLang="ko-KR" sz="1400" dirty="0"/>
                        <a:t>(LAMP stack)</a:t>
                      </a:r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개발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학습용으로 많이 사용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비교적 가볍고 설치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운영이 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수백 </a:t>
                      </a:r>
                      <a:r>
                        <a:rPr lang="en-US" altLang="ko-KR" sz="1400" dirty="0"/>
                        <a:t>TB~PB </a:t>
                      </a:r>
                      <a:r>
                        <a:rPr lang="ko-KR" altLang="en-US" sz="1400" dirty="0"/>
                        <a:t>규모 데이터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복잡한 트랜잭션에 강함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수많은 동시 접속을 안정적으로 처리 가능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PL/SQL, RAC </a:t>
                      </a:r>
                      <a:r>
                        <a:rPr lang="ko-KR" altLang="en-US" sz="1400" dirty="0"/>
                        <a:t>등 고급 기능 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298423"/>
                  </a:ext>
                </a:extLst>
              </a:tr>
              <a:tr h="1256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 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라이선스 비용이 비쌈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상대적으로 무겁고 자원 소비가 큼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리눅스 기반 시스템과 연동은 제한적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복잡한 트랜잭션 처리나 보안 기능은 제한적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GUI </a:t>
                      </a:r>
                      <a:r>
                        <a:rPr lang="ko-KR" altLang="en-US" sz="1400" dirty="0"/>
                        <a:t>관리도구</a:t>
                      </a:r>
                      <a:r>
                        <a:rPr lang="en-US" altLang="ko-KR" sz="1400" dirty="0"/>
                        <a:t>(Workbench)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SSMS </a:t>
                      </a:r>
                      <a:r>
                        <a:rPr lang="ko-KR" altLang="en-US" sz="1400" dirty="0"/>
                        <a:t>보다 기능 부족함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라이선스 비용 매우 높음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기능이 많아서 </a:t>
                      </a:r>
                      <a:r>
                        <a:rPr lang="ko-KR" altLang="en-US" sz="1400" b="1" dirty="0"/>
                        <a:t>학습 곡선이 가파름</a:t>
                      </a:r>
                      <a:endParaRPr lang="en-US" altLang="ko-KR" sz="1400" b="1" dirty="0"/>
                    </a:p>
                    <a:p>
                      <a:pPr marL="285750" indent="-285750" algn="l" latinLnBrk="1">
                        <a:lnSpc>
                          <a:spcPts val="2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오픈소스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에 비해 관리가 복잡함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482696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성능 및 확장성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대용량 처리 매우 우수함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중소규모까지는 적절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대용량 튜닝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대규모 데이터 처리 우수함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확장성 매우 우수함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54342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대기업 </a:t>
                      </a:r>
                      <a:r>
                        <a:rPr lang="en-US" altLang="ko-KR" sz="1400" dirty="0"/>
                        <a:t>ERP, </a:t>
                      </a:r>
                      <a:r>
                        <a:rPr lang="ko-KR" altLang="en-US" sz="1400" dirty="0"/>
                        <a:t>금융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병원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공공기관</a:t>
                      </a:r>
                      <a:r>
                        <a:rPr lang="en-US" altLang="ko-KR" sz="1400" dirty="0"/>
                        <a:t>, MES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스타트업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개인프로젝트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리눅스 서버 기반 웹서비스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대기업</a:t>
                      </a:r>
                      <a:r>
                        <a:rPr lang="en-US" altLang="ko-KR" sz="1400" dirty="0"/>
                        <a:t>, ERP, </a:t>
                      </a:r>
                      <a:r>
                        <a:rPr lang="ko-KR" altLang="en-US" sz="1400" dirty="0"/>
                        <a:t>은행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공공기관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57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EA62-2E20-EBFF-5063-D50959AA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B14462-75ED-B5FF-CC80-5853283B344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btnOpen_Click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330CC3-C849-AF03-94EF-348658269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8" y="814546"/>
            <a:ext cx="3997279" cy="289046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D8806B-F28F-8489-9AFE-87CC12B55C74}"/>
              </a:ext>
            </a:extLst>
          </p:cNvPr>
          <p:cNvSpPr/>
          <p:nvPr/>
        </p:nvSpPr>
        <p:spPr>
          <a:xfrm>
            <a:off x="694422" y="3331923"/>
            <a:ext cx="833753" cy="37308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64A5B-1601-79A1-C126-9DFF818618DA}"/>
              </a:ext>
            </a:extLst>
          </p:cNvPr>
          <p:cNvSpPr txBox="1"/>
          <p:nvPr/>
        </p:nvSpPr>
        <p:spPr>
          <a:xfrm>
            <a:off x="4551023" y="814546"/>
            <a:ext cx="7198661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btnOpen_Click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Conn.Open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Conn.State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ConnectionState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"DB Open."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"DB Open Error."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AAC51F-DDC4-76B8-96EB-A773E9CD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8" y="3880728"/>
            <a:ext cx="3997279" cy="29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42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95207-5BF3-E32A-F8BF-B4A2442F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77E5BC-1A34-C7D4-8C41-1C71DCB17BF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btnClose_Click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EDAAC0-5929-6F35-0E3B-ADDC683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6" y="747648"/>
            <a:ext cx="3917805" cy="2870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6DE629-B986-C4CF-FDA6-9DF94EAB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6" y="3727085"/>
            <a:ext cx="4265664" cy="3130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A1CAA7-7CA3-B0E9-1FC1-D33FF7F37B8A}"/>
              </a:ext>
            </a:extLst>
          </p:cNvPr>
          <p:cNvSpPr txBox="1"/>
          <p:nvPr/>
        </p:nvSpPr>
        <p:spPr>
          <a:xfrm>
            <a:off x="4381240" y="747648"/>
            <a:ext cx="7695184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btnClose_Click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Conn.Close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Conn.State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ConnectionState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.Closed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"Closed DB."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"Error Closed DB."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359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D16EE-E061-A611-3919-6E9BEEB0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8B0483-D998-ADD8-67FD-8545165A593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btnDisconnect_Click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C83725-FF62-E59A-5231-6CC5ECF6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" y="683528"/>
            <a:ext cx="3828360" cy="27705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8429E5-1060-B2ED-55CE-2C9FCFE1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6297"/>
            <a:ext cx="4434214" cy="3301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6B041-77A7-6224-876E-96AA528983F8}"/>
              </a:ext>
            </a:extLst>
          </p:cNvPr>
          <p:cNvSpPr txBox="1"/>
          <p:nvPr/>
        </p:nvSpPr>
        <p:spPr>
          <a:xfrm>
            <a:off x="4590788" y="925871"/>
            <a:ext cx="7308937" cy="2031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btnDisconnect_Click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Conn.Dispose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Conn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txtStatus.Text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서버연결 해제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249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82E3-8C09-C381-9350-EFB6E8FF3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91AC2E-AD61-E130-9B8E-2FBED45F1E34}"/>
              </a:ext>
            </a:extLst>
          </p:cNvPr>
          <p:cNvSpPr/>
          <p:nvPr/>
        </p:nvSpPr>
        <p:spPr>
          <a:xfrm>
            <a:off x="0" y="0"/>
            <a:ext cx="12192000" cy="132775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인스턴스를 하나 더 추가해 보자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E5DA3C-57D6-A6D5-470D-1E415D8F1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3" y="1564329"/>
            <a:ext cx="7354326" cy="4505954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C91E07A-BF92-6C61-1265-0633ED1F9C2A}"/>
              </a:ext>
            </a:extLst>
          </p:cNvPr>
          <p:cNvSpPr/>
          <p:nvPr/>
        </p:nvSpPr>
        <p:spPr>
          <a:xfrm>
            <a:off x="2736164" y="1878904"/>
            <a:ext cx="3727266" cy="32567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C0D28-7FC2-FC93-0811-938A169EF168}"/>
              </a:ext>
            </a:extLst>
          </p:cNvPr>
          <p:cNvSpPr txBox="1"/>
          <p:nvPr/>
        </p:nvSpPr>
        <p:spPr>
          <a:xfrm>
            <a:off x="7816241" y="2041742"/>
            <a:ext cx="3732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 파일이 있는 폴더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처음부터 설치 과정 진행</a:t>
            </a:r>
          </a:p>
        </p:txBody>
      </p:sp>
    </p:spTree>
    <p:extLst>
      <p:ext uri="{BB962C8B-B14F-4D97-AF65-F5344CB8AC3E}">
        <p14:creationId xmlns:p14="http://schemas.microsoft.com/office/powerpoint/2010/main" val="3333878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E979-E07D-91A3-9794-CE855478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BE2E61-F58F-0F26-DBFC-91839E57B77A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설치유형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56BE8D-D789-6A07-6784-7930E75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1" y="857563"/>
            <a:ext cx="750674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41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76D49-E65F-A556-6E0C-72A115C8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2DFC20-BDC0-C8A2-249A-50F7EAE3C962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인스턴스 구성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새로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39BE68-D97F-FFB9-AE60-0873A917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9" y="863381"/>
            <a:ext cx="753532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2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8AE7C-D295-37C5-5882-FF57F5C11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24E053-F5C3-40C5-2D8E-C7733AFC87A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Server Configuration Manager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서비스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756754-9795-7E67-9191-17DE823A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6" y="1001658"/>
            <a:ext cx="11775478" cy="251815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CED88BE-5A77-8F66-A0E0-F39018FEFB83}"/>
              </a:ext>
            </a:extLst>
          </p:cNvPr>
          <p:cNvSpPr/>
          <p:nvPr/>
        </p:nvSpPr>
        <p:spPr>
          <a:xfrm>
            <a:off x="2886476" y="2029216"/>
            <a:ext cx="4240834" cy="23152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51601F-4CEF-FE5B-688F-913E0D0F1CDF}"/>
              </a:ext>
            </a:extLst>
          </p:cNvPr>
          <p:cNvSpPr/>
          <p:nvPr/>
        </p:nvSpPr>
        <p:spPr>
          <a:xfrm>
            <a:off x="2886476" y="2623567"/>
            <a:ext cx="4240834" cy="23152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663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1E2A-3B5F-B45E-1CBD-A79F176FC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21C729-1529-F5CB-F5F3-F6175831703B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SSMS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연결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07DF1-1039-CA8A-6A9C-B6298A1B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70" y="766718"/>
            <a:ext cx="5153744" cy="4372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CEC0E8-38C4-F4F1-E024-EEE1CC77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003" y="766717"/>
            <a:ext cx="5847449" cy="5909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63910-8529-2E8E-2300-44AC284EFFA4}"/>
              </a:ext>
            </a:extLst>
          </p:cNvPr>
          <p:cNvSpPr txBox="1"/>
          <p:nvPr/>
        </p:nvSpPr>
        <p:spPr>
          <a:xfrm>
            <a:off x="362570" y="526719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서버명</a:t>
            </a:r>
            <a:r>
              <a:rPr lang="ko-KR" altLang="en-US" dirty="0"/>
              <a:t> 뒤에 인스턴스 이름 입력</a:t>
            </a:r>
          </a:p>
        </p:txBody>
      </p:sp>
    </p:spTree>
    <p:extLst>
      <p:ext uri="{BB962C8B-B14F-4D97-AF65-F5344CB8AC3E}">
        <p14:creationId xmlns:p14="http://schemas.microsoft.com/office/powerpoint/2010/main" val="264244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E19B-EE86-D08A-C3BF-8EB99D35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79A45F-A021-7913-FAAA-4F1E00867EF8}"/>
              </a:ext>
            </a:extLst>
          </p:cNvPr>
          <p:cNvSpPr/>
          <p:nvPr/>
        </p:nvSpPr>
        <p:spPr>
          <a:xfrm>
            <a:off x="0" y="0"/>
            <a:ext cx="12192000" cy="30688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4800" b="1" dirty="0">
                <a:solidFill>
                  <a:schemeClr val="bg1"/>
                </a:solidFill>
                <a:latin typeface="+mn-ea"/>
              </a:rPr>
              <a:t>연결형 데이터베이스 </a:t>
            </a:r>
            <a:endParaRPr lang="en-US" altLang="ko-KR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C69FF-816D-808B-8561-412B6C082DE6}"/>
              </a:ext>
            </a:extLst>
          </p:cNvPr>
          <p:cNvSpPr txBox="1"/>
          <p:nvPr/>
        </p:nvSpPr>
        <p:spPr>
          <a:xfrm>
            <a:off x="163285" y="3167390"/>
            <a:ext cx="1044100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SqlConnection : MS SQL Server </a:t>
            </a:r>
            <a:r>
              <a:rPr lang="ko-KR" altLang="en-US" sz="2000" dirty="0"/>
              <a:t>데이터베이스에 연결할 수 있도록 도와주는 클래스</a:t>
            </a:r>
            <a:br>
              <a:rPr lang="en-US" altLang="ko-KR" sz="2000" dirty="0"/>
            </a:br>
            <a:r>
              <a:rPr lang="en-US" altLang="ko-KR" sz="2000" dirty="0"/>
              <a:t>                      .Open(),</a:t>
            </a:r>
            <a:r>
              <a:rPr lang="ko-KR" altLang="en-US" sz="2000" dirty="0"/>
              <a:t>  </a:t>
            </a:r>
            <a:r>
              <a:rPr lang="en-US" altLang="ko-KR" sz="2000" dirty="0"/>
              <a:t>.Close(),  .</a:t>
            </a:r>
            <a:r>
              <a:rPr lang="en-US" altLang="ko-KR" sz="2000" dirty="0" err="1"/>
              <a:t>ConnectionString</a:t>
            </a:r>
            <a:r>
              <a:rPr lang="en-US" altLang="ko-KR" sz="2000" dirty="0"/>
              <a:t>,   .State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SqlCommand : SQL </a:t>
            </a:r>
            <a:r>
              <a:rPr lang="ko-KR" altLang="en-US" sz="2000" dirty="0"/>
              <a:t>명령문</a:t>
            </a:r>
            <a:r>
              <a:rPr lang="en-US" altLang="ko-KR" sz="2000" dirty="0"/>
              <a:t>(SELECT, INSERT, DELETE..)</a:t>
            </a:r>
            <a:r>
              <a:rPr lang="ko-KR" altLang="en-US" sz="2000" dirty="0"/>
              <a:t>을 </a:t>
            </a:r>
            <a:r>
              <a:rPr lang="en-US" altLang="ko-KR" sz="2000" dirty="0"/>
              <a:t>DB</a:t>
            </a:r>
            <a:r>
              <a:rPr lang="ko-KR" altLang="en-US" sz="2000" dirty="0"/>
              <a:t>에 보내고 실행하는 클래스</a:t>
            </a:r>
            <a:br>
              <a:rPr lang="en-US" altLang="ko-KR" sz="2000" dirty="0"/>
            </a:br>
            <a:r>
              <a:rPr lang="en-US" altLang="ko-KR" sz="2000" dirty="0"/>
              <a:t>                    </a:t>
            </a:r>
            <a:r>
              <a:rPr lang="en-US" altLang="ko-KR" sz="2000" dirty="0" err="1"/>
              <a:t>ExcuteNonQuery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ExecuteReader</a:t>
            </a:r>
            <a:r>
              <a:rPr lang="en-US" altLang="ko-KR" sz="2000" dirty="0"/>
              <a:t>()</a:t>
            </a:r>
            <a:br>
              <a:rPr lang="en-US" altLang="ko-KR" sz="2000" dirty="0"/>
            </a:b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SqlDataReader</a:t>
            </a:r>
            <a:r>
              <a:rPr lang="en-US" altLang="ko-KR" sz="2000" dirty="0"/>
              <a:t> : DB</a:t>
            </a:r>
            <a:r>
              <a:rPr lang="ko-KR" altLang="en-US" sz="2000" dirty="0"/>
              <a:t>로 부터 </a:t>
            </a:r>
            <a:r>
              <a:rPr lang="en-US" altLang="ko-KR" sz="2000" dirty="0"/>
              <a:t>SELETE </a:t>
            </a:r>
            <a:r>
              <a:rPr lang="ko-KR" altLang="en-US" sz="2000" dirty="0"/>
              <a:t> 쿼리 결과를 읽어오는 도구</a:t>
            </a:r>
            <a:br>
              <a:rPr lang="en-US" altLang="ko-KR" sz="2000" dirty="0"/>
            </a:br>
            <a:r>
              <a:rPr lang="en-US" altLang="ko-KR" sz="2000" dirty="0"/>
              <a:t>                     Read(), </a:t>
            </a:r>
            <a:r>
              <a:rPr lang="en-US" altLang="ko-KR" sz="2000" dirty="0" err="1"/>
              <a:t>GetValue</a:t>
            </a:r>
            <a:r>
              <a:rPr lang="en-US" altLang="ko-KR" sz="2000" dirty="0"/>
              <a:t>(index)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8698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6B195-FF2A-F520-C978-68E66327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05DA29-3F98-2976-33A3-440C582C8E37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MS 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새 데이터베이스 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Users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EE81F-F238-316F-6D19-B73E9A8A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2" y="822119"/>
            <a:ext cx="10752388" cy="23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4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6E02-09F0-BF84-93CC-7D1F7C2E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82833B-8051-AD23-EE45-F6F1105BAB0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Database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용어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0FB97B-1A88-B2D2-9DA4-F9658760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3760927"/>
            <a:ext cx="8658633" cy="138090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969B0C-6A4D-5F71-0253-38C1DD7A5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393064"/>
              </p:ext>
            </p:extLst>
          </p:nvPr>
        </p:nvGraphicFramePr>
        <p:xfrm>
          <a:off x="774700" y="988422"/>
          <a:ext cx="10407650" cy="2440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140952042"/>
                    </a:ext>
                  </a:extLst>
                </a:gridCol>
                <a:gridCol w="8477250">
                  <a:extLst>
                    <a:ext uri="{9D8B030D-6E8A-4147-A177-3AD203B41FA5}">
                      <a16:colId xmlns:a16="http://schemas.microsoft.com/office/drawing/2014/main" val="218781937"/>
                    </a:ext>
                  </a:extLst>
                </a:gridCol>
              </a:tblGrid>
              <a:tr h="488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905790"/>
                  </a:ext>
                </a:extLst>
              </a:tr>
              <a:tr h="48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데이터를 저장하는 기본 단위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행</a:t>
                      </a:r>
                      <a:r>
                        <a:rPr lang="en-US" altLang="ko-KR" dirty="0"/>
                        <a:t>(row)</a:t>
                      </a:r>
                      <a:r>
                        <a:rPr lang="ko-KR" altLang="en-US" dirty="0"/>
                        <a:t>과 열</a:t>
                      </a:r>
                      <a:r>
                        <a:rPr lang="en-US" altLang="ko-KR" dirty="0"/>
                        <a:t>(column)</a:t>
                      </a:r>
                      <a:r>
                        <a:rPr lang="ko-KR" altLang="en-US" dirty="0"/>
                        <a:t>로 구성된 표 형태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977998"/>
                  </a:ext>
                </a:extLst>
              </a:tr>
              <a:tr h="48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Record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테이블의 한 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즉 하나의 개별 데이터 묶음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774623"/>
                  </a:ext>
                </a:extLst>
              </a:tr>
              <a:tr h="48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Filed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하나의 레코드에서 각각의 데이터 항목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보통은 열과 동일하게 사용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296750"/>
                  </a:ext>
                </a:extLst>
              </a:tr>
              <a:tr h="48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테이블의 세로 방향 정보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같은 종류의 데이터 묶음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2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37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8846F-F14E-70D7-A2C0-3F633615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29D620-5653-4D00-1CF9-9E48308E5B0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MS 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테이블 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tblUsers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7C034C-548B-144E-ECC4-5EB7C5D67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7910"/>
              </p:ext>
            </p:extLst>
          </p:nvPr>
        </p:nvGraphicFramePr>
        <p:xfrm>
          <a:off x="847437" y="906703"/>
          <a:ext cx="1070725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6814">
                  <a:extLst>
                    <a:ext uri="{9D8B030D-6E8A-4147-A177-3AD203B41FA5}">
                      <a16:colId xmlns:a16="http://schemas.microsoft.com/office/drawing/2014/main" val="3220492903"/>
                    </a:ext>
                  </a:extLst>
                </a:gridCol>
                <a:gridCol w="2676814">
                  <a:extLst>
                    <a:ext uri="{9D8B030D-6E8A-4147-A177-3AD203B41FA5}">
                      <a16:colId xmlns:a16="http://schemas.microsoft.com/office/drawing/2014/main" val="2130836041"/>
                    </a:ext>
                  </a:extLst>
                </a:gridCol>
                <a:gridCol w="2676814">
                  <a:extLst>
                    <a:ext uri="{9D8B030D-6E8A-4147-A177-3AD203B41FA5}">
                      <a16:colId xmlns:a16="http://schemas.microsoft.com/office/drawing/2014/main" val="1584499757"/>
                    </a:ext>
                  </a:extLst>
                </a:gridCol>
                <a:gridCol w="2676814">
                  <a:extLst>
                    <a:ext uri="{9D8B030D-6E8A-4147-A177-3AD203B41FA5}">
                      <a16:colId xmlns:a16="http://schemas.microsoft.com/office/drawing/2014/main" val="37754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열 이름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Age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Male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10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형식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nvarchar</a:t>
                      </a:r>
                      <a:r>
                        <a:rPr lang="en-US" altLang="ko-KR" sz="1400" dirty="0"/>
                        <a:t>(10)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bit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34511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EDA1571-04B7-2B55-347E-C19E1319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7" y="1789119"/>
            <a:ext cx="8716591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3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7A4F0-9E7D-CFA6-506E-524CBEA2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AD88AE-7BE7-A5A7-E2DA-B42E551B5367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MS 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테이블 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tblUsers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E16D53-DC52-ADE9-8210-9DD293B4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2" y="944830"/>
            <a:ext cx="4744112" cy="444879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08EFF1-F3D1-5AEE-CC53-8396BD241F81}"/>
              </a:ext>
            </a:extLst>
          </p:cNvPr>
          <p:cNvSpPr/>
          <p:nvPr/>
        </p:nvSpPr>
        <p:spPr>
          <a:xfrm>
            <a:off x="2556164" y="944830"/>
            <a:ext cx="374072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DE3F75-9AF3-0AEF-32F4-65791D507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238" y="5499041"/>
            <a:ext cx="3534268" cy="120984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8F2085-835A-77E1-DD3E-270C20F21D74}"/>
              </a:ext>
            </a:extLst>
          </p:cNvPr>
          <p:cNvSpPr/>
          <p:nvPr/>
        </p:nvSpPr>
        <p:spPr>
          <a:xfrm>
            <a:off x="2119746" y="4879522"/>
            <a:ext cx="810490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774AB4F-FE20-F77F-D817-DCA908BFB16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52255" y="5129647"/>
            <a:ext cx="72736" cy="369394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E62630E-92AB-D481-4FD8-46DD16842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25" y="925777"/>
            <a:ext cx="3238952" cy="44678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DB5E31E-2FAF-CEE1-9D32-A81011FC0B24}"/>
              </a:ext>
            </a:extLst>
          </p:cNvPr>
          <p:cNvSpPr/>
          <p:nvPr/>
        </p:nvSpPr>
        <p:spPr>
          <a:xfrm>
            <a:off x="6756565" y="4790084"/>
            <a:ext cx="1580389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08B8FF-BE4E-6987-06CF-9A19910E2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469" y="4518364"/>
            <a:ext cx="3448531" cy="232442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425C097-B4BE-9FA1-5C55-DD9B552BFEB6}"/>
              </a:ext>
            </a:extLst>
          </p:cNvPr>
          <p:cNvSpPr/>
          <p:nvPr/>
        </p:nvSpPr>
        <p:spPr>
          <a:xfrm>
            <a:off x="9437568" y="6403343"/>
            <a:ext cx="1140378" cy="2501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31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52D57-65AA-B97B-D8E8-F17B8F9B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FE32-0E85-29EF-409B-BCD8AD06D777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 입력하기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SSMS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에서 직접 입력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3199FB-A751-8C23-8ED8-80BAFF9FC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81496"/>
              </p:ext>
            </p:extLst>
          </p:nvPr>
        </p:nvGraphicFramePr>
        <p:xfrm>
          <a:off x="293419" y="1294285"/>
          <a:ext cx="3364179" cy="25176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1393">
                  <a:extLst>
                    <a:ext uri="{9D8B030D-6E8A-4147-A177-3AD203B41FA5}">
                      <a16:colId xmlns:a16="http://schemas.microsoft.com/office/drawing/2014/main" val="3870132486"/>
                    </a:ext>
                  </a:extLst>
                </a:gridCol>
                <a:gridCol w="1121393">
                  <a:extLst>
                    <a:ext uri="{9D8B030D-6E8A-4147-A177-3AD203B41FA5}">
                      <a16:colId xmlns:a16="http://schemas.microsoft.com/office/drawing/2014/main" val="1546434301"/>
                    </a:ext>
                  </a:extLst>
                </a:gridCol>
                <a:gridCol w="1121393">
                  <a:extLst>
                    <a:ext uri="{9D8B030D-6E8A-4147-A177-3AD203B41FA5}">
                      <a16:colId xmlns:a16="http://schemas.microsoft.com/office/drawing/2014/main" val="1201576201"/>
                    </a:ext>
                  </a:extLst>
                </a:gridCol>
              </a:tblGrid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32333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마그마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97490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아놀드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61632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간디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575699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킹세종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65121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사임당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154707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다빈치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84408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F2F339C-A565-FEFE-5175-CE671B84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77" y="1294285"/>
            <a:ext cx="4210638" cy="3648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40E60-99ED-ED38-5220-2FA95309D790}"/>
              </a:ext>
            </a:extLst>
          </p:cNvPr>
          <p:cNvSpPr txBox="1"/>
          <p:nvPr/>
        </p:nvSpPr>
        <p:spPr>
          <a:xfrm>
            <a:off x="257791" y="863751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2060"/>
                </a:solidFill>
              </a:rPr>
              <a:t>이렇게 데이터를 입력해보자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7ED57-B1BF-9531-A619-7C073238D20E}"/>
              </a:ext>
            </a:extLst>
          </p:cNvPr>
          <p:cNvSpPr txBox="1"/>
          <p:nvPr/>
        </p:nvSpPr>
        <p:spPr>
          <a:xfrm>
            <a:off x="3836815" y="844655"/>
            <a:ext cx="4527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060"/>
                </a:solidFill>
              </a:rPr>
              <a:t>SSMS</a:t>
            </a:r>
            <a:r>
              <a:rPr lang="ko-KR" altLang="en-US" sz="1600" b="1" dirty="0">
                <a:solidFill>
                  <a:srgbClr val="002060"/>
                </a:solidFill>
              </a:rPr>
              <a:t>에서 테이블 위에서 우측 마우스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0E1AB1-1B19-FF70-6438-2A5F6BAC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923" y="1294285"/>
            <a:ext cx="3486637" cy="1724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0E52AE-B896-A44B-1F28-0A730B11F891}"/>
              </a:ext>
            </a:extLst>
          </p:cNvPr>
          <p:cNvSpPr txBox="1"/>
          <p:nvPr/>
        </p:nvSpPr>
        <p:spPr>
          <a:xfrm>
            <a:off x="8703718" y="844655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002060"/>
                </a:solidFill>
              </a:rPr>
              <a:t>데이터 직접 입력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70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276E-D106-6BAE-EE03-43E4B9284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659139-6E83-340E-142C-AA537C52797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 입력하기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csv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가져오기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5DA3C7-B013-CF65-7BC2-8D9CC32C3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28602"/>
              </p:ext>
            </p:extLst>
          </p:nvPr>
        </p:nvGraphicFramePr>
        <p:xfrm>
          <a:off x="383659" y="1096138"/>
          <a:ext cx="2746665" cy="25176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5555">
                  <a:extLst>
                    <a:ext uri="{9D8B030D-6E8A-4147-A177-3AD203B41FA5}">
                      <a16:colId xmlns:a16="http://schemas.microsoft.com/office/drawing/2014/main" val="3870132486"/>
                    </a:ext>
                  </a:extLst>
                </a:gridCol>
                <a:gridCol w="915555">
                  <a:extLst>
                    <a:ext uri="{9D8B030D-6E8A-4147-A177-3AD203B41FA5}">
                      <a16:colId xmlns:a16="http://schemas.microsoft.com/office/drawing/2014/main" val="1546434301"/>
                    </a:ext>
                  </a:extLst>
                </a:gridCol>
                <a:gridCol w="915555">
                  <a:extLst>
                    <a:ext uri="{9D8B030D-6E8A-4147-A177-3AD203B41FA5}">
                      <a16:colId xmlns:a16="http://schemas.microsoft.com/office/drawing/2014/main" val="1201576201"/>
                    </a:ext>
                  </a:extLst>
                </a:gridCol>
              </a:tblGrid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32333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마그마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97490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아놀드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61632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간디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575699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킹세종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4665121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사임당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154707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다빈치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38440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A36FD0-8839-56CA-1CDA-178377618D39}"/>
              </a:ext>
            </a:extLst>
          </p:cNvPr>
          <p:cNvSpPr txBox="1"/>
          <p:nvPr/>
        </p:nvSpPr>
        <p:spPr>
          <a:xfrm>
            <a:off x="257791" y="757584"/>
            <a:ext cx="158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060"/>
                </a:solidFill>
              </a:rPr>
              <a:t>tblUsers.xls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C8A653-D055-2FAF-A24D-8907308D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726" y="1289281"/>
            <a:ext cx="5432350" cy="5563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06B1FA-204F-D323-8F5A-DBF555ED59E3}"/>
              </a:ext>
            </a:extLst>
          </p:cNvPr>
          <p:cNvSpPr txBox="1"/>
          <p:nvPr/>
        </p:nvSpPr>
        <p:spPr>
          <a:xfrm>
            <a:off x="4304988" y="858747"/>
            <a:ext cx="381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060"/>
                </a:solidFill>
              </a:rPr>
              <a:t>Users </a:t>
            </a:r>
            <a:r>
              <a:rPr lang="en-US" altLang="ko-KR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태스크 </a:t>
            </a:r>
            <a:r>
              <a:rPr lang="en-US" altLang="ko-KR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데이터 가져오기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EABAF61-0FE1-EC07-28F5-1BA6BAE6A30B}"/>
              </a:ext>
            </a:extLst>
          </p:cNvPr>
          <p:cNvSpPr/>
          <p:nvPr/>
        </p:nvSpPr>
        <p:spPr>
          <a:xfrm>
            <a:off x="1554556" y="3691124"/>
            <a:ext cx="404873" cy="2612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4A16F7-96AE-8D1B-362D-E09C2091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59" y="4423912"/>
            <a:ext cx="2112357" cy="22025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43C9F6-CBB4-4D08-2A0A-8554E11471A3}"/>
              </a:ext>
            </a:extLst>
          </p:cNvPr>
          <p:cNvSpPr txBox="1"/>
          <p:nvPr/>
        </p:nvSpPr>
        <p:spPr>
          <a:xfrm>
            <a:off x="280430" y="4071139"/>
            <a:ext cx="1628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002060"/>
                </a:solidFill>
              </a:rPr>
              <a:t>tblUsers.csv</a:t>
            </a:r>
            <a:endParaRPr lang="ko-KR" alt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80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A47B-BF1D-50B2-3ACE-7429CCCDF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08A997-F843-5857-DCB3-7EC91B471DF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 입력하기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csv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가져오기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A88DC2C-9274-74FB-A0F2-1DAD8A36B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2" y="865633"/>
            <a:ext cx="608732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8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8CF70-122B-36DA-B8C9-8280BE05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F2DE1D-4178-D67F-68DA-C630CFEE7794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 입력하기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csv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가져오기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1CE3F-E903-1979-D1D4-476F40C6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856891"/>
            <a:ext cx="10183646" cy="514421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A1DAE8-4D5A-2F64-E3FE-839A49418EC1}"/>
              </a:ext>
            </a:extLst>
          </p:cNvPr>
          <p:cNvSpPr/>
          <p:nvPr/>
        </p:nvSpPr>
        <p:spPr>
          <a:xfrm>
            <a:off x="5255075" y="2420957"/>
            <a:ext cx="1681850" cy="3400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03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E6DC-8760-27B2-C8D9-1E18F587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7A6A6D-75D8-EF31-8BFD-E0820CC4CB5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 입력하기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csv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가져오기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21D39E-635A-7D3E-7A0D-5949E8BE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7" y="943996"/>
            <a:ext cx="10593278" cy="397247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A6DE08-6B6C-B78E-185C-E582B87A4F5C}"/>
              </a:ext>
            </a:extLst>
          </p:cNvPr>
          <p:cNvSpPr/>
          <p:nvPr/>
        </p:nvSpPr>
        <p:spPr>
          <a:xfrm>
            <a:off x="4756311" y="4000375"/>
            <a:ext cx="1478234" cy="34005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65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B0F3-62FB-1B9E-038A-00ACBE62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CE2A8-DBC9-4869-8DB5-DC10BA463E8B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데이터 입력하기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csv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가져오기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38FD23-33D2-81C8-3600-EA7FDE17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782230"/>
            <a:ext cx="3733995" cy="2393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374DBE-1FB1-A27D-815E-641F547DA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29" y="779261"/>
            <a:ext cx="7887801" cy="295316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23586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59D0D-63E3-0DDF-75F0-23CEB8381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12429D-19BE-2A34-AFDB-C9AB09782F8E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DB Data console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출력하기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D8B7DA-6750-D92B-5CEF-20B40E8E2CEA}"/>
              </a:ext>
            </a:extLst>
          </p:cNvPr>
          <p:cNvSpPr/>
          <p:nvPr/>
        </p:nvSpPr>
        <p:spPr>
          <a:xfrm>
            <a:off x="688768" y="1377537"/>
            <a:ext cx="2291938" cy="1068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b="1" dirty="0"/>
              <a:t>SqlConnection </a:t>
            </a:r>
          </a:p>
          <a:p>
            <a:pPr algn="ctr">
              <a:lnSpc>
                <a:spcPts val="3000"/>
              </a:lnSpc>
            </a:pPr>
            <a:r>
              <a:rPr lang="ko-KR" altLang="en-US" b="1" dirty="0"/>
              <a:t>접속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2A122D-008B-47F8-124F-C9C9BBE6D03B}"/>
              </a:ext>
            </a:extLst>
          </p:cNvPr>
          <p:cNvSpPr/>
          <p:nvPr/>
        </p:nvSpPr>
        <p:spPr>
          <a:xfrm>
            <a:off x="3560617" y="1377537"/>
            <a:ext cx="2291938" cy="1068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b="1" dirty="0"/>
              <a:t>SqlCommand SQL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E38C5A-2C69-F650-91B2-3FC758EB345F}"/>
              </a:ext>
            </a:extLst>
          </p:cNvPr>
          <p:cNvSpPr/>
          <p:nvPr/>
        </p:nvSpPr>
        <p:spPr>
          <a:xfrm>
            <a:off x="6432466" y="1377537"/>
            <a:ext cx="2291938" cy="1068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en-US" altLang="ko-KR" b="1" dirty="0" err="1"/>
              <a:t>SqlDataReader</a:t>
            </a:r>
            <a:endParaRPr lang="en-US" altLang="ko-KR" b="1" dirty="0"/>
          </a:p>
          <a:p>
            <a:pPr algn="ctr">
              <a:lnSpc>
                <a:spcPts val="3000"/>
              </a:lnSpc>
            </a:pPr>
            <a:r>
              <a:rPr lang="ko-KR" altLang="en-US" b="1" dirty="0"/>
              <a:t>읽기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B0EC0E-6C30-A002-F44D-85A13AA999E3}"/>
              </a:ext>
            </a:extLst>
          </p:cNvPr>
          <p:cNvSpPr/>
          <p:nvPr/>
        </p:nvSpPr>
        <p:spPr>
          <a:xfrm>
            <a:off x="9304315" y="1377537"/>
            <a:ext cx="2291938" cy="1068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ko-KR" altLang="en-US" b="1" dirty="0"/>
              <a:t>출력</a:t>
            </a:r>
            <a:endParaRPr lang="en-US" altLang="ko-KR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0DAED2-F13E-6661-680F-E80459B8EFC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980706" y="1911927"/>
            <a:ext cx="5799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4F9521-2A8C-57E3-0CBC-CC29D5873306}"/>
              </a:ext>
            </a:extLst>
          </p:cNvPr>
          <p:cNvCxnSpPr/>
          <p:nvPr/>
        </p:nvCxnSpPr>
        <p:spPr>
          <a:xfrm>
            <a:off x="5852555" y="1911927"/>
            <a:ext cx="5799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B926CA0-6784-CE95-E060-33CA19A8855F}"/>
              </a:ext>
            </a:extLst>
          </p:cNvPr>
          <p:cNvCxnSpPr/>
          <p:nvPr/>
        </p:nvCxnSpPr>
        <p:spPr>
          <a:xfrm>
            <a:off x="8724404" y="1911927"/>
            <a:ext cx="5799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48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A58A-FAC3-F991-DCA4-9C9178E1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44CB18-48B9-63EF-6C30-5E914F3D7F52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DB Data console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출력하기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프로젝트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콘솔 앱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6E00B9-03F3-3164-9F41-6F33CBC82F82}"/>
              </a:ext>
            </a:extLst>
          </p:cNvPr>
          <p:cNvSpPr txBox="1"/>
          <p:nvPr/>
        </p:nvSpPr>
        <p:spPr>
          <a:xfrm>
            <a:off x="176150" y="805819"/>
            <a:ext cx="11839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Conn.ConnectionString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Command =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Conn);</a:t>
            </a:r>
          </a:p>
          <a:p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SqlDataReader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Reader =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Command.ExecuteReader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Reader.Read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"{0} {1} {2}"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Reader[0], Reader[1], Reader[2]);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Reader.Close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F8769A-15FA-BE56-E643-CA5E620E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1" y="4766486"/>
            <a:ext cx="3178629" cy="20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83DFC-E717-1AAF-91E4-1C88746D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C24D2-1EB4-798F-26E0-A58EEAA5C559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4000" b="1">
                <a:solidFill>
                  <a:schemeClr val="bg1"/>
                </a:solidFill>
                <a:latin typeface="+mn-ea"/>
              </a:rPr>
              <a:t>MS SQL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8781933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AC88-2E71-7019-BF7E-8AAEF060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6C747A-03C3-1160-89F3-E1C830A8D643}"/>
              </a:ext>
            </a:extLst>
          </p:cNvPr>
          <p:cNvSpPr/>
          <p:nvPr/>
        </p:nvSpPr>
        <p:spPr>
          <a:xfrm>
            <a:off x="0" y="0"/>
            <a:ext cx="12192000" cy="16150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데이터 삽입 및 출력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598E8-3914-3E9E-53A1-5EE2AA105990}"/>
              </a:ext>
            </a:extLst>
          </p:cNvPr>
          <p:cNvSpPr txBox="1"/>
          <p:nvPr/>
        </p:nvSpPr>
        <p:spPr>
          <a:xfrm>
            <a:off x="391886" y="2107348"/>
            <a:ext cx="6388924" cy="127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SqlCommand  </a:t>
            </a:r>
            <a:r>
              <a:rPr lang="ko-KR" altLang="en-US" sz="2000" dirty="0">
                <a:latin typeface="+mn-ea"/>
              </a:rPr>
              <a:t>사용한 </a:t>
            </a:r>
            <a:r>
              <a:rPr lang="en-US" altLang="ko-KR" sz="2000" dirty="0">
                <a:latin typeface="+mn-ea"/>
              </a:rPr>
              <a:t>SQL</a:t>
            </a: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ExecuteNonQuery</a:t>
            </a:r>
            <a:r>
              <a:rPr lang="en-US" altLang="ko-KR" sz="2000" dirty="0">
                <a:latin typeface="+mn-ea"/>
              </a:rPr>
              <a:t>() </a:t>
            </a:r>
            <a:r>
              <a:rPr lang="ko-KR" altLang="en-US" sz="2000" dirty="0">
                <a:latin typeface="+mn-ea"/>
              </a:rPr>
              <a:t>함수로 삽입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SqlDataReader</a:t>
            </a:r>
            <a:r>
              <a:rPr lang="en-US" altLang="ko-KR" sz="2000" dirty="0">
                <a:latin typeface="+mn-ea"/>
              </a:rPr>
              <a:t>  </a:t>
            </a:r>
            <a:r>
              <a:rPr lang="ko-KR" altLang="en-US" sz="2000" dirty="0">
                <a:latin typeface="+mn-ea"/>
              </a:rPr>
              <a:t>읽기</a:t>
            </a:r>
          </a:p>
        </p:txBody>
      </p:sp>
    </p:spTree>
    <p:extLst>
      <p:ext uri="{BB962C8B-B14F-4D97-AF65-F5344CB8AC3E}">
        <p14:creationId xmlns:p14="http://schemas.microsoft.com/office/powerpoint/2010/main" val="4234186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9F120-22BC-C719-B6C0-9287C4814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24F99A-7204-CF30-31CA-286365331BF2}"/>
              </a:ext>
            </a:extLst>
          </p:cNvPr>
          <p:cNvSpPr/>
          <p:nvPr/>
        </p:nvSpPr>
        <p:spPr>
          <a:xfrm>
            <a:off x="6377049" y="0"/>
            <a:ext cx="5814951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삽입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1E14E-6786-B4C4-21C6-606C34FEFB5D}"/>
              </a:ext>
            </a:extLst>
          </p:cNvPr>
          <p:cNvSpPr txBox="1"/>
          <p:nvPr/>
        </p:nvSpPr>
        <p:spPr>
          <a:xfrm>
            <a:off x="81149" y="95001"/>
            <a:ext cx="1186344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System; 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Conn.ConnectionString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strSQL1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"INSERT INTO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VALUES('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도람프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 99, 0)"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strSQL2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"INSERT INTO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VALUES('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씨지풍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 88, 0)"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strSQL3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"INSERT INTO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VALUES('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푸르틴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 77, 0)"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Command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(strSQL1, Conn);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Command.ExecuteNonQuery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Command.CommandText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strSQL2;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Command.ExecuteNonQuery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Command.CommandText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strSQL3;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Command.ExecuteNonQuery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Command.CommandText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SqlDataReader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Reader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Command.ExecuteReader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Reader.Read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"{0} {1} {2}"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Reader[0], Reader[1], Reader[2]);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D018DC-BB53-748B-4CBE-BF7D4284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79" y="4040011"/>
            <a:ext cx="3855522" cy="281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58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DF54-0354-9B3E-7918-6F44ADE4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97E722-16DA-CBDD-C7FD-48B1556A7D3D}"/>
              </a:ext>
            </a:extLst>
          </p:cNvPr>
          <p:cNvSpPr/>
          <p:nvPr/>
        </p:nvSpPr>
        <p:spPr>
          <a:xfrm>
            <a:off x="0" y="0"/>
            <a:ext cx="12192000" cy="11400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SQL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문 입력 받아 출력하는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프로그램 설계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6E05EB-A73E-212D-B2AA-0B498621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8" y="1864466"/>
            <a:ext cx="5201376" cy="474411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312973A-B5D6-A895-807C-9048B35125B3}"/>
              </a:ext>
            </a:extLst>
          </p:cNvPr>
          <p:cNvCxnSpPr/>
          <p:nvPr/>
        </p:nvCxnSpPr>
        <p:spPr>
          <a:xfrm flipH="1">
            <a:off x="4441371" y="2185060"/>
            <a:ext cx="1567543" cy="59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A2E159-C9EC-A900-76E2-6703624C8640}"/>
              </a:ext>
            </a:extLst>
          </p:cNvPr>
          <p:cNvSpPr txBox="1"/>
          <p:nvPr/>
        </p:nvSpPr>
        <p:spPr>
          <a:xfrm>
            <a:off x="6096000" y="2000394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 Box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5093C5-10FB-70CA-6B0C-001D04DCB5F0}"/>
              </a:ext>
            </a:extLst>
          </p:cNvPr>
          <p:cNvCxnSpPr>
            <a:cxnSpLocks/>
          </p:cNvCxnSpPr>
          <p:nvPr/>
        </p:nvCxnSpPr>
        <p:spPr>
          <a:xfrm flipH="1">
            <a:off x="5054466" y="4785158"/>
            <a:ext cx="954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81E04B-2518-850C-A6C3-038E244F1F0F}"/>
              </a:ext>
            </a:extLst>
          </p:cNvPr>
          <p:cNvSpPr txBox="1"/>
          <p:nvPr/>
        </p:nvSpPr>
        <p:spPr>
          <a:xfrm>
            <a:off x="6079239" y="46004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 View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338329-15E8-FEEA-22A4-06C2666BC007}"/>
              </a:ext>
            </a:extLst>
          </p:cNvPr>
          <p:cNvSpPr txBox="1"/>
          <p:nvPr/>
        </p:nvSpPr>
        <p:spPr>
          <a:xfrm>
            <a:off x="7958250" y="2185060"/>
            <a:ext cx="3802272" cy="983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Text Box </a:t>
            </a:r>
            <a:r>
              <a:rPr lang="ko-KR" altLang="en-US" sz="1600" dirty="0"/>
              <a:t>에 </a:t>
            </a:r>
            <a:r>
              <a:rPr lang="en-US" altLang="ko-KR" sz="1600" dirty="0"/>
              <a:t>Query </a:t>
            </a:r>
            <a:r>
              <a:rPr lang="ko-KR" altLang="en-US" sz="1600" dirty="0"/>
              <a:t>문 입력</a:t>
            </a:r>
            <a:endParaRPr lang="en-US" altLang="ko-KR" sz="16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실행 버튼 클릭</a:t>
            </a:r>
            <a:endParaRPr lang="en-US" altLang="ko-KR" sz="1600" dirty="0"/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List View</a:t>
            </a:r>
            <a:r>
              <a:rPr lang="ko-KR" altLang="en-US" sz="1600" dirty="0"/>
              <a:t>에 출력 결과 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F83D1-A6F5-6E5B-AE7D-5F3AA7B9B639}"/>
              </a:ext>
            </a:extLst>
          </p:cNvPr>
          <p:cNvSpPr txBox="1"/>
          <p:nvPr/>
        </p:nvSpPr>
        <p:spPr>
          <a:xfrm>
            <a:off x="6079239" y="4969824"/>
            <a:ext cx="3084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3A0DFB"/>
                </a:solidFill>
              </a:rPr>
              <a:t>속성 </a:t>
            </a:r>
            <a:r>
              <a:rPr lang="en-US" altLang="ko-KR" sz="1600" dirty="0">
                <a:solidFill>
                  <a:srgbClr val="3A0DFB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solidFill>
                  <a:srgbClr val="3A0DFB"/>
                </a:solidFill>
                <a:sym typeface="Wingdings" panose="05000000000000000000" pitchFamily="2" charset="2"/>
              </a:rPr>
              <a:t>TileSize</a:t>
            </a:r>
            <a:r>
              <a:rPr lang="ko-KR" altLang="en-US" sz="1600" dirty="0">
                <a:solidFill>
                  <a:srgbClr val="3A0DFB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0DFB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3A0DFB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0DFB"/>
                </a:solidFill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olidFill>
                  <a:srgbClr val="3A0DFB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0DFB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3A0DFB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3A0DFB"/>
                </a:solidFill>
                <a:sym typeface="Wingdings" panose="05000000000000000000" pitchFamily="2" charset="2"/>
              </a:rPr>
              <a:t>Tile</a:t>
            </a:r>
            <a:endParaRPr lang="ko-KR" altLang="en-US" sz="1600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728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BC089-3EF6-65A3-6B73-317FEDE7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5338AE-F3BC-201C-36FD-2D26EC7B314C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프로젝트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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863501-7A6F-85C2-17DA-D65C31D89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7" y="833662"/>
            <a:ext cx="3863978" cy="3512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55514-B358-386A-2E21-96FF3C934E5C}"/>
              </a:ext>
            </a:extLst>
          </p:cNvPr>
          <p:cNvSpPr txBox="1"/>
          <p:nvPr/>
        </p:nvSpPr>
        <p:spPr>
          <a:xfrm>
            <a:off x="4194864" y="736270"/>
            <a:ext cx="4984762" cy="369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실행 버튼 더블 클릭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코드 자동 생성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42826-33E7-53A4-B5C6-1567A7B1D420}"/>
              </a:ext>
            </a:extLst>
          </p:cNvPr>
          <p:cNvSpPr txBox="1"/>
          <p:nvPr/>
        </p:nvSpPr>
        <p:spPr>
          <a:xfrm>
            <a:off x="4310744" y="1305341"/>
            <a:ext cx="79683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WinFormsApp3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142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47EC6-33AC-F081-88CE-4BACFB193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FC8F91-A02A-D67A-CA43-9F4BE4D2C1E6}"/>
              </a:ext>
            </a:extLst>
          </p:cNvPr>
          <p:cNvSpPr/>
          <p:nvPr/>
        </p:nvSpPr>
        <p:spPr>
          <a:xfrm>
            <a:off x="5937662" y="0"/>
            <a:ext cx="6254338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프로젝트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A1531-C85B-98B8-569C-5DA7C62FFCE2}"/>
              </a:ext>
            </a:extLst>
          </p:cNvPr>
          <p:cNvSpPr txBox="1"/>
          <p:nvPr/>
        </p:nvSpPr>
        <p:spPr>
          <a:xfrm>
            <a:off x="0" y="0"/>
            <a:ext cx="12029704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button1_Click(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Conn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SqlConnection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Conn.ConnectionString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"server=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localhost;database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Users;uid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sa;pwd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=12345678;TrustServerCertificate=True;"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Comm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SqlCommand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(textBox1.Text, Conn);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Comm.ExecuteNonQuery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Comm.CommandText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"SELECT * FROM 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tblUsers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SqlDataReader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Reader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Comm.ExecuteReader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listView1.Clear();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strRecord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strRecord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.Format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이름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:{0}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나이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:{1}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성별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{2}"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Reader[0], Reader[1], Reader[2]);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listView1.Items.Add(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strRecord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Reader.Close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Conn.Close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76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307C-EA30-6BA8-3342-0B808385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2A39FE-56B2-5B46-1C67-3C033DCDDE60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프로젝트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82490-6C34-0EB1-F946-714C7529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6" y="1930561"/>
            <a:ext cx="4877481" cy="4515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961A9-C65A-5FC3-D42F-AB1D2243FB9B}"/>
              </a:ext>
            </a:extLst>
          </p:cNvPr>
          <p:cNvSpPr txBox="1"/>
          <p:nvPr/>
        </p:nvSpPr>
        <p:spPr>
          <a:xfrm>
            <a:off x="5700156" y="1175657"/>
            <a:ext cx="5100692" cy="11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dirty="0"/>
              <a:t>SELECT * FROM </a:t>
            </a:r>
            <a:r>
              <a:rPr lang="en-US" altLang="ko-KR" dirty="0" err="1"/>
              <a:t>tblUsers</a:t>
            </a:r>
            <a:endParaRPr lang="en-US" altLang="ko-KR" dirty="0"/>
          </a:p>
          <a:p>
            <a:pPr>
              <a:lnSpc>
                <a:spcPts val="2900"/>
              </a:lnSpc>
            </a:pPr>
            <a:r>
              <a:rPr lang="en-US" altLang="ko-KR" dirty="0"/>
              <a:t>DELETE FROM </a:t>
            </a:r>
            <a:r>
              <a:rPr lang="en-US" altLang="ko-KR" dirty="0" err="1"/>
              <a:t>tblUsers</a:t>
            </a:r>
            <a:r>
              <a:rPr lang="en-US" altLang="ko-KR" dirty="0"/>
              <a:t> WHERE Name=‘</a:t>
            </a:r>
            <a:r>
              <a:rPr lang="ko-KR" altLang="en-US" dirty="0"/>
              <a:t>다빈치</a:t>
            </a:r>
            <a:r>
              <a:rPr lang="en-US" altLang="ko-KR" dirty="0"/>
              <a:t>’</a:t>
            </a:r>
          </a:p>
          <a:p>
            <a:pPr>
              <a:lnSpc>
                <a:spcPts val="2900"/>
              </a:lnSpc>
            </a:pPr>
            <a:r>
              <a:rPr lang="en-US" altLang="ko-KR" dirty="0"/>
              <a:t>INSERT INTO </a:t>
            </a:r>
            <a:r>
              <a:rPr lang="en-US" altLang="ko-KR" dirty="0" err="1"/>
              <a:t>tblUsers</a:t>
            </a:r>
            <a:r>
              <a:rPr lang="en-US" altLang="ko-KR" dirty="0"/>
              <a:t> values('</a:t>
            </a:r>
            <a:r>
              <a:rPr lang="ko-KR" altLang="en-US" dirty="0" err="1"/>
              <a:t>이지밍</a:t>
            </a:r>
            <a:r>
              <a:rPr lang="en-US" altLang="ko-KR" dirty="0"/>
              <a:t>',55,1)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79956D-8D57-A55C-40FB-F39A95CF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156" y="2587878"/>
            <a:ext cx="4772691" cy="385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932A3-30AD-97F2-BE31-D5478CD50B3D}"/>
              </a:ext>
            </a:extLst>
          </p:cNvPr>
          <p:cNvSpPr txBox="1"/>
          <p:nvPr/>
        </p:nvSpPr>
        <p:spPr>
          <a:xfrm>
            <a:off x="237166" y="1389017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A0DFB"/>
                </a:solidFill>
              </a:rPr>
              <a:t>최초 </a:t>
            </a:r>
            <a:r>
              <a:rPr lang="en-US" altLang="ko-KR" b="1" dirty="0">
                <a:solidFill>
                  <a:srgbClr val="3A0DFB"/>
                </a:solidFill>
              </a:rPr>
              <a:t>DB Data</a:t>
            </a:r>
            <a:endParaRPr lang="ko-KR" altLang="en-US" b="1" dirty="0">
              <a:solidFill>
                <a:srgbClr val="3A0DFB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2F9495D-4EC5-C001-B2F2-088329271105}"/>
              </a:ext>
            </a:extLst>
          </p:cNvPr>
          <p:cNvSpPr/>
          <p:nvPr/>
        </p:nvSpPr>
        <p:spPr>
          <a:xfrm>
            <a:off x="5296395" y="4880758"/>
            <a:ext cx="403761" cy="201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179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15F59-EF67-D501-C60D-8E86D161B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B74EFC-F912-415A-9179-91A168E564A9}"/>
              </a:ext>
            </a:extLst>
          </p:cNvPr>
          <p:cNvSpPr/>
          <p:nvPr/>
        </p:nvSpPr>
        <p:spPr>
          <a:xfrm>
            <a:off x="0" y="0"/>
            <a:ext cx="12192000" cy="30688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4800" b="1" dirty="0">
                <a:solidFill>
                  <a:schemeClr val="bg1"/>
                </a:solidFill>
                <a:latin typeface="+mn-ea"/>
              </a:rPr>
              <a:t>비연결형 데이터베이스 </a:t>
            </a:r>
            <a:endParaRPr lang="en-US" altLang="ko-KR" sz="4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CFB54-8DD5-13DC-092D-E1D3EAE74974}"/>
              </a:ext>
            </a:extLst>
          </p:cNvPr>
          <p:cNvSpPr txBox="1"/>
          <p:nvPr/>
        </p:nvSpPr>
        <p:spPr>
          <a:xfrm>
            <a:off x="347240" y="3240911"/>
            <a:ext cx="1047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 데이터를 가져올 때만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연결하고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그 이후에는 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연결을 끊은 상태에서 메모리 상의 데이터를 사용하는 방식</a:t>
            </a:r>
            <a:endParaRPr lang="en-US" altLang="ko-KR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항상 연결해 있을 필요가 없음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네트워크 트래픽 소모 감소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편집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삭제는 메모리에서 작업하고</a:t>
            </a:r>
            <a:r>
              <a:rPr lang="en-US" altLang="ko-KR" dirty="0"/>
              <a:t>, </a:t>
            </a:r>
            <a:r>
              <a:rPr lang="ko-KR" altLang="en-US" dirty="0"/>
              <a:t>한번에 </a:t>
            </a:r>
            <a:r>
              <a:rPr lang="en-US" altLang="ko-KR" dirty="0"/>
              <a:t>DB</a:t>
            </a:r>
            <a:r>
              <a:rPr lang="ko-KR" altLang="en-US" dirty="0"/>
              <a:t>에 반영할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Dataset, </a:t>
            </a:r>
            <a:r>
              <a:rPr lang="en-US" altLang="ko-KR" dirty="0" err="1"/>
              <a:t>DataTable</a:t>
            </a:r>
            <a:r>
              <a:rPr lang="en-US" altLang="ko-KR" dirty="0"/>
              <a:t>, </a:t>
            </a:r>
            <a:r>
              <a:rPr lang="en-US" altLang="ko-KR" dirty="0" err="1"/>
              <a:t>DataAdapter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9672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13CF-98AE-AD40-6455-046263F67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B2C076-AA30-6C33-13F8-0A3D2A9DF411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비연결형 데이터베이스 구조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617720-8F13-D3A9-88DC-5D710F640DEE}"/>
              </a:ext>
            </a:extLst>
          </p:cNvPr>
          <p:cNvSpPr/>
          <p:nvPr/>
        </p:nvSpPr>
        <p:spPr>
          <a:xfrm>
            <a:off x="863278" y="983848"/>
            <a:ext cx="1504709" cy="5092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DB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서버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5E93B8-ACD0-1787-22B5-C96D2D4489CF}"/>
              </a:ext>
            </a:extLst>
          </p:cNvPr>
          <p:cNvSpPr/>
          <p:nvPr/>
        </p:nvSpPr>
        <p:spPr>
          <a:xfrm>
            <a:off x="5066817" y="983848"/>
            <a:ext cx="2058365" cy="5092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DataAdapter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2CA7418-F872-B971-9FD1-16573508C4C3}"/>
              </a:ext>
            </a:extLst>
          </p:cNvPr>
          <p:cNvSpPr/>
          <p:nvPr/>
        </p:nvSpPr>
        <p:spPr>
          <a:xfrm>
            <a:off x="8772645" y="983848"/>
            <a:ext cx="1504709" cy="5092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DataSet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2F5AB9-44E1-AFEC-5633-026AB624F6BD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367987" y="1238491"/>
            <a:ext cx="269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5B41AB-C3B5-0050-328C-34D53C89BFBB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7125182" y="1238491"/>
            <a:ext cx="1647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08E868-1FFF-C59D-5D24-7154775BC080}"/>
              </a:ext>
            </a:extLst>
          </p:cNvPr>
          <p:cNvSpPr/>
          <p:nvPr/>
        </p:nvSpPr>
        <p:spPr>
          <a:xfrm>
            <a:off x="2726803" y="1111167"/>
            <a:ext cx="1863524" cy="254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Connection </a:t>
            </a:r>
            <a:r>
              <a:rPr lang="ko-KR" altLang="en-US" sz="140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E3BCD3-5D8A-C3BB-ADEF-B527CD126059}"/>
              </a:ext>
            </a:extLst>
          </p:cNvPr>
          <p:cNvSpPr/>
          <p:nvPr/>
        </p:nvSpPr>
        <p:spPr>
          <a:xfrm>
            <a:off x="6909121" y="2382167"/>
            <a:ext cx="1863524" cy="280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DataTable</a:t>
            </a:r>
            <a:r>
              <a:rPr lang="en-US" altLang="ko-KR" sz="1400" dirty="0">
                <a:solidFill>
                  <a:schemeClr val="tx1"/>
                </a:solidFill>
              </a:rPr>
              <a:t>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48BE4A-4A12-78A2-88F4-B71A0F9CB411}"/>
              </a:ext>
            </a:extLst>
          </p:cNvPr>
          <p:cNvSpPr/>
          <p:nvPr/>
        </p:nvSpPr>
        <p:spPr>
          <a:xfrm>
            <a:off x="6909121" y="2754486"/>
            <a:ext cx="1863524" cy="280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DataTable</a:t>
            </a:r>
            <a:r>
              <a:rPr lang="en-US" altLang="ko-KR" sz="1400" dirty="0">
                <a:solidFill>
                  <a:schemeClr val="tx1"/>
                </a:solidFill>
              </a:rPr>
              <a:t>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F218A-5D53-4947-97C9-2B547AA585E2}"/>
              </a:ext>
            </a:extLst>
          </p:cNvPr>
          <p:cNvSpPr txBox="1"/>
          <p:nvPr/>
        </p:nvSpPr>
        <p:spPr>
          <a:xfrm>
            <a:off x="486138" y="4152191"/>
            <a:ext cx="10456004" cy="1200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en-US" altLang="ko-KR" dirty="0"/>
              <a:t>DB </a:t>
            </a:r>
            <a:r>
              <a:rPr lang="ko-KR" altLang="en-US" dirty="0"/>
              <a:t>서버에 연결한 후 </a:t>
            </a:r>
            <a:r>
              <a:rPr lang="en-US" altLang="ko-KR" dirty="0" err="1"/>
              <a:t>DataAdapter</a:t>
            </a:r>
            <a:r>
              <a:rPr lang="ko-KR" altLang="en-US" dirty="0"/>
              <a:t>가 데이터를 </a:t>
            </a:r>
            <a:r>
              <a:rPr lang="en-US" altLang="ko-KR" dirty="0"/>
              <a:t>DataSet </a:t>
            </a:r>
            <a:r>
              <a:rPr lang="ko-KR" altLang="en-US" dirty="0"/>
              <a:t>에 복사</a:t>
            </a:r>
            <a:endParaRPr lang="en-US" altLang="ko-KR" dirty="0"/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en-US" altLang="ko-KR" dirty="0"/>
              <a:t>DataSet</a:t>
            </a:r>
            <a:r>
              <a:rPr lang="ko-KR" altLang="en-US" dirty="0"/>
              <a:t>은 여러 개의 </a:t>
            </a:r>
            <a:r>
              <a:rPr lang="en-US" altLang="ko-KR" dirty="0" err="1"/>
              <a:t>DataTable</a:t>
            </a:r>
            <a:r>
              <a:rPr lang="ko-KR" altLang="en-US" dirty="0"/>
              <a:t>을 만들 수 있으며</a:t>
            </a:r>
            <a:r>
              <a:rPr lang="en-US" altLang="ko-KR" dirty="0"/>
              <a:t>, </a:t>
            </a:r>
            <a:r>
              <a:rPr lang="ko-KR" altLang="en-US" dirty="0"/>
              <a:t>직접 데이터를 조작하고 추가</a:t>
            </a:r>
            <a:r>
              <a:rPr lang="en-US" altLang="ko-KR" dirty="0"/>
              <a:t>, </a:t>
            </a:r>
            <a:r>
              <a:rPr lang="ko-KR" altLang="en-US" dirty="0"/>
              <a:t>삭제할 수 있음</a:t>
            </a:r>
            <a:endParaRPr lang="en-US" altLang="ko-KR" dirty="0"/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ko-KR" altLang="en-US" dirty="0"/>
              <a:t>작업이 완료되면 </a:t>
            </a:r>
            <a:r>
              <a:rPr lang="en-US" altLang="ko-KR" dirty="0" err="1"/>
              <a:t>DataAdapter</a:t>
            </a:r>
            <a:r>
              <a:rPr lang="ko-KR" altLang="en-US" dirty="0"/>
              <a:t>가 데이터를 </a:t>
            </a:r>
            <a:r>
              <a:rPr lang="en-US" altLang="ko-KR" dirty="0"/>
              <a:t>DB </a:t>
            </a:r>
            <a:r>
              <a:rPr lang="ko-KR" altLang="en-US" dirty="0"/>
              <a:t>서버로 전송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54533CB-AF68-0BBA-2AAA-A60616AEF956}"/>
              </a:ext>
            </a:extLst>
          </p:cNvPr>
          <p:cNvCxnSpPr>
            <a:stCxn id="10" idx="2"/>
            <a:endCxn id="17" idx="3"/>
          </p:cNvCxnSpPr>
          <p:nvPr/>
        </p:nvCxnSpPr>
        <p:spPr>
          <a:xfrm rot="5400000">
            <a:off x="8634304" y="1631476"/>
            <a:ext cx="1029039" cy="752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A14D58-CC77-475F-CA87-97352FA764C8}"/>
              </a:ext>
            </a:extLst>
          </p:cNvPr>
          <p:cNvCxnSpPr>
            <a:cxnSpLocks/>
            <a:stCxn id="10" idx="2"/>
            <a:endCxn id="18" idx="3"/>
          </p:cNvCxnSpPr>
          <p:nvPr/>
        </p:nvCxnSpPr>
        <p:spPr>
          <a:xfrm rot="5400000">
            <a:off x="8448144" y="1817636"/>
            <a:ext cx="1401358" cy="7523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5C7A773-7929-EAE4-4187-8F4B44CDC554}"/>
              </a:ext>
            </a:extLst>
          </p:cNvPr>
          <p:cNvCxnSpPr/>
          <p:nvPr/>
        </p:nvCxnSpPr>
        <p:spPr>
          <a:xfrm>
            <a:off x="7840883" y="3171464"/>
            <a:ext cx="0" cy="254643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26D488-CCFF-41E6-28EF-6BAA1D69FF35}"/>
              </a:ext>
            </a:extLst>
          </p:cNvPr>
          <p:cNvSpPr/>
          <p:nvPr/>
        </p:nvSpPr>
        <p:spPr>
          <a:xfrm>
            <a:off x="6909121" y="3483980"/>
            <a:ext cx="1863524" cy="2800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DataTable</a:t>
            </a:r>
            <a:r>
              <a:rPr lang="en-US" altLang="ko-KR" sz="1400" dirty="0">
                <a:solidFill>
                  <a:schemeClr val="tx1"/>
                </a:solidFill>
              </a:rPr>
              <a:t> 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2741D8D-2633-ACB1-A7E6-8DCBB8733A1E}"/>
              </a:ext>
            </a:extLst>
          </p:cNvPr>
          <p:cNvCxnSpPr>
            <a:cxnSpLocks/>
            <a:stCxn id="10" idx="2"/>
            <a:endCxn id="32" idx="3"/>
          </p:cNvCxnSpPr>
          <p:nvPr/>
        </p:nvCxnSpPr>
        <p:spPr>
          <a:xfrm rot="5400000">
            <a:off x="8083397" y="2182383"/>
            <a:ext cx="2130852" cy="7523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0952A9D-6391-107B-2751-96AC9ECF558C}"/>
              </a:ext>
            </a:extLst>
          </p:cNvPr>
          <p:cNvSpPr/>
          <p:nvPr/>
        </p:nvSpPr>
        <p:spPr>
          <a:xfrm>
            <a:off x="8593237" y="1782502"/>
            <a:ext cx="1863524" cy="254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DataTableCollection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FA6551-C049-601B-4C7E-4C099C0CBF49}"/>
              </a:ext>
            </a:extLst>
          </p:cNvPr>
          <p:cNvSpPr/>
          <p:nvPr/>
        </p:nvSpPr>
        <p:spPr>
          <a:xfrm>
            <a:off x="4224759" y="2379210"/>
            <a:ext cx="1989883" cy="28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DataRowColection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A3B16-5532-8066-704A-C54E5047B121}"/>
              </a:ext>
            </a:extLst>
          </p:cNvPr>
          <p:cNvSpPr/>
          <p:nvPr/>
        </p:nvSpPr>
        <p:spPr>
          <a:xfrm>
            <a:off x="4224759" y="2741346"/>
            <a:ext cx="1989883" cy="28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DataColumnCollection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1172A5-7417-0BC6-6573-3DF9BD03AA9B}"/>
              </a:ext>
            </a:extLst>
          </p:cNvPr>
          <p:cNvSpPr/>
          <p:nvPr/>
        </p:nvSpPr>
        <p:spPr>
          <a:xfrm>
            <a:off x="4224759" y="3107782"/>
            <a:ext cx="1989883" cy="2800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DatastraintCollection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C6D6CDA-ABD3-9417-03E8-C875E2D63DF2}"/>
              </a:ext>
            </a:extLst>
          </p:cNvPr>
          <p:cNvCxnSpPr>
            <a:cxnSpLocks/>
            <a:stCxn id="17" idx="1"/>
            <a:endCxn id="37" idx="3"/>
          </p:cNvCxnSpPr>
          <p:nvPr/>
        </p:nvCxnSpPr>
        <p:spPr>
          <a:xfrm rot="10800000">
            <a:off x="6214643" y="2519217"/>
            <a:ext cx="694479" cy="2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68CDAE2-4071-FF95-EBF1-683EF71EE21F}"/>
              </a:ext>
            </a:extLst>
          </p:cNvPr>
          <p:cNvCxnSpPr>
            <a:cxnSpLocks/>
            <a:stCxn id="17" idx="1"/>
            <a:endCxn id="38" idx="3"/>
          </p:cNvCxnSpPr>
          <p:nvPr/>
        </p:nvCxnSpPr>
        <p:spPr>
          <a:xfrm rot="10800000" flipV="1">
            <a:off x="6214643" y="2522172"/>
            <a:ext cx="694479" cy="359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428C579B-4DDB-54FF-FD62-35E420AD3CFB}"/>
              </a:ext>
            </a:extLst>
          </p:cNvPr>
          <p:cNvCxnSpPr>
            <a:cxnSpLocks/>
            <a:stCxn id="17" idx="1"/>
            <a:endCxn id="39" idx="3"/>
          </p:cNvCxnSpPr>
          <p:nvPr/>
        </p:nvCxnSpPr>
        <p:spPr>
          <a:xfrm rot="10800000" flipV="1">
            <a:off x="6214643" y="2522172"/>
            <a:ext cx="694479" cy="72561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4269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0FC4-8513-C5C0-FBC1-E6BAD9888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3AF98A-58D7-7DEE-D4D8-D54125C24BC3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프로젝트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Console App   Code (1/2)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59EC53-E177-DC7A-6210-8F0DF953D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190028"/>
              </p:ext>
            </p:extLst>
          </p:nvPr>
        </p:nvGraphicFramePr>
        <p:xfrm>
          <a:off x="302636" y="1362357"/>
          <a:ext cx="2746665" cy="1438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5555">
                  <a:extLst>
                    <a:ext uri="{9D8B030D-6E8A-4147-A177-3AD203B41FA5}">
                      <a16:colId xmlns:a16="http://schemas.microsoft.com/office/drawing/2014/main" val="3870132486"/>
                    </a:ext>
                  </a:extLst>
                </a:gridCol>
                <a:gridCol w="915555">
                  <a:extLst>
                    <a:ext uri="{9D8B030D-6E8A-4147-A177-3AD203B41FA5}">
                      <a16:colId xmlns:a16="http://schemas.microsoft.com/office/drawing/2014/main" val="1546434301"/>
                    </a:ext>
                  </a:extLst>
                </a:gridCol>
                <a:gridCol w="915555">
                  <a:extLst>
                    <a:ext uri="{9D8B030D-6E8A-4147-A177-3AD203B41FA5}">
                      <a16:colId xmlns:a16="http://schemas.microsoft.com/office/drawing/2014/main" val="1201576201"/>
                    </a:ext>
                  </a:extLst>
                </a:gridCol>
              </a:tblGrid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32333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마그마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97490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아놀드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61632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간디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5756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D820CD-27AC-B354-4AA9-5249ECDA7315}"/>
              </a:ext>
            </a:extLst>
          </p:cNvPr>
          <p:cNvSpPr txBox="1"/>
          <p:nvPr/>
        </p:nvSpPr>
        <p:spPr>
          <a:xfrm>
            <a:off x="234483" y="946725"/>
            <a:ext cx="144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tblMembers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2D3B8-0835-2070-E5A8-CF9D0EF87649}"/>
              </a:ext>
            </a:extLst>
          </p:cNvPr>
          <p:cNvSpPr txBox="1"/>
          <p:nvPr/>
        </p:nvSpPr>
        <p:spPr>
          <a:xfrm>
            <a:off x="3628663" y="752184"/>
            <a:ext cx="755248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Microsoft.Data.SqlClient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table1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tblMembers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Col1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table1.Columns.Add(Col1);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Col1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table1.Columns.Add(Col1);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Col1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table1.Columns.Add(Col1);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= table1.NewRow();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마그마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25;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table1.Rows.Add(row);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 = table1.NewRow();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아놀드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45;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table1.Rows.Add(row);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740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1626C-C19B-E31B-6CCF-65173A6D3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807A44-D22F-680C-D84D-C5FAD937199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새 프로젝트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Console App   Code (2/2)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02FA4B-E4B4-B883-BE95-7635DC569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03948"/>
              </p:ext>
            </p:extLst>
          </p:nvPr>
        </p:nvGraphicFramePr>
        <p:xfrm>
          <a:off x="2061987" y="5265583"/>
          <a:ext cx="2746665" cy="1438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5555">
                  <a:extLst>
                    <a:ext uri="{9D8B030D-6E8A-4147-A177-3AD203B41FA5}">
                      <a16:colId xmlns:a16="http://schemas.microsoft.com/office/drawing/2014/main" val="3870132486"/>
                    </a:ext>
                  </a:extLst>
                </a:gridCol>
                <a:gridCol w="915555">
                  <a:extLst>
                    <a:ext uri="{9D8B030D-6E8A-4147-A177-3AD203B41FA5}">
                      <a16:colId xmlns:a16="http://schemas.microsoft.com/office/drawing/2014/main" val="1546434301"/>
                    </a:ext>
                  </a:extLst>
                </a:gridCol>
                <a:gridCol w="915555">
                  <a:extLst>
                    <a:ext uri="{9D8B030D-6E8A-4147-A177-3AD203B41FA5}">
                      <a16:colId xmlns:a16="http://schemas.microsoft.com/office/drawing/2014/main" val="1201576201"/>
                    </a:ext>
                  </a:extLst>
                </a:gridCol>
              </a:tblGrid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532333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마그마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097490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아놀드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6616324"/>
                  </a:ext>
                </a:extLst>
              </a:tr>
              <a:tr h="359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간디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575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D20E5E-9ABD-1FFE-84DE-F291ED7AFE29}"/>
              </a:ext>
            </a:extLst>
          </p:cNvPr>
          <p:cNvSpPr txBox="1"/>
          <p:nvPr/>
        </p:nvSpPr>
        <p:spPr>
          <a:xfrm>
            <a:off x="300942" y="752184"/>
            <a:ext cx="118910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 = table1.NewRow();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간디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15;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table1.Rows.Add(row);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table1.AcceptChanges();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PrintRow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table1.Rows)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PrintRow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 ==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"Treu"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str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남자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str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여자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이름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:{0}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나이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:{1:d2}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성별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:{2}"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PrintRow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PrintRow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str);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AB6BB0-CDA0-38B4-BB92-5974E476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89" y="5265583"/>
            <a:ext cx="4538229" cy="15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F768-A678-CB8D-4D69-27E84B92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3F32E1-495B-AC17-39DC-392CC5786EB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종류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85D38-2C35-2ABD-18F6-FE1500467102}"/>
              </a:ext>
            </a:extLst>
          </p:cNvPr>
          <p:cNvSpPr txBox="1"/>
          <p:nvPr/>
        </p:nvSpPr>
        <p:spPr>
          <a:xfrm>
            <a:off x="131324" y="754054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SQL Server Downloads | Microsoft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DC5178-33EB-A0F5-4061-DD16843BE8C6}"/>
              </a:ext>
            </a:extLst>
          </p:cNvPr>
          <p:cNvGraphicFramePr>
            <a:graphicFrameLocks noGrp="1"/>
          </p:cNvGraphicFramePr>
          <p:nvPr/>
        </p:nvGraphicFramePr>
        <p:xfrm>
          <a:off x="368570" y="1313052"/>
          <a:ext cx="11168436" cy="43371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0307">
                  <a:extLst>
                    <a:ext uri="{9D8B030D-6E8A-4147-A177-3AD203B41FA5}">
                      <a16:colId xmlns:a16="http://schemas.microsoft.com/office/drawing/2014/main" val="620457937"/>
                    </a:ext>
                  </a:extLst>
                </a:gridCol>
                <a:gridCol w="2373549">
                  <a:extLst>
                    <a:ext uri="{9D8B030D-6E8A-4147-A177-3AD203B41FA5}">
                      <a16:colId xmlns:a16="http://schemas.microsoft.com/office/drawing/2014/main" val="1100488050"/>
                    </a:ext>
                  </a:extLst>
                </a:gridCol>
                <a:gridCol w="2110362">
                  <a:extLst>
                    <a:ext uri="{9D8B030D-6E8A-4147-A177-3AD203B41FA5}">
                      <a16:colId xmlns:a16="http://schemas.microsoft.com/office/drawing/2014/main" val="4286164379"/>
                    </a:ext>
                  </a:extLst>
                </a:gridCol>
                <a:gridCol w="1861406">
                  <a:extLst>
                    <a:ext uri="{9D8B030D-6E8A-4147-A177-3AD203B41FA5}">
                      <a16:colId xmlns:a16="http://schemas.microsoft.com/office/drawing/2014/main" val="349872517"/>
                    </a:ext>
                  </a:extLst>
                </a:gridCol>
                <a:gridCol w="1861406">
                  <a:extLst>
                    <a:ext uri="{9D8B030D-6E8A-4147-A177-3AD203B41FA5}">
                      <a16:colId xmlns:a16="http://schemas.microsoft.com/office/drawing/2014/main" val="4084737772"/>
                    </a:ext>
                  </a:extLst>
                </a:gridCol>
                <a:gridCol w="1861406">
                  <a:extLst>
                    <a:ext uri="{9D8B030D-6E8A-4147-A177-3AD203B41FA5}">
                      <a16:colId xmlns:a16="http://schemas.microsoft.com/office/drawing/2014/main" val="707611306"/>
                    </a:ext>
                  </a:extLst>
                </a:gridCol>
              </a:tblGrid>
              <a:tr h="6032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항 목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SQL Server on Azure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SQL Server at the Edge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SQL Server 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on-premises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Developer Edition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Express Edition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65658"/>
                  </a:ext>
                </a:extLst>
              </a:tr>
              <a:tr h="602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설치위치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Microsoft Azure </a:t>
                      </a:r>
                      <a:r>
                        <a:rPr lang="ko-KR" altLang="en-US" sz="1200" b="0" dirty="0"/>
                        <a:t>클라우드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IoT, Edge </a:t>
                      </a:r>
                      <a:r>
                        <a:rPr lang="ko-KR" altLang="en-US" sz="1200" b="0" dirty="0"/>
                        <a:t>디바이스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사용자 서버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로컬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클라우드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로컬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클라우드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355783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용도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클라우드 기반 웹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앱 운영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오프라인 </a:t>
                      </a:r>
                      <a:r>
                        <a:rPr lang="ko-KR" altLang="en-US" sz="1200" b="0" dirty="0" err="1"/>
                        <a:t>엣지</a:t>
                      </a:r>
                      <a:r>
                        <a:rPr lang="ko-KR" altLang="en-US" sz="1200" b="0" dirty="0"/>
                        <a:t> 분석</a:t>
                      </a:r>
                      <a:r>
                        <a:rPr lang="en-US" altLang="ko-KR" sz="1200" b="0" dirty="0"/>
                        <a:t>, IoT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기업 내부 </a:t>
                      </a:r>
                      <a:r>
                        <a:rPr lang="en-US" altLang="ko-KR" sz="1200" b="0" dirty="0"/>
                        <a:t>DB </a:t>
                      </a:r>
                      <a:r>
                        <a:rPr lang="ko-KR" altLang="en-US" sz="1200" b="0" dirty="0"/>
                        <a:t>운영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개발용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학습용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60982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기능 범위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Full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경량 </a:t>
                      </a:r>
                      <a:r>
                        <a:rPr lang="en-US" altLang="ko-KR" sz="1200" b="0" dirty="0"/>
                        <a:t>SQL+</a:t>
                      </a:r>
                      <a:r>
                        <a:rPr lang="ko-KR" altLang="en-US" sz="1200" b="0" dirty="0" err="1"/>
                        <a:t>머신러닝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Enterprise/Standard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Enterprise </a:t>
                      </a:r>
                      <a:r>
                        <a:rPr lang="ko-KR" altLang="en-US" sz="1200" b="0" dirty="0"/>
                        <a:t>전체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기능 포함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기능 제한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623291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요금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사용량에 따른 월 구독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연 단위 구독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라이선스 구매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무료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무료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874089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상업적 사용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가능 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불가능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가능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722873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성능 제약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없음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하드웨어 성능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하드웨어 성능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없음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성능 제한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397964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확장성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매우 높음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/>
                        <a:t>엣지</a:t>
                      </a:r>
                      <a:r>
                        <a:rPr lang="ko-KR" altLang="en-US" sz="1200" b="0" dirty="0"/>
                        <a:t> 디바이스 용량 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서버 스펙 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학습에 충분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낮음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820047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백업 관리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자동 지원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수동 또는 </a:t>
                      </a:r>
                      <a:r>
                        <a:rPr lang="en-US" altLang="ko-KR" sz="1200" b="0" dirty="0"/>
                        <a:t>Azure </a:t>
                      </a:r>
                      <a:r>
                        <a:rPr lang="ko-KR" altLang="en-US" sz="1200" b="0" dirty="0"/>
                        <a:t>연동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사용자 직접 관리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사용자 직접 관리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사용자 직접 관리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1842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6219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AE772-7A8B-5F7A-DF52-B3FE6B88A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34723C-E9E1-37B0-5C25-FF221E0B8002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DataTable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행 검색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DataTable.Select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F7577-3A3A-9EC4-B50B-1CDCB338893F}"/>
              </a:ext>
            </a:extLst>
          </p:cNvPr>
          <p:cNvSpPr txBox="1"/>
          <p:nvPr/>
        </p:nvSpPr>
        <p:spPr>
          <a:xfrm>
            <a:off x="277792" y="856527"/>
            <a:ext cx="9219383" cy="2354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DataTable.Select() </a:t>
            </a:r>
            <a:r>
              <a:rPr lang="ko-KR" altLang="en-US" dirty="0"/>
              <a:t>메서드는 </a:t>
            </a:r>
            <a:r>
              <a:rPr lang="en-US" altLang="ko-KR" dirty="0" err="1"/>
              <a:t>DataTable</a:t>
            </a:r>
            <a:r>
              <a:rPr lang="en-US" altLang="ko-KR" dirty="0"/>
              <a:t> </a:t>
            </a:r>
            <a:r>
              <a:rPr lang="ko-KR" altLang="en-US" dirty="0"/>
              <a:t>내에서 특정 조건에 맞는 행을 검색할 때 사용</a:t>
            </a:r>
            <a:endParaRPr lang="en-US" altLang="ko-KR" dirty="0"/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필터링이나 정렬 가능</a:t>
            </a:r>
            <a:endParaRPr lang="en-US" altLang="ko-KR" dirty="0"/>
          </a:p>
          <a:p>
            <a:pPr>
              <a:lnSpc>
                <a:spcPts val="3000"/>
              </a:lnSpc>
            </a:pPr>
            <a:r>
              <a:rPr lang="en-US" altLang="ko-KR" dirty="0"/>
              <a:t>    ex)</a:t>
            </a:r>
            <a:r>
              <a:rPr lang="ko-KR" altLang="en-US" dirty="0"/>
              <a:t>   </a:t>
            </a:r>
            <a:r>
              <a:rPr lang="en-US" altLang="ko-KR" dirty="0" err="1"/>
              <a:t>DataRow</a:t>
            </a:r>
            <a:r>
              <a:rPr lang="en-US" altLang="ko-KR" dirty="0"/>
              <a:t>[]</a:t>
            </a:r>
            <a:r>
              <a:rPr lang="ko-KR" altLang="en-US" dirty="0"/>
              <a:t> </a:t>
            </a:r>
            <a:r>
              <a:rPr lang="en-US" altLang="ko-KR" dirty="0"/>
              <a:t>rows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table1.Select(“Age &gt; 20”);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DataRow</a:t>
            </a:r>
            <a:r>
              <a:rPr lang="en-US" altLang="ko-KR" dirty="0"/>
              <a:t>[]</a:t>
            </a:r>
            <a:r>
              <a:rPr lang="ko-KR" altLang="en-US" dirty="0"/>
              <a:t> </a:t>
            </a:r>
            <a:r>
              <a:rPr lang="en-US" altLang="ko-KR" dirty="0"/>
              <a:t>rows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table1.Select(“Name = ‘</a:t>
            </a:r>
            <a:r>
              <a:rPr lang="ko-KR" altLang="en-US" dirty="0"/>
              <a:t>마그마</a:t>
            </a:r>
            <a:r>
              <a:rPr lang="en-US" altLang="ko-KR" dirty="0"/>
              <a:t>’”);</a:t>
            </a:r>
          </a:p>
          <a:p>
            <a:pPr>
              <a:lnSpc>
                <a:spcPts val="3000"/>
              </a:lnSpc>
            </a:pPr>
            <a:r>
              <a:rPr lang="en-US" altLang="ko-KR" dirty="0"/>
              <a:t>           </a:t>
            </a:r>
            <a:r>
              <a:rPr lang="en-US" altLang="ko-KR" dirty="0" err="1"/>
              <a:t>DataRow</a:t>
            </a:r>
            <a:r>
              <a:rPr lang="en-US" altLang="ko-KR" dirty="0"/>
              <a:t>[]</a:t>
            </a:r>
            <a:r>
              <a:rPr lang="ko-KR" altLang="en-US" dirty="0"/>
              <a:t> </a:t>
            </a:r>
            <a:r>
              <a:rPr lang="en-US" altLang="ko-KR" dirty="0"/>
              <a:t>rows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table1.Select(“Name = ‘”+txtBox1.Text+’””);</a:t>
            </a:r>
          </a:p>
          <a:p>
            <a:pPr>
              <a:lnSpc>
                <a:spcPts val="3000"/>
              </a:lnSpc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BF2D-85C1-DAF8-10E0-E30F2B135114}"/>
              </a:ext>
            </a:extLst>
          </p:cNvPr>
          <p:cNvSpPr txBox="1"/>
          <p:nvPr/>
        </p:nvSpPr>
        <p:spPr>
          <a:xfrm>
            <a:off x="332772" y="3429000"/>
            <a:ext cx="11526456" cy="181588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// 나이가 20보다 큰 사람들만 선택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DataRow</a:t>
            </a:r>
            <a:r>
              <a:rPr lang="ko-KR" altLang="en-US" sz="1600" dirty="0">
                <a:latin typeface="Consolas" panose="020B0609020204030204" pitchFamily="49" charset="0"/>
              </a:rPr>
              <a:t>[] </a:t>
            </a:r>
            <a:r>
              <a:rPr lang="ko-KR" altLang="en-US" sz="1600" dirty="0" err="1"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latin typeface="Consolas" panose="020B0609020204030204" pitchFamily="49" charset="0"/>
              </a:rPr>
              <a:t> = table1.Select("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 &gt; 20");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foreach</a:t>
            </a:r>
            <a:r>
              <a:rPr lang="ko-KR" altLang="en-US" sz="1600" dirty="0">
                <a:latin typeface="Consolas" panose="020B0609020204030204" pitchFamily="49" charset="0"/>
              </a:rPr>
              <a:t> (</a:t>
            </a:r>
            <a:r>
              <a:rPr lang="ko-KR" altLang="en-US" sz="1600" dirty="0" err="1">
                <a:latin typeface="Consolas" panose="020B0609020204030204" pitchFamily="49" charset="0"/>
              </a:rPr>
              <a:t>DataRow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in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Console.WriteLine</a:t>
            </a:r>
            <a:r>
              <a:rPr lang="ko-KR" altLang="en-US" sz="1600" dirty="0">
                <a:latin typeface="Consolas" panose="020B0609020204030204" pitchFamily="49" charset="0"/>
              </a:rPr>
              <a:t>("이름: {0}, 나이: {1}, 성별: {2}",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Name</a:t>
            </a:r>
            <a:r>
              <a:rPr lang="ko-KR" altLang="en-US" sz="1600" dirty="0">
                <a:latin typeface="Consolas" panose="020B0609020204030204" pitchFamily="49" charset="0"/>
              </a:rPr>
              <a:t>"],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"],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Male</a:t>
            </a:r>
            <a:r>
              <a:rPr lang="ko-KR" altLang="en-US" sz="1600" dirty="0">
                <a:latin typeface="Consolas" panose="020B0609020204030204" pitchFamily="49" charset="0"/>
              </a:rPr>
              <a:t>"]);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4678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315F5-9BCC-989F-3049-0C47951D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B546C8-C2DF-54F0-8E76-540E9ECC6BE0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DataTable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행 검색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DataTable.Select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20CF8-A086-08C3-D2FB-46DA519E5AC8}"/>
              </a:ext>
            </a:extLst>
          </p:cNvPr>
          <p:cNvSpPr txBox="1"/>
          <p:nvPr/>
        </p:nvSpPr>
        <p:spPr>
          <a:xfrm>
            <a:off x="370389" y="3239224"/>
            <a:ext cx="11233230" cy="212365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// 나이가 20보다 크고, 성별이 남자인 사람들만 선택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DataRow</a:t>
            </a:r>
            <a:r>
              <a:rPr lang="ko-KR" altLang="en-US" sz="1600" dirty="0">
                <a:latin typeface="Consolas" panose="020B0609020204030204" pitchFamily="49" charset="0"/>
              </a:rPr>
              <a:t>[] </a:t>
            </a:r>
            <a:r>
              <a:rPr lang="ko-KR" altLang="en-US" sz="1600" dirty="0" err="1"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latin typeface="Consolas" panose="020B0609020204030204" pitchFamily="49" charset="0"/>
              </a:rPr>
              <a:t> = table1.Select("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 &gt; 20 AND </a:t>
            </a:r>
            <a:r>
              <a:rPr lang="ko-KR" altLang="en-US" sz="1600" dirty="0" err="1">
                <a:latin typeface="Consolas" panose="020B0609020204030204" pitchFamily="49" charset="0"/>
              </a:rPr>
              <a:t>Male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true</a:t>
            </a:r>
            <a:r>
              <a:rPr lang="ko-KR" altLang="en-US" sz="1600" dirty="0">
                <a:latin typeface="Consolas" panose="020B0609020204030204" pitchFamily="49" charset="0"/>
              </a:rPr>
              <a:t>");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// 결과 출력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foreach</a:t>
            </a:r>
            <a:r>
              <a:rPr lang="ko-KR" altLang="en-US" sz="1600" dirty="0">
                <a:latin typeface="Consolas" panose="020B0609020204030204" pitchFamily="49" charset="0"/>
              </a:rPr>
              <a:t> (</a:t>
            </a:r>
            <a:r>
              <a:rPr lang="ko-KR" altLang="en-US" sz="1600" dirty="0" err="1">
                <a:latin typeface="Consolas" panose="020B0609020204030204" pitchFamily="49" charset="0"/>
              </a:rPr>
              <a:t>DataRow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in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Console.WriteLine</a:t>
            </a:r>
            <a:r>
              <a:rPr lang="ko-KR" altLang="en-US" sz="1600" dirty="0">
                <a:latin typeface="Consolas" panose="020B0609020204030204" pitchFamily="49" charset="0"/>
              </a:rPr>
              <a:t>("이름: {0}, 나이: {1}, 성별: {2}",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Name</a:t>
            </a:r>
            <a:r>
              <a:rPr lang="ko-KR" altLang="en-US" sz="1600" dirty="0">
                <a:latin typeface="Consolas" panose="020B0609020204030204" pitchFamily="49" charset="0"/>
              </a:rPr>
              <a:t>"],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"],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Male</a:t>
            </a:r>
            <a:r>
              <a:rPr lang="ko-KR" altLang="en-US" sz="1600" dirty="0">
                <a:latin typeface="Consolas" panose="020B0609020204030204" pitchFamily="49" charset="0"/>
              </a:rPr>
              <a:t>"]);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132D7-101D-D5FB-062D-B84FD3B1F6A8}"/>
              </a:ext>
            </a:extLst>
          </p:cNvPr>
          <p:cNvSpPr txBox="1"/>
          <p:nvPr/>
        </p:nvSpPr>
        <p:spPr>
          <a:xfrm>
            <a:off x="370389" y="1016638"/>
            <a:ext cx="11526456" cy="20621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onsolas" panose="020B0609020204030204" pitchFamily="49" charset="0"/>
              </a:rPr>
              <a:t>// 나이가 20보다 큰 사람들만 선택하고, 그 중에서 나이가 많은 순으로 정렬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DataRow</a:t>
            </a:r>
            <a:r>
              <a:rPr lang="ko-KR" altLang="en-US" sz="1600" dirty="0">
                <a:latin typeface="Consolas" panose="020B0609020204030204" pitchFamily="49" charset="0"/>
              </a:rPr>
              <a:t>[] </a:t>
            </a:r>
            <a:r>
              <a:rPr lang="ko-KR" altLang="en-US" sz="1600" dirty="0" err="1"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latin typeface="Consolas" panose="020B0609020204030204" pitchFamily="49" charset="0"/>
              </a:rPr>
              <a:t> = table1.Select("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 &gt; 20", 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 DESC");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ko-KR" altLang="en-US" sz="1600" dirty="0">
                <a:latin typeface="Consolas" panose="020B0609020204030204" pitchFamily="49" charset="0"/>
              </a:rPr>
              <a:t>// 결과 출력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foreach</a:t>
            </a:r>
            <a:r>
              <a:rPr lang="ko-KR" altLang="en-US" sz="1600" dirty="0">
                <a:latin typeface="Consolas" panose="020B0609020204030204" pitchFamily="49" charset="0"/>
              </a:rPr>
              <a:t> (</a:t>
            </a:r>
            <a:r>
              <a:rPr lang="ko-KR" altLang="en-US" sz="1600" dirty="0" err="1">
                <a:latin typeface="Consolas" panose="020B0609020204030204" pitchFamily="49" charset="0"/>
              </a:rPr>
              <a:t>DataRow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in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result</a:t>
            </a:r>
            <a:r>
              <a:rPr lang="ko-KR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Console.WriteLine</a:t>
            </a:r>
            <a:r>
              <a:rPr lang="ko-KR" altLang="en-US" sz="1600" dirty="0">
                <a:latin typeface="Consolas" panose="020B0609020204030204" pitchFamily="49" charset="0"/>
              </a:rPr>
              <a:t>("이름: {0}, 나이: {1}",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Name</a:t>
            </a:r>
            <a:r>
              <a:rPr lang="ko-KR" altLang="en-US" sz="1600" dirty="0">
                <a:latin typeface="Consolas" panose="020B0609020204030204" pitchFamily="49" charset="0"/>
              </a:rPr>
              <a:t>"], </a:t>
            </a:r>
            <a:r>
              <a:rPr lang="ko-KR" altLang="en-US" sz="1600" dirty="0" err="1">
                <a:latin typeface="Consolas" panose="020B0609020204030204" pitchFamily="49" charset="0"/>
              </a:rPr>
              <a:t>row</a:t>
            </a:r>
            <a:r>
              <a:rPr lang="ko-KR" altLang="en-US" sz="1600" dirty="0">
                <a:latin typeface="Consolas" panose="020B0609020204030204" pitchFamily="49" charset="0"/>
              </a:rPr>
              <a:t>["</a:t>
            </a:r>
            <a:r>
              <a:rPr lang="ko-KR" altLang="en-US" sz="1600" dirty="0" err="1">
                <a:latin typeface="Consolas" panose="020B0609020204030204" pitchFamily="49" charset="0"/>
              </a:rPr>
              <a:t>Age</a:t>
            </a:r>
            <a:r>
              <a:rPr lang="ko-KR" altLang="en-US" sz="1600" dirty="0">
                <a:latin typeface="Consolas" panose="020B0609020204030204" pitchFamily="49" charset="0"/>
              </a:rPr>
              <a:t>"]);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1211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Select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기존 코드 하단에 추가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747AE-E407-88A3-F840-592AEC7F44A8}"/>
              </a:ext>
            </a:extLst>
          </p:cNvPr>
          <p:cNvSpPr txBox="1"/>
          <p:nvPr/>
        </p:nvSpPr>
        <p:spPr>
          <a:xfrm>
            <a:off x="254642" y="825272"/>
            <a:ext cx="1181775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 = table1.NewRow();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간디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15;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table1.Rows.Add(row);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table1.AcceptChanges();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table1.Select(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 &gt;= 20"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SelectedRow.Length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0)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raw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(raw[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 ==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"True"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str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남자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str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여자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:{0}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나이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{1},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성별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:{2}"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raw[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raw[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str);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 Data."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9AF212B-E100-F123-9D9C-DF31F987CABF}"/>
              </a:ext>
            </a:extLst>
          </p:cNvPr>
          <p:cNvCxnSpPr/>
          <p:nvPr/>
        </p:nvCxnSpPr>
        <p:spPr>
          <a:xfrm flipV="1">
            <a:off x="2314936" y="960699"/>
            <a:ext cx="0" cy="1307939"/>
          </a:xfrm>
          <a:prstGeom prst="straightConnector1">
            <a:avLst/>
          </a:prstGeom>
          <a:ln w="1111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B7A1F8-07D1-D6E5-738C-D8FC317F6176}"/>
              </a:ext>
            </a:extLst>
          </p:cNvPr>
          <p:cNvSpPr txBox="1"/>
          <p:nvPr/>
        </p:nvSpPr>
        <p:spPr>
          <a:xfrm>
            <a:off x="2899506" y="1899306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C00000"/>
                </a:solidFill>
              </a:rPr>
              <a:t>기존에 있던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3AA823-2A85-1FBD-2108-EEED71C7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497" y="5808200"/>
            <a:ext cx="2762636" cy="866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BE8AE-F833-364F-C9FA-163AD33D7A94}"/>
              </a:ext>
            </a:extLst>
          </p:cNvPr>
          <p:cNvSpPr txBox="1"/>
          <p:nvPr/>
        </p:nvSpPr>
        <p:spPr>
          <a:xfrm>
            <a:off x="7967822" y="622911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20</a:t>
            </a:r>
            <a:r>
              <a:rPr lang="ko-KR" altLang="en-US" dirty="0">
                <a:solidFill>
                  <a:srgbClr val="3A0DFB"/>
                </a:solidFill>
              </a:rPr>
              <a:t>세 이상만 출력</a:t>
            </a:r>
          </a:p>
        </p:txBody>
      </p:sp>
    </p:spTree>
    <p:extLst>
      <p:ext uri="{BB962C8B-B14F-4D97-AF65-F5344CB8AC3E}">
        <p14:creationId xmlns:p14="http://schemas.microsoft.com/office/powerpoint/2010/main" val="29366761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6CB1-BDAD-BB9E-614C-B292156C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5402D0-A8A4-8755-2DEA-F6D6D8E2E99E}"/>
              </a:ext>
            </a:extLst>
          </p:cNvPr>
          <p:cNvSpPr/>
          <p:nvPr/>
        </p:nvSpPr>
        <p:spPr>
          <a:xfrm>
            <a:off x="0" y="0"/>
            <a:ext cx="12192000" cy="20900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4800" b="1" dirty="0">
                <a:solidFill>
                  <a:schemeClr val="bg1"/>
                </a:solidFill>
                <a:latin typeface="+mn-ea"/>
              </a:rPr>
              <a:t>DataGridView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2F5E6-43A3-4832-B4A5-32934ED960B4}"/>
              </a:ext>
            </a:extLst>
          </p:cNvPr>
          <p:cNvSpPr txBox="1"/>
          <p:nvPr/>
        </p:nvSpPr>
        <p:spPr>
          <a:xfrm>
            <a:off x="1968759" y="2677886"/>
            <a:ext cx="7989688" cy="1165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Windows Forms application</a:t>
            </a:r>
            <a:r>
              <a:rPr lang="ko-KR" altLang="en-US" dirty="0"/>
              <a:t>에서 사용되는 컨트롤</a:t>
            </a:r>
            <a:endParaRPr lang="en-US" altLang="ko-KR" dirty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표 형식으로 보여주고 편집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정렬할 수 있게 해주는 </a:t>
            </a:r>
            <a:endParaRPr lang="en-US" altLang="ko-KR" dirty="0"/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표 형식 사용자 인터페이스 요소이다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796E5-F7A8-408A-B485-D33EAEB7CFFE}"/>
              </a:ext>
            </a:extLst>
          </p:cNvPr>
          <p:cNvSpPr txBox="1"/>
          <p:nvPr/>
        </p:nvSpPr>
        <p:spPr>
          <a:xfrm>
            <a:off x="2241429" y="6488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C# </a:t>
            </a:r>
            <a:r>
              <a:rPr lang="ko-KR" altLang="en-US" dirty="0">
                <a:hlinkClick r:id="rId2"/>
              </a:rPr>
              <a:t>언어 </a:t>
            </a:r>
            <a:r>
              <a:rPr lang="en-US" altLang="ko-KR" dirty="0">
                <a:hlinkClick r:id="rId2"/>
              </a:rPr>
              <a:t>28</a:t>
            </a:r>
            <a:r>
              <a:rPr lang="ko-KR" altLang="en-US" dirty="0">
                <a:hlinkClick r:id="rId2"/>
              </a:rPr>
              <a:t>강 비연결형 프로그래밍 </a:t>
            </a:r>
            <a:r>
              <a:rPr lang="en-US" altLang="ko-KR" dirty="0">
                <a:hlinkClick r:id="rId2"/>
              </a:rPr>
              <a:t>#1 (3/3)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8116F-62B9-4FF0-8FF9-FF52D1344179}"/>
              </a:ext>
            </a:extLst>
          </p:cNvPr>
          <p:cNvSpPr txBox="1"/>
          <p:nvPr/>
        </p:nvSpPr>
        <p:spPr>
          <a:xfrm>
            <a:off x="2241429" y="6083240"/>
            <a:ext cx="896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DataGridView </a:t>
            </a:r>
            <a:r>
              <a:rPr lang="ko-KR" altLang="en-US" dirty="0">
                <a:hlinkClick r:id="rId3"/>
              </a:rPr>
              <a:t>클래스 </a:t>
            </a:r>
            <a:r>
              <a:rPr lang="en-US" altLang="ko-KR" dirty="0">
                <a:hlinkClick r:id="rId3"/>
              </a:rPr>
              <a:t>(</a:t>
            </a:r>
            <a:r>
              <a:rPr lang="en-US" altLang="ko-KR" dirty="0" err="1">
                <a:hlinkClick r:id="rId3"/>
              </a:rPr>
              <a:t>System.Windows.Forms</a:t>
            </a:r>
            <a:r>
              <a:rPr lang="en-US" altLang="ko-KR" dirty="0">
                <a:hlinkClick r:id="rId3"/>
              </a:rPr>
              <a:t>) | Microsoft Learn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4241E-8089-4CF9-BBCB-19D214C81A03}"/>
              </a:ext>
            </a:extLst>
          </p:cNvPr>
          <p:cNvSpPr txBox="1"/>
          <p:nvPr/>
        </p:nvSpPr>
        <p:spPr>
          <a:xfrm>
            <a:off x="445168" y="6488668"/>
            <a:ext cx="17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강의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90FC0-C276-4B2C-BB78-B4587BAD5E9B}"/>
              </a:ext>
            </a:extLst>
          </p:cNvPr>
          <p:cNvSpPr txBox="1"/>
          <p:nvPr/>
        </p:nvSpPr>
        <p:spPr>
          <a:xfrm>
            <a:off x="733928" y="6083240"/>
            <a:ext cx="149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MicroSoft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86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E9387D-50E0-4AD8-B652-0013FA85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7" y="1178182"/>
            <a:ext cx="6077798" cy="3229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CB43F-B9F3-422F-A52A-ED98449E2238}"/>
              </a:ext>
            </a:extLst>
          </p:cNvPr>
          <p:cNvSpPr txBox="1"/>
          <p:nvPr/>
        </p:nvSpPr>
        <p:spPr>
          <a:xfrm>
            <a:off x="720567" y="5539408"/>
            <a:ext cx="661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</a:rPr>
              <a:t>winForm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err="1">
                <a:latin typeface="+mn-ea"/>
              </a:rPr>
              <a:t>projec</a:t>
            </a:r>
            <a:r>
              <a:rPr lang="ko-KR" altLang="en-US" b="1" dirty="0">
                <a:latin typeface="+mn-ea"/>
              </a:rPr>
              <a:t>를 새로 만들고 위와 같이 </a:t>
            </a:r>
            <a:r>
              <a:rPr lang="en-US" altLang="ko-KR" b="1" dirty="0">
                <a:latin typeface="+mn-ea"/>
              </a:rPr>
              <a:t>GUI</a:t>
            </a:r>
            <a:r>
              <a:rPr lang="ko-KR" altLang="en-US" b="1" dirty="0">
                <a:latin typeface="+mn-ea"/>
              </a:rPr>
              <a:t>를 설계한다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C691E-376D-4F14-8AF0-EF5424AC23FD}"/>
              </a:ext>
            </a:extLst>
          </p:cNvPr>
          <p:cNvSpPr txBox="1"/>
          <p:nvPr/>
        </p:nvSpPr>
        <p:spPr>
          <a:xfrm>
            <a:off x="7006249" y="1758239"/>
            <a:ext cx="10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txtName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CDDCD-6FCA-4AA7-9DC7-37575FC82FD4}"/>
              </a:ext>
            </a:extLst>
          </p:cNvPr>
          <p:cNvSpPr txBox="1"/>
          <p:nvPr/>
        </p:nvSpPr>
        <p:spPr>
          <a:xfrm>
            <a:off x="7006249" y="2167302"/>
            <a:ext cx="87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txtAge</a:t>
            </a:r>
            <a:endParaRPr lang="ko-KR" altLang="en-US" dirty="0">
              <a:latin typeface="+mn-ea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2AB64E9-119F-4013-8F36-F7D8CDA639E7}"/>
              </a:ext>
            </a:extLst>
          </p:cNvPr>
          <p:cNvCxnSpPr/>
          <p:nvPr/>
        </p:nvCxnSpPr>
        <p:spPr>
          <a:xfrm>
            <a:off x="5893066" y="3260035"/>
            <a:ext cx="1113183" cy="82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9CD1D3-8A4C-4123-9AAF-1DFE2F0C030F}"/>
              </a:ext>
            </a:extLst>
          </p:cNvPr>
          <p:cNvSpPr txBox="1"/>
          <p:nvPr/>
        </p:nvSpPr>
        <p:spPr>
          <a:xfrm>
            <a:off x="7154829" y="3853355"/>
            <a:ext cx="40519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3A0DFB"/>
                </a:solidFill>
                <a:latin typeface="+mn-ea"/>
              </a:rPr>
              <a:t>GroupBox</a:t>
            </a:r>
            <a:endParaRPr lang="en-US" altLang="ko-KR" b="1" dirty="0">
              <a:solidFill>
                <a:srgbClr val="3A0DFB"/>
              </a:solidFill>
              <a:latin typeface="+mn-ea"/>
            </a:endParaRPr>
          </a:p>
          <a:p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GroupBox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가 선택된 상태에서 컨트롤을 </a:t>
            </a:r>
            <a:br>
              <a:rPr lang="en-US" altLang="ko-KR" sz="16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 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끌어다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놓으면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member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컨트롤이 된다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1623C-7658-41AA-BE66-5842F51A7B4E}"/>
              </a:ext>
            </a:extLst>
          </p:cNvPr>
          <p:cNvSpPr txBox="1"/>
          <p:nvPr/>
        </p:nvSpPr>
        <p:spPr>
          <a:xfrm>
            <a:off x="7006249" y="2910695"/>
            <a:ext cx="23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btnMan</a:t>
            </a:r>
            <a:r>
              <a:rPr lang="en-US" altLang="ko-KR" dirty="0">
                <a:latin typeface="+mn-ea"/>
              </a:rPr>
              <a:t>,  </a:t>
            </a:r>
            <a:r>
              <a:rPr lang="en-US" altLang="ko-KR" dirty="0" err="1">
                <a:latin typeface="+mn-ea"/>
              </a:rPr>
              <a:t>btnWoman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0C8EE-D40F-4905-9803-7C27AD84B5BF}"/>
              </a:ext>
            </a:extLst>
          </p:cNvPr>
          <p:cNvSpPr txBox="1"/>
          <p:nvPr/>
        </p:nvSpPr>
        <p:spPr>
          <a:xfrm>
            <a:off x="930129" y="4468855"/>
            <a:ext cx="373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btnInput</a:t>
            </a:r>
            <a:r>
              <a:rPr lang="en-US" altLang="ko-KR" dirty="0">
                <a:latin typeface="+mn-ea"/>
              </a:rPr>
              <a:t>,   </a:t>
            </a:r>
            <a:r>
              <a:rPr lang="en-US" altLang="ko-KR" dirty="0" err="1">
                <a:latin typeface="+mn-ea"/>
              </a:rPr>
              <a:t>btnErase</a:t>
            </a:r>
            <a:r>
              <a:rPr lang="en-US" altLang="ko-KR" dirty="0">
                <a:latin typeface="+mn-ea"/>
              </a:rPr>
              <a:t>,    </a:t>
            </a:r>
            <a:r>
              <a:rPr lang="en-US" altLang="ko-KR" dirty="0" err="1">
                <a:latin typeface="+mn-ea"/>
              </a:rPr>
              <a:t>btnModify</a:t>
            </a:r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2EA27-3E53-4A56-89C2-E7ACE24AF39B}"/>
              </a:ext>
            </a:extLst>
          </p:cNvPr>
          <p:cNvSpPr txBox="1"/>
          <p:nvPr/>
        </p:nvSpPr>
        <p:spPr>
          <a:xfrm flipH="1">
            <a:off x="1338470" y="745312"/>
            <a:ext cx="390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DataGridView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68F7B8-6FA7-435A-9776-D0F0CD6763EB}"/>
              </a:ext>
            </a:extLst>
          </p:cNvPr>
          <p:cNvCxnSpPr/>
          <p:nvPr/>
        </p:nvCxnSpPr>
        <p:spPr>
          <a:xfrm>
            <a:off x="2093843" y="1116935"/>
            <a:ext cx="0" cy="473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8BD936-E333-4EA3-BAB8-FD34F21F48E5}"/>
              </a:ext>
            </a:extLst>
          </p:cNvPr>
          <p:cNvSpPr txBox="1"/>
          <p:nvPr/>
        </p:nvSpPr>
        <p:spPr>
          <a:xfrm>
            <a:off x="-6626" y="651821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C# </a:t>
            </a:r>
            <a:r>
              <a:rPr lang="ko-KR" altLang="en-US" dirty="0">
                <a:hlinkClick r:id="rId3"/>
              </a:rPr>
              <a:t>언어 </a:t>
            </a:r>
            <a:r>
              <a:rPr lang="en-US" altLang="ko-KR" dirty="0">
                <a:hlinkClick r:id="rId3"/>
              </a:rPr>
              <a:t>28</a:t>
            </a:r>
            <a:r>
              <a:rPr lang="ko-KR" altLang="en-US" dirty="0">
                <a:hlinkClick r:id="rId3"/>
              </a:rPr>
              <a:t>강 비연결형 프로그래밍 </a:t>
            </a:r>
            <a:r>
              <a:rPr lang="en-US" altLang="ko-KR" dirty="0">
                <a:hlinkClick r:id="rId3"/>
              </a:rPr>
              <a:t>#1 (3/3)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DF00371-75AB-489E-B47C-75961E11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024" y="728988"/>
            <a:ext cx="3564113" cy="8216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FD7BEB-2933-4AC8-A3D1-7DDB16944855}"/>
              </a:ext>
            </a:extLst>
          </p:cNvPr>
          <p:cNvSpPr txBox="1"/>
          <p:nvPr/>
        </p:nvSpPr>
        <p:spPr>
          <a:xfrm>
            <a:off x="6798365" y="745312"/>
            <a:ext cx="4547207" cy="60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+mn-ea"/>
              </a:rPr>
              <a:t>DataGridView</a:t>
            </a:r>
            <a:r>
              <a:rPr lang="ko-KR" altLang="en-US" sz="1400" dirty="0">
                <a:latin typeface="+mn-ea"/>
              </a:rPr>
              <a:t>는 속성에서 </a:t>
            </a:r>
            <a:r>
              <a:rPr lang="en-US" altLang="ko-KR" sz="1400" dirty="0" err="1">
                <a:latin typeface="+mn-ea"/>
              </a:rPr>
              <a:t>FullRowSelect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설정한다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+mn-ea"/>
              </a:rPr>
              <a:t>한 셀만 클릭해도 행 전체가 선택되도록 하는 기능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6116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메서드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D1BD5D-8D42-485A-93DF-452661A3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1" y="900924"/>
            <a:ext cx="4077946" cy="21818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32D57E-19E6-4FFD-A203-9D6B38FEE76C}"/>
              </a:ext>
            </a:extLst>
          </p:cNvPr>
          <p:cNvSpPr txBox="1"/>
          <p:nvPr/>
        </p:nvSpPr>
        <p:spPr>
          <a:xfrm>
            <a:off x="4717774" y="1093968"/>
            <a:ext cx="6904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프로그램이 실행되면 자동으로 실행되는 </a:t>
            </a:r>
            <a:r>
              <a:rPr lang="en-US" altLang="ko-KR" dirty="0"/>
              <a:t>Form1_Load() </a:t>
            </a:r>
            <a:r>
              <a:rPr lang="ko-KR" altLang="en-US" dirty="0"/>
              <a:t>메서드를 만들어보자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</a:t>
            </a:r>
            <a:r>
              <a:rPr lang="en-US" altLang="ko-KR" dirty="0"/>
              <a:t>Form </a:t>
            </a:r>
            <a:r>
              <a:rPr lang="ko-KR" altLang="en-US" dirty="0"/>
              <a:t>의 빈 곳을 더블 클릭한다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위와 같은 메서드가 자동 생성된다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03487A-EBD8-49AC-A9E6-34B6D80CC2EB}"/>
              </a:ext>
            </a:extLst>
          </p:cNvPr>
          <p:cNvCxnSpPr>
            <a:cxnSpLocks/>
          </p:cNvCxnSpPr>
          <p:nvPr/>
        </p:nvCxnSpPr>
        <p:spPr>
          <a:xfrm flipH="1">
            <a:off x="3710609" y="2120348"/>
            <a:ext cx="1007166" cy="490330"/>
          </a:xfrm>
          <a:prstGeom prst="straightConnector1">
            <a:avLst/>
          </a:prstGeom>
          <a:ln w="1905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C8C27C-B1CC-48AC-8161-11194A889096}"/>
              </a:ext>
            </a:extLst>
          </p:cNvPr>
          <p:cNvSpPr txBox="1"/>
          <p:nvPr/>
        </p:nvSpPr>
        <p:spPr>
          <a:xfrm>
            <a:off x="5028790" y="2365513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6952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메서드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D6677-ACC5-4697-BAFD-6A0E16611CBC}"/>
              </a:ext>
            </a:extLst>
          </p:cNvPr>
          <p:cNvSpPr txBox="1"/>
          <p:nvPr/>
        </p:nvSpPr>
        <p:spPr>
          <a:xfrm>
            <a:off x="0" y="751344"/>
            <a:ext cx="107027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DataTable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Table1;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DataTable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"Table1"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Col1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Table1.Columns.Add(Col1);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Table1.Columns.Add(Col1);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Col1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Table1.Columns.Add(Col1);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C7F219-5194-4A8C-85BC-5E48D478F038}"/>
              </a:ext>
            </a:extLst>
          </p:cNvPr>
          <p:cNvCxnSpPr/>
          <p:nvPr/>
        </p:nvCxnSpPr>
        <p:spPr>
          <a:xfrm flipH="1">
            <a:off x="3585410" y="2061593"/>
            <a:ext cx="2021305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A1CA4A6-9DAE-4C7C-9A75-F759683038C9}"/>
              </a:ext>
            </a:extLst>
          </p:cNvPr>
          <p:cNvSpPr txBox="1"/>
          <p:nvPr/>
        </p:nvSpPr>
        <p:spPr>
          <a:xfrm>
            <a:off x="5828688" y="1876927"/>
            <a:ext cx="255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en-US" altLang="ko-KR" dirty="0" err="1">
                <a:solidFill>
                  <a:srgbClr val="00B050"/>
                </a:solidFill>
              </a:rPr>
              <a:t>DataTable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변수 선언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AC4D8CE6-A352-4F06-898D-BE4406FDCA0A}"/>
              </a:ext>
            </a:extLst>
          </p:cNvPr>
          <p:cNvSpPr/>
          <p:nvPr/>
        </p:nvSpPr>
        <p:spPr>
          <a:xfrm>
            <a:off x="9101889" y="3474714"/>
            <a:ext cx="300790" cy="2033337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1030A-CDC6-4FF0-A4EC-64BBABB28F54}"/>
              </a:ext>
            </a:extLst>
          </p:cNvPr>
          <p:cNvSpPr txBox="1"/>
          <p:nvPr/>
        </p:nvSpPr>
        <p:spPr>
          <a:xfrm>
            <a:off x="9402679" y="3665621"/>
            <a:ext cx="25494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</a:rPr>
              <a:t>DataTable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을 새로 만들고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, </a:t>
            </a:r>
          </a:p>
          <a:p>
            <a:endParaRPr lang="en-US" altLang="ko-KR" sz="14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  column 3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개를 생성한다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. </a:t>
            </a:r>
            <a:endParaRPr lang="ko-KR" altLang="en-US" sz="14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2313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메서드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D6677-ACC5-4697-BAFD-6A0E16611CBC}"/>
              </a:ext>
            </a:extLst>
          </p:cNvPr>
          <p:cNvSpPr txBox="1"/>
          <p:nvPr/>
        </p:nvSpPr>
        <p:spPr>
          <a:xfrm>
            <a:off x="209943" y="879458"/>
            <a:ext cx="857912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= Table1.NewRow();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마그마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25;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Table1.Rows.Add(row);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Table1.NewRow();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아놀드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45;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Table1.Rows.Add(row);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Table1.NewRow();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간디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15;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Table1.Rows.Add(row);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dataGridView1.DataSource = Table1;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dataGridView1.MultiSelect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D0C57-99CA-433F-9CA4-9A134F9C832C}"/>
              </a:ext>
            </a:extLst>
          </p:cNvPr>
          <p:cNvSpPr txBox="1"/>
          <p:nvPr/>
        </p:nvSpPr>
        <p:spPr>
          <a:xfrm>
            <a:off x="6323874" y="994610"/>
            <a:ext cx="4960012" cy="60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  <a:latin typeface="+mn-ea"/>
              </a:rPr>
              <a:t>DataTable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에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Row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를 새로 만들고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,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// name, age, male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에 해당하는 새로운 데이터를 삽입한다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. </a:t>
            </a:r>
            <a:endParaRPr lang="ko-KR" altLang="en-US" sz="14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82F21-BED9-45F2-83D0-5BFAA79CEA94}"/>
              </a:ext>
            </a:extLst>
          </p:cNvPr>
          <p:cNvSpPr txBox="1"/>
          <p:nvPr/>
        </p:nvSpPr>
        <p:spPr>
          <a:xfrm>
            <a:off x="6096000" y="5240605"/>
            <a:ext cx="4507324" cy="602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// Table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을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dataGridView1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data Source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로 등록한다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.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+mn-ea"/>
              </a:rPr>
              <a:t>한 줄 씩 선택할 수 있도록 설정한다</a:t>
            </a:r>
            <a:r>
              <a:rPr lang="en-US" altLang="ko-KR" sz="1400" dirty="0">
                <a:solidFill>
                  <a:srgbClr val="00B05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383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메서드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C8009-973C-4C1C-B4AE-5CD05D3D40D6}"/>
              </a:ext>
            </a:extLst>
          </p:cNvPr>
          <p:cNvSpPr txBox="1"/>
          <p:nvPr/>
        </p:nvSpPr>
        <p:spPr>
          <a:xfrm>
            <a:off x="1191126" y="926432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여기까지 일단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8A055E-F595-4C7B-8FE3-3CF7D6A3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55" y="1461629"/>
            <a:ext cx="5706271" cy="29722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1655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입력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F07DD-A7B6-4886-B69C-E1D97425FA20}"/>
              </a:ext>
            </a:extLst>
          </p:cNvPr>
          <p:cNvSpPr txBox="1"/>
          <p:nvPr/>
        </p:nvSpPr>
        <p:spPr>
          <a:xfrm>
            <a:off x="192505" y="830179"/>
            <a:ext cx="7519303" cy="303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파일에서 </a:t>
            </a:r>
            <a:r>
              <a:rPr lang="en-US" altLang="ko-KR" dirty="0"/>
              <a:t>‘</a:t>
            </a:r>
            <a:r>
              <a:rPr lang="ko-KR" altLang="en-US" dirty="0"/>
              <a:t>입력</a:t>
            </a:r>
            <a:r>
              <a:rPr lang="en-US" altLang="ko-KR" dirty="0"/>
              <a:t>‘ </a:t>
            </a:r>
            <a:r>
              <a:rPr lang="ko-KR" altLang="en-US" dirty="0"/>
              <a:t>버튼을 더블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메서드가 자동 생성되고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입력 버튼을 클릭하면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 입력 데이터를 가지고 와서 </a:t>
            </a:r>
            <a:r>
              <a:rPr lang="en-US" altLang="ko-KR" dirty="0"/>
              <a:t>Table</a:t>
            </a:r>
            <a:r>
              <a:rPr lang="ko-KR" altLang="en-US" dirty="0"/>
              <a:t>에 추가하면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01FF6-DFAE-48B6-8555-E1EB056F847B}"/>
              </a:ext>
            </a:extLst>
          </p:cNvPr>
          <p:cNvSpPr txBox="1"/>
          <p:nvPr/>
        </p:nvSpPr>
        <p:spPr>
          <a:xfrm>
            <a:off x="582947" y="1295764"/>
            <a:ext cx="9607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btnInput_Click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9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C93B-E449-F95D-C4B4-A1208031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43E810-9D7B-DB4E-E553-FC6BC4F6A4E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Express download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C1595-7A44-6318-D7E5-03AB4DCE5911}"/>
              </a:ext>
            </a:extLst>
          </p:cNvPr>
          <p:cNvSpPr txBox="1"/>
          <p:nvPr/>
        </p:nvSpPr>
        <p:spPr>
          <a:xfrm>
            <a:off x="131324" y="754054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SQL Server Downloads | Microsoft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341B25-9697-7A62-5307-B9736EC1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" y="1428471"/>
            <a:ext cx="12107965" cy="400105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D40D83-DA02-A146-D0B9-D33D8DA0C23A}"/>
              </a:ext>
            </a:extLst>
          </p:cNvPr>
          <p:cNvCxnSpPr>
            <a:cxnSpLocks/>
          </p:cNvCxnSpPr>
          <p:nvPr/>
        </p:nvCxnSpPr>
        <p:spPr>
          <a:xfrm>
            <a:off x="7290816" y="5032572"/>
            <a:ext cx="83320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7B966-BB03-86E4-7B71-61E5406908EF}"/>
              </a:ext>
            </a:extLst>
          </p:cNvPr>
          <p:cNvSpPr/>
          <p:nvPr/>
        </p:nvSpPr>
        <p:spPr>
          <a:xfrm>
            <a:off x="6095999" y="2206752"/>
            <a:ext cx="5900929" cy="3527862"/>
          </a:xfrm>
          <a:prstGeom prst="rect">
            <a:avLst/>
          </a:prstGeom>
          <a:noFill/>
          <a:ln>
            <a:solidFill>
              <a:srgbClr val="3A0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565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입력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0C52-F6FF-46E0-94F0-00CE78BCA7D9}"/>
              </a:ext>
            </a:extLst>
          </p:cNvPr>
          <p:cNvSpPr txBox="1"/>
          <p:nvPr/>
        </p:nvSpPr>
        <p:spPr>
          <a:xfrm>
            <a:off x="324853" y="794408"/>
            <a:ext cx="8428120" cy="387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btnInput_Click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= Table1.NewRow();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txtAge.Text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btnMan.Checked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Table1.Rows.Add(row);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331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입력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CA484F-C438-4410-A5BB-209106B6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" y="980366"/>
            <a:ext cx="5706271" cy="29912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21B224-AE6D-432F-9D75-7274293C0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915" y="980366"/>
            <a:ext cx="5715798" cy="298174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6B84E4-451E-4438-9C97-F06CDC39865F}"/>
              </a:ext>
            </a:extLst>
          </p:cNvPr>
          <p:cNvSpPr/>
          <p:nvPr/>
        </p:nvSpPr>
        <p:spPr>
          <a:xfrm>
            <a:off x="336884" y="3344779"/>
            <a:ext cx="1215190" cy="52938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E660EFC-99FC-4F3B-91D4-5693900A1041}"/>
              </a:ext>
            </a:extLst>
          </p:cNvPr>
          <p:cNvSpPr/>
          <p:nvPr/>
        </p:nvSpPr>
        <p:spPr>
          <a:xfrm>
            <a:off x="5799221" y="2093495"/>
            <a:ext cx="553453" cy="433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029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삭제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행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29310-505D-42F8-AFAE-A4ADF4BE68F3}"/>
              </a:ext>
            </a:extLst>
          </p:cNvPr>
          <p:cNvSpPr txBox="1"/>
          <p:nvPr/>
        </p:nvSpPr>
        <p:spPr>
          <a:xfrm>
            <a:off x="192505" y="830179"/>
            <a:ext cx="5194051" cy="3380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파일에서 </a:t>
            </a:r>
            <a:r>
              <a:rPr lang="en-US" altLang="ko-KR" dirty="0"/>
              <a:t>‘</a:t>
            </a:r>
            <a:r>
              <a:rPr lang="ko-KR" altLang="en-US" dirty="0"/>
              <a:t>삭제</a:t>
            </a:r>
            <a:r>
              <a:rPr lang="en-US" altLang="ko-KR" dirty="0"/>
              <a:t>‘ </a:t>
            </a:r>
            <a:r>
              <a:rPr lang="ko-KR" altLang="en-US" dirty="0"/>
              <a:t>버튼을 더블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메서드가 자동 생성되고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삭제 버튼을 클릭하면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선택한 행을 가져와서 </a:t>
            </a:r>
            <a:r>
              <a:rPr lang="en-US" altLang="ko-KR" dirty="0"/>
              <a:t>Delete() </a:t>
            </a:r>
            <a:r>
              <a:rPr lang="ko-KR" altLang="en-US" dirty="0"/>
              <a:t>를 수행하고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err="1"/>
              <a:t>AcceptChanges</a:t>
            </a:r>
            <a:r>
              <a:rPr lang="en-US" altLang="ko-KR" dirty="0"/>
              <a:t>() </a:t>
            </a:r>
            <a:r>
              <a:rPr lang="ko-KR" altLang="en-US" dirty="0"/>
              <a:t>로 영구히 삭제한다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5007A-402C-471B-B705-0499BA9AD36E}"/>
              </a:ext>
            </a:extLst>
          </p:cNvPr>
          <p:cNvSpPr txBox="1"/>
          <p:nvPr/>
        </p:nvSpPr>
        <p:spPr>
          <a:xfrm>
            <a:off x="631658" y="1294673"/>
            <a:ext cx="84281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btnErase_Click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054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삭제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행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 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코딩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8BD97-ED41-4193-9C87-ECD0ACA4140E}"/>
              </a:ext>
            </a:extLst>
          </p:cNvPr>
          <p:cNvSpPr txBox="1"/>
          <p:nvPr/>
        </p:nvSpPr>
        <p:spPr>
          <a:xfrm>
            <a:off x="403057" y="782650"/>
            <a:ext cx="10653964" cy="283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btnErase_Click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DataGridViewSelectedRowCollection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Rows = dataGridView1.SelectedRows;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Rows[0].Index;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= Table1.Rows[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Row.Delete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Table1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.AcceptChanges();</a:t>
            </a:r>
          </a:p>
          <a:p>
            <a:pPr>
              <a:lnSpc>
                <a:spcPts val="27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955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삭제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행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) 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B1811-EA1D-44A0-8329-F3C96988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76" y="1081381"/>
            <a:ext cx="3734321" cy="29245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0FAFE2-CFD0-4ABD-B2FE-47E5507C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86" y="1100434"/>
            <a:ext cx="3667637" cy="29055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8834879-D266-4DDB-87DF-DBE4B77F7D45}"/>
              </a:ext>
            </a:extLst>
          </p:cNvPr>
          <p:cNvSpPr/>
          <p:nvPr/>
        </p:nvSpPr>
        <p:spPr>
          <a:xfrm>
            <a:off x="5678905" y="1973179"/>
            <a:ext cx="264695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472A32-BB8F-463F-8368-098BBFA6E9BE}"/>
              </a:ext>
            </a:extLst>
          </p:cNvPr>
          <p:cNvSpPr/>
          <p:nvPr/>
        </p:nvSpPr>
        <p:spPr>
          <a:xfrm>
            <a:off x="2721141" y="3476575"/>
            <a:ext cx="1215190" cy="52938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016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수정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47ABF-B90D-4FAA-9645-7C553BE63E2F}"/>
              </a:ext>
            </a:extLst>
          </p:cNvPr>
          <p:cNvSpPr txBox="1"/>
          <p:nvPr/>
        </p:nvSpPr>
        <p:spPr>
          <a:xfrm>
            <a:off x="192505" y="830179"/>
            <a:ext cx="5194051" cy="3380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파일에서 </a:t>
            </a:r>
            <a:r>
              <a:rPr lang="en-US" altLang="ko-KR" dirty="0"/>
              <a:t>‘</a:t>
            </a:r>
            <a:r>
              <a:rPr lang="ko-KR" altLang="en-US" dirty="0"/>
              <a:t>수정</a:t>
            </a:r>
            <a:r>
              <a:rPr lang="en-US" altLang="ko-KR" dirty="0"/>
              <a:t>‘ </a:t>
            </a:r>
            <a:r>
              <a:rPr lang="ko-KR" altLang="en-US" dirty="0"/>
              <a:t>버튼을 더블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메서드가 자동 생성되고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수정 버튼을 클릭하면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선택한 행의 입력 값 들을 가져와서 </a:t>
            </a:r>
            <a:br>
              <a:rPr lang="en-US" altLang="ko-KR" dirty="0"/>
            </a:br>
            <a:r>
              <a:rPr lang="en-US" altLang="ko-KR" dirty="0"/>
              <a:t>Row </a:t>
            </a:r>
            <a:r>
              <a:rPr lang="ko-KR" altLang="en-US" dirty="0"/>
              <a:t>값들을 변경해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F6E62-1F39-4601-A414-2EFFA05A13C4}"/>
              </a:ext>
            </a:extLst>
          </p:cNvPr>
          <p:cNvSpPr txBox="1"/>
          <p:nvPr/>
        </p:nvSpPr>
        <p:spPr>
          <a:xfrm>
            <a:off x="487278" y="1198420"/>
            <a:ext cx="8175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btnModify_Click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665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수정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Coding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97A6B-2351-43B4-9C52-8329973ED4EA}"/>
              </a:ext>
            </a:extLst>
          </p:cNvPr>
          <p:cNvSpPr txBox="1"/>
          <p:nvPr/>
        </p:nvSpPr>
        <p:spPr>
          <a:xfrm>
            <a:off x="378994" y="842262"/>
            <a:ext cx="10076448" cy="4370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btnModify_Click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2800"/>
              </a:lnSpc>
            </a:pP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DataGridViewSelectedRowCollection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Rows = dataGridView1.SelectedRows;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Rows[0].Index;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= Table1.Rows[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SelectedRowIndex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];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txtName.Text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"Age"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txtAge.Text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btnMan.Checked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pPr>
              <a:lnSpc>
                <a:spcPts val="2800"/>
              </a:lnSpc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Row[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"Male"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800"/>
              </a:lnSpc>
            </a:pP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40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DataGridView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데이터 수정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9647E-4F28-462A-B2E8-1D783C7F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5" y="1242803"/>
            <a:ext cx="5687219" cy="30007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8CF9F8-BF74-4C17-845E-63F10EC8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08" y="1242803"/>
            <a:ext cx="5639587" cy="28960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C16A5C2-69CF-43EA-8A29-B73A78143AAD}"/>
              </a:ext>
            </a:extLst>
          </p:cNvPr>
          <p:cNvSpPr/>
          <p:nvPr/>
        </p:nvSpPr>
        <p:spPr>
          <a:xfrm>
            <a:off x="5963653" y="1949116"/>
            <a:ext cx="264695" cy="794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903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-1"/>
            <a:ext cx="12192000" cy="333274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5400" b="1" dirty="0">
                <a:solidFill>
                  <a:schemeClr val="bg1"/>
                </a:solidFill>
                <a:latin typeface="+mn-ea"/>
              </a:rPr>
              <a:t>비연결형 데이터 베이스</a:t>
            </a:r>
            <a:endParaRPr lang="en-US" altLang="ko-KR" sz="5400" b="1" dirty="0">
              <a:solidFill>
                <a:schemeClr val="bg1"/>
              </a:solidFill>
              <a:latin typeface="+mn-ea"/>
            </a:endParaRPr>
          </a:p>
          <a:p>
            <a:pPr marL="176212" algn="ctr"/>
            <a:endParaRPr lang="en-US" altLang="ko-KR" sz="3600" b="1" dirty="0">
              <a:solidFill>
                <a:schemeClr val="bg1"/>
              </a:solidFill>
              <a:latin typeface="+mn-ea"/>
            </a:endParaRPr>
          </a:p>
          <a:p>
            <a:pPr marL="176212"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MS-SQL, </a:t>
            </a: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SqlDataAdapter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,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E249D-6080-4054-9368-8BA88A327299}"/>
              </a:ext>
            </a:extLst>
          </p:cNvPr>
          <p:cNvSpPr txBox="1"/>
          <p:nvPr/>
        </p:nvSpPr>
        <p:spPr>
          <a:xfrm>
            <a:off x="2707105" y="3705728"/>
            <a:ext cx="7132081" cy="1804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4600"/>
              </a:lnSpc>
              <a:buFont typeface="Arial" panose="020B0604020202020204" pitchFamily="34" charset="0"/>
              <a:buChar char="•"/>
            </a:pPr>
            <a:r>
              <a:rPr lang="en-US" altLang="ko-KR" sz="3200" dirty="0"/>
              <a:t>DataSet, </a:t>
            </a:r>
            <a:r>
              <a:rPr lang="en-US" altLang="ko-KR" sz="3200" dirty="0" err="1"/>
              <a:t>SqlDataAdapter</a:t>
            </a:r>
            <a:r>
              <a:rPr lang="en-US" altLang="ko-KR" sz="3200" dirty="0"/>
              <a:t>, </a:t>
            </a:r>
          </a:p>
          <a:p>
            <a:pPr marL="285750" indent="-285750">
              <a:lnSpc>
                <a:spcPts val="4600"/>
              </a:lnSpc>
              <a:buFont typeface="Arial" panose="020B0604020202020204" pitchFamily="34" charset="0"/>
              <a:buChar char="•"/>
            </a:pPr>
            <a:r>
              <a:rPr lang="en-US" altLang="ko-KR" sz="3200" dirty="0" err="1"/>
              <a:t>DataSet.Fill</a:t>
            </a:r>
            <a:r>
              <a:rPr lang="en-US" altLang="ko-KR" sz="3200" dirty="0"/>
              <a:t>() &amp; </a:t>
            </a:r>
            <a:r>
              <a:rPr lang="en-US" altLang="ko-KR" sz="3200" dirty="0" err="1"/>
              <a:t>DataSet.Update</a:t>
            </a:r>
            <a:r>
              <a:rPr lang="en-US" altLang="ko-KR" sz="3200" dirty="0"/>
              <a:t>(), </a:t>
            </a:r>
          </a:p>
          <a:p>
            <a:pPr marL="285750" indent="-285750">
              <a:lnSpc>
                <a:spcPts val="4600"/>
              </a:lnSpc>
              <a:buFont typeface="Arial" panose="020B0604020202020204" pitchFamily="34" charset="0"/>
              <a:buChar char="•"/>
            </a:pPr>
            <a:r>
              <a:rPr lang="en-US" altLang="ko-KR" sz="3200" dirty="0" err="1"/>
              <a:t>SqlCommand</a:t>
            </a:r>
            <a:r>
              <a:rPr lang="en-US" altLang="ko-KR" sz="3200" dirty="0"/>
              <a:t> &amp; </a:t>
            </a:r>
            <a:r>
              <a:rPr lang="en-US" altLang="ko-KR" sz="3200" dirty="0" err="1"/>
              <a:t>SqlCommandBuiler</a:t>
            </a:r>
            <a:endParaRPr lang="ko-KR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3B522-B897-42A5-9D42-F00681DDDC89}"/>
              </a:ext>
            </a:extLst>
          </p:cNvPr>
          <p:cNvSpPr txBox="1"/>
          <p:nvPr/>
        </p:nvSpPr>
        <p:spPr>
          <a:xfrm>
            <a:off x="0" y="6488668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C# </a:t>
            </a:r>
            <a:r>
              <a:rPr lang="ko-KR" altLang="en-US" dirty="0">
                <a:hlinkClick r:id="rId2"/>
              </a:rPr>
              <a:t>언어 </a:t>
            </a:r>
            <a:r>
              <a:rPr lang="en-US" altLang="ko-KR" dirty="0">
                <a:hlinkClick r:id="rId2"/>
              </a:rPr>
              <a:t>29</a:t>
            </a:r>
            <a:r>
              <a:rPr lang="ko-KR" altLang="en-US" dirty="0">
                <a:hlinkClick r:id="rId2"/>
              </a:rPr>
              <a:t>강</a:t>
            </a:r>
            <a:r>
              <a:rPr lang="en-US" altLang="ko-KR" dirty="0">
                <a:hlinkClick r:id="rId2"/>
              </a:rPr>
              <a:t>. </a:t>
            </a:r>
            <a:r>
              <a:rPr lang="ko-KR" altLang="en-US" dirty="0">
                <a:hlinkClick r:id="rId2"/>
              </a:rPr>
              <a:t>비연결형 데이터베이스</a:t>
            </a:r>
            <a:r>
              <a:rPr lang="en-US" altLang="ko-KR" dirty="0">
                <a:hlinkClick r:id="rId2"/>
              </a:rPr>
              <a:t>(2) [1/4]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2757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DataSet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C8535-6272-4B73-8520-D266E68CF336}"/>
              </a:ext>
            </a:extLst>
          </p:cNvPr>
          <p:cNvSpPr txBox="1"/>
          <p:nvPr/>
        </p:nvSpPr>
        <p:spPr>
          <a:xfrm>
            <a:off x="433137" y="854242"/>
            <a:ext cx="8387232" cy="2428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en-US" altLang="ko-KR" dirty="0"/>
              <a:t>MS SQL Server</a:t>
            </a:r>
            <a:r>
              <a:rPr lang="ko-KR" altLang="en-US" dirty="0"/>
              <a:t>와 연동할 때 자주 사용하는 </a:t>
            </a:r>
            <a:r>
              <a:rPr lang="en-US" altLang="ko-KR" dirty="0"/>
              <a:t>Class </a:t>
            </a:r>
            <a:r>
              <a:rPr lang="ko-KR" altLang="en-US" dirty="0"/>
              <a:t>중 하나</a:t>
            </a: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.Net</a:t>
            </a:r>
            <a:r>
              <a:rPr lang="en-US" altLang="ko-KR" dirty="0"/>
              <a:t> </a:t>
            </a:r>
            <a:r>
              <a:rPr lang="ko-KR" altLang="en-US" dirty="0"/>
              <a:t>메모리 내에서 </a:t>
            </a:r>
            <a:r>
              <a:rPr lang="en-US" altLang="ko-KR" dirty="0"/>
              <a:t>Database</a:t>
            </a:r>
            <a:r>
              <a:rPr lang="ko-KR" altLang="en-US" dirty="0"/>
              <a:t>처럼 동작하는 </a:t>
            </a:r>
            <a:r>
              <a:rPr lang="en-US" altLang="ko-KR" dirty="0"/>
              <a:t>class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개의 </a:t>
            </a:r>
            <a:r>
              <a:rPr lang="en-US" altLang="ko-KR" dirty="0" err="1"/>
              <a:t>DataTable</a:t>
            </a:r>
            <a:r>
              <a:rPr lang="ko-KR" altLang="en-US" dirty="0"/>
              <a:t>을 관리</a:t>
            </a:r>
            <a:r>
              <a:rPr lang="en-US" altLang="ko-KR" dirty="0"/>
              <a:t>(</a:t>
            </a:r>
            <a:r>
              <a:rPr lang="en-US" altLang="ko-KR" dirty="0" err="1"/>
              <a:t>DataSet.DataTabels</a:t>
            </a:r>
            <a:r>
              <a:rPr lang="en-US" altLang="ko-KR" dirty="0"/>
              <a:t> Collection)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간 관계 설정</a:t>
            </a:r>
            <a:r>
              <a:rPr lang="en-US" altLang="ko-KR" dirty="0"/>
              <a:t>(</a:t>
            </a:r>
            <a:r>
              <a:rPr lang="en-US" altLang="ko-KR" dirty="0" err="1"/>
              <a:t>DataRelation</a:t>
            </a:r>
            <a:r>
              <a:rPr lang="en-US" altLang="ko-KR" dirty="0"/>
              <a:t>)</a:t>
            </a:r>
            <a:r>
              <a:rPr lang="ko-KR" altLang="en-US" dirty="0"/>
              <a:t>을 하고</a:t>
            </a:r>
            <a:r>
              <a:rPr lang="en-US" altLang="ko-KR" dirty="0"/>
              <a:t>, 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제약조건</a:t>
            </a:r>
            <a:r>
              <a:rPr lang="en-US" altLang="ko-KR" dirty="0"/>
              <a:t>(Constraints) </a:t>
            </a:r>
            <a:r>
              <a:rPr lang="ko-KR" altLang="en-US" dirty="0"/>
              <a:t>등을 메모리 안에서 관리한다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A0DFB"/>
                </a:solidFill>
              </a:rPr>
              <a:t>읽어온 데이터를 저장하고</a:t>
            </a:r>
            <a:r>
              <a:rPr lang="en-US" altLang="ko-KR" dirty="0">
                <a:solidFill>
                  <a:srgbClr val="3A0DFB"/>
                </a:solidFill>
              </a:rPr>
              <a:t>, </a:t>
            </a:r>
            <a:r>
              <a:rPr lang="ko-KR" altLang="en-US" dirty="0">
                <a:solidFill>
                  <a:srgbClr val="3A0DFB"/>
                </a:solidFill>
              </a:rPr>
              <a:t>수정하고</a:t>
            </a:r>
            <a:r>
              <a:rPr lang="en-US" altLang="ko-KR" dirty="0">
                <a:solidFill>
                  <a:srgbClr val="3A0DFB"/>
                </a:solidFill>
              </a:rPr>
              <a:t>, </a:t>
            </a:r>
            <a:r>
              <a:rPr lang="ko-KR" altLang="en-US" dirty="0">
                <a:solidFill>
                  <a:srgbClr val="3A0DFB"/>
                </a:solidFill>
              </a:rPr>
              <a:t>다시 </a:t>
            </a:r>
            <a:r>
              <a:rPr lang="en-US" altLang="ko-KR" dirty="0">
                <a:solidFill>
                  <a:srgbClr val="3A0DFB"/>
                </a:solidFill>
              </a:rPr>
              <a:t>DB</a:t>
            </a:r>
            <a:r>
              <a:rPr lang="ko-KR" altLang="en-US" dirty="0">
                <a:solidFill>
                  <a:srgbClr val="3A0DFB"/>
                </a:solidFill>
              </a:rPr>
              <a:t>에 반영할 수 있는 중간 저장소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65703-C7CE-4DD0-A29E-D19BE4EA62D1}"/>
              </a:ext>
            </a:extLst>
          </p:cNvPr>
          <p:cNvSpPr txBox="1"/>
          <p:nvPr/>
        </p:nvSpPr>
        <p:spPr>
          <a:xfrm>
            <a:off x="776037" y="3498207"/>
            <a:ext cx="6100010" cy="28260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ko-KR" altLang="en-US" sz="2000" b="1" dirty="0">
                <a:solidFill>
                  <a:srgbClr val="C00000"/>
                </a:solidFill>
              </a:rPr>
              <a:t>DataSet</a:t>
            </a:r>
          </a:p>
          <a:p>
            <a:pPr>
              <a:lnSpc>
                <a:spcPts val="3100"/>
              </a:lnSpc>
            </a:pPr>
            <a:r>
              <a:rPr lang="ko-KR" altLang="en-US" dirty="0"/>
              <a:t> ├── </a:t>
            </a:r>
            <a:r>
              <a:rPr lang="ko-KR" altLang="en-US" dirty="0" err="1">
                <a:solidFill>
                  <a:srgbClr val="3A0DFB"/>
                </a:solidFill>
              </a:rPr>
              <a:t>DataTable</a:t>
            </a:r>
            <a:r>
              <a:rPr lang="ko-KR" altLang="en-US" dirty="0">
                <a:solidFill>
                  <a:srgbClr val="3A0DFB"/>
                </a:solidFill>
              </a:rPr>
              <a:t> (테이블 1)</a:t>
            </a:r>
          </a:p>
          <a:p>
            <a:pPr>
              <a:lnSpc>
                <a:spcPts val="3100"/>
              </a:lnSpc>
            </a:pPr>
            <a:r>
              <a:rPr lang="ko-KR" altLang="en-US" dirty="0"/>
              <a:t> │    ├── </a:t>
            </a:r>
            <a:r>
              <a:rPr lang="en-US" altLang="ko-KR" dirty="0"/>
              <a:t>Data</a:t>
            </a:r>
            <a:r>
              <a:rPr lang="ko-KR" altLang="en-US" dirty="0" err="1"/>
              <a:t>Columns</a:t>
            </a:r>
            <a:r>
              <a:rPr lang="ko-KR" altLang="en-US" dirty="0"/>
              <a:t> (열)</a:t>
            </a:r>
          </a:p>
          <a:p>
            <a:pPr>
              <a:lnSpc>
                <a:spcPts val="3100"/>
              </a:lnSpc>
            </a:pPr>
            <a:r>
              <a:rPr lang="ko-KR" altLang="en-US" dirty="0"/>
              <a:t> │    ├── </a:t>
            </a:r>
            <a:r>
              <a:rPr lang="en-US" altLang="ko-KR" dirty="0"/>
              <a:t>Data</a:t>
            </a:r>
            <a:r>
              <a:rPr lang="ko-KR" altLang="en-US" dirty="0" err="1"/>
              <a:t>Rows</a:t>
            </a:r>
            <a:r>
              <a:rPr lang="ko-KR" altLang="en-US" dirty="0"/>
              <a:t> (데이터)</a:t>
            </a:r>
          </a:p>
          <a:p>
            <a:pPr>
              <a:lnSpc>
                <a:spcPts val="3100"/>
              </a:lnSpc>
            </a:pPr>
            <a:r>
              <a:rPr lang="ko-KR" altLang="en-US" dirty="0"/>
              <a:t> │    └── </a:t>
            </a:r>
            <a:r>
              <a:rPr lang="ko-KR" altLang="en-US" dirty="0" err="1"/>
              <a:t>Constraints</a:t>
            </a:r>
            <a:endParaRPr lang="ko-KR" altLang="en-US" dirty="0"/>
          </a:p>
          <a:p>
            <a:pPr>
              <a:lnSpc>
                <a:spcPts val="3100"/>
              </a:lnSpc>
            </a:pP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├── </a:t>
            </a:r>
            <a:r>
              <a:rPr lang="ko-KR" altLang="en-US" dirty="0" err="1">
                <a:solidFill>
                  <a:srgbClr val="3A0DFB"/>
                </a:solidFill>
              </a:rPr>
              <a:t>DataTable</a:t>
            </a:r>
            <a:r>
              <a:rPr lang="ko-KR" altLang="en-US" dirty="0">
                <a:solidFill>
                  <a:srgbClr val="3A0DFB"/>
                </a:solidFill>
              </a:rPr>
              <a:t> (테이블 2)</a:t>
            </a:r>
          </a:p>
          <a:p>
            <a:pPr>
              <a:lnSpc>
                <a:spcPts val="3100"/>
              </a:lnSpc>
            </a:pPr>
            <a:r>
              <a:rPr lang="ko-KR" altLang="en-US" dirty="0"/>
              <a:t> └── </a:t>
            </a:r>
            <a:r>
              <a:rPr lang="en-US" altLang="ko-KR" dirty="0"/>
              <a:t>Data</a:t>
            </a:r>
            <a:r>
              <a:rPr lang="ko-KR" altLang="en-US" dirty="0" err="1"/>
              <a:t>Relations</a:t>
            </a:r>
            <a:r>
              <a:rPr lang="ko-KR" altLang="en-US" dirty="0"/>
              <a:t> (테이블 간 관계 설정)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0CF20-BB1E-4AD4-8114-535E2774D6B6}"/>
              </a:ext>
            </a:extLst>
          </p:cNvPr>
          <p:cNvSpPr txBox="1"/>
          <p:nvPr/>
        </p:nvSpPr>
        <p:spPr>
          <a:xfrm>
            <a:off x="0" y="6488668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DataSet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System.Data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8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E7A06-A79C-B6DA-DC5C-A05F2E7FC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ABB1A3-A397-A262-A084-83BFCC94681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미디어 다운로드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95EFDE-4FA4-DA98-3470-BDCED11D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" y="992474"/>
            <a:ext cx="5631596" cy="444125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56010E-3900-1A7D-B9B9-F09320738CC3}"/>
              </a:ext>
            </a:extLst>
          </p:cNvPr>
          <p:cNvCxnSpPr>
            <a:cxnSpLocks/>
          </p:cNvCxnSpPr>
          <p:nvPr/>
        </p:nvCxnSpPr>
        <p:spPr>
          <a:xfrm flipH="1">
            <a:off x="4236720" y="1901952"/>
            <a:ext cx="298704" cy="422499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C76DEEA-9D6A-4761-9B74-A72220DC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51" y="992475"/>
            <a:ext cx="5635292" cy="444125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1218B74-0309-C587-4A15-D9C140C6CAC7}"/>
              </a:ext>
            </a:extLst>
          </p:cNvPr>
          <p:cNvCxnSpPr>
            <a:cxnSpLocks/>
          </p:cNvCxnSpPr>
          <p:nvPr/>
        </p:nvCxnSpPr>
        <p:spPr>
          <a:xfrm flipH="1">
            <a:off x="11143488" y="4700016"/>
            <a:ext cx="298704" cy="422499"/>
          </a:xfrm>
          <a:prstGeom prst="straightConnector1">
            <a:avLst/>
          </a:prstGeom>
          <a:ln w="444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609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(RDB : Relational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DataBase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7E8AD-3E32-47CA-9A60-D122B0F8D7EA}"/>
              </a:ext>
            </a:extLst>
          </p:cNvPr>
          <p:cNvSpPr txBox="1"/>
          <p:nvPr/>
        </p:nvSpPr>
        <p:spPr>
          <a:xfrm>
            <a:off x="433137" y="854242"/>
            <a:ext cx="10261335" cy="401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</a:t>
            </a:r>
            <a:r>
              <a:rPr lang="en-US" altLang="ko-KR" dirty="0"/>
              <a:t>Table </a:t>
            </a:r>
            <a:r>
              <a:rPr lang="ko-KR" altLang="en-US" dirty="0"/>
              <a:t>형태로 저장하며</a:t>
            </a:r>
            <a:r>
              <a:rPr lang="en-US" altLang="ko-KR" dirty="0"/>
              <a:t>, Table </a:t>
            </a:r>
            <a:r>
              <a:rPr lang="ko-KR" altLang="en-US" dirty="0"/>
              <a:t>간의 관계를 통해 데이터를 연결하고 구성하는 </a:t>
            </a:r>
            <a:r>
              <a:rPr lang="en-US" altLang="ko-KR" dirty="0"/>
              <a:t>DB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Primary key</a:t>
            </a:r>
            <a:r>
              <a:rPr lang="ko-KR" altLang="en-US" dirty="0"/>
              <a:t>와 </a:t>
            </a:r>
            <a:r>
              <a:rPr lang="en-US" altLang="ko-KR" dirty="0"/>
              <a:t>Foreign key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고객 </a:t>
            </a:r>
            <a:r>
              <a:rPr lang="en-US" altLang="ko-KR" dirty="0"/>
              <a:t>1</a:t>
            </a:r>
            <a:r>
              <a:rPr lang="ko-KR" altLang="en-US" dirty="0"/>
              <a:t>명이 여러 주문을 할 수 있으므로 </a:t>
            </a:r>
            <a:r>
              <a:rPr lang="en-US" altLang="ko-KR" dirty="0"/>
              <a:t>1:N </a:t>
            </a:r>
            <a:r>
              <a:rPr lang="ko-KR" altLang="en-US" dirty="0"/>
              <a:t>의 관계</a:t>
            </a:r>
            <a:endParaRPr lang="en-US" altLang="ko-KR" dirty="0"/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Foreign key</a:t>
            </a:r>
            <a:r>
              <a:rPr lang="ko-KR" altLang="en-US" dirty="0"/>
              <a:t>를 사용하여 테이블 간의 관계를 쉽게 표현할 수 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고객 </a:t>
            </a:r>
            <a:r>
              <a:rPr lang="en-US" altLang="ko-KR" dirty="0"/>
              <a:t>Record</a:t>
            </a:r>
            <a:r>
              <a:rPr lang="ko-KR" altLang="en-US" dirty="0"/>
              <a:t>를 삭제할 때는 </a:t>
            </a:r>
            <a:r>
              <a:rPr lang="en-US" altLang="ko-KR" dirty="0"/>
              <a:t>Foreign key</a:t>
            </a:r>
            <a:r>
              <a:rPr lang="ko-KR" altLang="en-US" dirty="0"/>
              <a:t>를 먼저 삭제하고</a:t>
            </a:r>
            <a:r>
              <a:rPr lang="en-US" altLang="ko-KR" dirty="0"/>
              <a:t>, Primary key</a:t>
            </a:r>
            <a:r>
              <a:rPr lang="ko-KR" altLang="en-US" dirty="0"/>
              <a:t>를 삭제하여야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C52357-9361-44B4-9D73-0D1AE0911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02689"/>
              </p:ext>
            </p:extLst>
          </p:nvPr>
        </p:nvGraphicFramePr>
        <p:xfrm>
          <a:off x="790072" y="2032928"/>
          <a:ext cx="4539918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9959">
                  <a:extLst>
                    <a:ext uri="{9D8B030D-6E8A-4147-A177-3AD203B41FA5}">
                      <a16:colId xmlns:a16="http://schemas.microsoft.com/office/drawing/2014/main" val="1335397344"/>
                    </a:ext>
                  </a:extLst>
                </a:gridCol>
                <a:gridCol w="2269959">
                  <a:extLst>
                    <a:ext uri="{9D8B030D-6E8A-4147-A177-3AD203B41FA5}">
                      <a16:colId xmlns:a16="http://schemas.microsoft.com/office/drawing/2014/main" val="2246320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(PK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318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홍길동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45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이순신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4651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CE1E17-6745-49A6-8150-333C87608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46731"/>
              </p:ext>
            </p:extLst>
          </p:nvPr>
        </p:nvGraphicFramePr>
        <p:xfrm>
          <a:off x="5630780" y="2032928"/>
          <a:ext cx="5771148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3716">
                  <a:extLst>
                    <a:ext uri="{9D8B030D-6E8A-4147-A177-3AD203B41FA5}">
                      <a16:colId xmlns:a16="http://schemas.microsoft.com/office/drawing/2014/main" val="2096492136"/>
                    </a:ext>
                  </a:extLst>
                </a:gridCol>
                <a:gridCol w="1923716">
                  <a:extLst>
                    <a:ext uri="{9D8B030D-6E8A-4147-A177-3AD203B41FA5}">
                      <a16:colId xmlns:a16="http://schemas.microsoft.com/office/drawing/2014/main" val="6449510"/>
                    </a:ext>
                  </a:extLst>
                </a:gridCol>
                <a:gridCol w="1923716">
                  <a:extLst>
                    <a:ext uri="{9D8B030D-6E8A-4147-A177-3AD203B41FA5}">
                      <a16:colId xmlns:a16="http://schemas.microsoft.com/office/drawing/2014/main" val="1233456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OrderID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CustomerID</a:t>
                      </a:r>
                      <a:r>
                        <a:rPr lang="en-US" dirty="0"/>
                        <a:t> 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FK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16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우유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680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4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주스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558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1761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(RDB : Relational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DataBase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FFD28F-67F5-4470-9C5B-01D11567DCFF}"/>
              </a:ext>
            </a:extLst>
          </p:cNvPr>
          <p:cNvSpPr txBox="1"/>
          <p:nvPr/>
        </p:nvSpPr>
        <p:spPr>
          <a:xfrm flipH="1">
            <a:off x="238224" y="914400"/>
            <a:ext cx="602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parent table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3850EDC-7D7F-4F48-9499-436B2621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9183"/>
              </p:ext>
            </p:extLst>
          </p:nvPr>
        </p:nvGraphicFramePr>
        <p:xfrm>
          <a:off x="588210" y="1369372"/>
          <a:ext cx="632994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9982">
                  <a:extLst>
                    <a:ext uri="{9D8B030D-6E8A-4147-A177-3AD203B41FA5}">
                      <a16:colId xmlns:a16="http://schemas.microsoft.com/office/drawing/2014/main" val="2609755066"/>
                    </a:ext>
                  </a:extLst>
                </a:gridCol>
                <a:gridCol w="2109982">
                  <a:extLst>
                    <a:ext uri="{9D8B030D-6E8A-4147-A177-3AD203B41FA5}">
                      <a16:colId xmlns:a16="http://schemas.microsoft.com/office/drawing/2014/main" val="2791501743"/>
                    </a:ext>
                  </a:extLst>
                </a:gridCol>
                <a:gridCol w="2109982">
                  <a:extLst>
                    <a:ext uri="{9D8B030D-6E8A-4147-A177-3AD203B41FA5}">
                      <a16:colId xmlns:a16="http://schemas.microsoft.com/office/drawing/2014/main" val="318909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pwd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strint</a:t>
                      </a:r>
                      <a:r>
                        <a:rPr lang="en-US" altLang="ko-KR" dirty="0"/>
                        <a:t>, max:10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string, max:8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string, max:15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227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F9D94C-2883-4C2C-9ECF-E5251EB7999E}"/>
              </a:ext>
            </a:extLst>
          </p:cNvPr>
          <p:cNvSpPr txBox="1"/>
          <p:nvPr/>
        </p:nvSpPr>
        <p:spPr>
          <a:xfrm flipH="1">
            <a:off x="238224" y="2603188"/>
            <a:ext cx="602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child table</a:t>
            </a:r>
            <a:endParaRPr lang="ko-KR" altLang="en-US" dirty="0"/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E4F35547-223E-4084-BE80-202DBD6B8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57561"/>
              </p:ext>
            </p:extLst>
          </p:nvPr>
        </p:nvGraphicFramePr>
        <p:xfrm>
          <a:off x="588210" y="3058160"/>
          <a:ext cx="421996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9982">
                  <a:extLst>
                    <a:ext uri="{9D8B030D-6E8A-4147-A177-3AD203B41FA5}">
                      <a16:colId xmlns:a16="http://schemas.microsoft.com/office/drawing/2014/main" val="2609755066"/>
                    </a:ext>
                  </a:extLst>
                </a:gridCol>
                <a:gridCol w="2109982">
                  <a:extLst>
                    <a:ext uri="{9D8B030D-6E8A-4147-A177-3AD203B41FA5}">
                      <a16:colId xmlns:a16="http://schemas.microsoft.com/office/drawing/2014/main" val="2791501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Order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65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strint</a:t>
                      </a:r>
                      <a:r>
                        <a:rPr lang="en-US" altLang="ko-KR" dirty="0"/>
                        <a:t>, max:10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string, max:20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227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45C04F-2F4E-4B1D-8827-B1326836384C}"/>
              </a:ext>
            </a:extLst>
          </p:cNvPr>
          <p:cNvSpPr txBox="1"/>
          <p:nvPr/>
        </p:nvSpPr>
        <p:spPr>
          <a:xfrm flipH="1">
            <a:off x="238223" y="4291976"/>
            <a:ext cx="1150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>
                <a:sym typeface="Wingdings" panose="05000000000000000000" pitchFamily="2" charset="2"/>
              </a:rPr>
              <a:t>  </a:t>
            </a:r>
            <a:r>
              <a:rPr lang="en-US" altLang="ko-KR" dirty="0"/>
              <a:t>DataSet, </a:t>
            </a:r>
            <a:r>
              <a:rPr lang="en-US" altLang="ko-KR" dirty="0" err="1"/>
              <a:t>DataTable</a:t>
            </a:r>
            <a:r>
              <a:rPr lang="en-US" altLang="ko-KR" dirty="0"/>
              <a:t>, </a:t>
            </a:r>
            <a:r>
              <a:rPr lang="en-US" altLang="ko-KR" dirty="0" err="1"/>
              <a:t>DataColumn</a:t>
            </a:r>
            <a:r>
              <a:rPr lang="en-US" altLang="ko-KR" dirty="0"/>
              <a:t>, Primary Key, Foreign key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버튼 기능 코드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8351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32829-50D5-4782-95D2-9AC039CD34F4}"/>
              </a:ext>
            </a:extLst>
          </p:cNvPr>
          <p:cNvSpPr txBox="1"/>
          <p:nvPr/>
        </p:nvSpPr>
        <p:spPr>
          <a:xfrm flipH="1">
            <a:off x="72988" y="794084"/>
            <a:ext cx="602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만들기 </a:t>
            </a:r>
            <a:r>
              <a:rPr lang="en-US" altLang="ko-KR" dirty="0">
                <a:sym typeface="Wingdings" panose="05000000000000000000" pitchFamily="2" charset="2"/>
              </a:rPr>
              <a:t> Project  </a:t>
            </a:r>
            <a:r>
              <a:rPr lang="en-US" altLang="ko-KR" dirty="0" err="1">
                <a:sym typeface="Wingdings" panose="05000000000000000000" pitchFamily="2" charset="2"/>
              </a:rPr>
              <a:t>winform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93B10-3935-4F4B-B848-021BCF2C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9" y="1279382"/>
            <a:ext cx="8430802" cy="32580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9B6E13-080C-48A1-B464-C487C329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88" y="2088556"/>
            <a:ext cx="3564113" cy="82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FC0F1-3CC0-4980-B597-C94BA8B8D498}"/>
              </a:ext>
            </a:extLst>
          </p:cNvPr>
          <p:cNvSpPr txBox="1"/>
          <p:nvPr/>
        </p:nvSpPr>
        <p:spPr>
          <a:xfrm>
            <a:off x="601820" y="4873040"/>
            <a:ext cx="6501267" cy="705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DataGridView 2</a:t>
            </a:r>
            <a:r>
              <a:rPr lang="ko-KR" altLang="en-US" dirty="0"/>
              <a:t>개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SlectionMode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sym typeface="Wingdings" panose="05000000000000000000" pitchFamily="2" charset="2"/>
              </a:rPr>
              <a:t>FullRowSelect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btnOrder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btnCustomer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0287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17E6-7267-CFA9-08F3-AA1F09B5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013EF8-2806-80B1-5ED0-2CC822F25225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32829-50D5-4782-95D2-9AC039CD34F4}"/>
              </a:ext>
            </a:extLst>
          </p:cNvPr>
          <p:cNvSpPr txBox="1"/>
          <p:nvPr/>
        </p:nvSpPr>
        <p:spPr>
          <a:xfrm flipH="1">
            <a:off x="72988" y="794084"/>
            <a:ext cx="6023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빈 곳을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이벤트에서 </a:t>
            </a:r>
            <a:r>
              <a:rPr lang="en-US" altLang="ko-KR" dirty="0">
                <a:sym typeface="Wingdings" panose="05000000000000000000" pitchFamily="2" charset="2"/>
              </a:rPr>
              <a:t>Load </a:t>
            </a:r>
            <a:r>
              <a:rPr lang="ko-KR" altLang="en-US" dirty="0">
                <a:sym typeface="Wingdings" panose="05000000000000000000" pitchFamily="2" charset="2"/>
              </a:rPr>
              <a:t>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Form1_Load() </a:t>
            </a:r>
            <a:r>
              <a:rPr lang="ko-KR" altLang="en-US" dirty="0">
                <a:sym typeface="Wingdings" panose="05000000000000000000" pitchFamily="2" charset="2"/>
              </a:rPr>
              <a:t>함수 자동 생성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17058-E4A3-42B2-9FE9-35D7DDB92EB0}"/>
              </a:ext>
            </a:extLst>
          </p:cNvPr>
          <p:cNvSpPr txBox="1"/>
          <p:nvPr/>
        </p:nvSpPr>
        <p:spPr>
          <a:xfrm>
            <a:off x="427121" y="1318673"/>
            <a:ext cx="82837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00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3F362-A5B4-D67A-CCE7-ECA521D2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094F5-7A5E-4499-3473-9F3F4AFDD0B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 (1/3)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BC901-D7F0-3770-1BF6-EB0FAC2AB710}"/>
              </a:ext>
            </a:extLst>
          </p:cNvPr>
          <p:cNvSpPr txBox="1"/>
          <p:nvPr/>
        </p:nvSpPr>
        <p:spPr>
          <a:xfrm>
            <a:off x="296694" y="712281"/>
            <a:ext cx="1131813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WinFormsApp2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DataSet1;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DataRelation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Relation1;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"Info"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"Table1"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DataTable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"Table2"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Col;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Col.MaxLength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Col.Unique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DataSet1.Tables[0].</a:t>
            </a:r>
            <a:r>
              <a:rPr lang="es-E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Columns.Add</a:t>
            </a:r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(Col);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DataSet1.Tables[0].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PrimaryKey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{Col};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D5A3A-0A99-A261-10E2-07B34A804CD4}"/>
              </a:ext>
            </a:extLst>
          </p:cNvPr>
          <p:cNvSpPr txBox="1"/>
          <p:nvPr/>
        </p:nvSpPr>
        <p:spPr>
          <a:xfrm>
            <a:off x="4027252" y="1634247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// </a:t>
            </a:r>
            <a:r>
              <a:rPr lang="ko-KR" altLang="en-US" sz="1400" b="1" dirty="0">
                <a:solidFill>
                  <a:srgbClr val="00B050"/>
                </a:solidFill>
              </a:rPr>
              <a:t>변수 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8C12A-E5BD-F0F4-D2D4-26EF83E1471D}"/>
              </a:ext>
            </a:extLst>
          </p:cNvPr>
          <p:cNvSpPr txBox="1"/>
          <p:nvPr/>
        </p:nvSpPr>
        <p:spPr>
          <a:xfrm>
            <a:off x="7068767" y="3429000"/>
            <a:ext cx="277101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// DataSet </a:t>
            </a:r>
            <a:r>
              <a:rPr lang="ko-KR" altLang="en-US" sz="1400" b="1" dirty="0">
                <a:solidFill>
                  <a:srgbClr val="00B050"/>
                </a:solidFill>
              </a:rPr>
              <a:t>생성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b="1" dirty="0">
                <a:solidFill>
                  <a:srgbClr val="00B050"/>
                </a:solidFill>
              </a:rPr>
              <a:t>// DataSet </a:t>
            </a:r>
            <a:r>
              <a:rPr lang="ko-KR" altLang="en-US" sz="1400" b="1" dirty="0">
                <a:solidFill>
                  <a:srgbClr val="00B050"/>
                </a:solidFill>
              </a:rPr>
              <a:t>안에 </a:t>
            </a:r>
            <a:r>
              <a:rPr lang="en-US" altLang="ko-KR" sz="1400" b="1" dirty="0">
                <a:solidFill>
                  <a:srgbClr val="00B050"/>
                </a:solidFill>
              </a:rPr>
              <a:t>Table 2</a:t>
            </a:r>
            <a:r>
              <a:rPr lang="ko-KR" altLang="en-US" sz="1400" b="1" dirty="0">
                <a:solidFill>
                  <a:srgbClr val="00B050"/>
                </a:solidFill>
              </a:rPr>
              <a:t>개 생성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b="1" dirty="0">
                <a:solidFill>
                  <a:srgbClr val="00B050"/>
                </a:solidFill>
              </a:rPr>
              <a:t>// Table[0] Column </a:t>
            </a:r>
            <a:r>
              <a:rPr lang="ko-KR" altLang="en-US" sz="1400" b="1" dirty="0">
                <a:solidFill>
                  <a:srgbClr val="00B050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4368682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067F0-1694-2435-FD25-A83173475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B5512C-3BB5-252B-3A64-D5BF329450A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 (2/3)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1EB5E-6A70-DEEA-99A0-4225F17CEDE3}"/>
              </a:ext>
            </a:extLst>
          </p:cNvPr>
          <p:cNvSpPr txBox="1"/>
          <p:nvPr/>
        </p:nvSpPr>
        <p:spPr>
          <a:xfrm>
            <a:off x="296694" y="712281"/>
            <a:ext cx="113181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pwd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Col.MaxLength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</a:t>
            </a:r>
          </a:p>
          <a:p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DataSet1.Tables[0].</a:t>
            </a:r>
            <a:r>
              <a:rPr lang="es-E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Columns.Add</a:t>
            </a:r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(Col);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Col.MaxLength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15;</a:t>
            </a:r>
          </a:p>
          <a:p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DataSet1.Tables[0].</a:t>
            </a:r>
            <a:r>
              <a:rPr lang="es-E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Columns.Add</a:t>
            </a:r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(Col);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DataSet1.Tables[0].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"FlySky11"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pwd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"12345678"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SonOhGong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DataSet1.Tables[0].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DataSet1.Tables[0].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"UnderSea22"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pwd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"87654321"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"name"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인어왕자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DataSet1.Tables[0].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Child Table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Col.MaxLength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10;</a:t>
            </a:r>
          </a:p>
          <a:p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es-E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Columns.Add</a:t>
            </a:r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(Col);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ForeignKeyConstraint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FK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ForeignKeyConstraint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"FK"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DataSet1.Tables[0].Columns[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 DataSet1.Tables[1].Columns[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fr-FR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Constraints.Add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(FK);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ECB66-1895-450B-B967-3BCEBA6D78FF}"/>
              </a:ext>
            </a:extLst>
          </p:cNvPr>
          <p:cNvSpPr txBox="1"/>
          <p:nvPr/>
        </p:nvSpPr>
        <p:spPr>
          <a:xfrm>
            <a:off x="7350869" y="712281"/>
            <a:ext cx="251934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// Table[0] Column </a:t>
            </a:r>
            <a:r>
              <a:rPr lang="ko-KR" altLang="en-US" sz="1400" b="1" dirty="0">
                <a:solidFill>
                  <a:srgbClr val="00B050"/>
                </a:solidFill>
              </a:rPr>
              <a:t>생성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b="1" dirty="0">
                <a:solidFill>
                  <a:srgbClr val="00B050"/>
                </a:solidFill>
              </a:rPr>
              <a:t>// Table[0] Row data </a:t>
            </a:r>
            <a:r>
              <a:rPr lang="ko-KR" altLang="en-US" sz="1400" b="1" dirty="0">
                <a:solidFill>
                  <a:srgbClr val="00B050"/>
                </a:solidFill>
              </a:rPr>
              <a:t>입력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b="1" dirty="0">
                <a:solidFill>
                  <a:srgbClr val="00B050"/>
                </a:solidFill>
              </a:rPr>
              <a:t>// 2</a:t>
            </a:r>
            <a:r>
              <a:rPr lang="ko-KR" altLang="en-US" sz="1400" b="1" dirty="0">
                <a:solidFill>
                  <a:srgbClr val="00B050"/>
                </a:solidFill>
              </a:rPr>
              <a:t>번째 </a:t>
            </a:r>
            <a:r>
              <a:rPr lang="en-US" altLang="ko-KR" sz="1400" b="1" dirty="0">
                <a:solidFill>
                  <a:srgbClr val="00B050"/>
                </a:solidFill>
              </a:rPr>
              <a:t>Table Column </a:t>
            </a:r>
            <a:r>
              <a:rPr lang="ko-KR" altLang="en-US" sz="1400" b="1" dirty="0">
                <a:solidFill>
                  <a:srgbClr val="00B050"/>
                </a:solidFill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45F06-85A1-B999-8C13-5CDF0FE92E79}"/>
              </a:ext>
            </a:extLst>
          </p:cNvPr>
          <p:cNvSpPr txBox="1"/>
          <p:nvPr/>
        </p:nvSpPr>
        <p:spPr>
          <a:xfrm>
            <a:off x="8234464" y="5695704"/>
            <a:ext cx="3046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//  parent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table</a:t>
            </a:r>
            <a:r>
              <a:rPr lang="ko-KR" altLang="en-US" sz="1200" b="1" dirty="0">
                <a:solidFill>
                  <a:srgbClr val="00B050"/>
                </a:solidFill>
              </a:rPr>
              <a:t>과 </a:t>
            </a:r>
            <a:r>
              <a:rPr lang="en-US" altLang="ko-KR" sz="1200" b="1" dirty="0">
                <a:solidFill>
                  <a:srgbClr val="00B050"/>
                </a:solidFill>
              </a:rPr>
              <a:t>child table </a:t>
            </a:r>
            <a:r>
              <a:rPr lang="ko-KR" altLang="en-US" sz="1200" b="1" dirty="0">
                <a:solidFill>
                  <a:srgbClr val="00B050"/>
                </a:solidFill>
              </a:rPr>
              <a:t>관계 설정</a:t>
            </a:r>
            <a:r>
              <a:rPr lang="en-US" altLang="ko-KR" sz="1200" b="1" dirty="0">
                <a:solidFill>
                  <a:srgbClr val="00B050"/>
                </a:solidFill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89575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2997-50FC-8895-AD5B-8D08D79E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20850C-9964-1E4F-9D2A-9B8CB8EEA36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 (3/3)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5BA37-EAFC-E7A6-3685-541502E4D9CA}"/>
              </a:ext>
            </a:extLst>
          </p:cNvPr>
          <p:cNvSpPr txBox="1"/>
          <p:nvPr/>
        </p:nvSpPr>
        <p:spPr>
          <a:xfrm>
            <a:off x="296694" y="712281"/>
            <a:ext cx="1131813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Col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DataColumn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"Order"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typeof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Col.MaxLength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20;</a:t>
            </a:r>
          </a:p>
          <a:p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es-E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Columns.Add</a:t>
            </a:r>
            <a:r>
              <a:rPr lang="es-E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(Col);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"FlySky11"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"Order"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여의봉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"UnderSea22"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"Order"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수영복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"UnderSea22"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"Order"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모터보트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 =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NewRow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"FlySky11"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Row[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"Order"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바나나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DataSet1.Tables[1].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Rows.Add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(Row);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Relation1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DataRelation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WhoIs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DataSet1.Tables[0].Columns[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                        DataSet1.Tables[1].Columns[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DataSet1.Relations.Add(Relation1);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dataGridView1.DataSource = DataSet1.Tables[0];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dataGridView2.DataSource = DataSet1.Tables[1];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B020B-282C-DB12-5C80-0C566A5FACF8}"/>
              </a:ext>
            </a:extLst>
          </p:cNvPr>
          <p:cNvSpPr txBox="1"/>
          <p:nvPr/>
        </p:nvSpPr>
        <p:spPr>
          <a:xfrm>
            <a:off x="7350869" y="712281"/>
            <a:ext cx="22195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// 2</a:t>
            </a:r>
            <a:r>
              <a:rPr lang="ko-KR" altLang="en-US" sz="1400" b="1" dirty="0">
                <a:solidFill>
                  <a:srgbClr val="00B050"/>
                </a:solidFill>
              </a:rPr>
              <a:t>번째 </a:t>
            </a:r>
            <a:r>
              <a:rPr lang="en-US" altLang="ko-KR" sz="1400" b="1" dirty="0">
                <a:solidFill>
                  <a:srgbClr val="00B050"/>
                </a:solidFill>
              </a:rPr>
              <a:t>Table </a:t>
            </a:r>
            <a:r>
              <a:rPr lang="ko-KR" altLang="en-US" sz="1400" b="1" dirty="0">
                <a:solidFill>
                  <a:srgbClr val="00B050"/>
                </a:solidFill>
              </a:rPr>
              <a:t>칼럼 생성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endParaRPr lang="en-US" altLang="ko-KR" sz="1400" b="1" dirty="0">
              <a:solidFill>
                <a:srgbClr val="00B050"/>
              </a:solidFill>
            </a:endParaRPr>
          </a:p>
          <a:p>
            <a:r>
              <a:rPr lang="en-US" altLang="ko-KR" sz="1400" b="1" dirty="0">
                <a:solidFill>
                  <a:srgbClr val="00B050"/>
                </a:solidFill>
              </a:rPr>
              <a:t>// 2</a:t>
            </a:r>
            <a:r>
              <a:rPr lang="ko-KR" altLang="en-US" sz="1400" b="1" dirty="0">
                <a:solidFill>
                  <a:srgbClr val="00B050"/>
                </a:solidFill>
              </a:rPr>
              <a:t>번째 </a:t>
            </a:r>
            <a:r>
              <a:rPr lang="en-US" altLang="ko-KR" sz="1400" b="1" dirty="0">
                <a:solidFill>
                  <a:srgbClr val="00B050"/>
                </a:solidFill>
              </a:rPr>
              <a:t>Table Row </a:t>
            </a:r>
            <a:r>
              <a:rPr lang="ko-KR" altLang="en-US" sz="1400" b="1" dirty="0">
                <a:solidFill>
                  <a:srgbClr val="00B050"/>
                </a:solidFill>
              </a:rPr>
              <a:t>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9D03A-95B8-E27D-5ADF-EA462C20BE9E}"/>
              </a:ext>
            </a:extLst>
          </p:cNvPr>
          <p:cNvSpPr txBox="1"/>
          <p:nvPr/>
        </p:nvSpPr>
        <p:spPr>
          <a:xfrm>
            <a:off x="8816503" y="5086485"/>
            <a:ext cx="234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// Parent,</a:t>
            </a:r>
            <a:r>
              <a:rPr lang="ko-KR" altLang="en-US" sz="1400" b="1" dirty="0">
                <a:solidFill>
                  <a:srgbClr val="00B050"/>
                </a:solidFill>
              </a:rPr>
              <a:t> </a:t>
            </a:r>
            <a:r>
              <a:rPr lang="en-US" altLang="ko-KR" sz="1400" b="1" dirty="0">
                <a:solidFill>
                  <a:srgbClr val="00B050"/>
                </a:solidFill>
              </a:rPr>
              <a:t>Child</a:t>
            </a:r>
            <a:r>
              <a:rPr lang="ko-KR" altLang="en-US" sz="1400" b="1" dirty="0">
                <a:solidFill>
                  <a:srgbClr val="00B050"/>
                </a:solidFill>
              </a:rPr>
              <a:t> 관계 설정</a:t>
            </a:r>
          </a:p>
        </p:txBody>
      </p:sp>
    </p:spTree>
    <p:extLst>
      <p:ext uri="{BB962C8B-B14F-4D97-AF65-F5344CB8AC3E}">
        <p14:creationId xmlns:p14="http://schemas.microsoft.com/office/powerpoint/2010/main" val="11442818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BA024-AFFB-9712-8E69-ABD104C3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97BD2F-B9F4-CEFE-6EB1-9EFF98EF4E69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Form1_Load 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85D6B-A0C1-A76A-5BF8-3DF164D4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3" y="925112"/>
            <a:ext cx="773538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9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87299-5773-0054-CC1F-413CA09A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ADE47F-D7DF-8705-2A74-F49F686E4C82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주문보기 클릭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10DF0-C31F-CB9A-5353-B02B0FDF1E52}"/>
              </a:ext>
            </a:extLst>
          </p:cNvPr>
          <p:cNvSpPr txBox="1"/>
          <p:nvPr/>
        </p:nvSpPr>
        <p:spPr>
          <a:xfrm>
            <a:off x="192505" y="830179"/>
            <a:ext cx="5655715" cy="3380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디자인 파일에서 </a:t>
            </a:r>
            <a:r>
              <a:rPr lang="en-US" altLang="ko-KR" dirty="0"/>
              <a:t>‘</a:t>
            </a:r>
            <a:r>
              <a:rPr lang="ko-KR" altLang="en-US" dirty="0"/>
              <a:t>주문보기</a:t>
            </a:r>
            <a:r>
              <a:rPr lang="en-US" altLang="ko-KR" dirty="0"/>
              <a:t>‘ </a:t>
            </a:r>
            <a:r>
              <a:rPr lang="ko-KR" altLang="en-US" dirty="0"/>
              <a:t>버튼을 더블 클릭한다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위의 메서드가 자동 생성되고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‘</a:t>
            </a:r>
            <a:r>
              <a:rPr lang="ko-KR" altLang="en-US" dirty="0"/>
              <a:t>주문보기</a:t>
            </a:r>
            <a:r>
              <a:rPr lang="en-US" altLang="ko-KR" dirty="0"/>
              <a:t>’</a:t>
            </a:r>
            <a:r>
              <a:rPr lang="ko-KR" altLang="en-US" dirty="0"/>
              <a:t> 버튼을 클릭하면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선택한 </a:t>
            </a:r>
            <a:r>
              <a:rPr lang="en-US" altLang="ko-KR" dirty="0"/>
              <a:t>primary ‘id’ </a:t>
            </a:r>
            <a:r>
              <a:rPr lang="ko-KR" altLang="en-US" dirty="0"/>
              <a:t>가 주문한 상품을 검색하여</a:t>
            </a:r>
            <a:br>
              <a:rPr lang="en-US" altLang="ko-KR" dirty="0"/>
            </a:br>
            <a:r>
              <a:rPr lang="en-US" altLang="ko-KR" dirty="0" err="1"/>
              <a:t>MessageBox</a:t>
            </a:r>
            <a:r>
              <a:rPr lang="ko-KR" altLang="en-US" dirty="0"/>
              <a:t>에 표시해준다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42848-F81D-C5F0-1B9A-A6F4E5029F12}"/>
              </a:ext>
            </a:extLst>
          </p:cNvPr>
          <p:cNvSpPr txBox="1"/>
          <p:nvPr/>
        </p:nvSpPr>
        <p:spPr>
          <a:xfrm>
            <a:off x="530157" y="1319896"/>
            <a:ext cx="8691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btnOrder_Click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42668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DA8C-D640-24B5-3E78-416AC306A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947601-87A0-076A-D9FE-95DAE18AADA8}"/>
              </a:ext>
            </a:extLst>
          </p:cNvPr>
          <p:cNvSpPr/>
          <p:nvPr/>
        </p:nvSpPr>
        <p:spPr>
          <a:xfrm>
            <a:off x="0" y="0"/>
            <a:ext cx="12192000" cy="63882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관계형 데이터베이스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실습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주문보기 클릭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C5EF-9313-6C04-4A06-2CB28A4AF343}"/>
              </a:ext>
            </a:extLst>
          </p:cNvPr>
          <p:cNvSpPr txBox="1"/>
          <p:nvPr/>
        </p:nvSpPr>
        <p:spPr>
          <a:xfrm>
            <a:off x="359923" y="731889"/>
            <a:ext cx="108171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btnOrder_Click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id = 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)dataGridView1.CurrentRow.Cells[0].Value;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People = DataSet1.Tables[0].Select(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"id='"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id +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"'"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Item = People[0].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GetChildRows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WhoIs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Order_item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Item.Length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foreach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row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Item)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Order_item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row[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"Order"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Order_item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F3879-0864-36C1-1EA1-114CE02EDC80}"/>
              </a:ext>
            </a:extLst>
          </p:cNvPr>
          <p:cNvSpPr txBox="1"/>
          <p:nvPr/>
        </p:nvSpPr>
        <p:spPr>
          <a:xfrm>
            <a:off x="8171233" y="1352145"/>
            <a:ext cx="3725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// Parents table</a:t>
            </a:r>
            <a:r>
              <a:rPr lang="ko-KR" altLang="en-US" sz="1200" dirty="0">
                <a:solidFill>
                  <a:srgbClr val="00B050"/>
                </a:solidFill>
              </a:rPr>
              <a:t>에서 선택된 </a:t>
            </a:r>
            <a:r>
              <a:rPr lang="en-US" altLang="ko-KR" sz="1200" dirty="0">
                <a:solidFill>
                  <a:srgbClr val="00B050"/>
                </a:solidFill>
              </a:rPr>
              <a:t>id</a:t>
            </a:r>
            <a:r>
              <a:rPr lang="ko-KR" altLang="en-US" sz="1200" dirty="0">
                <a:solidFill>
                  <a:srgbClr val="00B050"/>
                </a:solidFill>
              </a:rPr>
              <a:t>를 가져와서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// SQL Select()</a:t>
            </a:r>
            <a:r>
              <a:rPr lang="ko-KR" altLang="en-US" sz="1200" dirty="0">
                <a:solidFill>
                  <a:srgbClr val="00B050"/>
                </a:solidFill>
              </a:rPr>
              <a:t>함수를 사용하여 </a:t>
            </a:r>
            <a:r>
              <a:rPr lang="en-US" altLang="ko-KR" sz="1200" dirty="0">
                <a:solidFill>
                  <a:srgbClr val="00B050"/>
                </a:solidFill>
              </a:rPr>
              <a:t>“id=＇</a:t>
            </a:r>
            <a:r>
              <a:rPr lang="ko-KR" altLang="en-US" sz="1200" dirty="0">
                <a:solidFill>
                  <a:srgbClr val="00B050"/>
                </a:solidFill>
              </a:rPr>
              <a:t>실제</a:t>
            </a:r>
            <a:r>
              <a:rPr lang="en-US" altLang="ko-KR" sz="1200" dirty="0">
                <a:solidFill>
                  <a:srgbClr val="00B050"/>
                </a:solidFill>
              </a:rPr>
              <a:t>id‘” </a:t>
            </a:r>
            <a:r>
              <a:rPr lang="ko-KR" altLang="en-US" sz="1200" dirty="0">
                <a:solidFill>
                  <a:srgbClr val="00B050"/>
                </a:solidFill>
              </a:rPr>
              <a:t>선택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// Child table</a:t>
            </a:r>
            <a:r>
              <a:rPr lang="ko-KR" altLang="en-US" sz="1200" dirty="0">
                <a:solidFill>
                  <a:srgbClr val="00B050"/>
                </a:solidFill>
              </a:rPr>
              <a:t>에 해당 </a:t>
            </a:r>
            <a:r>
              <a:rPr lang="en-US" altLang="ko-KR" sz="1200" dirty="0">
                <a:solidFill>
                  <a:srgbClr val="00B050"/>
                </a:solidFill>
              </a:rPr>
              <a:t>ID </a:t>
            </a:r>
            <a:r>
              <a:rPr lang="ko-KR" altLang="en-US" sz="1200" dirty="0">
                <a:solidFill>
                  <a:srgbClr val="00B050"/>
                </a:solidFill>
              </a:rPr>
              <a:t>전달</a:t>
            </a:r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검색된 것이 있다면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>
                <a:solidFill>
                  <a:srgbClr val="00B050"/>
                </a:solidFill>
              </a:rPr>
              <a:t>// </a:t>
            </a:r>
            <a:r>
              <a:rPr lang="ko-KR" altLang="en-US" sz="1200" dirty="0">
                <a:solidFill>
                  <a:srgbClr val="00B050"/>
                </a:solidFill>
              </a:rPr>
              <a:t>하나씩 출력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5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12712</TotalTime>
  <Words>10668</Words>
  <Application>Microsoft Office PowerPoint</Application>
  <PresentationFormat>와이드스크린</PresentationFormat>
  <Paragraphs>1781</Paragraphs>
  <Slides>169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169</vt:i4>
      </vt:variant>
    </vt:vector>
  </HeadingPairs>
  <TitlesOfParts>
    <vt:vector size="175" baseType="lpstr">
      <vt:lpstr>돋움체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678</cp:revision>
  <dcterms:created xsi:type="dcterms:W3CDTF">2024-12-18T06:51:20Z</dcterms:created>
  <dcterms:modified xsi:type="dcterms:W3CDTF">2025-05-08T07:04:49Z</dcterms:modified>
</cp:coreProperties>
</file>