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1" r:id="rId11"/>
    <p:sldId id="622" r:id="rId12"/>
    <p:sldId id="623" r:id="rId13"/>
    <p:sldId id="624" r:id="rId14"/>
    <p:sldId id="625" r:id="rId15"/>
    <p:sldId id="626" r:id="rId16"/>
    <p:sldId id="620" r:id="rId17"/>
    <p:sldId id="627" r:id="rId18"/>
    <p:sldId id="628" r:id="rId19"/>
    <p:sldId id="630" r:id="rId20"/>
    <p:sldId id="631" r:id="rId21"/>
    <p:sldId id="632" r:id="rId22"/>
    <p:sldId id="633" r:id="rId23"/>
    <p:sldId id="634" r:id="rId24"/>
    <p:sldId id="635" r:id="rId25"/>
    <p:sldId id="629" r:id="rId26"/>
    <p:sldId id="636" r:id="rId27"/>
    <p:sldId id="638" r:id="rId28"/>
    <p:sldId id="639" r:id="rId29"/>
    <p:sldId id="637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64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Project</a:t>
            </a:r>
            <a:endParaRPr lang="ko-KR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1DF27-A832-FF8A-D716-6770396DCD4C}"/>
              </a:ext>
            </a:extLst>
          </p:cNvPr>
          <p:cNvSpPr txBox="1"/>
          <p:nvPr/>
        </p:nvSpPr>
        <p:spPr>
          <a:xfrm>
            <a:off x="288131" y="5421868"/>
            <a:ext cx="2464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heartcom/</a:t>
            </a:r>
            <a:r>
              <a:rPr lang="en-US" altLang="ko-KR" dirty="0" err="1">
                <a:hlinkClick r:id="rId2"/>
              </a:rPr>
              <a:t>Csharp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A500B-8AE2-2A2F-81C3-E27793CC590F}"/>
              </a:ext>
            </a:extLst>
          </p:cNvPr>
          <p:cNvSpPr txBox="1"/>
          <p:nvPr/>
        </p:nvSpPr>
        <p:spPr>
          <a:xfrm>
            <a:off x="288131" y="5705475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EnvMonitor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3781-98CA-3BB4-C159-F9BD2584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2251E1-F1C1-59EC-0210-E5A2C027061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(1/6)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0B9E5-6B06-EF9C-E613-CFBD6D577FF8}"/>
              </a:ext>
            </a:extLst>
          </p:cNvPr>
          <p:cNvSpPr txBox="1"/>
          <p:nvPr/>
        </p:nvSpPr>
        <p:spPr>
          <a:xfrm>
            <a:off x="91440" y="801188"/>
            <a:ext cx="1162594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WiFi.h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HTTPClient.h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BLEUtils.h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BLEScan.h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wifi</a:t>
            </a:r>
            <a:r>
              <a:rPr lang="ko-KR" altLang="en-US" sz="1400" dirty="0">
                <a:latin typeface="Consolas" panose="020B0609020204030204" pitchFamily="49" charset="0"/>
              </a:rPr>
              <a:t> 설정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ssid</a:t>
            </a:r>
            <a:r>
              <a:rPr lang="ko-KR" altLang="en-US" sz="1400" dirty="0">
                <a:latin typeface="Consolas" panose="020B0609020204030204" pitchFamily="49" charset="0"/>
              </a:rPr>
              <a:t> = "SEG_CO_LTD";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password</a:t>
            </a:r>
            <a:r>
              <a:rPr lang="ko-KR" altLang="en-US" sz="1400" dirty="0">
                <a:latin typeface="Consolas" panose="020B0609020204030204" pitchFamily="49" charset="0"/>
              </a:rPr>
              <a:t> = "12271010";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// 서버 설정</a:t>
            </a:r>
          </a:p>
          <a:p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serverIP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= "192.168.0.3";   // 서버의 IP 주소</a:t>
            </a:r>
          </a:p>
          <a:p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serverPort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= 5000;              // 서버 포트 번호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scanTime</a:t>
            </a:r>
            <a:r>
              <a:rPr lang="ko-KR" altLang="en-US" sz="1400" dirty="0">
                <a:latin typeface="Consolas" panose="020B0609020204030204" pitchFamily="49" charset="0"/>
              </a:rPr>
              <a:t> = 5; // </a:t>
            </a:r>
            <a:r>
              <a:rPr lang="ko-KR" altLang="en-US" sz="1400" dirty="0" err="1">
                <a:latin typeface="Consolas" panose="020B0609020204030204" pitchFamily="49" charset="0"/>
              </a:rPr>
              <a:t>in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seconds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BLEScan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;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String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= "";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[4];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[4];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uint32_t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8E1D-1A8C-0037-A1E0-3F666DCB6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7B0672-FD0D-947B-5B07-8436478292F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(2/6)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47DEC-69D6-BFEF-5A38-3C6FF6C3FB1F}"/>
              </a:ext>
            </a:extLst>
          </p:cNvPr>
          <p:cNvSpPr txBox="1"/>
          <p:nvPr/>
        </p:nvSpPr>
        <p:spPr>
          <a:xfrm>
            <a:off x="91440" y="656492"/>
            <a:ext cx="1162594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</a:t>
            </a:r>
            <a:endParaRPr lang="ko-KR" altLang="en-US" sz="1400" dirty="0">
              <a:solidFill>
                <a:srgbClr val="3A0DFB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getServerURL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"http://" + String(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serverIP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 + ":" + String(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serverPort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);  //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엔드포인트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없이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IP와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포트만 사용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sendDataToServer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 {                   // 서버로 데이터 전송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WiFi.status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 == WL_CONNECTED)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WiFiClient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// 서버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IP와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포트로 연결 시도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client.connect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serverIP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serverPort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Connected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: %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:%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serverIP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serverPort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solidFill>
                <a:srgbClr val="3A0DFB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String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= "{";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+= "\"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mac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\":\"" +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+ "\",";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+= "\"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temp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\":" + String(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, 1) + ",";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+= "\"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humi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\":" + String(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+= "}";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// 데이터 전송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client.println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("Data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sent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via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socket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:");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jsonData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client.stop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();  // 연결 종료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}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Connection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failed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.");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not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connected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.");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5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AA051-01F0-0254-FE43-E348B1AC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2ECB8E-2585-1680-002E-DC543C4FF6C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(3/6)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7E6D4-EF60-1ABE-126F-5F64A25D1288}"/>
              </a:ext>
            </a:extLst>
          </p:cNvPr>
          <p:cNvSpPr txBox="1"/>
          <p:nvPr/>
        </p:nvSpPr>
        <p:spPr>
          <a:xfrm>
            <a:off x="91440" y="656492"/>
            <a:ext cx="116259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uint8_t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c)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'0' &amp;&amp; c &lt;= '9')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'0';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&amp;&amp; c &lt;= '</a:t>
            </a:r>
            <a:r>
              <a:rPr lang="ko-KR" altLang="en-US" sz="1400" dirty="0" err="1">
                <a:latin typeface="Consolas" panose="020B0609020204030204" pitchFamily="49" charset="0"/>
              </a:rPr>
              <a:t>F</a:t>
            </a:r>
            <a:r>
              <a:rPr lang="ko-KR" altLang="en-US" sz="1400" dirty="0">
                <a:latin typeface="Consolas" panose="020B0609020204030204" pitchFamily="49" charset="0"/>
              </a:rPr>
              <a:t>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+ 10;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&amp;&amp; c &lt;= '</a:t>
            </a:r>
            <a:r>
              <a:rPr lang="ko-KR" altLang="en-US" sz="1400" dirty="0" err="1">
                <a:latin typeface="Consolas" panose="020B0609020204030204" pitchFamily="49" charset="0"/>
              </a:rPr>
              <a:t>f</a:t>
            </a:r>
            <a:r>
              <a:rPr lang="ko-KR" altLang="en-US" sz="1400" dirty="0">
                <a:latin typeface="Consolas" panose="020B0609020204030204" pitchFamily="49" charset="0"/>
              </a:rPr>
              <a:t>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+ 10;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 변환 불가한 문자입니다.");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MyAdvertisedDeviceCallbacks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void </a:t>
            </a:r>
            <a:r>
              <a:rPr lang="ko-KR" altLang="en-US" sz="1400" dirty="0" err="1">
                <a:latin typeface="Consolas" panose="020B0609020204030204" pitchFamily="49" charset="0"/>
              </a:rPr>
              <a:t>onResult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</a:t>
            </a:r>
            <a:r>
              <a:rPr lang="ko-KR" altLang="en-US" sz="1400" dirty="0">
                <a:latin typeface="Consolas" panose="020B0609020204030204" pitchFamily="49" charset="0"/>
              </a:rPr>
              <a:t>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= "";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advertisedDevice.toString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c_str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advertisedDevice.getAddress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toString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c_str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strstr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, "</a:t>
            </a:r>
            <a:r>
              <a:rPr lang="ko-KR" altLang="en-US" sz="1400" dirty="0" err="1">
                <a:latin typeface="Consolas" panose="020B0609020204030204" pitchFamily="49" charset="0"/>
              </a:rPr>
              <a:t>sps</a:t>
            </a:r>
            <a:r>
              <a:rPr lang="ko-KR" alt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 != NULL){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("BLE 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 : %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 , 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=0;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BleAddress.length</a:t>
            </a:r>
            <a:r>
              <a:rPr lang="ko-KR" altLang="en-US" sz="1400" dirty="0">
                <a:latin typeface="Consolas" panose="020B0609020204030204" pitchFamily="49" charset="0"/>
              </a:rPr>
              <a:t>();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++){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BleAddress.charAt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) != ':')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latin typeface="Consolas" panose="020B0609020204030204" pitchFamily="49" charset="0"/>
              </a:rPr>
              <a:t> +=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BleAddress.charAt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("BLE </a:t>
            </a:r>
            <a:r>
              <a:rPr lang="ko-KR" altLang="en-US" sz="1400" dirty="0" err="1">
                <a:latin typeface="Consolas" panose="020B0609020204030204" pitchFamily="49" charset="0"/>
              </a:rPr>
              <a:t>Address</a:t>
            </a:r>
            <a:r>
              <a:rPr lang="ko-KR" altLang="en-US" sz="1400" dirty="0">
                <a:latin typeface="Consolas" panose="020B0609020204030204" pitchFamily="49" charset="0"/>
              </a:rPr>
              <a:t>: %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 , </a:t>
            </a:r>
            <a:r>
              <a:rPr lang="ko-KR" altLang="en-US" sz="1400" dirty="0" err="1"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98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B3AF7-D544-1E7C-3C2E-B82780E9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EA54C0-7610-E33B-8E79-0F7BEB59B2D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(4/6)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EC298-7F33-118C-CA17-F64704F52387}"/>
              </a:ext>
            </a:extLst>
          </p:cNvPr>
          <p:cNvSpPr txBox="1"/>
          <p:nvPr/>
        </p:nvSpPr>
        <p:spPr>
          <a:xfrm>
            <a:off x="91440" y="656492"/>
            <a:ext cx="1162594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strstr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, "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:");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 != NULL){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[0]=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[8]);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[1]=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[9]);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[2]=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[6]);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[3]=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[7]);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[0]&lt;&lt;12)|(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[1]&lt;&lt;8)|(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[2]&lt;&lt;4)|(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[3]);   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)(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* 0.01);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= %.1f 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);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[0]=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[12]);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[1]=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[13]);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[2]=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[10]);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[3]=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[11]);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[0]&lt;&lt;12)|(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[1]&lt;&lt;8)|(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[2]&lt;&lt;4)|(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[3]);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)(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* 0.01);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= %.1f\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      // 서버로 데이터 전송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sendDataToServer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}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};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5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FA0F-7B11-1742-1332-8061A36F1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DB06-62EB-9356-4E09-D7F4FAB42BC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(5/6)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742D8-9C0E-385C-02F6-AEC66D00837C}"/>
              </a:ext>
            </a:extLst>
          </p:cNvPr>
          <p:cNvSpPr txBox="1"/>
          <p:nvPr/>
        </p:nvSpPr>
        <p:spPr>
          <a:xfrm>
            <a:off x="91440" y="656492"/>
            <a:ext cx="1162594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setup</a:t>
            </a:r>
            <a:r>
              <a:rPr lang="ko-KR" altLang="en-US" sz="1400" dirty="0">
                <a:latin typeface="Consolas" panose="020B0609020204030204" pitchFamily="49" charset="0"/>
              </a:rPr>
              <a:t>()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Serial.begin</a:t>
            </a:r>
            <a:r>
              <a:rPr lang="ko-KR" altLang="en-US" sz="1400" dirty="0">
                <a:latin typeface="Consolas" panose="020B0609020204030204" pitchFamily="49" charset="0"/>
              </a:rPr>
              <a:t>(115200);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Connecting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WiFi</a:t>
            </a:r>
            <a:r>
              <a:rPr lang="ko-KR" altLang="en-US" sz="1400" dirty="0">
                <a:latin typeface="Consolas" panose="020B0609020204030204" pitchFamily="49" charset="0"/>
              </a:rPr>
              <a:t>...");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WiFi.begin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ssid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password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solidFill>
                <a:srgbClr val="3A0DFB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연결 대기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WiFi.status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() != WL_CONNECTED) {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delay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solidFill>
                  <a:srgbClr val="3A0DFB"/>
                </a:solidFill>
                <a:latin typeface="Consolas" panose="020B0609020204030204" pitchFamily="49" charset="0"/>
              </a:rPr>
              <a:t>Serial.print</a:t>
            </a:r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(".");</a:t>
            </a:r>
          </a:p>
          <a:p>
            <a:r>
              <a:rPr lang="ko-KR" altLang="en-US" sz="1400" dirty="0">
                <a:solidFill>
                  <a:srgbClr val="3A0DFB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Connected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WiFi</a:t>
            </a:r>
            <a:r>
              <a:rPr lang="ko-KR" alt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("IP </a:t>
            </a:r>
            <a:r>
              <a:rPr lang="ko-KR" altLang="en-US" sz="1400" dirty="0" err="1">
                <a:latin typeface="Consolas" panose="020B0609020204030204" pitchFamily="49" charset="0"/>
              </a:rPr>
              <a:t>address</a:t>
            </a:r>
            <a:r>
              <a:rPr lang="ko-KR" altLang="en-US" sz="1400" dirty="0">
                <a:latin typeface="Consolas" panose="020B0609020204030204" pitchFamily="49" charset="0"/>
              </a:rPr>
              <a:t>: 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WiFi.localIP</a:t>
            </a:r>
            <a:r>
              <a:rPr lang="ko-KR" altLang="en-US" sz="1400" dirty="0">
                <a:latin typeface="Consolas" panose="020B0609020204030204" pitchFamily="49" charset="0"/>
              </a:rPr>
              <a:t>());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("BLE </a:t>
            </a:r>
            <a:r>
              <a:rPr lang="ko-KR" altLang="en-US" sz="1400" dirty="0" err="1">
                <a:latin typeface="Consolas" panose="020B0609020204030204" pitchFamily="49" charset="0"/>
              </a:rPr>
              <a:t>Scanning</a:t>
            </a:r>
            <a:r>
              <a:rPr lang="ko-KR" altLang="en-US" sz="1400" dirty="0">
                <a:latin typeface="Consolas" panose="020B0609020204030204" pitchFamily="49" charset="0"/>
              </a:rPr>
              <a:t>...");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</a:t>
            </a:r>
            <a:r>
              <a:rPr lang="ko-KR" altLang="en-US" sz="1400" dirty="0">
                <a:latin typeface="Consolas" panose="020B0609020204030204" pitchFamily="49" charset="0"/>
              </a:rPr>
              <a:t>::</a:t>
            </a:r>
            <a:r>
              <a:rPr lang="ko-KR" altLang="en-US" sz="1400" dirty="0" err="1">
                <a:latin typeface="Consolas" panose="020B0609020204030204" pitchFamily="49" charset="0"/>
              </a:rPr>
              <a:t>init</a:t>
            </a:r>
            <a:r>
              <a:rPr lang="ko-KR" altLang="en-US" sz="1400" dirty="0">
                <a:latin typeface="Consolas" panose="020B0609020204030204" pitchFamily="49" charset="0"/>
              </a:rPr>
              <a:t>("");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</a:t>
            </a:r>
            <a:r>
              <a:rPr lang="ko-KR" altLang="en-US" sz="1400" dirty="0">
                <a:latin typeface="Consolas" panose="020B0609020204030204" pitchFamily="49" charset="0"/>
              </a:rPr>
              <a:t>::</a:t>
            </a:r>
            <a:r>
              <a:rPr lang="ko-KR" altLang="en-US" sz="1400" dirty="0" err="1">
                <a:latin typeface="Consolas" panose="020B0609020204030204" pitchFamily="49" charset="0"/>
              </a:rPr>
              <a:t>getScan</a:t>
            </a:r>
            <a:r>
              <a:rPr lang="ko-KR" altLang="en-US" sz="1400" dirty="0">
                <a:latin typeface="Consolas" panose="020B0609020204030204" pitchFamily="49" charset="0"/>
              </a:rPr>
              <a:t>(); //</a:t>
            </a:r>
            <a:r>
              <a:rPr lang="ko-KR" altLang="en-US" sz="1400" dirty="0" err="1">
                <a:latin typeface="Consolas" panose="020B0609020204030204" pitchFamily="49" charset="0"/>
              </a:rPr>
              <a:t>create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MyAdvertisedDeviceCallbacks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());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setActiveScan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); //</a:t>
            </a:r>
            <a:r>
              <a:rPr lang="ko-KR" altLang="en-US" sz="1400" dirty="0" err="1">
                <a:latin typeface="Consolas" panose="020B0609020204030204" pitchFamily="49" charset="0"/>
              </a:rPr>
              <a:t>active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uses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more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power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but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get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results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faster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setInterval</a:t>
            </a:r>
            <a:r>
              <a:rPr lang="ko-KR" altLang="en-US" sz="1400" dirty="0">
                <a:latin typeface="Consolas" panose="020B0609020204030204" pitchFamily="49" charset="0"/>
              </a:rPr>
              <a:t>(100);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setWindow</a:t>
            </a:r>
            <a:r>
              <a:rPr lang="ko-KR" altLang="en-US" sz="1400" dirty="0">
                <a:latin typeface="Consolas" panose="020B0609020204030204" pitchFamily="49" charset="0"/>
              </a:rPr>
              <a:t>(99); // </a:t>
            </a:r>
            <a:r>
              <a:rPr lang="ko-KR" altLang="en-US" sz="1400" dirty="0" err="1">
                <a:latin typeface="Consolas" panose="020B0609020204030204" pitchFamily="49" charset="0"/>
              </a:rPr>
              <a:t>less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equal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setInterval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value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}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09CF2-6DC2-8262-B938-6A2C7CD0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7D978F-8E94-31A5-76EC-C4E206D5414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: Code   (6/6)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8564E-D653-E422-286F-40B824839601}"/>
              </a:ext>
            </a:extLst>
          </p:cNvPr>
          <p:cNvSpPr txBox="1"/>
          <p:nvPr/>
        </p:nvSpPr>
        <p:spPr>
          <a:xfrm>
            <a:off x="91440" y="656492"/>
            <a:ext cx="116259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loop</a:t>
            </a:r>
            <a:r>
              <a:rPr lang="ko-KR" altLang="en-US" sz="14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 err="1">
                <a:latin typeface="Consolas" panose="020B0609020204030204" pitchFamily="49" charset="0"/>
              </a:rPr>
              <a:t>put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your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code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here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run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repeatedly</a:t>
            </a:r>
            <a:r>
              <a:rPr lang="ko-KR" altLang="en-US" sz="1400" dirty="0"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BLEScanResults</a:t>
            </a:r>
            <a:r>
              <a:rPr lang="ko-KR" altLang="en-US" sz="1400" dirty="0">
                <a:latin typeface="Consolas" panose="020B0609020204030204" pitchFamily="49" charset="0"/>
              </a:rPr>
              <a:t> *</a:t>
            </a:r>
            <a:r>
              <a:rPr lang="ko-KR" altLang="en-US" sz="1400" dirty="0" err="1">
                <a:latin typeface="Consolas" panose="020B0609020204030204" pitchFamily="49" charset="0"/>
              </a:rPr>
              <a:t>foundDevices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start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scanTime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400" dirty="0">
                <a:latin typeface="Consolas" panose="020B0609020204030204" pitchFamily="49" charset="0"/>
              </a:rPr>
              <a:t>("Devices </a:t>
            </a:r>
            <a:r>
              <a:rPr lang="ko-KR" altLang="en-US" sz="1400" dirty="0" err="1">
                <a:latin typeface="Consolas" panose="020B0609020204030204" pitchFamily="49" charset="0"/>
              </a:rPr>
              <a:t>found</a:t>
            </a:r>
            <a:r>
              <a:rPr lang="ko-KR" altLang="en-US" sz="1400" dirty="0">
                <a:latin typeface="Consolas" panose="020B0609020204030204" pitchFamily="49" charset="0"/>
              </a:rPr>
              <a:t>: ");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foundDevices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getCount</a:t>
            </a:r>
            <a:r>
              <a:rPr lang="ko-KR" altLang="en-US" sz="1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done</a:t>
            </a:r>
            <a:r>
              <a:rPr lang="ko-KR" altLang="en-US" sz="1400" dirty="0">
                <a:latin typeface="Consolas" panose="020B0609020204030204" pitchFamily="49" charset="0"/>
              </a:rPr>
              <a:t>!");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clearResults</a:t>
            </a:r>
            <a:r>
              <a:rPr lang="ko-KR" altLang="en-US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 err="1">
                <a:latin typeface="Consolas" panose="020B0609020204030204" pitchFamily="49" charset="0"/>
              </a:rPr>
              <a:t>delete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results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fromBLEScan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buffer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release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memory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delay</a:t>
            </a:r>
            <a:r>
              <a:rPr lang="ko-KR" altLang="en-US" sz="1400" dirty="0">
                <a:latin typeface="Consolas" panose="020B0609020204030204" pitchFamily="49" charset="0"/>
              </a:rPr>
              <a:t>(2000); </a:t>
            </a:r>
          </a:p>
          <a:p>
            <a:pPr>
              <a:lnSpc>
                <a:spcPts val="24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037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444E-2153-DD09-DCE0-9D6A0EF9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546EF-1AA6-6226-BBF4-ACFD5E5634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Compile error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발생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D7776-8495-8246-60ED-B79CCF68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7" y="845155"/>
            <a:ext cx="11319753" cy="135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B4F6C-BA2C-E5AB-BB26-9365913B8741}"/>
              </a:ext>
            </a:extLst>
          </p:cNvPr>
          <p:cNvSpPr txBox="1"/>
          <p:nvPr/>
        </p:nvSpPr>
        <p:spPr>
          <a:xfrm>
            <a:off x="216937" y="2471596"/>
            <a:ext cx="91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BLE,</a:t>
            </a:r>
            <a:r>
              <a:rPr lang="ko-KR" altLang="en-US" dirty="0"/>
              <a:t> </a:t>
            </a:r>
            <a:r>
              <a:rPr lang="en-US" altLang="ko-KR" dirty="0" err="1"/>
              <a:t>WiFi</a:t>
            </a:r>
            <a:r>
              <a:rPr lang="ko-KR" altLang="en-US" dirty="0"/>
              <a:t>를 동시에 사용함에 따라 </a:t>
            </a:r>
            <a:r>
              <a:rPr lang="en-US" altLang="ko-KR" dirty="0"/>
              <a:t>include </a:t>
            </a:r>
            <a:r>
              <a:rPr lang="ko-KR" altLang="en-US" dirty="0"/>
              <a:t>라이브러리 용량이 커져서 발생하는 에러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7EC157-6CB9-D0CC-1741-A1CBAE00A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37" y="2816744"/>
            <a:ext cx="9942465" cy="134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WiFi.h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(약 300KB 이상)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HTTPClient.h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(약 60~80KB)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BLEDevice.h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포함한 BLE 관련 전체 (약 600KB 이상)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이것들이 합쳐지면서 기본 파티션인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1MB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설정에서는 용량 초과가 발생합니다.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059D47-500C-7413-CEF8-4F5A3E4B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64" y="4337254"/>
            <a:ext cx="7517122" cy="19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A0DFB"/>
                </a:solidFill>
                <a:effectLst/>
                <a:latin typeface="Arial" panose="020B0604020202020204" pitchFamily="34" charset="0"/>
              </a:rPr>
              <a:t>Arduino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A0DFB"/>
                </a:solidFill>
                <a:effectLst/>
                <a:latin typeface="Arial" panose="020B0604020202020204" pitchFamily="34" charset="0"/>
              </a:rPr>
              <a:t>IDE에서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3A0DFB"/>
              </a:solidFill>
              <a:effectLst/>
              <a:latin typeface="Arial" panose="020B0604020202020204" pitchFamily="34" charset="0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[툴] &gt; [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 이동</a:t>
            </a: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1MB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3MB SPIFFS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OTA (2MB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/2MB SPIFFS)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Arial Unicode MS"/>
            </a:endParaRPr>
          </a:p>
          <a:p>
            <a:pPr marR="0" lvl="0" indent="22701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/>
              <a:t>다운로드 도중 멈추면 다운로드 속도를 </a:t>
            </a:r>
            <a:r>
              <a:rPr lang="en-US" altLang="ko-KR" dirty="0"/>
              <a:t>115200</a:t>
            </a:r>
            <a:r>
              <a:rPr lang="ko-KR" altLang="en-US" dirty="0"/>
              <a:t>으로 낮추어서 재시도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4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BD875-AD7B-283B-F242-E6A294D64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B25C9-0BB4-02C8-054B-E2FDE28F86D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CDBEBB-FB36-929A-2D05-9D25A23E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0" y="1340540"/>
            <a:ext cx="3658111" cy="40391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95D94-78CE-E4FD-3C48-E5849FC7D21F}"/>
              </a:ext>
            </a:extLst>
          </p:cNvPr>
          <p:cNvSpPr txBox="1"/>
          <p:nvPr/>
        </p:nvSpPr>
        <p:spPr>
          <a:xfrm>
            <a:off x="235131" y="848289"/>
            <a:ext cx="657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SerialPortMon</a:t>
            </a:r>
            <a:r>
              <a:rPr lang="ko-KR" altLang="en-US" sz="1600" dirty="0">
                <a:latin typeface="+mn-ea"/>
              </a:rPr>
              <a:t>을 서버로 설정하고 데이터 들어오는 것을 확인하자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889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2F8E5-1D8E-7918-39D3-EF316807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E0F497-0A16-DE49-B374-77B30D383C3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82F5A-DDEB-9BEE-6222-25567BB527D8}"/>
              </a:ext>
            </a:extLst>
          </p:cNvPr>
          <p:cNvSpPr txBox="1"/>
          <p:nvPr/>
        </p:nvSpPr>
        <p:spPr>
          <a:xfrm>
            <a:off x="285750" y="846954"/>
            <a:ext cx="105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</a:t>
            </a:r>
            <a:r>
              <a:rPr lang="en-US" altLang="ko-KR" dirty="0"/>
              <a:t>, TCP</a:t>
            </a:r>
            <a:r>
              <a:rPr lang="ko-KR" altLang="en-US" dirty="0"/>
              <a:t>로 들어오는 데이터를 </a:t>
            </a:r>
            <a:r>
              <a:rPr lang="en-US" altLang="ko-KR" dirty="0"/>
              <a:t>DataGridView </a:t>
            </a:r>
            <a:r>
              <a:rPr lang="ko-KR" altLang="en-US" dirty="0"/>
              <a:t>표 형식으로 모니터링하는 프로그램을 설계해보자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7C2698-0B91-43CD-198E-B6824A84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86" y="1628643"/>
            <a:ext cx="771632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E2DA-4255-6E60-EE70-1653479A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F136D-F174-89AE-B76E-E03E4FF7B0E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6A546B-6703-AB9C-9488-489DE8DA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4" y="1197198"/>
            <a:ext cx="5247382" cy="3167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72AF7B-0508-4E7B-5451-8F287CBA0587}"/>
              </a:ext>
            </a:extLst>
          </p:cNvPr>
          <p:cNvSpPr txBox="1"/>
          <p:nvPr/>
        </p:nvSpPr>
        <p:spPr>
          <a:xfrm>
            <a:off x="6173646" y="1376030"/>
            <a:ext cx="32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dataGridView1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280988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88455-5D1E-0A19-6132-6A7CA143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01" y="2011486"/>
            <a:ext cx="1554398" cy="2661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0D1E7F-2DB3-1C46-4465-A4063146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97" y="1403237"/>
            <a:ext cx="1362265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759E47-8944-5FAC-94B2-109ED09E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97" y="2615886"/>
            <a:ext cx="1362265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9597C7-023A-A72C-C1DE-B6A6A1A2834D}"/>
              </a:ext>
            </a:extLst>
          </p:cNvPr>
          <p:cNvCxnSpPr/>
          <p:nvPr/>
        </p:nvCxnSpPr>
        <p:spPr>
          <a:xfrm>
            <a:off x="2076331" y="3985709"/>
            <a:ext cx="0" cy="40341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2FC5A8-1294-7B89-E615-8E060C7F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97" y="4672941"/>
            <a:ext cx="1362265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41732F-A7F3-8DE2-301C-D97EE2034142}"/>
              </a:ext>
            </a:extLst>
          </p:cNvPr>
          <p:cNvCxnSpPr>
            <a:cxnSpLocks/>
          </p:cNvCxnSpPr>
          <p:nvPr/>
        </p:nvCxnSpPr>
        <p:spPr>
          <a:xfrm>
            <a:off x="2979891" y="3158887"/>
            <a:ext cx="21211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CC04A0-6091-CB23-97DC-77C87FB5A44D}"/>
              </a:ext>
            </a:extLst>
          </p:cNvPr>
          <p:cNvCxnSpPr>
            <a:cxnSpLocks/>
          </p:cNvCxnSpPr>
          <p:nvPr/>
        </p:nvCxnSpPr>
        <p:spPr>
          <a:xfrm>
            <a:off x="2979891" y="1946238"/>
            <a:ext cx="1916737" cy="8615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1FECBF-1565-110C-5DE2-152626E7D2D4}"/>
              </a:ext>
            </a:extLst>
          </p:cNvPr>
          <p:cNvCxnSpPr>
            <a:cxnSpLocks/>
          </p:cNvCxnSpPr>
          <p:nvPr/>
        </p:nvCxnSpPr>
        <p:spPr>
          <a:xfrm flipV="1">
            <a:off x="3071309" y="3622637"/>
            <a:ext cx="1825319" cy="14938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3AD89F-0088-3DFB-7255-E58751C093D8}"/>
              </a:ext>
            </a:extLst>
          </p:cNvPr>
          <p:cNvSpPr txBox="1"/>
          <p:nvPr/>
        </p:nvSpPr>
        <p:spPr>
          <a:xfrm>
            <a:off x="3386394" y="2635667"/>
            <a:ext cx="135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A0DFB"/>
                </a:solidFill>
              </a:rPr>
              <a:t>1. BLE </a:t>
            </a:r>
          </a:p>
          <a:p>
            <a:r>
              <a:rPr lang="en-US" altLang="ko-KR" sz="1400" b="1" dirty="0">
                <a:solidFill>
                  <a:srgbClr val="3A0DFB"/>
                </a:solidFill>
              </a:rPr>
              <a:t>   Advertising</a:t>
            </a:r>
            <a:endParaRPr lang="ko-KR" altLang="en-US" sz="1400" b="1" dirty="0">
              <a:solidFill>
                <a:srgbClr val="3A0DFB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6222F63-0D48-2BAF-B4D7-675A186E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69" y="829677"/>
            <a:ext cx="1895740" cy="1267002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AF414-AA10-8AE8-D6E4-A8C4CA4BC100}"/>
              </a:ext>
            </a:extLst>
          </p:cNvPr>
          <p:cNvCxnSpPr>
            <a:cxnSpLocks/>
          </p:cNvCxnSpPr>
          <p:nvPr/>
        </p:nvCxnSpPr>
        <p:spPr>
          <a:xfrm flipV="1">
            <a:off x="6983611" y="1734678"/>
            <a:ext cx="1807119" cy="881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B3420A-724E-6D4F-741E-B3657F40F867}"/>
              </a:ext>
            </a:extLst>
          </p:cNvPr>
          <p:cNvSpPr txBox="1"/>
          <p:nvPr/>
        </p:nvSpPr>
        <p:spPr>
          <a:xfrm rot="19984234">
            <a:off x="7410105" y="185759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A0DFB"/>
                </a:solidFill>
              </a:rPr>
              <a:t>2. </a:t>
            </a:r>
            <a:r>
              <a:rPr lang="en-US" altLang="ko-KR" sz="1400" b="1" dirty="0" err="1">
                <a:solidFill>
                  <a:srgbClr val="3A0DFB"/>
                </a:solidFill>
              </a:rPr>
              <a:t>WiFi</a:t>
            </a:r>
            <a:endParaRPr lang="ko-KR" altLang="en-US" sz="1400" b="1" dirty="0">
              <a:solidFill>
                <a:srgbClr val="3A0DFB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E21712F-DF1B-1A8F-A67B-1C045330E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029" y="2795499"/>
            <a:ext cx="1444544" cy="1267002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CFEF345-396A-3CB6-C825-D1AAB5BBBF20}"/>
              </a:ext>
            </a:extLst>
          </p:cNvPr>
          <p:cNvCxnSpPr>
            <a:cxnSpLocks/>
          </p:cNvCxnSpPr>
          <p:nvPr/>
        </p:nvCxnSpPr>
        <p:spPr>
          <a:xfrm>
            <a:off x="9747301" y="2046322"/>
            <a:ext cx="0" cy="6241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BE7A12-1EC3-2BEA-12C5-BC2A86A54390}"/>
              </a:ext>
            </a:extLst>
          </p:cNvPr>
          <p:cNvSpPr txBox="1"/>
          <p:nvPr/>
        </p:nvSpPr>
        <p:spPr>
          <a:xfrm>
            <a:off x="8989294" y="2170578"/>
            <a:ext cx="72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A0DFB"/>
                </a:solidFill>
              </a:rPr>
              <a:t>3. TCP</a:t>
            </a:r>
            <a:endParaRPr lang="ko-KR" altLang="en-US" sz="1400" b="1" dirty="0">
              <a:solidFill>
                <a:srgbClr val="3A0DF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6504B-DFD6-6525-5E9D-1AB5FE72F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294" y="4954430"/>
            <a:ext cx="1722813" cy="126700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B73E4-F63F-07C2-77D4-A7E05578B7EF}"/>
              </a:ext>
            </a:extLst>
          </p:cNvPr>
          <p:cNvCxnSpPr>
            <a:cxnSpLocks/>
          </p:cNvCxnSpPr>
          <p:nvPr/>
        </p:nvCxnSpPr>
        <p:spPr>
          <a:xfrm>
            <a:off x="9747301" y="4219909"/>
            <a:ext cx="0" cy="6241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A67CFD-A51C-BA33-46F1-16E07100ADDA}"/>
              </a:ext>
            </a:extLst>
          </p:cNvPr>
          <p:cNvSpPr txBox="1"/>
          <p:nvPr/>
        </p:nvSpPr>
        <p:spPr>
          <a:xfrm>
            <a:off x="8680983" y="4354577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A0DFB"/>
                </a:solidFill>
              </a:rPr>
              <a:t>4. MS</a:t>
            </a:r>
            <a:r>
              <a:rPr lang="ko-KR" altLang="en-US" sz="1400" b="1" dirty="0">
                <a:solidFill>
                  <a:srgbClr val="3A0DFB"/>
                </a:solidFill>
              </a:rPr>
              <a:t> </a:t>
            </a:r>
            <a:r>
              <a:rPr lang="en-US" altLang="ko-KR" sz="1400" b="1" dirty="0">
                <a:solidFill>
                  <a:srgbClr val="3A0DFB"/>
                </a:solidFill>
              </a:rPr>
              <a:t>SQL</a:t>
            </a:r>
            <a:endParaRPr lang="ko-KR" altLang="en-US" sz="14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7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C38CD-A44C-0503-2C7C-C318C5989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CEB826-096C-2D08-D2DA-486CD756304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16411-D590-A66B-35A8-59C0DCF0C451}"/>
              </a:ext>
            </a:extLst>
          </p:cNvPr>
          <p:cNvSpPr txBox="1"/>
          <p:nvPr/>
        </p:nvSpPr>
        <p:spPr>
          <a:xfrm>
            <a:off x="107156" y="656492"/>
            <a:ext cx="1031319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System.Net.Sockets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System.Text.Json.Serialization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Newtonsoft.Json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tcpTempMonitor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dataGridView1.AllowUserToAddRows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새 행 추가 비활성화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dataGridView1.RowHeadersVisible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행 번호 및 화살표 숨기기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DataGridView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설정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dataGridView1.ColumnCount = 4;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dataGridView1.Columns[0].Name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"MAC Address"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dataGridView1.Columns[1].Name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"Temperature (°C)"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dataGridView1.Columns[2].Name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"Humidity (%)"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dataGridView1.Columns[3].Name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"Receive Time"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dataGridView1.ColumnHeadersDefaultCellStyle.Font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(dataGridView1.Font,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FontStyle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.Bold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dataGridView1.ColumnHeadersDefaultCellStyle.Alignment =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DataGridViewContentAlignment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.MiddleCenter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TCP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시작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StartTcpServer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listenerThread.IsBackground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listenerThread.Start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8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DA2C-1CF4-77EB-8B5E-340166EA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3454D-73BD-491E-155A-15AA080EA79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BE26-C8A9-FC1E-B8A8-8FCBD8F4C846}"/>
              </a:ext>
            </a:extLst>
          </p:cNvPr>
          <p:cNvSpPr txBox="1"/>
          <p:nvPr/>
        </p:nvSpPr>
        <p:spPr>
          <a:xfrm>
            <a:off x="107156" y="656492"/>
            <a:ext cx="103131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StartTcpServer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.Any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client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"Client connected!"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HandleClient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(client));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clientThread.IsBackground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clientThread.Start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$"Server error: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58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6036D-0B87-5EFB-CD11-F65932A0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5E185-A019-8FA3-2997-465A0552A35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14DE-F5C7-F348-6304-A9CB4107383C}"/>
              </a:ext>
            </a:extLst>
          </p:cNvPr>
          <p:cNvSpPr txBox="1"/>
          <p:nvPr/>
        </p:nvSpPr>
        <p:spPr>
          <a:xfrm>
            <a:off x="107155" y="656492"/>
            <a:ext cx="119610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HandleClient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client)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stream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client.GetStream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reader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StreamReader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(stream,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.UTF8))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line;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((line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reader.ReadLine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 !=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=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JsonConvert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.DeserializeObject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&gt;(line);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 !=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data.ReceiveTime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dataGridView1.Rows.Add(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data.Temp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data.Humi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data.ReceiveTime.ToString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yyyy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-MM-dd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HH:mm:ss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Newtonsoft.Json.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JsonException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$"JSON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파싱 오류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client.Close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2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2A49-440B-EA77-D9C8-8E0762F3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8B70E6-4CFC-715B-695D-4B2D76E69E6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 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4/4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E2887-1D1D-C76D-7403-88CA76F1CD82}"/>
              </a:ext>
            </a:extLst>
          </p:cNvPr>
          <p:cNvSpPr txBox="1"/>
          <p:nvPr/>
        </p:nvSpPr>
        <p:spPr>
          <a:xfrm>
            <a:off x="107155" y="656492"/>
            <a:ext cx="1196101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"mac"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Mac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"temp"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Newtonsoft.Json.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JsonIgnore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5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3E03A-37F6-32E0-1859-23F368D3E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8EDFA3-9D90-7121-A657-C496CB6E5D2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TCP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들어오는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JSON format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데이터를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dataGridView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로 모니터링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B6314-A32A-B81A-B12B-80BB5D6AD765}"/>
              </a:ext>
            </a:extLst>
          </p:cNvPr>
          <p:cNvSpPr txBox="1"/>
          <p:nvPr/>
        </p:nvSpPr>
        <p:spPr>
          <a:xfrm>
            <a:off x="295275" y="800100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프로그램을 먼저 실행하고</a:t>
            </a:r>
            <a:r>
              <a:rPr lang="en-US" altLang="ko-KR" dirty="0"/>
              <a:t>, ESP32 </a:t>
            </a:r>
            <a:r>
              <a:rPr lang="ko-KR" altLang="en-US" dirty="0"/>
              <a:t>프로그램을 실행한다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D4ADA1-6129-9EB3-8217-6967EA07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9" y="1242686"/>
            <a:ext cx="7706801" cy="467742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E61110-C5E8-BE7B-DC9A-3DFB7C039DDD}"/>
              </a:ext>
            </a:extLst>
          </p:cNvPr>
          <p:cNvSpPr/>
          <p:nvPr/>
        </p:nvSpPr>
        <p:spPr>
          <a:xfrm>
            <a:off x="561975" y="3771900"/>
            <a:ext cx="2085975" cy="1066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4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6D7EF-8E4E-0AEB-B5B0-6AFF82BD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28AF-7ED6-E1AF-A850-5006DF72BEA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: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전체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0748F-249E-0CCF-6AAB-FABB87EE64BC}"/>
              </a:ext>
            </a:extLst>
          </p:cNvPr>
          <p:cNvSpPr txBox="1"/>
          <p:nvPr/>
        </p:nvSpPr>
        <p:spPr>
          <a:xfrm>
            <a:off x="444681" y="943539"/>
            <a:ext cx="5849999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n-ea"/>
              </a:rPr>
              <a:t>SSMS </a:t>
            </a:r>
            <a:r>
              <a:rPr lang="ko-KR" altLang="en-US" sz="1600" dirty="0">
                <a:latin typeface="+mn-ea"/>
              </a:rPr>
              <a:t>에서 테이블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생성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n-ea"/>
              </a:rPr>
              <a:t>C#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SQL </a:t>
            </a:r>
            <a:r>
              <a:rPr lang="ko-KR" altLang="en-US" sz="1600" dirty="0">
                <a:latin typeface="+mn-ea"/>
              </a:rPr>
              <a:t>연결 및 저장 로직 구현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n-ea"/>
              </a:rPr>
              <a:t>센서 데이터 수신 시</a:t>
            </a:r>
            <a:r>
              <a:rPr lang="en-US" altLang="ko-KR" sz="1600" dirty="0">
                <a:latin typeface="+mn-ea"/>
              </a:rPr>
              <a:t>, MAC </a:t>
            </a:r>
            <a:r>
              <a:rPr lang="ko-KR" altLang="en-US" sz="1600" dirty="0">
                <a:latin typeface="+mn-ea"/>
              </a:rPr>
              <a:t>등록 여부 확인 후 데이터 저장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n-ea"/>
              </a:rPr>
              <a:t>DataGridView + DB </a:t>
            </a:r>
            <a:r>
              <a:rPr lang="ko-KR" altLang="en-US" sz="1600" dirty="0">
                <a:latin typeface="+mn-ea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32244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773BD-447F-DA5D-EE8B-93E48E03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FDE495-4C6E-3315-0DF5-911EF10650E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SSMS Table 2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113B7-0298-D2A6-5E51-D96715AA0C72}"/>
              </a:ext>
            </a:extLst>
          </p:cNvPr>
          <p:cNvSpPr txBox="1"/>
          <p:nvPr/>
        </p:nvSpPr>
        <p:spPr>
          <a:xfrm>
            <a:off x="409575" y="811183"/>
            <a:ext cx="46121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latin typeface="+mn-ea"/>
              </a:rPr>
              <a:t>새 데이터베이스 만들기 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SensorDB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Devices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테이블 만들기 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tblDevices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SensorData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테이블 만들기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tblSensorData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76314-6241-BEB9-1735-89F23D27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304428"/>
            <a:ext cx="5382376" cy="11526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B23E91-F45A-E9FF-0AE1-158E949D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" y="2952135"/>
            <a:ext cx="3743847" cy="8287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65795-F299-0242-D057-CC63280E0A25}"/>
              </a:ext>
            </a:extLst>
          </p:cNvPr>
          <p:cNvSpPr txBox="1"/>
          <p:nvPr/>
        </p:nvSpPr>
        <p:spPr>
          <a:xfrm>
            <a:off x="4800600" y="3219450"/>
            <a:ext cx="2248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3A0DFB"/>
                </a:solidFill>
              </a:rPr>
              <a:t>DeviceID</a:t>
            </a:r>
            <a:r>
              <a:rPr lang="en-US" altLang="ko-KR" sz="1400" dirty="0">
                <a:solidFill>
                  <a:srgbClr val="3A0DFB"/>
                </a:solidFill>
              </a:rPr>
              <a:t> =&gt; Primary Key</a:t>
            </a:r>
            <a:endParaRPr lang="ko-KR" altLang="en-US" sz="1400" dirty="0">
              <a:solidFill>
                <a:srgbClr val="3A0DFB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078656-4FE7-92AE-0182-3D63D971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6" y="4436495"/>
            <a:ext cx="3715268" cy="1124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56BDA4-5AA2-99B0-A4E6-FC2B0BEEC2A9}"/>
              </a:ext>
            </a:extLst>
          </p:cNvPr>
          <p:cNvSpPr txBox="1"/>
          <p:nvPr/>
        </p:nvSpPr>
        <p:spPr>
          <a:xfrm>
            <a:off x="4800600" y="4835697"/>
            <a:ext cx="264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3A0DFB"/>
                </a:solidFill>
              </a:rPr>
              <a:t>ReceivedTime</a:t>
            </a:r>
            <a:r>
              <a:rPr lang="en-US" altLang="ko-KR" sz="1400" dirty="0">
                <a:solidFill>
                  <a:srgbClr val="3A0DFB"/>
                </a:solidFill>
              </a:rPr>
              <a:t> =&gt; Primary Key</a:t>
            </a:r>
            <a:endParaRPr lang="ko-KR" altLang="en-US" sz="1400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8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393F-1B63-3E44-A46B-8D64F8B8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2E6226-1EC7-DC81-687F-BB71CD7EAE9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SSMS Table 2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C1E8-97C5-FC7D-30DE-92A5DC3DE333}"/>
              </a:ext>
            </a:extLst>
          </p:cNvPr>
          <p:cNvSpPr txBox="1"/>
          <p:nvPr/>
        </p:nvSpPr>
        <p:spPr>
          <a:xfrm>
            <a:off x="381000" y="905812"/>
            <a:ext cx="4824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4)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SensorData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테이블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MacAddress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외래키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설정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A5809C-1958-66BA-4C8B-B1C53CEB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4" y="1444421"/>
            <a:ext cx="609685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240D9-46EB-67E7-8DBB-D97137720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758BB6-2784-EE75-A3D7-CA5D5832C66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(1) SSMS Table 2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40D80-EA88-9402-1FEC-FBC7DD240B09}"/>
              </a:ext>
            </a:extLst>
          </p:cNvPr>
          <p:cNvSpPr txBox="1"/>
          <p:nvPr/>
        </p:nvSpPr>
        <p:spPr>
          <a:xfrm>
            <a:off x="323850" y="1092330"/>
            <a:ext cx="4038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5)  BLE </a:t>
            </a:r>
            <a:r>
              <a:rPr lang="ko-KR" altLang="en-US" sz="1600" dirty="0">
                <a:latin typeface="+mn-ea"/>
              </a:rPr>
              <a:t>단말기 등록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SSMS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테이블 편집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2859F-EDC9-44BA-5B2E-3B273CCD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94" y="1495539"/>
            <a:ext cx="6500481" cy="108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B0E48-B8A5-FCD8-3FD5-48DD335210C5}"/>
              </a:ext>
            </a:extLst>
          </p:cNvPr>
          <p:cNvSpPr txBox="1"/>
          <p:nvPr/>
        </p:nvSpPr>
        <p:spPr>
          <a:xfrm>
            <a:off x="638175" y="2911310"/>
            <a:ext cx="561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현장에서는 단말기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주소를 등록하는 별도의 프로그램 필요</a:t>
            </a:r>
          </a:p>
        </p:txBody>
      </p:sp>
    </p:spTree>
    <p:extLst>
      <p:ext uri="{BB962C8B-B14F-4D97-AF65-F5344CB8AC3E}">
        <p14:creationId xmlns:p14="http://schemas.microsoft.com/office/powerpoint/2010/main" val="328925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6547-BA06-2B1B-59D9-EF38C5D1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2B632A-13FF-A736-3809-D085E46AFBC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80134-B23B-B769-EB8F-B35C1CED40A6}"/>
              </a:ext>
            </a:extLst>
          </p:cNvPr>
          <p:cNvSpPr txBox="1"/>
          <p:nvPr/>
        </p:nvSpPr>
        <p:spPr>
          <a:xfrm>
            <a:off x="235131" y="848289"/>
            <a:ext cx="2973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WinForm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SplitContainer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60FBC-ABCB-7721-1A81-3E54D6F4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25" y="740465"/>
            <a:ext cx="3357876" cy="203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9DC09A-59CC-7544-AD2B-CDCF2B32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25" y="3080648"/>
            <a:ext cx="4655135" cy="303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B8294-2517-5BA1-CC5B-F7D6686FB155}"/>
              </a:ext>
            </a:extLst>
          </p:cNvPr>
          <p:cNvSpPr txBox="1"/>
          <p:nvPr/>
        </p:nvSpPr>
        <p:spPr>
          <a:xfrm>
            <a:off x="435156" y="3353364"/>
            <a:ext cx="2615716" cy="72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Panel1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listBox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Panel2 = </a:t>
            </a:r>
            <a:r>
              <a:rPr lang="en-US" altLang="ko-KR" sz="1600" dirty="0" err="1">
                <a:latin typeface="+mn-ea"/>
              </a:rPr>
              <a:t>dataGridView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98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B0CBA-073B-8BD1-80E0-E8C0F163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398004-A2A6-33DC-9134-13D272580E2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(1)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온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습도 센서 통신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Protocol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2575-21D2-9BDC-D78D-7FED84963E74}"/>
              </a:ext>
            </a:extLst>
          </p:cNvPr>
          <p:cNvSpPr txBox="1"/>
          <p:nvPr/>
        </p:nvSpPr>
        <p:spPr>
          <a:xfrm>
            <a:off x="308172" y="945555"/>
            <a:ext cx="1162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Advertised</a:t>
            </a:r>
            <a:r>
              <a:rPr lang="ko-KR" altLang="en-US" dirty="0"/>
              <a:t> </a:t>
            </a:r>
            <a:r>
              <a:rPr lang="ko-KR" altLang="en-US" dirty="0" err="1"/>
              <a:t>Device</a:t>
            </a:r>
            <a:r>
              <a:rPr lang="ko-KR" altLang="en-US" dirty="0"/>
              <a:t>: </a:t>
            </a:r>
            <a:r>
              <a:rPr lang="ko-KR" altLang="en-US" dirty="0" err="1"/>
              <a:t>Name</a:t>
            </a:r>
            <a:r>
              <a:rPr lang="ko-KR" altLang="en-US" dirty="0"/>
              <a:t>: </a:t>
            </a:r>
            <a:r>
              <a:rPr lang="ko-KR" altLang="en-US" dirty="0" err="1"/>
              <a:t>sps</a:t>
            </a:r>
            <a:r>
              <a:rPr lang="ko-KR" altLang="en-US" dirty="0"/>
              <a:t>, </a:t>
            </a:r>
            <a:r>
              <a:rPr lang="ko-KR" altLang="en-US" dirty="0" err="1"/>
              <a:t>Address</a:t>
            </a:r>
            <a:r>
              <a:rPr lang="ko-KR" altLang="en-US" dirty="0"/>
              <a:t>: fb:3f:8f:97:09:57, </a:t>
            </a:r>
            <a:r>
              <a:rPr lang="ko-KR" altLang="en-US" dirty="0" err="1"/>
              <a:t>manufacturer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: 6b09f70c0106095408,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86111-A12A-63EA-A463-0D401155173C}"/>
              </a:ext>
            </a:extLst>
          </p:cNvPr>
          <p:cNvSpPr txBox="1"/>
          <p:nvPr/>
        </p:nvSpPr>
        <p:spPr>
          <a:xfrm>
            <a:off x="308172" y="131675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manufacturer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: 6b09f70c0106095408,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7649C-31FA-8E70-807F-7D1B9A9200F8}"/>
              </a:ext>
            </a:extLst>
          </p:cNvPr>
          <p:cNvSpPr txBox="1"/>
          <p:nvPr/>
        </p:nvSpPr>
        <p:spPr>
          <a:xfrm>
            <a:off x="2303894" y="1900095"/>
            <a:ext cx="609420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dirty="0"/>
              <a:t>6b09</a:t>
            </a:r>
            <a:r>
              <a:rPr lang="ko-KR" altLang="en-US" dirty="0"/>
              <a:t>   </a:t>
            </a:r>
            <a:r>
              <a:rPr lang="ko-KR" altLang="en-US" u="sng" dirty="0"/>
              <a:t>f70c</a:t>
            </a:r>
            <a:r>
              <a:rPr lang="ko-KR" altLang="en-US" dirty="0"/>
              <a:t>    01 0609 54 08, </a:t>
            </a:r>
            <a:endParaRPr lang="en-US" altLang="ko-KR" dirty="0"/>
          </a:p>
          <a:p>
            <a:r>
              <a:rPr lang="ko-KR" altLang="en-US" sz="1600" b="1" dirty="0">
                <a:solidFill>
                  <a:srgbClr val="0033CC"/>
                </a:solidFill>
              </a:rPr>
              <a:t>온도     습도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4393-B7B0-EEC2-560A-7DF73A63DE20}"/>
              </a:ext>
            </a:extLst>
          </p:cNvPr>
          <p:cNvSpPr txBox="1"/>
          <p:nvPr/>
        </p:nvSpPr>
        <p:spPr>
          <a:xfrm>
            <a:off x="2303894" y="2782669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 </a:t>
            </a:r>
            <a:r>
              <a:rPr lang="en-US" altLang="ko-KR" dirty="0"/>
              <a:t>:   6b09 = 0x096b = 2411 </a:t>
            </a:r>
            <a:r>
              <a:rPr lang="en-US" altLang="ko-KR" dirty="0">
                <a:sym typeface="Wingdings" panose="05000000000000000000" pitchFamily="2" charset="2"/>
              </a:rPr>
              <a:t> 24.11℃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습도 </a:t>
            </a:r>
            <a:r>
              <a:rPr lang="en-US" altLang="ko-KR" dirty="0">
                <a:sym typeface="Wingdings" panose="05000000000000000000" pitchFamily="2" charset="2"/>
              </a:rPr>
              <a:t>:   f70c  = 0x0cf7  = 3319  33.19%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09AB5C-15BB-03A9-1452-CD8E3999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10490" y="4631150"/>
            <a:ext cx="2350290" cy="17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E4DC-23DE-7803-6BE3-A2A6DA41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4D50E5-2412-BB1B-6AFB-1C96B1445AE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(1/7)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08477-2572-B245-78D1-2EA4216423E5}"/>
              </a:ext>
            </a:extLst>
          </p:cNvPr>
          <p:cNvSpPr txBox="1"/>
          <p:nvPr/>
        </p:nvSpPr>
        <p:spPr>
          <a:xfrm>
            <a:off x="200025" y="745510"/>
            <a:ext cx="1199197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System.Net.Sockets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Newtonsoft.Json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System.Diagnostics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EnvMonitor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SensorDB;uid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3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C5FEB-9A34-CE7E-EC06-5A065F59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64AD95-C206-EF39-8F74-11CDB12182E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(2/7)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EE553-2337-F7B4-F4A7-7E43A66AB37D}"/>
              </a:ext>
            </a:extLst>
          </p:cNvPr>
          <p:cNvSpPr txBox="1"/>
          <p:nvPr/>
        </p:nvSpPr>
        <p:spPr>
          <a:xfrm>
            <a:off x="200025" y="745510"/>
            <a:ext cx="1199197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dataGridView1.ColumnCount = 4;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dataGridView1.Columns[0].Name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"Temperature (°C)"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dataGridView1.Columns[1].Name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"Humidity (%)"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dataGridView1.Columns[2].Name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"Receive 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dataGridView1.Columns[3].Name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"MAC Address"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dataGridView1.AutoSizeColumnsMode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DataGridViewAutoSizeColumnsMode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event handler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등록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Listbox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선택 항목이 바뀌면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listBox1.SelectedIndexChanged()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메서드 호출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listBox1.SelectedIndexChanged += ListBox1_SelectedIndexChanged;  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StartTcpServer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listenerThread.IsBackground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listenerThread.Start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StartTcpServer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.Any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client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thread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HandleClient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(client));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// client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수만큼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HandeClient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 thread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thread.IsBackground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74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32265-7194-A78E-54DA-C3EB41ED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5D9947-080C-5129-BE60-D3763DFA5851}"/>
              </a:ext>
            </a:extLst>
          </p:cNvPr>
          <p:cNvSpPr/>
          <p:nvPr/>
        </p:nvSpPr>
        <p:spPr>
          <a:xfrm>
            <a:off x="6096000" y="0"/>
            <a:ext cx="6096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(3/7)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B5B51-9478-3DE1-3B91-6E7580C9FBAC}"/>
              </a:ext>
            </a:extLst>
          </p:cNvPr>
          <p:cNvSpPr txBox="1"/>
          <p:nvPr/>
        </p:nvSpPr>
        <p:spPr>
          <a:xfrm>
            <a:off x="100012" y="0"/>
            <a:ext cx="11991975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HandleClient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client)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stream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reader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StreamReader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(stream,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.UTF8))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line;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((line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reader.ReadLine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JsonConvert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.DeserializeObject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&gt;(line);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JSON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SensorData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형으로 변환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data.ReceiveTime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 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multi thread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환경에서 다른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접근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X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(data);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SaveToDatabase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(data);           // Save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Database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               // background thread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컨트롤 직접 수정 못하므로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                               //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이 코드를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UI thread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로 보냄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(!listBox1.Items.Contains(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        //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listBox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들어온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주소가 없다면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listBox1.Items.Add(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              // Mac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 추가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(listBox1.SelectedItem?.ToString() ==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 //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listBox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주소가 선택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AddDataToGrid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(data);                            //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해당 데이터를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표시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{ }       //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에러가 발생하면 아무것도 하지 않고 무시하고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지나감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프로그램 중단 방지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99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FBD5F-FE98-0E92-C480-B6790AD5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50C8FD-704A-4B20-00D1-2A91E1F478D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(4/7)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36B72-3B29-22FE-44EA-87BB28793C38}"/>
              </a:ext>
            </a:extLst>
          </p:cNvPr>
          <p:cNvSpPr txBox="1"/>
          <p:nvPr/>
        </p:nvSpPr>
        <p:spPr>
          <a:xfrm>
            <a:off x="200025" y="745510"/>
            <a:ext cx="1199197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it-IT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it-IT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AddDataToGrid(</a:t>
            </a:r>
            <a:r>
              <a:rPr lang="it-IT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dataGridView1.Rows.Add(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data.Temp.ToString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data.Humi.ToString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data.ReceiveTime.ToString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yyyy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-MM-dd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HH:mm:ss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ListBox1_SelectedIndexChanged(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listBox1.SelectedItem.ToString();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dataGridView1.Rows.Clear();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sensorDataList.Where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AddDataToGrid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(data);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7383A-984A-D257-0588-DB13D1BA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500124-6B5A-E6D7-29BB-16F0555FCE0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(5/7)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372CD-CB94-EB3B-D5A8-EBDF49C0BC0C}"/>
              </a:ext>
            </a:extLst>
          </p:cNvPr>
          <p:cNvSpPr txBox="1"/>
          <p:nvPr/>
        </p:nvSpPr>
        <p:spPr>
          <a:xfrm>
            <a:off x="200025" y="656492"/>
            <a:ext cx="11991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SaveToDatabase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tblDevices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에서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 확인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MacAddress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해당하는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를 가져옴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spc="-4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spc="-4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checkMacCmd</a:t>
            </a:r>
            <a:r>
              <a:rPr lang="en-US" altLang="ko-KR" sz="14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spc="-4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spc="-4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spc="-4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</a:t>
            </a:r>
            <a:r>
              <a:rPr lang="en-US" altLang="ko-KR" sz="1400" spc="-4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400" spc="-4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FROM </a:t>
            </a:r>
            <a:r>
              <a:rPr lang="en-US" altLang="ko-KR" sz="1400" spc="-4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tblDevices</a:t>
            </a:r>
            <a:r>
              <a:rPr lang="en-US" altLang="ko-KR" sz="1400" spc="-4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WHERE </a:t>
            </a:r>
            <a:r>
              <a:rPr lang="en-US" altLang="ko-KR" sz="1400" spc="-4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MacAddress</a:t>
            </a:r>
            <a:r>
              <a:rPr lang="en-US" altLang="ko-KR" sz="1400" spc="-4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@mac"</a:t>
            </a:r>
            <a:r>
              <a:rPr lang="en-US" altLang="ko-KR" sz="14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checkMacCmd.Parameters.AddWithValue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"@mac"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result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checkMacCmd.ExecuteScalar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     //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값 반환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MAC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주소가 없으면 데이터를 무시하고 종료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(result ==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"Not registered in DB."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Debug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$"MAC address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not found. Data will be ignored."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tblDevices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존재하는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주소의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가져오기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)result;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tblSensorData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센서 데이터 삽입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insertSensorCmd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tblSensorData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MacAddress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Temperature, Humidity,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ReceivedTime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VALUES (@mac, </a:t>
            </a:r>
          </a:p>
          <a:p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                @temp, @humi, @time)"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91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D8910-D2FA-3D96-6873-316D1894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BFD9C8-7B61-A6F5-3924-DB168B7CD6D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(6/7)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4B3BB-8B97-887F-B8F8-21EE9ACE4AC1}"/>
              </a:ext>
            </a:extLst>
          </p:cNvPr>
          <p:cNvSpPr txBox="1"/>
          <p:nvPr/>
        </p:nvSpPr>
        <p:spPr>
          <a:xfrm>
            <a:off x="200025" y="808892"/>
            <a:ext cx="119919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insertSensorCmd.Parameters.AddWithValue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"@mac"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MacAddress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삽입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insertSensorCmd.Parameters.AddWithValue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"@temp"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data.Temp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insertSensorCmd.Parameters.AddWithValue(</a:t>
            </a:r>
            <a:r>
              <a:rPr lang="it-IT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"@humi"</a:t>
            </a:r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data.Humi);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insertSensorCmd.Parameters.AddWithValue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data.ReceiveTime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rowsAffected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insertSensorCmd.ExecuteNonQuery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Debug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$"Inserted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rowsAffected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rows for MAC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data.Mac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Debug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$"SQL error: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ex.Number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Debug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$"Unexpected error during database operation: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60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1089-8B7C-AEBE-F3BE-32BEA41B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6096-E4A0-ED9C-2CA5-293057771B5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Code  (7/7)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9A21A-E005-759E-6517-EDB8A2C67E21}"/>
              </a:ext>
            </a:extLst>
          </p:cNvPr>
          <p:cNvSpPr txBox="1"/>
          <p:nvPr/>
        </p:nvSpPr>
        <p:spPr>
          <a:xfrm>
            <a:off x="200025" y="656492"/>
            <a:ext cx="119919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SensorData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"mac"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Mac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"temp"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[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JsonIgnore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9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BE27-AB35-6223-8680-913AC715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3F4C03-FE14-0A6C-D418-17EFBE0E6AE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3. TCP Program 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AB0C4-8269-D145-6004-60E24306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6" y="733195"/>
            <a:ext cx="10231278" cy="3296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751E01-3623-78F2-29E0-214BF880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16" y="4106008"/>
            <a:ext cx="4601217" cy="27340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623D8-0981-2D79-3809-BCE10E35E7B8}"/>
              </a:ext>
            </a:extLst>
          </p:cNvPr>
          <p:cNvSpPr txBox="1"/>
          <p:nvPr/>
        </p:nvSpPr>
        <p:spPr>
          <a:xfrm>
            <a:off x="299716" y="427745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SSMS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DB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저장 데이터 확인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80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12A2B-4AE4-E6C0-2E64-F160D618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7D223-F097-D306-C1DA-0FAAE32BFC2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(2) Coding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011C0-6929-3C51-2CED-058C13499DBC}"/>
              </a:ext>
            </a:extLst>
          </p:cNvPr>
          <p:cNvSpPr txBox="1"/>
          <p:nvPr/>
        </p:nvSpPr>
        <p:spPr>
          <a:xfrm>
            <a:off x="133350" y="752475"/>
            <a:ext cx="7428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BLE </a:t>
            </a:r>
            <a:r>
              <a:rPr lang="ko-KR" altLang="en-US" sz="1600" dirty="0">
                <a:latin typeface="+mn-ea"/>
              </a:rPr>
              <a:t>온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습도 단말기에서 </a:t>
            </a:r>
            <a:r>
              <a:rPr lang="en-US" altLang="ko-KR" sz="1600" dirty="0">
                <a:latin typeface="+mn-ea"/>
              </a:rPr>
              <a:t>MAC </a:t>
            </a:r>
            <a:r>
              <a:rPr lang="ko-KR" altLang="en-US" sz="1600" dirty="0">
                <a:latin typeface="+mn-ea"/>
              </a:rPr>
              <a:t>주소와 온도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습도 값만 추출하여 변수로 저장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MAC </a:t>
            </a:r>
            <a:r>
              <a:rPr lang="ko-KR" altLang="en-US" sz="1600" dirty="0">
                <a:latin typeface="+mn-ea"/>
              </a:rPr>
              <a:t>주소에서 </a:t>
            </a:r>
            <a:r>
              <a:rPr lang="en-US" altLang="ko-KR" sz="1600" dirty="0">
                <a:latin typeface="+mn-ea"/>
              </a:rPr>
              <a:t>‘:’</a:t>
            </a:r>
            <a:r>
              <a:rPr lang="ko-KR" altLang="en-US" sz="1600" dirty="0">
                <a:latin typeface="+mn-ea"/>
              </a:rPr>
              <a:t>는 삭제해준다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019575-1E1B-8FD2-1F1F-063C84C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6" y="1433233"/>
            <a:ext cx="3172268" cy="42011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91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37563-34CC-64B0-D51D-ACA4F9537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B52C61-E2AC-91CC-246E-1CF0415CD97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(2) Coding  1/4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09586-625B-360B-69B0-BDF9C5DED8DE}"/>
              </a:ext>
            </a:extLst>
          </p:cNvPr>
          <p:cNvSpPr txBox="1"/>
          <p:nvPr/>
        </p:nvSpPr>
        <p:spPr>
          <a:xfrm>
            <a:off x="116681" y="758488"/>
            <a:ext cx="1086564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BLEUtils.h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BLEScan.h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#include &lt;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BLEAdvertisedDevice.h</a:t>
            </a:r>
            <a:r>
              <a:rPr lang="ko-KR" altLang="en-US" sz="1400" dirty="0">
                <a:latin typeface="Consolas" panose="020B0609020204030204" pitchFamily="49" charset="0"/>
              </a:rPr>
              <a:t>&gt;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scanTime</a:t>
            </a:r>
            <a:r>
              <a:rPr lang="ko-KR" altLang="en-US" sz="1400" dirty="0">
                <a:latin typeface="Consolas" panose="020B0609020204030204" pitchFamily="49" charset="0"/>
              </a:rPr>
              <a:t> = 5; // </a:t>
            </a:r>
            <a:r>
              <a:rPr lang="ko-KR" altLang="en-US" sz="1400" dirty="0" err="1">
                <a:latin typeface="Consolas" panose="020B0609020204030204" pitchFamily="49" charset="0"/>
              </a:rPr>
              <a:t>in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seconds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BLEScan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;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String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[4];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[4];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uint32_t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uint8_t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c)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'0' &amp;&amp; c &lt;= '9')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'0';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&amp;&amp; c &lt;= '</a:t>
            </a:r>
            <a:r>
              <a:rPr lang="ko-KR" altLang="en-US" sz="1400" dirty="0" err="1">
                <a:latin typeface="Consolas" panose="020B0609020204030204" pitchFamily="49" charset="0"/>
              </a:rPr>
              <a:t>F</a:t>
            </a:r>
            <a:r>
              <a:rPr lang="ko-KR" altLang="en-US" sz="1400" dirty="0">
                <a:latin typeface="Consolas" panose="020B0609020204030204" pitchFamily="49" charset="0"/>
              </a:rPr>
              <a:t>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+ 10;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(c &gt;=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&amp;&amp; c &lt;= '</a:t>
            </a:r>
            <a:r>
              <a:rPr lang="ko-KR" altLang="en-US" sz="1400" dirty="0" err="1">
                <a:latin typeface="Consolas" panose="020B0609020204030204" pitchFamily="49" charset="0"/>
              </a:rPr>
              <a:t>f</a:t>
            </a:r>
            <a:r>
              <a:rPr lang="ko-KR" altLang="en-US" sz="1400" dirty="0">
                <a:latin typeface="Consolas" panose="020B0609020204030204" pitchFamily="49" charset="0"/>
              </a:rPr>
              <a:t>')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c - '</a:t>
            </a:r>
            <a:r>
              <a:rPr lang="ko-KR" altLang="en-US" sz="1400" dirty="0" err="1"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latin typeface="Consolas" panose="020B0609020204030204" pitchFamily="49" charset="0"/>
              </a:rPr>
              <a:t>' + 10;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 변환 불가한 문자입니다.");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return</a:t>
            </a:r>
            <a:r>
              <a:rPr lang="ko-KR" altLang="en-US" sz="1400" dirty="0">
                <a:latin typeface="Consolas" panose="020B0609020204030204" pitchFamily="49" charset="0"/>
              </a:rPr>
              <a:t> 0;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0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DF7C0-39F0-F5E1-D8EE-A11380AB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0664C8-F4EE-44E3-DC5E-10954F725C9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(2) Coding 2/4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93E1B-D028-2B19-C92A-F3A05D7CC22D}"/>
              </a:ext>
            </a:extLst>
          </p:cNvPr>
          <p:cNvSpPr txBox="1"/>
          <p:nvPr/>
        </p:nvSpPr>
        <p:spPr>
          <a:xfrm>
            <a:off x="116681" y="656492"/>
            <a:ext cx="1086564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MyAdvertisedDeviceCallbacks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 err="1">
                <a:latin typeface="Consolas" panose="020B0609020204030204" pitchFamily="49" charset="0"/>
              </a:rPr>
              <a:t>public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void </a:t>
            </a:r>
            <a:r>
              <a:rPr lang="ko-KR" altLang="en-US" sz="1400" dirty="0" err="1">
                <a:latin typeface="Consolas" panose="020B0609020204030204" pitchFamily="49" charset="0"/>
              </a:rPr>
              <a:t>onResult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BLEAdvertisedDevice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</a:t>
            </a:r>
            <a:r>
              <a:rPr lang="ko-KR" altLang="en-US" sz="1400" dirty="0">
                <a:latin typeface="Consolas" panose="020B0609020204030204" pitchFamily="49" charset="0"/>
              </a:rPr>
              <a:t>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advertisedDevice.toString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c_str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advertisedDevice.getAddress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toString</a:t>
            </a:r>
            <a:r>
              <a:rPr lang="ko-KR" altLang="en-US" sz="1400" dirty="0">
                <a:latin typeface="Consolas" panose="020B0609020204030204" pitchFamily="49" charset="0"/>
              </a:rPr>
              <a:t>().</a:t>
            </a:r>
            <a:r>
              <a:rPr lang="ko-KR" altLang="en-US" sz="1400" dirty="0" err="1">
                <a:latin typeface="Consolas" panose="020B0609020204030204" pitchFamily="49" charset="0"/>
              </a:rPr>
              <a:t>c_str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strstr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BlePacket</a:t>
            </a:r>
            <a:r>
              <a:rPr lang="ko-KR" altLang="en-US" sz="1400" dirty="0">
                <a:latin typeface="Consolas" panose="020B0609020204030204" pitchFamily="49" charset="0"/>
              </a:rPr>
              <a:t>, "</a:t>
            </a:r>
            <a:r>
              <a:rPr lang="ko-KR" altLang="en-US" sz="1400" dirty="0" err="1">
                <a:latin typeface="Consolas" panose="020B0609020204030204" pitchFamily="49" charset="0"/>
              </a:rPr>
              <a:t>sps</a:t>
            </a:r>
            <a:r>
              <a:rPr lang="ko-KR" alt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 != NULL){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("BLE </a:t>
            </a:r>
            <a:r>
              <a:rPr lang="ko-KR" altLang="en-US" sz="1400" dirty="0" err="1"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latin typeface="Consolas" panose="020B0609020204030204" pitchFamily="49" charset="0"/>
              </a:rPr>
              <a:t> : %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 , 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String </a:t>
            </a:r>
            <a:r>
              <a:rPr lang="ko-KR" altLang="en-US" sz="1400" dirty="0" err="1"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latin typeface="Consolas" panose="020B0609020204030204" pitchFamily="49" charset="0"/>
              </a:rPr>
              <a:t> = "";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=0;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BleAddress.length</a:t>
            </a:r>
            <a:r>
              <a:rPr lang="ko-KR" altLang="en-US" sz="1400" dirty="0">
                <a:latin typeface="Consolas" panose="020B0609020204030204" pitchFamily="49" charset="0"/>
              </a:rPr>
              <a:t>();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++){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BleAddress.charAt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) != ':')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latin typeface="Consolas" panose="020B0609020204030204" pitchFamily="49" charset="0"/>
              </a:rPr>
              <a:t> += </a:t>
            </a:r>
            <a:r>
              <a:rPr lang="ko-KR" altLang="en-US" sz="1400" dirty="0" err="1">
                <a:latin typeface="Consolas" panose="020B0609020204030204" pitchFamily="49" charset="0"/>
              </a:rPr>
              <a:t>BleAddress.charAt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("BLE </a:t>
            </a:r>
            <a:r>
              <a:rPr lang="ko-KR" altLang="en-US" sz="1400" dirty="0" err="1">
                <a:latin typeface="Consolas" panose="020B0609020204030204" pitchFamily="49" charset="0"/>
              </a:rPr>
              <a:t>Address</a:t>
            </a:r>
            <a:r>
              <a:rPr lang="ko-KR" altLang="en-US" sz="1400" dirty="0">
                <a:latin typeface="Consolas" panose="020B0609020204030204" pitchFamily="49" charset="0"/>
              </a:rPr>
              <a:t>: %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 , </a:t>
            </a:r>
            <a:r>
              <a:rPr lang="ko-KR" altLang="en-US" sz="1400" dirty="0" err="1">
                <a:latin typeface="Consolas" panose="020B0609020204030204" pitchFamily="49" charset="0"/>
              </a:rPr>
              <a:t>cleanMac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strstr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deviceName</a:t>
            </a:r>
            <a:r>
              <a:rPr lang="ko-KR" altLang="en-US" sz="1400" dirty="0">
                <a:latin typeface="Consolas" panose="020B0609020204030204" pitchFamily="49" charset="0"/>
              </a:rPr>
              <a:t>, "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:");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 != NULL){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[0]=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[8]);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[1]=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[9]);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[2]=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[6]);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[3]=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[7]);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[0]&lt;&lt;12)|(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[1]&lt;&lt;8)|(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[2]&lt;&lt;4)|(</a:t>
            </a:r>
            <a:r>
              <a:rPr lang="ko-KR" altLang="en-US" sz="1400" dirty="0" err="1">
                <a:latin typeface="Consolas" panose="020B0609020204030204" pitchFamily="49" charset="0"/>
              </a:rPr>
              <a:t>tempData</a:t>
            </a:r>
            <a:r>
              <a:rPr lang="ko-KR" altLang="en-US" sz="1400" dirty="0">
                <a:latin typeface="Consolas" panose="020B0609020204030204" pitchFamily="49" charset="0"/>
              </a:rPr>
              <a:t>[3]);      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)(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* 0.01);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</a:t>
            </a:r>
            <a:r>
              <a:rPr lang="ko-KR" altLang="en-US" sz="1400" dirty="0">
                <a:latin typeface="Consolas" panose="020B0609020204030204" pitchFamily="49" charset="0"/>
              </a:rPr>
              <a:t> = %.1f 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</a:t>
            </a:r>
            <a:r>
              <a:rPr lang="ko-KR" altLang="en-US" sz="1400" dirty="0" err="1">
                <a:latin typeface="Consolas" panose="020B0609020204030204" pitchFamily="49" charset="0"/>
              </a:rPr>
              <a:t>temperaturef</a:t>
            </a:r>
            <a:r>
              <a:rPr lang="ko-KR" altLang="en-US" sz="1400" dirty="0">
                <a:latin typeface="Consolas" panose="020B0609020204030204" pitchFamily="49" charset="0"/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323567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5B27-47B6-2C11-1E31-B7D1BC73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951F13-4D0B-2A50-71F5-4F939E2BF65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(2) Coding  3/4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8763B-09D5-D8F7-DEF6-80CC51F55367}"/>
              </a:ext>
            </a:extLst>
          </p:cNvPr>
          <p:cNvSpPr txBox="1"/>
          <p:nvPr/>
        </p:nvSpPr>
        <p:spPr>
          <a:xfrm>
            <a:off x="116681" y="758488"/>
            <a:ext cx="1086564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[0]=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[12]);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[1]=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[13]);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[2]=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[10]);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[3]= </a:t>
            </a:r>
            <a:r>
              <a:rPr lang="ko-KR" altLang="en-US" sz="1400" dirty="0" err="1">
                <a:latin typeface="Consolas" panose="020B0609020204030204" pitchFamily="49" charset="0"/>
              </a:rPr>
              <a:t>atohex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FactData</a:t>
            </a:r>
            <a:r>
              <a:rPr lang="ko-KR" altLang="en-US" sz="1400" dirty="0">
                <a:latin typeface="Consolas" panose="020B0609020204030204" pitchFamily="49" charset="0"/>
              </a:rPr>
              <a:t>[11]);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[0]&lt;&lt;12)|(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[1]&lt;&lt;8)|(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[2]&lt;&lt;4)|(</a:t>
            </a:r>
            <a:r>
              <a:rPr lang="ko-KR" altLang="en-US" sz="1400" dirty="0" err="1">
                <a:latin typeface="Consolas" panose="020B0609020204030204" pitchFamily="49" charset="0"/>
              </a:rPr>
              <a:t>humiData</a:t>
            </a:r>
            <a:r>
              <a:rPr lang="ko-KR" altLang="en-US" sz="1400" dirty="0">
                <a:latin typeface="Consolas" panose="020B0609020204030204" pitchFamily="49" charset="0"/>
              </a:rPr>
              <a:t>[3]);     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 = (</a:t>
            </a:r>
            <a:r>
              <a:rPr lang="ko-KR" altLang="en-US" sz="1400" dirty="0" err="1">
                <a:latin typeface="Consolas" panose="020B0609020204030204" pitchFamily="49" charset="0"/>
              </a:rPr>
              <a:t>float</a:t>
            </a:r>
            <a:r>
              <a:rPr lang="ko-KR" altLang="en-US" sz="1400" dirty="0">
                <a:latin typeface="Consolas" panose="020B0609020204030204" pitchFamily="49" charset="0"/>
              </a:rPr>
              <a:t>)(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* 0.01);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Serial.printf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humidity</a:t>
            </a:r>
            <a:r>
              <a:rPr lang="ko-KR" altLang="en-US" sz="1400" dirty="0">
                <a:latin typeface="Consolas" panose="020B0609020204030204" pitchFamily="49" charset="0"/>
              </a:rPr>
              <a:t> = %.1f\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</a:t>
            </a:r>
            <a:r>
              <a:rPr lang="ko-KR" altLang="en-US" sz="1400" dirty="0" err="1">
                <a:latin typeface="Consolas" panose="020B0609020204030204" pitchFamily="49" charset="0"/>
              </a:rPr>
              <a:t>humidityf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}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};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setup</a:t>
            </a:r>
            <a:r>
              <a:rPr lang="ko-KR" altLang="en-US" sz="1400" dirty="0">
                <a:latin typeface="Consolas" panose="020B0609020204030204" pitchFamily="49" charset="0"/>
              </a:rPr>
              <a:t>()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Serial.begin</a:t>
            </a:r>
            <a:r>
              <a:rPr lang="ko-KR" altLang="en-US" sz="1400" dirty="0">
                <a:latin typeface="Consolas" panose="020B0609020204030204" pitchFamily="49" charset="0"/>
              </a:rPr>
              <a:t>(115200);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Scanning</a:t>
            </a:r>
            <a:r>
              <a:rPr lang="ko-KR" altLang="en-US" sz="1400" dirty="0">
                <a:latin typeface="Consolas" panose="020B0609020204030204" pitchFamily="49" charset="0"/>
              </a:rPr>
              <a:t>...");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</a:t>
            </a:r>
            <a:r>
              <a:rPr lang="ko-KR" altLang="en-US" sz="1400" dirty="0">
                <a:latin typeface="Consolas" panose="020B0609020204030204" pitchFamily="49" charset="0"/>
              </a:rPr>
              <a:t>::</a:t>
            </a:r>
            <a:r>
              <a:rPr lang="ko-KR" altLang="en-US" sz="1400" dirty="0" err="1">
                <a:latin typeface="Consolas" panose="020B0609020204030204" pitchFamily="49" charset="0"/>
              </a:rPr>
              <a:t>init</a:t>
            </a:r>
            <a:r>
              <a:rPr lang="ko-KR" altLang="en-US" sz="1400" dirty="0">
                <a:latin typeface="Consolas" panose="020B0609020204030204" pitchFamily="49" charset="0"/>
              </a:rPr>
              <a:t>("");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BLEDevice</a:t>
            </a:r>
            <a:r>
              <a:rPr lang="ko-KR" altLang="en-US" sz="1400" dirty="0">
                <a:latin typeface="Consolas" panose="020B0609020204030204" pitchFamily="49" charset="0"/>
              </a:rPr>
              <a:t>::</a:t>
            </a:r>
            <a:r>
              <a:rPr lang="ko-KR" altLang="en-US" sz="1400" dirty="0" err="1">
                <a:latin typeface="Consolas" panose="020B0609020204030204" pitchFamily="49" charset="0"/>
              </a:rPr>
              <a:t>getScan</a:t>
            </a:r>
            <a:r>
              <a:rPr lang="ko-KR" altLang="en-US" sz="1400" dirty="0">
                <a:latin typeface="Consolas" panose="020B0609020204030204" pitchFamily="49" charset="0"/>
              </a:rPr>
              <a:t>(); //</a:t>
            </a:r>
            <a:r>
              <a:rPr lang="ko-KR" altLang="en-US" sz="1400" dirty="0" err="1">
                <a:latin typeface="Consolas" panose="020B0609020204030204" pitchFamily="49" charset="0"/>
              </a:rPr>
              <a:t>create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MyAdvertisedDeviceCallbacks</a:t>
            </a:r>
            <a:r>
              <a:rPr lang="ko-KR" altLang="en-US" sz="1400" dirty="0">
                <a:latin typeface="Consolas" panose="020B0609020204030204" pitchFamily="49" charset="0"/>
              </a:rPr>
              <a:t>());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setActiveScan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); //</a:t>
            </a:r>
            <a:r>
              <a:rPr lang="ko-KR" altLang="en-US" sz="1400" dirty="0" err="1">
                <a:latin typeface="Consolas" panose="020B0609020204030204" pitchFamily="49" charset="0"/>
              </a:rPr>
              <a:t>active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uses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more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power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but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get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results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faster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setInterval</a:t>
            </a:r>
            <a:r>
              <a:rPr lang="ko-KR" altLang="en-US" sz="1400" dirty="0">
                <a:latin typeface="Consolas" panose="020B0609020204030204" pitchFamily="49" charset="0"/>
              </a:rPr>
              <a:t>(100);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setWindow</a:t>
            </a:r>
            <a:r>
              <a:rPr lang="ko-KR" altLang="en-US" sz="1400" dirty="0">
                <a:latin typeface="Consolas" panose="020B0609020204030204" pitchFamily="49" charset="0"/>
              </a:rPr>
              <a:t>(99); // </a:t>
            </a:r>
            <a:r>
              <a:rPr lang="ko-KR" altLang="en-US" sz="1400" dirty="0" err="1">
                <a:latin typeface="Consolas" panose="020B0609020204030204" pitchFamily="49" charset="0"/>
              </a:rPr>
              <a:t>less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equal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setInterval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value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}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0B18-68E3-0010-18EB-E22D7824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7CDAB9-583F-3AAC-DBDB-0BD81C33BF2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1. BLE Advertising (2) Coding  4/4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ED53-F935-3F34-3BFE-61D167977260}"/>
              </a:ext>
            </a:extLst>
          </p:cNvPr>
          <p:cNvSpPr txBox="1"/>
          <p:nvPr/>
        </p:nvSpPr>
        <p:spPr>
          <a:xfrm>
            <a:off x="116681" y="758488"/>
            <a:ext cx="108656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loop</a:t>
            </a:r>
            <a:r>
              <a:rPr lang="ko-KR" altLang="en-US" sz="1400" dirty="0">
                <a:latin typeface="Consolas" panose="020B0609020204030204" pitchFamily="49" charset="0"/>
              </a:rPr>
              <a:t>() {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 err="1">
                <a:latin typeface="Consolas" panose="020B0609020204030204" pitchFamily="49" charset="0"/>
              </a:rPr>
              <a:t>put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your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main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code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here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run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repeatedly</a:t>
            </a:r>
            <a:r>
              <a:rPr lang="ko-KR" altLang="en-US" sz="14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BLEScanResults</a:t>
            </a:r>
            <a:r>
              <a:rPr lang="ko-KR" altLang="en-US" sz="1400" dirty="0">
                <a:latin typeface="Consolas" panose="020B0609020204030204" pitchFamily="49" charset="0"/>
              </a:rPr>
              <a:t> *</a:t>
            </a:r>
            <a:r>
              <a:rPr lang="ko-KR" altLang="en-US" sz="1400" dirty="0" err="1">
                <a:latin typeface="Consolas" panose="020B0609020204030204" pitchFamily="49" charset="0"/>
              </a:rPr>
              <a:t>foundDevices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start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scanTime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400" dirty="0">
                <a:latin typeface="Consolas" panose="020B0609020204030204" pitchFamily="49" charset="0"/>
              </a:rPr>
              <a:t>("Devices </a:t>
            </a:r>
            <a:r>
              <a:rPr lang="ko-KR" altLang="en-US" sz="1400" dirty="0" err="1">
                <a:latin typeface="Consolas" panose="020B0609020204030204" pitchFamily="49" charset="0"/>
              </a:rPr>
              <a:t>found</a:t>
            </a:r>
            <a:r>
              <a:rPr lang="ko-KR" altLang="en-US" sz="1400" dirty="0">
                <a:latin typeface="Consolas" panose="020B0609020204030204" pitchFamily="49" charset="0"/>
              </a:rPr>
              <a:t>: 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foundDevices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getCount</a:t>
            </a:r>
            <a:r>
              <a:rPr lang="ko-KR" altLang="en-US" sz="1400" dirty="0">
                <a:latin typeface="Consolas" panose="020B0609020204030204" pitchFamily="49" charset="0"/>
              </a:rPr>
              <a:t>());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//</a:t>
            </a:r>
            <a:r>
              <a:rPr lang="ko-KR" altLang="en-US" sz="14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done</a:t>
            </a:r>
            <a:r>
              <a:rPr lang="ko-KR" altLang="en-US" sz="1400" dirty="0">
                <a:latin typeface="Consolas" panose="020B0609020204030204" pitchFamily="49" charset="0"/>
              </a:rPr>
              <a:t>!");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pBLEScan</a:t>
            </a:r>
            <a:r>
              <a:rPr lang="ko-KR" altLang="en-US" sz="1400" dirty="0">
                <a:latin typeface="Consolas" panose="020B0609020204030204" pitchFamily="49" charset="0"/>
              </a:rPr>
              <a:t>-&gt;</a:t>
            </a:r>
            <a:r>
              <a:rPr lang="ko-KR" altLang="en-US" sz="1400" dirty="0" err="1">
                <a:latin typeface="Consolas" panose="020B0609020204030204" pitchFamily="49" charset="0"/>
              </a:rPr>
              <a:t>clearResults</a:t>
            </a:r>
            <a:r>
              <a:rPr lang="ko-KR" altLang="en-US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 err="1">
                <a:latin typeface="Consolas" panose="020B0609020204030204" pitchFamily="49" charset="0"/>
              </a:rPr>
              <a:t>delete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results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fromBLEScan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buffer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to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release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memory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</a:t>
            </a:r>
            <a:r>
              <a:rPr lang="ko-KR" altLang="en-US" sz="1400" dirty="0" err="1">
                <a:latin typeface="Consolas" panose="020B0609020204030204" pitchFamily="49" charset="0"/>
              </a:rPr>
              <a:t>delay</a:t>
            </a:r>
            <a:r>
              <a:rPr lang="ko-KR" altLang="en-US" sz="1400" dirty="0">
                <a:latin typeface="Consolas" panose="020B0609020204030204" pitchFamily="49" charset="0"/>
              </a:rPr>
              <a:t>(2000); 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04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7EB0-F892-41E2-AD2C-376F64B5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D8FD16-B470-EBDE-1AFC-B546B3EC17B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2. </a:t>
            </a:r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WiFi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AA8F5-03B6-2AE9-2493-DBCC6C516164}"/>
              </a:ext>
            </a:extLst>
          </p:cNvPr>
          <p:cNvSpPr txBox="1"/>
          <p:nvPr/>
        </p:nvSpPr>
        <p:spPr>
          <a:xfrm>
            <a:off x="190123" y="851026"/>
            <a:ext cx="53342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Server </a:t>
            </a:r>
            <a:r>
              <a:rPr lang="ko-KR" altLang="en-US" dirty="0"/>
              <a:t>전송 </a:t>
            </a:r>
            <a:r>
              <a:rPr lang="en-US" altLang="ko-KR" dirty="0"/>
              <a:t>Protocol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json</a:t>
            </a:r>
            <a:r>
              <a:rPr lang="en-US" altLang="ko-KR" dirty="0"/>
              <a:t> forma</a:t>
            </a:r>
            <a:r>
              <a:rPr lang="ko-KR" altLang="en-US" dirty="0"/>
              <a:t>으로 </a:t>
            </a:r>
            <a:r>
              <a:rPr lang="en-US" altLang="ko-KR" dirty="0"/>
              <a:t>mac address, temp, </a:t>
            </a:r>
            <a:r>
              <a:rPr lang="en-US" altLang="ko-KR" dirty="0" err="1"/>
              <a:t>humi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03103-5B6F-5EF3-8F9B-BB4DBB3E2AA5}"/>
              </a:ext>
            </a:extLst>
          </p:cNvPr>
          <p:cNvSpPr txBox="1"/>
          <p:nvPr/>
        </p:nvSpPr>
        <p:spPr>
          <a:xfrm>
            <a:off x="457178" y="1720816"/>
            <a:ext cx="6100354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"mac":"cda61299f948",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"temp":22.6,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"humi":47.4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90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8974</TotalTime>
  <Words>4130</Words>
  <Application>Microsoft Office PowerPoint</Application>
  <PresentationFormat>와이드스크린</PresentationFormat>
  <Paragraphs>599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Arial Unicode MS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435</cp:revision>
  <dcterms:created xsi:type="dcterms:W3CDTF">2024-12-18T06:51:20Z</dcterms:created>
  <dcterms:modified xsi:type="dcterms:W3CDTF">2025-05-11T13:26:12Z</dcterms:modified>
</cp:coreProperties>
</file>