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5" r:id="rId3"/>
    <p:sldId id="306" r:id="rId4"/>
    <p:sldId id="307" r:id="rId5"/>
    <p:sldId id="310" r:id="rId6"/>
    <p:sldId id="311" r:id="rId7"/>
    <p:sldId id="312" r:id="rId8"/>
    <p:sldId id="313" r:id="rId9"/>
    <p:sldId id="308" r:id="rId10"/>
    <p:sldId id="309" r:id="rId11"/>
    <p:sldId id="316" r:id="rId12"/>
    <p:sldId id="317" r:id="rId13"/>
    <p:sldId id="319" r:id="rId14"/>
    <p:sldId id="318" r:id="rId15"/>
    <p:sldId id="322" r:id="rId16"/>
    <p:sldId id="335" r:id="rId17"/>
    <p:sldId id="336" r:id="rId18"/>
    <p:sldId id="338" r:id="rId19"/>
    <p:sldId id="339" r:id="rId20"/>
    <p:sldId id="337" r:id="rId21"/>
    <p:sldId id="340" r:id="rId22"/>
    <p:sldId id="341" r:id="rId23"/>
    <p:sldId id="342" r:id="rId24"/>
    <p:sldId id="343" r:id="rId25"/>
    <p:sldId id="344" r:id="rId26"/>
    <p:sldId id="345" r:id="rId27"/>
    <p:sldId id="346" r:id="rId28"/>
    <p:sldId id="347" r:id="rId29"/>
    <p:sldId id="348" r:id="rId30"/>
    <p:sldId id="349" r:id="rId31"/>
    <p:sldId id="350" r:id="rId32"/>
    <p:sldId id="351" r:id="rId33"/>
    <p:sldId id="352" r:id="rId34"/>
    <p:sldId id="353" r:id="rId35"/>
    <p:sldId id="354" r:id="rId36"/>
    <p:sldId id="355" r:id="rId37"/>
    <p:sldId id="357" r:id="rId38"/>
    <p:sldId id="358" r:id="rId39"/>
    <p:sldId id="359" r:id="rId40"/>
    <p:sldId id="360" r:id="rId41"/>
    <p:sldId id="361" r:id="rId42"/>
    <p:sldId id="356" r:id="rId43"/>
    <p:sldId id="362" r:id="rId4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v DW" initials="DD" lastIdx="1" clrIdx="0">
    <p:extLst>
      <p:ext uri="{19B8F6BF-5375-455C-9EA6-DF929625EA0E}">
        <p15:presenceInfo xmlns:p15="http://schemas.microsoft.com/office/powerpoint/2012/main" userId="33a222649f036af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0D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98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84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04-11T15:12:35.957" idx="1">
    <p:pos x="7681" y="414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0C0BBC-979E-471E-A1A1-27BB3B2B1B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911BD0C-CEE3-4F16-9393-5EB19C7000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7C10BE-36DB-4B79-B2F3-DDEC4255C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E8C75-54C4-4C7D-BC35-797E0B944DAB}" type="datetimeFigureOut">
              <a:rPr lang="ko-KR" altLang="en-US" smtClean="0"/>
              <a:t>2025-05-12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9EE978-F50B-483A-BD2E-1F8D32262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02128A-4D1C-456E-9028-28D00E68C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9696E-FD64-40FD-9597-4713CAF474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1563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C52729-3BBB-44BA-9A3D-2303BF8D4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7AF2B26-C83A-4FE2-BD1B-92BA051E41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B85EF1-940E-4A2C-9FB7-CFAA48B00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E8C75-54C4-4C7D-BC35-797E0B944DAB}" type="datetimeFigureOut">
              <a:rPr lang="ko-KR" altLang="en-US" smtClean="0"/>
              <a:t>2025-05-12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05EB6D-0024-48B0-A54D-0A6AFBDDF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A319E6-8BDC-4222-9EAD-D2164A1C0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9696E-FD64-40FD-9597-4713CAF474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7959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3754F94-5E0F-44E3-9E1E-28AD8D23DD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01D9C8D-FA20-40D8-B906-0C5AF08DC3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13232C-CAAC-480C-9B9D-52A40BB9E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E8C75-54C4-4C7D-BC35-797E0B944DAB}" type="datetimeFigureOut">
              <a:rPr lang="ko-KR" altLang="en-US" smtClean="0"/>
              <a:t>2025-05-12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0941F2-2A72-4791-9D8C-634E88505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61ED03-AA66-44CD-BC70-904626078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9696E-FD64-40FD-9597-4713CAF474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0206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55884F-480F-45AA-B717-D19A889F7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8754FB-5281-4518-9646-7F9CB4CDBE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50E18D-4286-4592-9CB0-CAA53C558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E8C75-54C4-4C7D-BC35-797E0B944DAB}" type="datetimeFigureOut">
              <a:rPr lang="ko-KR" altLang="en-US" smtClean="0"/>
              <a:t>2025-05-12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8AE6D5-3274-4060-ACFD-07CD513BF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24092A-6AF6-46DE-8E8D-F9F222B6E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9696E-FD64-40FD-9597-4713CAF474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7674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126A4A-C8DE-4495-B8A0-31C6F3F64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FE7C5D1-631A-4CA7-9C89-F8DC10C970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02E6E9-2499-4872-B0DF-0B593305C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E8C75-54C4-4C7D-BC35-797E0B944DAB}" type="datetimeFigureOut">
              <a:rPr lang="ko-KR" altLang="en-US" smtClean="0"/>
              <a:t>2025-05-12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52AD36-B78C-45DE-8DB1-8163BECB5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3254DE-E73E-45F3-A3FD-B6D65205D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9696E-FD64-40FD-9597-4713CAF474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2146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5E008E-7AD0-446C-873C-1AAEBE5C4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7618E4-B189-4AD2-82AE-3BE9507E2F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10B3DAA-040C-4B1A-AA84-80312A7C10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06DB932-1E2A-4AA9-82C9-BB0D32BD4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E8C75-54C4-4C7D-BC35-797E0B944DAB}" type="datetimeFigureOut">
              <a:rPr lang="ko-KR" altLang="en-US" smtClean="0"/>
              <a:t>2025-05-12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902CDE8-6C21-4256-9212-B72958E67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CC2EF9E-904F-41BF-BD6E-FA4674612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9696E-FD64-40FD-9597-4713CAF474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5990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CD6907-1A75-42C6-808C-A09CFB4C0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D835F7-1436-49AD-ADF6-C33D7D6F72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2C024AC-D4E1-43A5-8F4C-7879EED030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B50D2A6-6991-49A9-8A6C-28936827FC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E2FE32F-CFA1-4EC4-8F6B-8F4AD5F159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B932738-C1DC-4C0B-9B7D-91666FD0D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E8C75-54C4-4C7D-BC35-797E0B944DAB}" type="datetimeFigureOut">
              <a:rPr lang="ko-KR" altLang="en-US" smtClean="0"/>
              <a:t>2025-05-12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A379B8F-6168-47DA-8C09-86AD7AD4A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1BA300F-6336-43A9-B927-1D45939BC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9696E-FD64-40FD-9597-4713CAF474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0969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9D97F7-111C-46C6-8598-678B7A722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BE122AE-F433-4957-A694-15C3CAAA3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E8C75-54C4-4C7D-BC35-797E0B944DAB}" type="datetimeFigureOut">
              <a:rPr lang="ko-KR" altLang="en-US" smtClean="0"/>
              <a:t>2025-05-12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01AA457-3E32-431C-AD47-F5B868289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E194D9D-9B48-44DE-9315-FEDD6D510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9696E-FD64-40FD-9597-4713CAF474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4158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57DE037-4C50-4BDA-BED0-97EE2F8B9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E8C75-54C4-4C7D-BC35-797E0B944DAB}" type="datetimeFigureOut">
              <a:rPr lang="ko-KR" altLang="en-US" smtClean="0"/>
              <a:t>2025-05-12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FB656E6-CD1B-4B9C-B7F6-3EBD4EACD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05D7158-85B0-4EB6-9E13-8D2B51A7A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9696E-FD64-40FD-9597-4713CAF474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3400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721832-3D79-4224-8915-9F5072205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01BD56-C28D-4D22-B695-BA7F3FBB3A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E0C6591-78F9-46A0-8867-DFF5AE12F5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3280B8-AE34-4BFE-AC31-F09E55CE4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E8C75-54C4-4C7D-BC35-797E0B944DAB}" type="datetimeFigureOut">
              <a:rPr lang="ko-KR" altLang="en-US" smtClean="0"/>
              <a:t>2025-05-12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E5F0564-791A-4929-8BDC-298AF11CB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0B6DF46-5927-4FC7-AFA8-5283D4CA5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9696E-FD64-40FD-9597-4713CAF474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4225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AA3010-A35B-4388-AC1A-E14D6C3AD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9014A5A-4950-47C6-B890-C7E38E17FE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4C20E9A-7E65-4956-8721-879C6B2C10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04BF14-8C7A-4C28-9699-5FB3A628A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E8C75-54C4-4C7D-BC35-797E0B944DAB}" type="datetimeFigureOut">
              <a:rPr lang="ko-KR" altLang="en-US" smtClean="0"/>
              <a:t>2025-05-12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A261DE6-201A-4893-A9AC-68CE4302F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C2E2CD8-F2E2-4A48-BB11-37A59E5BB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9696E-FD64-40FD-9597-4713CAF474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618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E6EA67C-AA85-4004-8588-A069AE47B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9C7961-BAA4-4C7B-8A05-C9831226EB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9D6EFE-2EF9-41BA-A6A9-C209CB7B76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CE8C75-54C4-4C7D-BC35-797E0B944DAB}" type="datetimeFigureOut">
              <a:rPr lang="ko-KR" altLang="en-US" smtClean="0"/>
              <a:t>2025-05-12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E81FE8-8EA8-4097-862E-517AC42F59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134120-198A-4D1E-BAC5-E8E7F7DDEE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89696E-FD64-40FD-9597-4713CAF474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3314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eartcom/Csharp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visualstudio.microsoft.com/ko/downloads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eartcom/Csharp/tree/main/ChartTempHumi" TargetMode="Externa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565089B-F8C5-47EE-A7E1-7CAAD0CBD537}"/>
              </a:ext>
            </a:extLst>
          </p:cNvPr>
          <p:cNvSpPr/>
          <p:nvPr/>
        </p:nvSpPr>
        <p:spPr>
          <a:xfrm>
            <a:off x="0" y="0"/>
            <a:ext cx="12192000" cy="272415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b="1" dirty="0">
                <a:solidFill>
                  <a:schemeClr val="bg1">
                    <a:lumMod val="75000"/>
                  </a:schemeClr>
                </a:solidFill>
              </a:rPr>
              <a:t>C# </a:t>
            </a:r>
            <a:r>
              <a:rPr lang="ko-KR" altLang="en-US" sz="4000" b="1" dirty="0">
                <a:solidFill>
                  <a:schemeClr val="bg1">
                    <a:lumMod val="75000"/>
                  </a:schemeClr>
                </a:solidFill>
              </a:rPr>
              <a:t>설치 및 </a:t>
            </a:r>
            <a:r>
              <a:rPr lang="en-US" altLang="ko-KR" sz="4000" b="1" dirty="0">
                <a:solidFill>
                  <a:schemeClr val="bg1">
                    <a:lumMod val="75000"/>
                  </a:schemeClr>
                </a:solidFill>
              </a:rPr>
              <a:t>Serial </a:t>
            </a:r>
            <a:r>
              <a:rPr lang="ko-KR" altLang="en-US" sz="4000" b="1" dirty="0">
                <a:solidFill>
                  <a:schemeClr val="bg1">
                    <a:lumMod val="75000"/>
                  </a:schemeClr>
                </a:solidFill>
              </a:rPr>
              <a:t>통신</a:t>
            </a:r>
            <a:endParaRPr lang="en-US" altLang="ko-KR" sz="40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ED334E-4268-DC4A-C351-201BCF94D0B5}"/>
              </a:ext>
            </a:extLst>
          </p:cNvPr>
          <p:cNvSpPr txBox="1"/>
          <p:nvPr/>
        </p:nvSpPr>
        <p:spPr>
          <a:xfrm>
            <a:off x="1132332" y="5326039"/>
            <a:ext cx="101304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3600" b="1" dirty="0">
                <a:solidFill>
                  <a:srgbClr val="3A0DFB"/>
                </a:solidFill>
                <a:hlinkClick r:id="rId2"/>
              </a:rPr>
              <a:t>https://github.com/heartcom/Csharp</a:t>
            </a:r>
            <a:endParaRPr lang="ko-KR" altLang="en-US" sz="3600" b="1" dirty="0">
              <a:solidFill>
                <a:srgbClr val="3A0DF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58393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B91111-BF50-F5FC-D3C6-6E923E34C0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1EB3B46-99B5-F1FC-5F77-CF56E9B6B430}"/>
              </a:ext>
            </a:extLst>
          </p:cNvPr>
          <p:cNvSpPr/>
          <p:nvPr/>
        </p:nvSpPr>
        <p:spPr>
          <a:xfrm>
            <a:off x="0" y="0"/>
            <a:ext cx="12192000" cy="65649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112" indent="-342900">
              <a:buFont typeface="Wingdings" panose="05000000000000000000" pitchFamily="2" charset="2"/>
              <a:buChar char="§"/>
            </a:pPr>
            <a:r>
              <a:rPr lang="en-US" altLang="ko-KR" sz="2000" b="1" dirty="0" err="1">
                <a:solidFill>
                  <a:schemeClr val="bg1"/>
                </a:solidFill>
                <a:latin typeface="+mn-ea"/>
              </a:rPr>
              <a:t>Winform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프로젝트 만들기 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 Windows Forms 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앱 추가</a:t>
            </a:r>
            <a:endParaRPr lang="ko-KR" altLang="en-US" sz="20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AC0558A-4586-F334-09E3-D4A0A646DB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212" y="1049805"/>
            <a:ext cx="5616177" cy="386450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64C292E-8F73-6D2A-D68F-ED5882FFA6C0}"/>
              </a:ext>
            </a:extLst>
          </p:cNvPr>
          <p:cNvSpPr txBox="1"/>
          <p:nvPr/>
        </p:nvSpPr>
        <p:spPr>
          <a:xfrm>
            <a:off x="6209613" y="1308863"/>
            <a:ext cx="5134707" cy="3768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2900"/>
              </a:lnSpc>
              <a:buFont typeface="Arial" panose="020B0604020202020204" pitchFamily="34" charset="0"/>
              <a:buChar char="•"/>
            </a:pPr>
            <a:r>
              <a:rPr lang="en-US" altLang="ko-KR" b="1" dirty="0" err="1">
                <a:latin typeface="+mn-ea"/>
              </a:rPr>
              <a:t>Program.cs</a:t>
            </a:r>
            <a:r>
              <a:rPr lang="en-US" altLang="ko-KR" b="1" dirty="0">
                <a:latin typeface="+mn-ea"/>
              </a:rPr>
              <a:t> </a:t>
            </a:r>
            <a:br>
              <a:rPr lang="en-US" altLang="ko-KR" b="1" dirty="0">
                <a:latin typeface="+mn-ea"/>
              </a:rPr>
            </a:br>
            <a:r>
              <a:rPr lang="en-US" altLang="ko-KR" b="1" dirty="0">
                <a:latin typeface="+mn-ea"/>
                <a:sym typeface="Wingdings" panose="05000000000000000000" pitchFamily="2" charset="2"/>
              </a:rPr>
              <a:t> </a:t>
            </a:r>
            <a:r>
              <a:rPr lang="en-US" altLang="ko-KR" b="1" dirty="0" err="1">
                <a:latin typeface="+mn-ea"/>
                <a:sym typeface="Wingdings" panose="05000000000000000000" pitchFamily="2" charset="2"/>
              </a:rPr>
              <a:t>winform</a:t>
            </a:r>
            <a:r>
              <a:rPr lang="en-US" altLang="ko-KR" b="1" dirty="0">
                <a:latin typeface="+mn-ea"/>
                <a:sym typeface="Wingdings" panose="05000000000000000000" pitchFamily="2" charset="2"/>
              </a:rPr>
              <a:t> </a:t>
            </a:r>
            <a:r>
              <a:rPr lang="ko-KR" altLang="en-US" b="1" dirty="0">
                <a:latin typeface="+mn-ea"/>
                <a:sym typeface="Wingdings" panose="05000000000000000000" pitchFamily="2" charset="2"/>
              </a:rPr>
              <a:t>생성과 실행</a:t>
            </a:r>
            <a:endParaRPr lang="en-US" altLang="ko-KR" b="1" dirty="0">
              <a:latin typeface="+mn-ea"/>
              <a:sym typeface="Wingdings" panose="05000000000000000000" pitchFamily="2" charset="2"/>
            </a:endParaRPr>
          </a:p>
          <a:p>
            <a:pPr marL="285750" indent="-285750">
              <a:lnSpc>
                <a:spcPts val="2900"/>
              </a:lnSpc>
              <a:buFont typeface="Arial" panose="020B0604020202020204" pitchFamily="34" charset="0"/>
              <a:buChar char="•"/>
            </a:pPr>
            <a:endParaRPr lang="en-US" altLang="ko-KR" b="1" dirty="0">
              <a:latin typeface="+mn-ea"/>
              <a:sym typeface="Wingdings" panose="05000000000000000000" pitchFamily="2" charset="2"/>
            </a:endParaRPr>
          </a:p>
          <a:p>
            <a:pPr marL="285750" indent="-285750">
              <a:lnSpc>
                <a:spcPts val="2900"/>
              </a:lnSpc>
              <a:buFont typeface="Arial" panose="020B0604020202020204" pitchFamily="34" charset="0"/>
              <a:buChar char="•"/>
            </a:pPr>
            <a:r>
              <a:rPr lang="en-US" altLang="ko-KR" b="1" dirty="0" err="1">
                <a:latin typeface="+mn-ea"/>
                <a:sym typeface="Wingdings" panose="05000000000000000000" pitchFamily="2" charset="2"/>
              </a:rPr>
              <a:t>Form.cs</a:t>
            </a:r>
            <a:r>
              <a:rPr lang="en-US" altLang="ko-KR" b="1" dirty="0">
                <a:latin typeface="+mn-ea"/>
                <a:sym typeface="Wingdings" panose="05000000000000000000" pitchFamily="2" charset="2"/>
              </a:rPr>
              <a:t> </a:t>
            </a:r>
            <a:br>
              <a:rPr lang="en-US" altLang="ko-KR" b="1" dirty="0">
                <a:latin typeface="+mn-ea"/>
                <a:sym typeface="Wingdings" panose="05000000000000000000" pitchFamily="2" charset="2"/>
              </a:rPr>
            </a:br>
            <a:r>
              <a:rPr lang="en-US" altLang="ko-KR" b="1" dirty="0">
                <a:latin typeface="+mn-ea"/>
                <a:sym typeface="Wingdings" panose="05000000000000000000" pitchFamily="2" charset="2"/>
              </a:rPr>
              <a:t> </a:t>
            </a:r>
            <a:r>
              <a:rPr lang="en-US" altLang="ko-KR" b="1" dirty="0">
                <a:solidFill>
                  <a:srgbClr val="3A0DFB"/>
                </a:solidFill>
                <a:latin typeface="+mn-ea"/>
                <a:sym typeface="Wingdings" panose="05000000000000000000" pitchFamily="2" charset="2"/>
              </a:rPr>
              <a:t>Form programming</a:t>
            </a:r>
          </a:p>
          <a:p>
            <a:pPr marL="285750" indent="-285750">
              <a:lnSpc>
                <a:spcPts val="2900"/>
              </a:lnSpc>
              <a:buFont typeface="Arial" panose="020B0604020202020204" pitchFamily="34" charset="0"/>
              <a:buChar char="•"/>
            </a:pPr>
            <a:endParaRPr lang="en-US" altLang="ko-KR" b="1" dirty="0">
              <a:latin typeface="+mn-ea"/>
              <a:sym typeface="Wingdings" panose="05000000000000000000" pitchFamily="2" charset="2"/>
            </a:endParaRPr>
          </a:p>
          <a:p>
            <a:pPr marL="285750" indent="-285750">
              <a:lnSpc>
                <a:spcPts val="2900"/>
              </a:lnSpc>
              <a:buFont typeface="Arial" panose="020B0604020202020204" pitchFamily="34" charset="0"/>
              <a:buChar char="•"/>
            </a:pPr>
            <a:r>
              <a:rPr lang="en-US" altLang="ko-KR" b="1" dirty="0" err="1">
                <a:latin typeface="+mn-ea"/>
                <a:sym typeface="Wingdings" panose="05000000000000000000" pitchFamily="2" charset="2"/>
              </a:rPr>
              <a:t>Form.Designer.cs</a:t>
            </a:r>
            <a:br>
              <a:rPr lang="en-US" altLang="ko-KR" b="1" dirty="0">
                <a:latin typeface="+mn-ea"/>
                <a:sym typeface="Wingdings" panose="05000000000000000000" pitchFamily="2" charset="2"/>
              </a:rPr>
            </a:br>
            <a:r>
              <a:rPr lang="en-US" altLang="ko-KR" b="1" dirty="0">
                <a:latin typeface="+mn-ea"/>
                <a:sym typeface="Wingdings" panose="05000000000000000000" pitchFamily="2" charset="2"/>
              </a:rPr>
              <a:t> </a:t>
            </a:r>
            <a:r>
              <a:rPr lang="ko-KR" altLang="en-US" b="1" dirty="0">
                <a:latin typeface="+mn-ea"/>
                <a:sym typeface="Wingdings" panose="05000000000000000000" pitchFamily="2" charset="2"/>
              </a:rPr>
              <a:t>자동 생성 코드</a:t>
            </a:r>
            <a:br>
              <a:rPr lang="en-US" altLang="ko-KR" b="1" dirty="0">
                <a:latin typeface="+mn-ea"/>
                <a:sym typeface="Wingdings" panose="05000000000000000000" pitchFamily="2" charset="2"/>
              </a:rPr>
            </a:br>
            <a:br>
              <a:rPr lang="en-US" altLang="ko-KR" b="1" dirty="0">
                <a:latin typeface="+mn-ea"/>
                <a:sym typeface="Wingdings" panose="05000000000000000000" pitchFamily="2" charset="2"/>
              </a:rPr>
            </a:br>
            <a:endParaRPr lang="ko-KR" altLang="en-US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869808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974453-55A4-798B-A8EE-86AD7FBCC5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8D07C25-8AE8-764B-02AE-D8F7D5B88A71}"/>
              </a:ext>
            </a:extLst>
          </p:cNvPr>
          <p:cNvSpPr/>
          <p:nvPr/>
        </p:nvSpPr>
        <p:spPr>
          <a:xfrm>
            <a:off x="0" y="0"/>
            <a:ext cx="12192000" cy="65649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112" indent="-342900">
              <a:buFont typeface="Wingdings" panose="05000000000000000000" pitchFamily="2" charset="2"/>
              <a:buChar char="§"/>
            </a:pPr>
            <a:r>
              <a:rPr lang="en-US" altLang="ko-KR" sz="2000" b="1" dirty="0" err="1">
                <a:solidFill>
                  <a:schemeClr val="bg1"/>
                </a:solidFill>
                <a:latin typeface="+mn-ea"/>
              </a:rPr>
              <a:t>Winform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화면 구성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49F58AC-153E-EEC0-3943-627DF1E790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214" y="656492"/>
            <a:ext cx="10393785" cy="6189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722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6DE812-D014-6355-41BD-EAD97FC244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AE0EA2D-B089-E85C-6F7C-046FC2184494}"/>
              </a:ext>
            </a:extLst>
          </p:cNvPr>
          <p:cNvSpPr/>
          <p:nvPr/>
        </p:nvSpPr>
        <p:spPr>
          <a:xfrm>
            <a:off x="0" y="0"/>
            <a:ext cx="12192000" cy="65649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112" indent="-342900">
              <a:buFont typeface="Wingdings" panose="05000000000000000000" pitchFamily="2" charset="2"/>
              <a:buChar char="§"/>
            </a:pPr>
            <a:r>
              <a:rPr lang="en-US" altLang="ko-KR" sz="2000" b="1" dirty="0" err="1">
                <a:solidFill>
                  <a:schemeClr val="bg1"/>
                </a:solidFill>
                <a:latin typeface="+mn-ea"/>
              </a:rPr>
              <a:t>Winform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 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도구 상자 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 button 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추가</a:t>
            </a:r>
            <a:endParaRPr lang="ko-KR" altLang="en-US" sz="20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2A32E32-AAE1-9015-05AB-29A9947BEB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656492"/>
            <a:ext cx="12193931" cy="6201508"/>
          </a:xfrm>
          <a:prstGeom prst="rect">
            <a:avLst/>
          </a:prstGeom>
        </p:spPr>
      </p:pic>
      <p:sp>
        <p:nvSpPr>
          <p:cNvPr id="7" name="말풍선: 사각형 6">
            <a:extLst>
              <a:ext uri="{FF2B5EF4-FFF2-40B4-BE49-F238E27FC236}">
                <a16:creationId xmlns:a16="http://schemas.microsoft.com/office/drawing/2014/main" id="{BF939BD9-36E8-23DF-4F94-B81C23D29394}"/>
              </a:ext>
            </a:extLst>
          </p:cNvPr>
          <p:cNvSpPr/>
          <p:nvPr/>
        </p:nvSpPr>
        <p:spPr>
          <a:xfrm>
            <a:off x="1115122" y="656492"/>
            <a:ext cx="2375210" cy="904679"/>
          </a:xfrm>
          <a:prstGeom prst="wedgeRectCallou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도구 상자에서 필요한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widget </a:t>
            </a:r>
            <a:r>
              <a:rPr lang="ko-KR" altLang="en-US" sz="1400" b="1" dirty="0">
                <a:solidFill>
                  <a:schemeClr val="tx1"/>
                </a:solidFill>
              </a:rPr>
              <a:t>들을 끌어와서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사용할 수 있다</a:t>
            </a:r>
            <a:r>
              <a:rPr lang="en-US" altLang="ko-KR" sz="1400" b="1" dirty="0">
                <a:solidFill>
                  <a:schemeClr val="tx1"/>
                </a:solidFill>
              </a:rPr>
              <a:t>.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8" name="말풍선: 사각형 7">
            <a:extLst>
              <a:ext uri="{FF2B5EF4-FFF2-40B4-BE49-F238E27FC236}">
                <a16:creationId xmlns:a16="http://schemas.microsoft.com/office/drawing/2014/main" id="{9A56D99C-4856-2AD6-2070-F2D348FC71E8}"/>
              </a:ext>
            </a:extLst>
          </p:cNvPr>
          <p:cNvSpPr/>
          <p:nvPr/>
        </p:nvSpPr>
        <p:spPr>
          <a:xfrm>
            <a:off x="9412716" y="3429000"/>
            <a:ext cx="2375210" cy="904679"/>
          </a:xfrm>
          <a:prstGeom prst="wedgeRectCallou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선택된 </a:t>
            </a:r>
            <a:r>
              <a:rPr lang="en-US" altLang="ko-KR" sz="1400" b="1" dirty="0">
                <a:solidFill>
                  <a:schemeClr val="tx1"/>
                </a:solidFill>
              </a:rPr>
              <a:t>widget </a:t>
            </a:r>
            <a:r>
              <a:rPr lang="ko-KR" altLang="en-US" sz="1400" b="1" dirty="0">
                <a:solidFill>
                  <a:schemeClr val="tx1"/>
                </a:solidFill>
              </a:rPr>
              <a:t>들에 대한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속성값들을 정의할 수 있다</a:t>
            </a:r>
          </a:p>
        </p:txBody>
      </p:sp>
    </p:spTree>
    <p:extLst>
      <p:ext uri="{BB962C8B-B14F-4D97-AF65-F5344CB8AC3E}">
        <p14:creationId xmlns:p14="http://schemas.microsoft.com/office/powerpoint/2010/main" val="2737541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31A30C-E325-B56C-244A-415D4C9EA2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B777A38-7962-7930-02C2-E34D02B6955F}"/>
              </a:ext>
            </a:extLst>
          </p:cNvPr>
          <p:cNvSpPr/>
          <p:nvPr/>
        </p:nvSpPr>
        <p:spPr>
          <a:xfrm>
            <a:off x="0" y="0"/>
            <a:ext cx="12192000" cy="65649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112" indent="-342900">
              <a:buFont typeface="Wingdings" panose="05000000000000000000" pitchFamily="2" charset="2"/>
              <a:buChar char="§"/>
            </a:pPr>
            <a:r>
              <a:rPr lang="en-US" altLang="ko-KR" sz="2000" b="1" dirty="0" err="1">
                <a:solidFill>
                  <a:schemeClr val="bg1"/>
                </a:solidFill>
                <a:latin typeface="+mn-ea"/>
              </a:rPr>
              <a:t>Winform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 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도구 상자 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 button 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추가  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 </a:t>
            </a:r>
            <a:r>
              <a:rPr lang="en-US" altLang="ko-KR" sz="2000" b="1" dirty="0" err="1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designer.cs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 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확인</a:t>
            </a:r>
            <a:endParaRPr lang="ko-KR" altLang="en-US" sz="20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1842010-6B2E-C4CB-2C35-BDD12B7E20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56492"/>
            <a:ext cx="9793251" cy="5776779"/>
          </a:xfrm>
          <a:prstGeom prst="rect">
            <a:avLst/>
          </a:prstGeom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778E95D9-BADC-BB3E-6B89-B9762F9CA153}"/>
              </a:ext>
            </a:extLst>
          </p:cNvPr>
          <p:cNvSpPr/>
          <p:nvPr/>
        </p:nvSpPr>
        <p:spPr>
          <a:xfrm>
            <a:off x="717452" y="5247249"/>
            <a:ext cx="4093699" cy="801859"/>
          </a:xfrm>
          <a:prstGeom prst="round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2BDE47-43CC-C79B-CD0F-DED3A579020B}"/>
              </a:ext>
            </a:extLst>
          </p:cNvPr>
          <p:cNvSpPr txBox="1"/>
          <p:nvPr/>
        </p:nvSpPr>
        <p:spPr>
          <a:xfrm>
            <a:off x="5022166" y="5148775"/>
            <a:ext cx="40624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button</a:t>
            </a:r>
            <a:r>
              <a:rPr lang="ko-KR" altLang="en-US" dirty="0">
                <a:solidFill>
                  <a:schemeClr val="bg1"/>
                </a:solidFill>
              </a:rPr>
              <a:t>에 대한 </a:t>
            </a:r>
            <a:r>
              <a:rPr lang="en-US" altLang="ko-KR" dirty="0">
                <a:solidFill>
                  <a:schemeClr val="bg1"/>
                </a:solidFill>
              </a:rPr>
              <a:t>code</a:t>
            </a:r>
            <a:r>
              <a:rPr lang="ko-KR" altLang="en-US" dirty="0">
                <a:solidFill>
                  <a:schemeClr val="bg1"/>
                </a:solidFill>
              </a:rPr>
              <a:t>가 자동 생성됨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r>
              <a:rPr lang="en-US" altLang="ko-KR" dirty="0" err="1">
                <a:solidFill>
                  <a:schemeClr val="bg1"/>
                </a:solidFill>
              </a:rPr>
              <a:t>Designer.cs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파일은 자동 생성 파일로 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개발자가 편집할 필요는 없다</a:t>
            </a:r>
          </a:p>
        </p:txBody>
      </p:sp>
    </p:spTree>
    <p:extLst>
      <p:ext uri="{BB962C8B-B14F-4D97-AF65-F5344CB8AC3E}">
        <p14:creationId xmlns:p14="http://schemas.microsoft.com/office/powerpoint/2010/main" val="10932047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F2DD6D-F2FC-946E-9467-AE248667AD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535B43B-6A15-2CB7-CC0B-E907E0D22D76}"/>
              </a:ext>
            </a:extLst>
          </p:cNvPr>
          <p:cNvSpPr/>
          <p:nvPr/>
        </p:nvSpPr>
        <p:spPr>
          <a:xfrm>
            <a:off x="0" y="0"/>
            <a:ext cx="12192000" cy="65649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112" indent="-342900">
              <a:buFont typeface="Wingdings" panose="05000000000000000000" pitchFamily="2" charset="2"/>
              <a:buChar char="§"/>
            </a:pPr>
            <a:r>
              <a:rPr lang="en-US" altLang="ko-KR" sz="2000" b="1" dirty="0" err="1">
                <a:solidFill>
                  <a:schemeClr val="bg1"/>
                </a:solidFill>
                <a:latin typeface="+mn-ea"/>
              </a:rPr>
              <a:t>Winform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 </a:t>
            </a:r>
            <a:r>
              <a:rPr lang="en-US" altLang="ko-KR" sz="2000" b="1" dirty="0" err="1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Program.cs</a:t>
            </a:r>
            <a:endParaRPr lang="ko-KR" altLang="en-US" sz="2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9ED735-F879-35AC-0085-DCA44980E6ED}"/>
              </a:ext>
            </a:extLst>
          </p:cNvPr>
          <p:cNvSpPr txBox="1"/>
          <p:nvPr/>
        </p:nvSpPr>
        <p:spPr>
          <a:xfrm>
            <a:off x="0" y="773410"/>
            <a:ext cx="12192000" cy="595797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</a:pPr>
            <a:r>
              <a:rPr lang="en-US" altLang="ko-KR" sz="20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namespace</a:t>
            </a:r>
            <a:r>
              <a:rPr lang="en-US" altLang="ko-KR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WinFormsApp3</a:t>
            </a:r>
          </a:p>
          <a:p>
            <a:pPr>
              <a:lnSpc>
                <a:spcPts val="2700"/>
              </a:lnSpc>
            </a:pPr>
            <a:r>
              <a:rPr lang="en-US" altLang="ko-KR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pPr>
              <a:lnSpc>
                <a:spcPts val="2700"/>
              </a:lnSpc>
            </a:pPr>
            <a:r>
              <a:rPr lang="en-US" altLang="ko-KR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20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internal</a:t>
            </a:r>
            <a:r>
              <a:rPr lang="en-US" altLang="ko-KR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20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static</a:t>
            </a:r>
            <a:r>
              <a:rPr lang="en-US" altLang="ko-KR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20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class</a:t>
            </a:r>
            <a:r>
              <a:rPr lang="en-US" altLang="ko-KR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2000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Program</a:t>
            </a:r>
            <a:endParaRPr lang="en-US" altLang="ko-KR" sz="20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pPr>
              <a:lnSpc>
                <a:spcPts val="2700"/>
              </a:lnSpc>
            </a:pPr>
            <a:r>
              <a:rPr lang="ko-KR" alt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pPr>
              <a:lnSpc>
                <a:spcPts val="2700"/>
              </a:lnSpc>
            </a:pPr>
            <a:r>
              <a:rPr lang="en-US" altLang="ko-KR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2000" b="1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///</a:t>
            </a:r>
            <a:r>
              <a:rPr lang="en-US" altLang="ko-KR" sz="20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2000" b="1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&lt;summary&gt;</a:t>
            </a:r>
            <a:endParaRPr lang="en-US" altLang="ko-KR" sz="20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pPr>
              <a:lnSpc>
                <a:spcPts val="2700"/>
              </a:lnSpc>
            </a:pPr>
            <a:r>
              <a:rPr lang="en-US" altLang="ko-KR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2000" b="1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///</a:t>
            </a:r>
            <a:r>
              <a:rPr lang="en-US" altLang="ko-KR" sz="20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The main entry point for the application.</a:t>
            </a:r>
            <a:endParaRPr lang="en-US" altLang="ko-KR" sz="20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pPr>
              <a:lnSpc>
                <a:spcPts val="2700"/>
              </a:lnSpc>
            </a:pPr>
            <a:r>
              <a:rPr lang="en-US" altLang="ko-KR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2000" b="1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///</a:t>
            </a:r>
            <a:r>
              <a:rPr lang="en-US" altLang="ko-KR" sz="20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2000" b="1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&lt;/summary&gt;</a:t>
            </a:r>
            <a:endParaRPr lang="en-US" altLang="ko-KR" sz="20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pPr>
              <a:lnSpc>
                <a:spcPts val="2700"/>
              </a:lnSpc>
            </a:pPr>
            <a:r>
              <a:rPr lang="en-US" altLang="ko-KR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[</a:t>
            </a:r>
            <a:r>
              <a:rPr lang="en-US" altLang="ko-KR" sz="20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STAThread</a:t>
            </a:r>
            <a:r>
              <a:rPr lang="en-US" altLang="ko-KR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]</a:t>
            </a:r>
          </a:p>
          <a:p>
            <a:pPr>
              <a:lnSpc>
                <a:spcPts val="2700"/>
              </a:lnSpc>
            </a:pPr>
            <a:r>
              <a:rPr lang="en-US" altLang="ko-KR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20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static</a:t>
            </a:r>
            <a:r>
              <a:rPr lang="en-US" altLang="ko-KR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20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void</a:t>
            </a:r>
            <a:r>
              <a:rPr lang="en-US" altLang="ko-KR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Main()</a:t>
            </a:r>
          </a:p>
          <a:p>
            <a:pPr>
              <a:lnSpc>
                <a:spcPts val="2700"/>
              </a:lnSpc>
            </a:pPr>
            <a:r>
              <a:rPr lang="ko-KR" alt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pPr>
              <a:lnSpc>
                <a:spcPts val="2700"/>
              </a:lnSpc>
            </a:pPr>
            <a:r>
              <a:rPr lang="en-US" altLang="ko-KR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    </a:t>
            </a:r>
            <a:r>
              <a:rPr lang="en-US" altLang="ko-KR" sz="16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// To customize application configuration such as set high DPI settings or default font,</a:t>
            </a:r>
            <a:endParaRPr lang="en-US" altLang="ko-KR" sz="16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pPr>
              <a:lnSpc>
                <a:spcPts val="2700"/>
              </a:lnSpc>
            </a:pPr>
            <a:r>
              <a:rPr lang="en-US" altLang="ko-KR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</a:t>
            </a:r>
            <a:r>
              <a:rPr lang="en-US" altLang="ko-KR" sz="2000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// see https://aka.ms/applicationconfiguration.</a:t>
            </a:r>
            <a:endParaRPr lang="en-US" altLang="ko-KR" sz="20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pPr>
              <a:lnSpc>
                <a:spcPts val="2700"/>
              </a:lnSpc>
            </a:pPr>
            <a:r>
              <a:rPr lang="en-US" altLang="ko-KR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</a:t>
            </a:r>
            <a:r>
              <a:rPr lang="en-US" altLang="ko-KR" sz="20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ApplicationConfiguration</a:t>
            </a:r>
            <a:r>
              <a:rPr lang="en-US" altLang="ko-KR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.Initialize</a:t>
            </a:r>
            <a:r>
              <a:rPr lang="en-US" altLang="ko-KR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();</a:t>
            </a:r>
          </a:p>
          <a:p>
            <a:pPr>
              <a:lnSpc>
                <a:spcPts val="2700"/>
              </a:lnSpc>
            </a:pPr>
            <a:r>
              <a:rPr lang="en-US" altLang="ko-KR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</a:t>
            </a:r>
            <a:r>
              <a:rPr lang="en-US" altLang="ko-KR" sz="20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Application</a:t>
            </a:r>
            <a:r>
              <a:rPr lang="en-US" altLang="ko-KR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.Run</a:t>
            </a:r>
            <a:r>
              <a:rPr lang="en-US" altLang="ko-KR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20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new</a:t>
            </a:r>
            <a:r>
              <a:rPr lang="en-US" altLang="ko-KR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2000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Form1</a:t>
            </a:r>
            <a:r>
              <a:rPr lang="en-US" altLang="ko-KR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());</a:t>
            </a:r>
          </a:p>
          <a:p>
            <a:pPr>
              <a:lnSpc>
                <a:spcPts val="2700"/>
              </a:lnSpc>
            </a:pPr>
            <a:r>
              <a:rPr lang="ko-KR" alt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</a:p>
          <a:p>
            <a:pPr>
              <a:lnSpc>
                <a:spcPts val="2700"/>
              </a:lnSpc>
            </a:pPr>
            <a:r>
              <a:rPr lang="ko-KR" alt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</a:p>
          <a:p>
            <a:pPr>
              <a:lnSpc>
                <a:spcPts val="2700"/>
              </a:lnSpc>
            </a:pPr>
            <a:r>
              <a:rPr lang="en-US" altLang="ko-KR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  <a:endParaRPr lang="ko-KR" altLang="en-US" sz="20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41082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BF2D68-3CFF-15D9-3751-A2628FD6DC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5837BBF-C5D4-18B6-2E35-758B8889C9F0}"/>
              </a:ext>
            </a:extLst>
          </p:cNvPr>
          <p:cNvSpPr/>
          <p:nvPr/>
        </p:nvSpPr>
        <p:spPr>
          <a:xfrm>
            <a:off x="0" y="0"/>
            <a:ext cx="12192000" cy="65649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112" indent="-342900">
              <a:buFont typeface="Wingdings" panose="05000000000000000000" pitchFamily="2" charset="2"/>
              <a:buChar char="§"/>
            </a:pPr>
            <a:r>
              <a:rPr lang="en-US" altLang="ko-KR" sz="2000" b="1" dirty="0" err="1">
                <a:solidFill>
                  <a:schemeClr val="bg1"/>
                </a:solidFill>
                <a:latin typeface="+mn-ea"/>
              </a:rPr>
              <a:t>Winform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 </a:t>
            </a:r>
            <a:r>
              <a:rPr lang="en-US" altLang="ko-KR" sz="2000" b="1" dirty="0" err="1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Form.cs</a:t>
            </a:r>
            <a:endParaRPr lang="ko-KR" altLang="en-US" sz="2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7894D5-2FD7-52E5-1B37-DBA860A32822}"/>
              </a:ext>
            </a:extLst>
          </p:cNvPr>
          <p:cNvSpPr txBox="1"/>
          <p:nvPr/>
        </p:nvSpPr>
        <p:spPr>
          <a:xfrm>
            <a:off x="379827" y="953312"/>
            <a:ext cx="8468751" cy="3170099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20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namespace</a:t>
            </a:r>
            <a:r>
              <a:rPr lang="en-US" altLang="ko-KR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WinFormsApp3</a:t>
            </a:r>
          </a:p>
          <a:p>
            <a:r>
              <a:rPr lang="en-US" altLang="ko-KR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20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public</a:t>
            </a:r>
            <a:r>
              <a:rPr lang="en-US" altLang="ko-KR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20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partial</a:t>
            </a:r>
            <a:r>
              <a:rPr lang="en-US" altLang="ko-KR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20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class</a:t>
            </a:r>
            <a:r>
              <a:rPr lang="en-US" altLang="ko-KR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2000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Form1</a:t>
            </a:r>
            <a:r>
              <a:rPr lang="en-US" altLang="ko-KR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: </a:t>
            </a:r>
            <a:r>
              <a:rPr lang="en-US" altLang="ko-KR" sz="2000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Form</a:t>
            </a:r>
            <a:endParaRPr lang="en-US" altLang="ko-KR" sz="20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ko-KR" alt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20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public</a:t>
            </a:r>
            <a:r>
              <a:rPr lang="en-US" altLang="ko-KR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2000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Form1</a:t>
            </a:r>
            <a:r>
              <a:rPr lang="en-US" altLang="ko-KR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</a:t>
            </a:r>
            <a:r>
              <a:rPr lang="en-US" altLang="ko-KR" sz="20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InitializeComponent</a:t>
            </a:r>
            <a:r>
              <a:rPr lang="en-US" altLang="ko-KR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20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C17320-F680-00F2-0AD8-5B4FD1A1014A}"/>
              </a:ext>
            </a:extLst>
          </p:cNvPr>
          <p:cNvSpPr txBox="1"/>
          <p:nvPr/>
        </p:nvSpPr>
        <p:spPr>
          <a:xfrm>
            <a:off x="288476" y="4189225"/>
            <a:ext cx="9017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+mn-ea"/>
              </a:rPr>
              <a:t>partial : </a:t>
            </a:r>
            <a:r>
              <a:rPr lang="ko-KR" altLang="en-US" dirty="0">
                <a:latin typeface="+mn-ea"/>
              </a:rPr>
              <a:t>하나의 </a:t>
            </a:r>
            <a:r>
              <a:rPr lang="en-US" altLang="ko-KR" dirty="0">
                <a:latin typeface="+mn-ea"/>
              </a:rPr>
              <a:t>class, method </a:t>
            </a:r>
            <a:r>
              <a:rPr lang="ko-KR" altLang="en-US" dirty="0">
                <a:latin typeface="+mn-ea"/>
              </a:rPr>
              <a:t>를 여러 파일로 나눠서 정의할 수 있게 해주는 기능</a:t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           </a:t>
            </a:r>
            <a:r>
              <a:rPr lang="ko-KR" altLang="en-US" dirty="0">
                <a:latin typeface="+mn-ea"/>
              </a:rPr>
              <a:t>규모가 큰 프로젝트일 때 여러 개발자가 기능별로 나누어 작업할 수 있다</a:t>
            </a:r>
            <a:r>
              <a:rPr lang="en-US" altLang="ko-KR" dirty="0">
                <a:latin typeface="+mn-ea"/>
              </a:rPr>
              <a:t>. </a:t>
            </a:r>
            <a:endParaRPr lang="ko-KR" altLang="en-US" dirty="0">
              <a:latin typeface="+mn-ea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BFB2DC2-60C9-8F5E-BEA0-6449247CB7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827" y="4936526"/>
            <a:ext cx="5673929" cy="145020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4E9634B-A8C6-9204-9EAB-1CD1E6070B5A}"/>
              </a:ext>
            </a:extLst>
          </p:cNvPr>
          <p:cNvSpPr txBox="1"/>
          <p:nvPr/>
        </p:nvSpPr>
        <p:spPr>
          <a:xfrm>
            <a:off x="6053756" y="5103312"/>
            <a:ext cx="2473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Form1.Designer.cs</a:t>
            </a:r>
            <a:endParaRPr lang="ko-KR" altLang="en-US" b="1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81662AF2-8316-ACFB-71D6-AC829A90FBA5}"/>
              </a:ext>
            </a:extLst>
          </p:cNvPr>
          <p:cNvCxnSpPr/>
          <p:nvPr/>
        </p:nvCxnSpPr>
        <p:spPr>
          <a:xfrm>
            <a:off x="3868614" y="1919383"/>
            <a:ext cx="928468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505C1C4E-DF2B-8868-B6F9-FDFA62112276}"/>
              </a:ext>
            </a:extLst>
          </p:cNvPr>
          <p:cNvCxnSpPr/>
          <p:nvPr/>
        </p:nvCxnSpPr>
        <p:spPr>
          <a:xfrm>
            <a:off x="2600177" y="6081075"/>
            <a:ext cx="928468" cy="0"/>
          </a:xfrm>
          <a:prstGeom prst="line">
            <a:avLst/>
          </a:prstGeom>
          <a:ln w="254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81745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0BE0F4-39DE-EDC8-1CE0-80BF5E4A88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0DBCF03-0A84-DFAC-7725-4CF3108522D1}"/>
              </a:ext>
            </a:extLst>
          </p:cNvPr>
          <p:cNvSpPr/>
          <p:nvPr/>
        </p:nvSpPr>
        <p:spPr>
          <a:xfrm>
            <a:off x="0" y="0"/>
            <a:ext cx="12192000" cy="3268494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6212" algn="ctr"/>
            <a:r>
              <a:rPr lang="en-US" altLang="ko-KR" sz="7200" b="1" dirty="0">
                <a:solidFill>
                  <a:schemeClr val="bg1"/>
                </a:solidFill>
                <a:latin typeface="+mn-ea"/>
              </a:rPr>
              <a:t>Serial Comm.</a:t>
            </a:r>
            <a:endParaRPr lang="ko-KR" altLang="en-US" sz="72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921760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46D901-FD61-C7B6-DAA2-943AEB40AC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DC9F1F0-D5DB-087E-0F5D-410A64926BA7}"/>
              </a:ext>
            </a:extLst>
          </p:cNvPr>
          <p:cNvSpPr/>
          <p:nvPr/>
        </p:nvSpPr>
        <p:spPr>
          <a:xfrm>
            <a:off x="0" y="0"/>
            <a:ext cx="12192000" cy="65649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112" indent="-342900">
              <a:buFont typeface="Wingdings" panose="05000000000000000000" pitchFamily="2" charset="2"/>
              <a:buChar char="§"/>
            </a:pP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Serial 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  GUI 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설계 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 COMBO BOX</a:t>
            </a:r>
            <a:endParaRPr lang="ko-KR" altLang="en-US" sz="20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A60509A-7E84-52D4-E1D6-AF0E7358EE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531" y="765843"/>
            <a:ext cx="5544324" cy="369621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087EB23-13E9-A2F2-641A-DF83FD7071E0}"/>
              </a:ext>
            </a:extLst>
          </p:cNvPr>
          <p:cNvSpPr txBox="1"/>
          <p:nvPr/>
        </p:nvSpPr>
        <p:spPr>
          <a:xfrm>
            <a:off x="6096000" y="1186774"/>
            <a:ext cx="2241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Combo box </a:t>
            </a:r>
            <a:r>
              <a:rPr lang="ko-KR" altLang="en-US" dirty="0"/>
              <a:t>추가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2406F52-8F09-A3E5-4D47-58065BF5AEB4}"/>
              </a:ext>
            </a:extLst>
          </p:cNvPr>
          <p:cNvSpPr txBox="1"/>
          <p:nvPr/>
        </p:nvSpPr>
        <p:spPr>
          <a:xfrm>
            <a:off x="267963" y="3894551"/>
            <a:ext cx="8827398" cy="286232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namespace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WinFormsApp1</a:t>
            </a:r>
          </a:p>
          <a:p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partial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class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Form1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: </a:t>
            </a:r>
            <a:r>
              <a:rPr lang="en-US" altLang="ko-KR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Form</a:t>
            </a:r>
            <a:endParaRPr lang="en-US" altLang="ko-KR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ko-KR" alt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public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Form1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</a:t>
            </a:r>
            <a:r>
              <a:rPr lang="en-US" altLang="ko-KR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InitializeComponent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</a:p>
          <a:p>
            <a:endParaRPr lang="ko-KR" alt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private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void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comboBox1_SelectedIndexChanged(</a:t>
            </a:r>
            <a:r>
              <a:rPr lang="en-US" altLang="ko-KR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object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sender, </a:t>
            </a:r>
            <a:r>
              <a:rPr lang="en-US" altLang="ko-KR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EventArgs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endParaRPr lang="ko-KR" alt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ko-KR" alt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  <a:endParaRPr lang="ko-KR" altLang="en-US" sz="1200" dirty="0"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9C57D91-6346-27EA-F848-634DD8B8D645}"/>
              </a:ext>
            </a:extLst>
          </p:cNvPr>
          <p:cNvSpPr txBox="1"/>
          <p:nvPr/>
        </p:nvSpPr>
        <p:spPr>
          <a:xfrm>
            <a:off x="5992368" y="3429000"/>
            <a:ext cx="4274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자동생성 코드</a:t>
            </a:r>
            <a:r>
              <a:rPr lang="en-US" altLang="ko-KR" dirty="0"/>
              <a:t>(</a:t>
            </a:r>
            <a:r>
              <a:rPr lang="en-US" altLang="ko-KR" dirty="0" err="1"/>
              <a:t>combobox</a:t>
            </a:r>
            <a:r>
              <a:rPr lang="en-US" altLang="ko-KR" dirty="0"/>
              <a:t> </a:t>
            </a:r>
            <a:r>
              <a:rPr lang="ko-KR" altLang="en-US" dirty="0"/>
              <a:t>더블 클릭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63971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3BF985-1A5B-5372-6892-E58DCC06E0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326310E-E695-1417-49F2-8AEDC2F84498}"/>
              </a:ext>
            </a:extLst>
          </p:cNvPr>
          <p:cNvSpPr/>
          <p:nvPr/>
        </p:nvSpPr>
        <p:spPr>
          <a:xfrm>
            <a:off x="0" y="0"/>
            <a:ext cx="12192000" cy="65649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112" indent="-342900">
              <a:buFont typeface="Wingdings" panose="05000000000000000000" pitchFamily="2" charset="2"/>
              <a:buChar char="§"/>
            </a:pP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Serial 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 com port 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읽기</a:t>
            </a:r>
            <a:endParaRPr lang="ko-KR" altLang="en-US" sz="2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42ED09-0FE2-0496-77CE-85619EB40569}"/>
              </a:ext>
            </a:extLst>
          </p:cNvPr>
          <p:cNvSpPr txBox="1"/>
          <p:nvPr/>
        </p:nvSpPr>
        <p:spPr>
          <a:xfrm>
            <a:off x="134112" y="656492"/>
            <a:ext cx="11631168" cy="65556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using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System.IO.Ports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  <a:endParaRPr lang="ko-KR" altLang="en-US" sz="14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namespace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WinFormsApp1</a:t>
            </a:r>
          </a:p>
          <a:p>
            <a:r>
              <a:rPr lang="en-US" altLang="ko-K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public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partial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class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Form1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: </a:t>
            </a:r>
            <a:r>
              <a:rPr lang="en-US" altLang="ko-KR" sz="1400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Form</a:t>
            </a:r>
            <a:endParaRPr lang="en-US" altLang="ko-KR" sz="14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ko-KR" alt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private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SerialPort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serialPort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  <a:endParaRPr lang="en-US" altLang="ko-KR" sz="11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public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Form1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</a:t>
            </a:r>
            <a:r>
              <a:rPr lang="en-US" altLang="ko-KR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InitializeComponent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</a:t>
            </a:r>
            <a:r>
              <a:rPr lang="en-US" altLang="ko-KR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LoadSerialPorts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  <a:endParaRPr lang="ko-KR" altLang="en-US" sz="14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private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void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LoadSerialPorts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</a:t>
            </a:r>
            <a:r>
              <a:rPr lang="en-US" altLang="ko-KR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string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[] ports = </a:t>
            </a:r>
            <a:r>
              <a:rPr lang="en-US" altLang="ko-KR" sz="14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SerialPort</a:t>
            </a:r>
            <a:r>
              <a:rPr lang="en-US" altLang="ko-KR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.GetPortNames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</a:t>
            </a:r>
            <a:r>
              <a:rPr lang="en-US" altLang="ko-KR" sz="14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Array</a:t>
            </a:r>
            <a:r>
              <a:rPr lang="en-US" altLang="ko-KR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.Sort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(ports);</a:t>
            </a:r>
            <a:endParaRPr lang="ko-KR" altLang="en-US" sz="14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comboBox1.Items.Clear();</a:t>
            </a:r>
          </a:p>
          <a:p>
            <a:r>
              <a:rPr lang="en-US" altLang="ko-K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comboBox1.Items.AddRange(ports);</a:t>
            </a:r>
            <a:endParaRPr lang="ko-KR" altLang="en-US" sz="14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</a:t>
            </a:r>
            <a:r>
              <a:rPr lang="en-US" altLang="ko-KR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if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(comboBox1.Items.Count &gt; 0){</a:t>
            </a:r>
          </a:p>
          <a:p>
            <a:r>
              <a:rPr lang="en-US" altLang="ko-K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    comboBox1.SelectedIndex = 0;</a:t>
            </a:r>
          </a:p>
          <a:p>
            <a:r>
              <a:rPr lang="ko-KR" alt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</a:t>
            </a:r>
            <a:r>
              <a:rPr lang="en-US" altLang="ko-KR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else</a:t>
            </a:r>
            <a:r>
              <a:rPr lang="ko-KR" alt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    comboBox1.Text = </a:t>
            </a:r>
            <a:r>
              <a:rPr lang="en-US" altLang="ko-KR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"None"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  <a:endParaRPr lang="ko-KR" altLang="en-US" sz="14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private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void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comboBox1_SelectedIndexChanged(</a:t>
            </a:r>
            <a:r>
              <a:rPr lang="en-US" altLang="ko-KR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object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sender, </a:t>
            </a:r>
            <a:r>
              <a:rPr lang="en-US" altLang="ko-KR" sz="14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EventArgs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</a:t>
            </a:r>
            <a:r>
              <a:rPr lang="en-US" altLang="ko-KR" sz="1400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String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selectedPort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= comboBox1.SelectedItem.ToString();</a:t>
            </a:r>
          </a:p>
          <a:p>
            <a:r>
              <a:rPr lang="ko-KR" alt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  <a:endParaRPr lang="ko-KR" altLang="en-US" sz="14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83181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5327B9-7C83-0CDD-3607-A536B41422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9DF3850-3720-54D2-EFE7-A5DEC998E231}"/>
              </a:ext>
            </a:extLst>
          </p:cNvPr>
          <p:cNvSpPr/>
          <p:nvPr/>
        </p:nvSpPr>
        <p:spPr>
          <a:xfrm>
            <a:off x="0" y="0"/>
            <a:ext cx="12192000" cy="65649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112" indent="-342900">
              <a:buFont typeface="Wingdings" panose="05000000000000000000" pitchFamily="2" charset="2"/>
              <a:buChar char="§"/>
            </a:pP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Serial 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 com port 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읽기</a:t>
            </a:r>
            <a:endParaRPr lang="ko-KR" altLang="en-US" sz="20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FC0144C-C93D-3E6A-0798-280713A93A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60" y="2010060"/>
            <a:ext cx="11174384" cy="410584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1B7C33D-ED0A-EA6D-B899-D900CCA2142A}"/>
              </a:ext>
            </a:extLst>
          </p:cNvPr>
          <p:cNvSpPr txBox="1"/>
          <p:nvPr/>
        </p:nvSpPr>
        <p:spPr>
          <a:xfrm>
            <a:off x="277160" y="848120"/>
            <a:ext cx="87366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Build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만약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en-US" altLang="ko-KR" dirty="0" err="1">
                <a:sym typeface="Wingdings" panose="05000000000000000000" pitchFamily="2" charset="2"/>
              </a:rPr>
              <a:t>System.IO.Ports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를 가져오지 못한다는 에러 메시지가 표시되면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ym typeface="Wingdings" panose="05000000000000000000" pitchFamily="2" charset="2"/>
              </a:rPr>
              <a:t>솔루션 이름에서 마우스 오른쪽 버튼 클릭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솔루션용 </a:t>
            </a:r>
            <a:r>
              <a:rPr lang="en-US" altLang="ko-KR" dirty="0">
                <a:sym typeface="Wingdings" panose="05000000000000000000" pitchFamily="2" charset="2"/>
              </a:rPr>
              <a:t>NuGet </a:t>
            </a:r>
            <a:r>
              <a:rPr lang="ko-KR" altLang="en-US" dirty="0">
                <a:sym typeface="Wingdings" panose="05000000000000000000" pitchFamily="2" charset="2"/>
              </a:rPr>
              <a:t>패키지 관리 클릭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ym typeface="Wingdings" panose="05000000000000000000" pitchFamily="2" charset="2"/>
              </a:rPr>
              <a:t>찾아보기에서 </a:t>
            </a:r>
            <a:r>
              <a:rPr lang="en-US" altLang="ko-KR" dirty="0" err="1">
                <a:sym typeface="Wingdings" panose="05000000000000000000" pitchFamily="2" charset="2"/>
              </a:rPr>
              <a:t>System.IO.Ports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입력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설치</a:t>
            </a:r>
            <a:endParaRPr lang="ko-KR" altLang="en-US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651E6701-F835-B148-3B78-9ACBCEC175EE}"/>
              </a:ext>
            </a:extLst>
          </p:cNvPr>
          <p:cNvSpPr/>
          <p:nvPr/>
        </p:nvSpPr>
        <p:spPr>
          <a:xfrm>
            <a:off x="10265664" y="5644896"/>
            <a:ext cx="1185880" cy="471012"/>
          </a:xfrm>
          <a:prstGeom prst="roundRect">
            <a:avLst/>
          </a:prstGeom>
          <a:noFill/>
          <a:ln w="2222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8DD6FEEE-FDDF-F2B5-6542-C19A2791ECCD}"/>
              </a:ext>
            </a:extLst>
          </p:cNvPr>
          <p:cNvSpPr/>
          <p:nvPr/>
        </p:nvSpPr>
        <p:spPr>
          <a:xfrm>
            <a:off x="7840159" y="3950208"/>
            <a:ext cx="1185880" cy="299514"/>
          </a:xfrm>
          <a:prstGeom prst="roundRect">
            <a:avLst/>
          </a:prstGeom>
          <a:noFill/>
          <a:ln w="2222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C09AAD7A-4393-E773-029D-D0296DD8FE81}"/>
              </a:ext>
            </a:extLst>
          </p:cNvPr>
          <p:cNvSpPr/>
          <p:nvPr/>
        </p:nvSpPr>
        <p:spPr>
          <a:xfrm>
            <a:off x="409135" y="2590800"/>
            <a:ext cx="1185880" cy="299514"/>
          </a:xfrm>
          <a:prstGeom prst="roundRect">
            <a:avLst/>
          </a:prstGeom>
          <a:noFill/>
          <a:ln w="2222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9730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A83DFC-E717-1AAF-91E4-1C88746D92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2CC24D2-1EB4-798F-26E0-A58EEAA5C559}"/>
              </a:ext>
            </a:extLst>
          </p:cNvPr>
          <p:cNvSpPr/>
          <p:nvPr/>
        </p:nvSpPr>
        <p:spPr>
          <a:xfrm>
            <a:off x="0" y="0"/>
            <a:ext cx="12192000" cy="656492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112" indent="-342900">
              <a:buFont typeface="Wingdings" panose="05000000000000000000" pitchFamily="2" charset="2"/>
              <a:buChar char="§"/>
            </a:pP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Download  Visual Studio 2022 Community</a:t>
            </a:r>
            <a:endParaRPr lang="ko-KR" altLang="en-US" sz="20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DD0A9A1-7C9E-4134-84C5-9919B6DF58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893" y="1349017"/>
            <a:ext cx="9593014" cy="5125165"/>
          </a:xfrm>
          <a:prstGeom prst="rect">
            <a:avLst/>
          </a:prstGeom>
        </p:spPr>
      </p:pic>
      <p:sp>
        <p:nvSpPr>
          <p:cNvPr id="6" name="화살표: 아래쪽 5">
            <a:extLst>
              <a:ext uri="{FF2B5EF4-FFF2-40B4-BE49-F238E27FC236}">
                <a16:creationId xmlns:a16="http://schemas.microsoft.com/office/drawing/2014/main" id="{EB053332-D556-4CF4-A5A3-A5497773DE9B}"/>
              </a:ext>
            </a:extLst>
          </p:cNvPr>
          <p:cNvSpPr/>
          <p:nvPr/>
        </p:nvSpPr>
        <p:spPr>
          <a:xfrm rot="2782177">
            <a:off x="2856723" y="3632413"/>
            <a:ext cx="348950" cy="847387"/>
          </a:xfrm>
          <a:prstGeom prst="downArrow">
            <a:avLst/>
          </a:prstGeom>
          <a:solidFill>
            <a:srgbClr val="FF0000"/>
          </a:solidFill>
          <a:ln w="476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D2FF14-6A87-410E-A6E8-5CDD2F30F4A6}"/>
              </a:ext>
            </a:extLst>
          </p:cNvPr>
          <p:cNvSpPr txBox="1"/>
          <p:nvPr/>
        </p:nvSpPr>
        <p:spPr>
          <a:xfrm>
            <a:off x="562893" y="847826"/>
            <a:ext cx="87490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3"/>
              </a:rPr>
              <a:t>Visual Studio Tools </a:t>
            </a:r>
            <a:r>
              <a:rPr lang="ko-KR" altLang="en-US" dirty="0">
                <a:hlinkClick r:id="rId3"/>
              </a:rPr>
              <a:t>다운로드 </a:t>
            </a:r>
            <a:r>
              <a:rPr lang="en-US" altLang="ko-KR" dirty="0">
                <a:hlinkClick r:id="rId3"/>
              </a:rPr>
              <a:t>- Windows, Mac, Linux</a:t>
            </a:r>
            <a:r>
              <a:rPr lang="ko-KR" altLang="en-US" dirty="0">
                <a:hlinkClick r:id="rId3"/>
              </a:rPr>
              <a:t>용 무료 설치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81933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01EE63-7DD2-5B94-D9AF-5E03A0A4DB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E1B8FAE-3A50-B15B-F11F-5B3CB07B3090}"/>
              </a:ext>
            </a:extLst>
          </p:cNvPr>
          <p:cNvSpPr/>
          <p:nvPr/>
        </p:nvSpPr>
        <p:spPr>
          <a:xfrm>
            <a:off x="0" y="0"/>
            <a:ext cx="12192000" cy="65649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112" indent="-342900">
              <a:buFont typeface="Wingdings" panose="05000000000000000000" pitchFamily="2" charset="2"/>
              <a:buChar char="§"/>
            </a:pPr>
            <a:r>
              <a:rPr lang="en-US" altLang="ko-KR" sz="2000" b="1" dirty="0" err="1">
                <a:solidFill>
                  <a:schemeClr val="bg1"/>
                </a:solidFill>
                <a:latin typeface="+mn-ea"/>
              </a:rPr>
              <a:t>Winform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  GUI 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설계 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  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연결 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push button 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추가</a:t>
            </a:r>
            <a:endParaRPr lang="ko-KR" altLang="en-US" sz="20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21D73C6-4102-9897-7E5D-5B1B404800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902" y="1196775"/>
            <a:ext cx="3496163" cy="1952898"/>
          </a:xfrm>
          <a:prstGeom prst="rect">
            <a:avLst/>
          </a:prstGeom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5AD007CE-8812-25BA-B7A9-156752A5D33F}"/>
              </a:ext>
            </a:extLst>
          </p:cNvPr>
          <p:cNvCxnSpPr/>
          <p:nvPr/>
        </p:nvCxnSpPr>
        <p:spPr>
          <a:xfrm flipH="1">
            <a:off x="2401824" y="1011936"/>
            <a:ext cx="268224" cy="804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93496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D28DB7-1B67-107E-C7FD-5C6D7F0B89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88CF6D9-0F93-3E53-146D-CB85B79DF874}"/>
              </a:ext>
            </a:extLst>
          </p:cNvPr>
          <p:cNvSpPr/>
          <p:nvPr/>
        </p:nvSpPr>
        <p:spPr>
          <a:xfrm>
            <a:off x="0" y="0"/>
            <a:ext cx="12192000" cy="65649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112" indent="-342900">
              <a:buFont typeface="Wingdings" panose="05000000000000000000" pitchFamily="2" charset="2"/>
              <a:buChar char="§"/>
            </a:pPr>
            <a:r>
              <a:rPr lang="en-US" altLang="ko-KR" sz="2000" b="1" dirty="0" err="1">
                <a:solidFill>
                  <a:schemeClr val="bg1"/>
                </a:solidFill>
                <a:latin typeface="+mn-ea"/>
              </a:rPr>
              <a:t>Winform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  GUI 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설계 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  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연결 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push button 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추가</a:t>
            </a:r>
            <a:endParaRPr lang="ko-KR" altLang="en-US" sz="2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5221D61-02EA-A39F-ED30-AADCD14ECA10}"/>
              </a:ext>
            </a:extLst>
          </p:cNvPr>
          <p:cNvSpPr txBox="1"/>
          <p:nvPr/>
        </p:nvSpPr>
        <p:spPr>
          <a:xfrm>
            <a:off x="185928" y="660094"/>
            <a:ext cx="11542776" cy="63401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private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void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button1_Click(</a:t>
            </a:r>
            <a:r>
              <a:rPr lang="en-US" altLang="ko-KR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object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sender, </a:t>
            </a:r>
            <a:r>
              <a:rPr lang="en-US" altLang="ko-KR" sz="14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EventArgs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e)</a:t>
            </a:r>
          </a:p>
          <a:p>
            <a:r>
              <a:rPr lang="en-US" altLang="ko-K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if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(comboBox1.SelectedItem != </a:t>
            </a:r>
            <a:r>
              <a:rPr lang="en-US" altLang="ko-KR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null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){</a:t>
            </a:r>
          </a:p>
          <a:p>
            <a:r>
              <a:rPr lang="en-US" altLang="ko-K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string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selectedPort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= comboBox1.SelectedItem.ToString();</a:t>
            </a:r>
          </a:p>
          <a:p>
            <a:r>
              <a:rPr lang="en-US" altLang="ko-K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if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(</a:t>
            </a:r>
            <a:r>
              <a:rPr lang="en-US" altLang="ko-KR" sz="14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string</a:t>
            </a:r>
            <a:r>
              <a:rPr lang="en-US" altLang="ko-KR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.IsNullOrEmpty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selectedPort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) || </a:t>
            </a:r>
            <a:r>
              <a:rPr lang="en-US" altLang="ko-KR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selectedPort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== </a:t>
            </a:r>
            <a:r>
              <a:rPr lang="en-US" altLang="ko-KR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"None"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){</a:t>
            </a:r>
          </a:p>
          <a:p>
            <a:r>
              <a:rPr lang="en-US" altLang="ko-K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</a:t>
            </a:r>
            <a:r>
              <a:rPr lang="en-US" altLang="ko-KR" sz="14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MessageBox</a:t>
            </a:r>
            <a:r>
              <a:rPr lang="en-US" altLang="ko-KR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.Show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"Please select a valid Port."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</a:t>
            </a:r>
            <a:r>
              <a:rPr lang="en-US" altLang="ko-KR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return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try</a:t>
            </a:r>
            <a:r>
              <a:rPr lang="ko-KR" alt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</a:t>
            </a:r>
            <a:r>
              <a:rPr lang="en-US" altLang="ko-KR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serialPort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= </a:t>
            </a:r>
            <a:r>
              <a:rPr lang="en-US" altLang="ko-KR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new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SerialPort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selectedPort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    </a:t>
            </a:r>
            <a:r>
              <a:rPr lang="en-US" altLang="ko-KR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BaudRate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= 115200,</a:t>
            </a:r>
          </a:p>
          <a:p>
            <a:r>
              <a:rPr lang="en-US" altLang="ko-K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    </a:t>
            </a:r>
            <a:r>
              <a:rPr lang="en-US" altLang="ko-KR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DataBits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= 8,</a:t>
            </a:r>
          </a:p>
          <a:p>
            <a:r>
              <a:rPr lang="en-US" altLang="ko-K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    Parity = </a:t>
            </a:r>
            <a:r>
              <a:rPr lang="en-US" altLang="ko-KR" sz="14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Parity</a:t>
            </a:r>
            <a:r>
              <a:rPr lang="en-US" altLang="ko-KR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.None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,</a:t>
            </a:r>
          </a:p>
          <a:p>
            <a:r>
              <a:rPr lang="en-US" altLang="ko-K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    </a:t>
            </a:r>
            <a:r>
              <a:rPr lang="en-US" altLang="ko-KR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StopBits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= </a:t>
            </a:r>
            <a:r>
              <a:rPr lang="en-US" altLang="ko-KR" sz="14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StopBits</a:t>
            </a:r>
            <a:r>
              <a:rPr lang="en-US" altLang="ko-KR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.One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,</a:t>
            </a:r>
          </a:p>
          <a:p>
            <a:r>
              <a:rPr lang="ko-KR" alt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};</a:t>
            </a:r>
          </a:p>
          <a:p>
            <a:r>
              <a:rPr lang="en-US" altLang="ko-K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</a:t>
            </a:r>
            <a:r>
              <a:rPr lang="en-US" altLang="ko-KR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serialPort.DataReceived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+= </a:t>
            </a:r>
            <a:r>
              <a:rPr lang="en-US" altLang="ko-KR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SerialPort_DataReceived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;   //Event Handler</a:t>
            </a:r>
            <a:endParaRPr lang="en-US" altLang="ko-KR" sz="110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</a:t>
            </a:r>
            <a:r>
              <a:rPr lang="en-US" altLang="ko-KR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serialPort.Open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</a:t>
            </a:r>
            <a:r>
              <a:rPr lang="en-US" altLang="ko-KR" sz="14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MessageBox</a:t>
            </a:r>
            <a:r>
              <a:rPr lang="en-US" altLang="ko-KR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.Show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"Serial Port Connected"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button1.Enabled = </a:t>
            </a:r>
            <a:r>
              <a:rPr lang="en-US" altLang="ko-KR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false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catch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(</a:t>
            </a:r>
            <a:r>
              <a:rPr lang="en-US" altLang="ko-KR" sz="1400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Exception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ex){</a:t>
            </a:r>
          </a:p>
          <a:p>
            <a:r>
              <a:rPr lang="en-US" altLang="ko-K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</a:t>
            </a:r>
            <a:r>
              <a:rPr lang="en-US" altLang="ko-KR" sz="14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MessageBox</a:t>
            </a:r>
            <a:r>
              <a:rPr lang="en-US" altLang="ko-KR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.Show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$"Fail to Connect : 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  <a:r>
              <a:rPr lang="en-US" altLang="ko-KR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ex.Message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  <a:r>
              <a:rPr lang="en-US" altLang="ko-KR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</a:p>
          <a:p>
            <a:r>
              <a:rPr lang="ko-KR" alt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4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else</a:t>
            </a:r>
            <a:r>
              <a:rPr lang="ko-KR" alt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4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MessageBox</a:t>
            </a:r>
            <a:r>
              <a:rPr lang="en-US" altLang="ko-KR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.Show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400" b="1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"Please select a valid Port."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</a:p>
          <a:p>
            <a:r>
              <a:rPr lang="ko-KR" altLang="en-US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  <a:endParaRPr lang="ko-KR" altLang="en-US" sz="14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79198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DFA723-2D37-93D7-55E6-A40B19097D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C16FC1D-9A03-834C-501E-BF5654D624E1}"/>
              </a:ext>
            </a:extLst>
          </p:cNvPr>
          <p:cNvSpPr/>
          <p:nvPr/>
        </p:nvSpPr>
        <p:spPr>
          <a:xfrm>
            <a:off x="0" y="0"/>
            <a:ext cx="12192000" cy="65649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112" indent="-342900">
              <a:buFont typeface="Wingdings" panose="05000000000000000000" pitchFamily="2" charset="2"/>
              <a:buChar char="§"/>
            </a:pPr>
            <a:r>
              <a:rPr lang="en-US" altLang="ko-KR" sz="2000" b="1" dirty="0" err="1">
                <a:solidFill>
                  <a:schemeClr val="bg1"/>
                </a:solidFill>
                <a:latin typeface="+mn-ea"/>
              </a:rPr>
              <a:t>Winform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  GUI 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설계 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  </a:t>
            </a:r>
            <a:r>
              <a:rPr lang="en-US" altLang="ko-KR" sz="2000" b="1" dirty="0" err="1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TextBox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 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추가</a:t>
            </a:r>
            <a:endParaRPr lang="ko-KR" altLang="en-US" sz="20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36E19F8-D863-AAE3-D50F-E777219FC5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139" y="1070315"/>
            <a:ext cx="8564170" cy="4229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5114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98883D-FBF5-555E-5636-D9B5970C47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D111E44-2C5C-5F1E-BA93-51E789B4CD2D}"/>
              </a:ext>
            </a:extLst>
          </p:cNvPr>
          <p:cNvSpPr/>
          <p:nvPr/>
        </p:nvSpPr>
        <p:spPr>
          <a:xfrm>
            <a:off x="0" y="0"/>
            <a:ext cx="12192000" cy="65649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112" indent="-342900">
              <a:buFont typeface="Wingdings" panose="05000000000000000000" pitchFamily="2" charset="2"/>
              <a:buChar char="§"/>
            </a:pPr>
            <a:r>
              <a:rPr lang="en-US" altLang="ko-KR" sz="2000" b="1" dirty="0" err="1">
                <a:solidFill>
                  <a:schemeClr val="bg1"/>
                </a:solidFill>
                <a:latin typeface="+mn-ea"/>
              </a:rPr>
              <a:t>Winform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  GUI 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설계 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  </a:t>
            </a:r>
            <a:r>
              <a:rPr lang="en-US" altLang="ko-KR" sz="2000" b="1" dirty="0" err="1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TextBox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 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추가</a:t>
            </a:r>
            <a:endParaRPr lang="ko-KR" altLang="en-US" sz="2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1C91A5-952C-5E7F-9B51-245152CEDEF1}"/>
              </a:ext>
            </a:extLst>
          </p:cNvPr>
          <p:cNvSpPr txBox="1"/>
          <p:nvPr/>
        </p:nvSpPr>
        <p:spPr>
          <a:xfrm>
            <a:off x="307848" y="988951"/>
            <a:ext cx="1053084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800" b="1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b="1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800" b="1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b="1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SerialPort_DataReceived</a:t>
            </a:r>
            <a:r>
              <a:rPr lang="en-US" altLang="ko-KR" sz="1800" b="1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b="1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800" b="1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800" b="1" dirty="0" err="1">
                <a:solidFill>
                  <a:srgbClr val="2B91A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SerialDataReceivedEventArgs</a:t>
            </a:r>
            <a:r>
              <a:rPr lang="en-US" altLang="ko-KR" sz="1800" b="1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en-US" altLang="ko-KR" sz="1800" b="1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800" b="1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b="1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string</a:t>
            </a:r>
            <a:r>
              <a:rPr lang="en-US" altLang="ko-KR" sz="1800" b="1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data = </a:t>
            </a:r>
            <a:r>
              <a:rPr lang="en-US" altLang="ko-KR" sz="1800" b="1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serialPort.ReadLine</a:t>
            </a:r>
            <a:r>
              <a:rPr lang="en-US" altLang="ko-KR" sz="1800" b="1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(); </a:t>
            </a:r>
          </a:p>
          <a:p>
            <a:r>
              <a:rPr lang="en-US" altLang="ko-KR" sz="1800" b="1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Invoke(</a:t>
            </a:r>
            <a:r>
              <a:rPr lang="en-US" altLang="ko-KR" sz="1800" b="1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1800" b="1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b="1" dirty="0">
                <a:solidFill>
                  <a:srgbClr val="2B91A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Action</a:t>
            </a:r>
            <a:r>
              <a:rPr lang="en-US" altLang="ko-KR" sz="1800" b="1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(() =&gt;</a:t>
            </a:r>
          </a:p>
          <a:p>
            <a:r>
              <a:rPr lang="ko-KR" alt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b="1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800" b="1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textBox1.AppendText(data + </a:t>
            </a:r>
            <a:r>
              <a:rPr lang="en-US" altLang="ko-KR" sz="1800" b="1" dirty="0" err="1">
                <a:solidFill>
                  <a:srgbClr val="2B91A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Environment</a:t>
            </a:r>
            <a:r>
              <a:rPr lang="en-US" altLang="ko-KR" sz="1800" b="1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.NewLine</a:t>
            </a:r>
            <a:r>
              <a:rPr lang="en-US" altLang="ko-KR" sz="1800" b="1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ko-KR" altLang="en-US" sz="1800" b="1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b="1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}));</a:t>
            </a:r>
          </a:p>
          <a:p>
            <a:r>
              <a:rPr lang="en-US" altLang="ko-KR" sz="1800" b="1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3781571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784426-AC1D-9FAA-88C8-1742275169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C2561FC-A51F-EBF0-8EAB-DF2CD021520C}"/>
              </a:ext>
            </a:extLst>
          </p:cNvPr>
          <p:cNvSpPr/>
          <p:nvPr/>
        </p:nvSpPr>
        <p:spPr>
          <a:xfrm>
            <a:off x="0" y="0"/>
            <a:ext cx="12192000" cy="65649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112" indent="-342900">
              <a:buFont typeface="Wingdings" panose="05000000000000000000" pitchFamily="2" charset="2"/>
              <a:buChar char="§"/>
            </a:pPr>
            <a:r>
              <a:rPr lang="en-US" altLang="ko-KR" sz="2000" b="1" dirty="0" err="1">
                <a:solidFill>
                  <a:schemeClr val="bg1"/>
                </a:solidFill>
                <a:latin typeface="+mn-ea"/>
              </a:rPr>
              <a:t>Winform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  GUI 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설계 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  </a:t>
            </a:r>
            <a:r>
              <a:rPr lang="en-US" altLang="ko-KR" sz="2000" b="1" dirty="0" err="1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TextBox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 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추가</a:t>
            </a:r>
            <a:endParaRPr lang="ko-KR" altLang="en-US" sz="20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7F93AE5-2241-C8B5-3C22-867836DE43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992" y="1125067"/>
            <a:ext cx="5611008" cy="3096057"/>
          </a:xfrm>
          <a:prstGeom prst="rect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777837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036E4B-ACC1-B2F2-1AAC-F921750056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A0300FC-94C3-ABD9-F895-10266C728273}"/>
              </a:ext>
            </a:extLst>
          </p:cNvPr>
          <p:cNvSpPr/>
          <p:nvPr/>
        </p:nvSpPr>
        <p:spPr>
          <a:xfrm>
            <a:off x="0" y="0"/>
            <a:ext cx="12192000" cy="65649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112" indent="-342900">
              <a:buFont typeface="Wingdings" panose="05000000000000000000" pitchFamily="2" charset="2"/>
              <a:buChar char="§"/>
            </a:pPr>
            <a:r>
              <a:rPr lang="en-US" altLang="ko-KR" sz="2000" b="1" dirty="0" err="1">
                <a:solidFill>
                  <a:schemeClr val="bg1"/>
                </a:solidFill>
                <a:latin typeface="+mn-ea"/>
              </a:rPr>
              <a:t>Winform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  GUI 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설계 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  Button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 추가  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‘LED ON’  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‘LED OFF’</a:t>
            </a:r>
            <a:endParaRPr lang="ko-KR" altLang="en-US" sz="20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51D724F-63BB-E4DA-A8EE-4F9FB41319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338" y="963450"/>
            <a:ext cx="4344006" cy="36581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7BCC973-2762-A0A5-BC21-56604F9943A6}"/>
              </a:ext>
            </a:extLst>
          </p:cNvPr>
          <p:cNvSpPr txBox="1"/>
          <p:nvPr/>
        </p:nvSpPr>
        <p:spPr>
          <a:xfrm>
            <a:off x="1165411" y="4743853"/>
            <a:ext cx="1220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solidFill>
                  <a:srgbClr val="3A0DFB"/>
                </a:solidFill>
              </a:rPr>
              <a:t>btnLedOn</a:t>
            </a:r>
            <a:endParaRPr lang="ko-KR" altLang="en-US" dirty="0">
              <a:solidFill>
                <a:srgbClr val="3A0DFB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EFDA35-E4FB-3DB5-B15A-44E93E5392FE}"/>
              </a:ext>
            </a:extLst>
          </p:cNvPr>
          <p:cNvSpPr txBox="1"/>
          <p:nvPr/>
        </p:nvSpPr>
        <p:spPr>
          <a:xfrm>
            <a:off x="2967317" y="4743942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solidFill>
                  <a:srgbClr val="3A0DFB"/>
                </a:solidFill>
              </a:rPr>
              <a:t>btnLedOff</a:t>
            </a:r>
            <a:endParaRPr lang="ko-KR" altLang="en-US" dirty="0">
              <a:solidFill>
                <a:srgbClr val="3A0DFB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B8F461-BE0F-793A-9D37-F44B613CC0BB}"/>
              </a:ext>
            </a:extLst>
          </p:cNvPr>
          <p:cNvSpPr txBox="1"/>
          <p:nvPr/>
        </p:nvSpPr>
        <p:spPr>
          <a:xfrm>
            <a:off x="1188654" y="5398277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3A0DFB"/>
                </a:solidFill>
              </a:rPr>
              <a:t>“LED ON”</a:t>
            </a:r>
            <a:endParaRPr lang="ko-KR" altLang="en-US" dirty="0">
              <a:solidFill>
                <a:srgbClr val="3A0DFB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8D9744-D680-5ADB-2494-AE87CD34B77E}"/>
              </a:ext>
            </a:extLst>
          </p:cNvPr>
          <p:cNvSpPr txBox="1"/>
          <p:nvPr/>
        </p:nvSpPr>
        <p:spPr>
          <a:xfrm>
            <a:off x="2967317" y="5398277"/>
            <a:ext cx="1245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3A0DFB"/>
                </a:solidFill>
              </a:rPr>
              <a:t>“LED OFF”</a:t>
            </a:r>
            <a:endParaRPr lang="ko-KR" altLang="en-US" dirty="0">
              <a:solidFill>
                <a:srgbClr val="3A0DFB"/>
              </a:solidFill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6A56C832-0403-46B7-F8B7-967D849291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4988" y="3514957"/>
            <a:ext cx="4854199" cy="165222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B0E363C8-6B63-344A-88FB-4268D86E72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5935" y="1690823"/>
            <a:ext cx="4806206" cy="171919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6A9564D-D6BA-5DD5-C36D-713DCBC4B161}"/>
              </a:ext>
            </a:extLst>
          </p:cNvPr>
          <p:cNvSpPr txBox="1"/>
          <p:nvPr/>
        </p:nvSpPr>
        <p:spPr>
          <a:xfrm>
            <a:off x="5844988" y="1138518"/>
            <a:ext cx="37930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속성 </a:t>
            </a:r>
            <a:r>
              <a:rPr lang="en-US" altLang="ko-KR" sz="1600" dirty="0">
                <a:sym typeface="Wingdings" panose="05000000000000000000" pitchFamily="2" charset="2"/>
              </a:rPr>
              <a:t> </a:t>
            </a:r>
            <a:r>
              <a:rPr lang="ko-KR" altLang="en-US" sz="1600" dirty="0">
                <a:sym typeface="Wingdings" panose="05000000000000000000" pitchFamily="2" charset="2"/>
              </a:rPr>
              <a:t>이벤트 </a:t>
            </a:r>
            <a:r>
              <a:rPr lang="en-US" altLang="ko-KR" sz="1600" dirty="0">
                <a:sym typeface="Wingdings" panose="05000000000000000000" pitchFamily="2" charset="2"/>
              </a:rPr>
              <a:t> Click </a:t>
            </a:r>
            <a:r>
              <a:rPr lang="ko-KR" altLang="en-US" sz="1600" dirty="0">
                <a:sym typeface="Wingdings" panose="05000000000000000000" pitchFamily="2" charset="2"/>
              </a:rPr>
              <a:t>이벤트 연결</a:t>
            </a:r>
            <a:endParaRPr lang="ko-KR" altLang="en-US" sz="1600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C701DB52-7586-0EC6-D952-CF3F6DD01DD6}"/>
              </a:ext>
            </a:extLst>
          </p:cNvPr>
          <p:cNvSpPr/>
          <p:nvPr/>
        </p:nvSpPr>
        <p:spPr>
          <a:xfrm>
            <a:off x="6642847" y="2178424"/>
            <a:ext cx="457200" cy="528917"/>
          </a:xfrm>
          <a:prstGeom prst="roundRect">
            <a:avLst/>
          </a:prstGeom>
          <a:noFill/>
          <a:ln w="3175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F3D06F99-3778-A68B-B660-BD5A15147598}"/>
              </a:ext>
            </a:extLst>
          </p:cNvPr>
          <p:cNvSpPr/>
          <p:nvPr/>
        </p:nvSpPr>
        <p:spPr>
          <a:xfrm>
            <a:off x="6784489" y="3946415"/>
            <a:ext cx="457200" cy="528917"/>
          </a:xfrm>
          <a:prstGeom prst="roundRect">
            <a:avLst/>
          </a:prstGeom>
          <a:noFill/>
          <a:ln w="3175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C47586D0-00EF-AECB-9B96-E4EAE785F003}"/>
              </a:ext>
            </a:extLst>
          </p:cNvPr>
          <p:cNvSpPr/>
          <p:nvPr/>
        </p:nvSpPr>
        <p:spPr>
          <a:xfrm>
            <a:off x="10338098" y="4819426"/>
            <a:ext cx="362881" cy="373551"/>
          </a:xfrm>
          <a:prstGeom prst="roundRect">
            <a:avLst/>
          </a:prstGeom>
          <a:noFill/>
          <a:ln w="3175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FE15BBE-9D37-98B9-6010-47A9A224989E}"/>
              </a:ext>
            </a:extLst>
          </p:cNvPr>
          <p:cNvSpPr txBox="1"/>
          <p:nvPr/>
        </p:nvSpPr>
        <p:spPr>
          <a:xfrm>
            <a:off x="2168635" y="2550418"/>
            <a:ext cx="1077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3A0DFB"/>
                </a:solidFill>
              </a:rPr>
              <a:t>textBox1</a:t>
            </a:r>
            <a:endParaRPr lang="ko-KR" altLang="en-US" dirty="0">
              <a:solidFill>
                <a:srgbClr val="3A0DF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73041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1C6396-C6C7-5CEC-7043-FE855C9E33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4C37C4B-5E1B-C2D8-54E5-3DA3E0649105}"/>
              </a:ext>
            </a:extLst>
          </p:cNvPr>
          <p:cNvSpPr/>
          <p:nvPr/>
        </p:nvSpPr>
        <p:spPr>
          <a:xfrm>
            <a:off x="0" y="0"/>
            <a:ext cx="12192000" cy="65649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112" indent="-342900">
              <a:buFont typeface="Wingdings" panose="05000000000000000000" pitchFamily="2" charset="2"/>
              <a:buChar char="§"/>
            </a:pPr>
            <a:r>
              <a:rPr lang="en-US" altLang="ko-KR" sz="2000" b="1" dirty="0" err="1">
                <a:solidFill>
                  <a:schemeClr val="bg1"/>
                </a:solidFill>
                <a:latin typeface="+mn-ea"/>
              </a:rPr>
              <a:t>Winform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  GUI 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설계 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  Button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 추가  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‘LED ON’  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‘LED OFF’</a:t>
            </a:r>
            <a:endParaRPr lang="ko-KR" altLang="en-US" sz="2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FCD2CF-0EE9-5B54-A186-2E4D4044A702}"/>
              </a:ext>
            </a:extLst>
          </p:cNvPr>
          <p:cNvSpPr txBox="1"/>
          <p:nvPr/>
        </p:nvSpPr>
        <p:spPr>
          <a:xfrm>
            <a:off x="484095" y="892533"/>
            <a:ext cx="8218842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btnLedOn_Click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800" dirty="0" err="1">
                <a:solidFill>
                  <a:srgbClr val="2B91A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</a:t>
            </a:r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serialPort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!= </a:t>
            </a:r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null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&amp;&amp; 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serialPort.IsOpen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 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serialPort.WriteLine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A31515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"LED ON"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 </a:t>
            </a:r>
            <a:r>
              <a:rPr lang="en-US" altLang="ko-KR" sz="1800" dirty="0" err="1">
                <a:solidFill>
                  <a:srgbClr val="2B91A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MessageBox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.Show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A31515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"Send LED ON"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ko-KR" altLang="en-US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btnLedOff_Click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object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sender, </a:t>
            </a:r>
            <a:r>
              <a:rPr lang="en-US" altLang="ko-KR" sz="1800" dirty="0" err="1">
                <a:solidFill>
                  <a:srgbClr val="2B91A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EventArgs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</a:t>
            </a:r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serialPort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!= </a:t>
            </a:r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null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&amp;&amp; 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serialPort.IsOpen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 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serialPort.WriteLine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A31515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"LED OFF"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 </a:t>
            </a:r>
            <a:r>
              <a:rPr lang="en-US" altLang="ko-KR" sz="1800" dirty="0" err="1">
                <a:solidFill>
                  <a:srgbClr val="2B91A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MessageBox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.Show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A31515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"Send LED OFF"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ko-KR" altLang="en-US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26253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E2F9CF-E716-3805-EDCE-F38AC4FD17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45CAE76-D1A8-7CCA-A4BF-FA4626DA14FC}"/>
              </a:ext>
            </a:extLst>
          </p:cNvPr>
          <p:cNvSpPr/>
          <p:nvPr/>
        </p:nvSpPr>
        <p:spPr>
          <a:xfrm>
            <a:off x="0" y="0"/>
            <a:ext cx="12192000" cy="65649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112" indent="-342900">
              <a:buFont typeface="Wingdings" panose="05000000000000000000" pitchFamily="2" charset="2"/>
              <a:buChar char="§"/>
            </a:pP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Arduino Code</a:t>
            </a:r>
            <a:endParaRPr lang="ko-KR" altLang="en-US" sz="2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D5F772-4110-77DD-C44B-297BD488C6FB}"/>
              </a:ext>
            </a:extLst>
          </p:cNvPr>
          <p:cNvSpPr txBox="1"/>
          <p:nvPr/>
        </p:nvSpPr>
        <p:spPr>
          <a:xfrm>
            <a:off x="294939" y="806823"/>
            <a:ext cx="11602122" cy="35721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100"/>
              </a:lnSpc>
            </a:pPr>
            <a:r>
              <a:rPr lang="ko-KR" altLang="en-US" sz="1400" dirty="0">
                <a:latin typeface="Consolas" panose="020B0609020204030204" pitchFamily="49" charset="0"/>
              </a:rPr>
              <a:t>#include "</a:t>
            </a:r>
            <a:r>
              <a:rPr lang="ko-KR" altLang="en-US" sz="1400" dirty="0" err="1">
                <a:latin typeface="Consolas" panose="020B0609020204030204" pitchFamily="49" charset="0"/>
              </a:rPr>
              <a:t>driver</a:t>
            </a:r>
            <a:r>
              <a:rPr lang="ko-KR" altLang="en-US" sz="1400" dirty="0">
                <a:latin typeface="Consolas" panose="020B0609020204030204" pitchFamily="49" charset="0"/>
              </a:rPr>
              <a:t>/</a:t>
            </a:r>
            <a:r>
              <a:rPr lang="ko-KR" altLang="en-US" sz="1400" dirty="0" err="1">
                <a:latin typeface="Consolas" panose="020B0609020204030204" pitchFamily="49" charset="0"/>
              </a:rPr>
              <a:t>uart.h</a:t>
            </a:r>
            <a:r>
              <a:rPr lang="ko-KR" altLang="en-US" sz="1400" dirty="0">
                <a:latin typeface="Consolas" panose="020B0609020204030204" pitchFamily="49" charset="0"/>
              </a:rPr>
              <a:t>"</a:t>
            </a:r>
          </a:p>
          <a:p>
            <a:pPr>
              <a:lnSpc>
                <a:spcPts val="2100"/>
              </a:lnSpc>
            </a:pPr>
            <a:r>
              <a:rPr lang="ko-KR" altLang="en-US" sz="1400" dirty="0">
                <a:latin typeface="Consolas" panose="020B0609020204030204" pitchFamily="49" charset="0"/>
              </a:rPr>
              <a:t>#include "</a:t>
            </a:r>
            <a:r>
              <a:rPr lang="ko-KR" altLang="en-US" sz="1400" dirty="0" err="1">
                <a:latin typeface="Consolas" panose="020B0609020204030204" pitchFamily="49" charset="0"/>
              </a:rPr>
              <a:t>esp_intr_alloc.h</a:t>
            </a:r>
            <a:r>
              <a:rPr lang="ko-KR" altLang="en-US" sz="1400" dirty="0">
                <a:latin typeface="Consolas" panose="020B0609020204030204" pitchFamily="49" charset="0"/>
              </a:rPr>
              <a:t>"</a:t>
            </a:r>
          </a:p>
          <a:p>
            <a:pPr>
              <a:lnSpc>
                <a:spcPts val="2100"/>
              </a:lnSpc>
            </a:pPr>
            <a:r>
              <a:rPr lang="ko-KR" altLang="en-US" sz="1400" dirty="0">
                <a:latin typeface="Consolas" panose="020B0609020204030204" pitchFamily="49" charset="0"/>
              </a:rPr>
              <a:t>#include "</a:t>
            </a:r>
            <a:r>
              <a:rPr lang="ko-KR" altLang="en-US" sz="1400" dirty="0" err="1">
                <a:latin typeface="Consolas" panose="020B0609020204030204" pitchFamily="49" charset="0"/>
              </a:rPr>
              <a:t>freertos</a:t>
            </a:r>
            <a:r>
              <a:rPr lang="ko-KR" altLang="en-US" sz="1400" dirty="0">
                <a:latin typeface="Consolas" panose="020B0609020204030204" pitchFamily="49" charset="0"/>
              </a:rPr>
              <a:t>/</a:t>
            </a:r>
            <a:r>
              <a:rPr lang="ko-KR" altLang="en-US" sz="1400" dirty="0" err="1">
                <a:latin typeface="Consolas" panose="020B0609020204030204" pitchFamily="49" charset="0"/>
              </a:rPr>
              <a:t>queue.h</a:t>
            </a:r>
            <a:r>
              <a:rPr lang="ko-KR" altLang="en-US" sz="1400" dirty="0">
                <a:latin typeface="Consolas" panose="020B0609020204030204" pitchFamily="49" charset="0"/>
              </a:rPr>
              <a:t>"</a:t>
            </a:r>
          </a:p>
          <a:p>
            <a:pPr>
              <a:lnSpc>
                <a:spcPts val="2100"/>
              </a:lnSpc>
            </a:pPr>
            <a:endParaRPr lang="ko-KR" altLang="en-US" sz="1400" dirty="0">
              <a:latin typeface="Consolas" panose="020B0609020204030204" pitchFamily="49" charset="0"/>
            </a:endParaRPr>
          </a:p>
          <a:p>
            <a:pPr>
              <a:lnSpc>
                <a:spcPts val="2100"/>
              </a:lnSpc>
            </a:pPr>
            <a:r>
              <a:rPr lang="ko-KR" altLang="en-US" sz="1400" dirty="0">
                <a:latin typeface="Consolas" panose="020B0609020204030204" pitchFamily="49" charset="0"/>
              </a:rPr>
              <a:t>#define LED_PIN 15</a:t>
            </a:r>
          </a:p>
          <a:p>
            <a:pPr>
              <a:lnSpc>
                <a:spcPts val="2100"/>
              </a:lnSpc>
            </a:pPr>
            <a:endParaRPr lang="ko-KR" altLang="en-US" sz="1400" dirty="0">
              <a:latin typeface="Consolas" panose="020B0609020204030204" pitchFamily="49" charset="0"/>
            </a:endParaRPr>
          </a:p>
          <a:p>
            <a:pPr>
              <a:lnSpc>
                <a:spcPts val="2100"/>
              </a:lnSpc>
            </a:pPr>
            <a:r>
              <a:rPr lang="ko-KR" altLang="en-US" sz="1400" dirty="0">
                <a:latin typeface="Consolas" panose="020B0609020204030204" pitchFamily="49" charset="0"/>
              </a:rPr>
              <a:t>#define UART_PORT UART_NUM_1   </a:t>
            </a:r>
            <a:r>
              <a:rPr lang="en-US" altLang="ko-KR" sz="1400" dirty="0">
                <a:latin typeface="Consolas" panose="020B0609020204030204" pitchFamily="49" charset="0"/>
              </a:rPr>
              <a:t>// ESP32</a:t>
            </a:r>
            <a:r>
              <a:rPr lang="ko-KR" altLang="en-US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latin typeface="Consolas" panose="020B0609020204030204" pitchFamily="49" charset="0"/>
              </a:rPr>
              <a:t>USB</a:t>
            </a:r>
            <a:r>
              <a:rPr lang="ko-KR" altLang="en-US" sz="1400" dirty="0">
                <a:latin typeface="Consolas" panose="020B0609020204030204" pitchFamily="49" charset="0"/>
              </a:rPr>
              <a:t>로 연결된 </a:t>
            </a:r>
            <a:r>
              <a:rPr lang="en-US" altLang="ko-KR" sz="1400" dirty="0">
                <a:latin typeface="Consolas" panose="020B0609020204030204" pitchFamily="49" charset="0"/>
              </a:rPr>
              <a:t>UART </a:t>
            </a:r>
            <a:r>
              <a:rPr lang="ko-KR" altLang="en-US" sz="1400" dirty="0">
                <a:latin typeface="Consolas" panose="020B0609020204030204" pitchFamily="49" charset="0"/>
              </a:rPr>
              <a:t>포트</a:t>
            </a:r>
          </a:p>
          <a:p>
            <a:pPr>
              <a:lnSpc>
                <a:spcPts val="2100"/>
              </a:lnSpc>
            </a:pPr>
            <a:r>
              <a:rPr lang="ko-KR" altLang="en-US" sz="1400" dirty="0">
                <a:latin typeface="Consolas" panose="020B0609020204030204" pitchFamily="49" charset="0"/>
              </a:rPr>
              <a:t>#define UART_RX_PIN 3   // RXD 핀 설정 </a:t>
            </a:r>
          </a:p>
          <a:p>
            <a:pPr>
              <a:lnSpc>
                <a:spcPts val="2100"/>
              </a:lnSpc>
            </a:pPr>
            <a:r>
              <a:rPr lang="ko-KR" altLang="en-US" sz="1400" dirty="0">
                <a:latin typeface="Consolas" panose="020B0609020204030204" pitchFamily="49" charset="0"/>
              </a:rPr>
              <a:t>#define UART_TX_PIN 1   // TXD 핀 설정</a:t>
            </a:r>
          </a:p>
          <a:p>
            <a:pPr>
              <a:lnSpc>
                <a:spcPts val="2100"/>
              </a:lnSpc>
            </a:pPr>
            <a:endParaRPr lang="ko-KR" altLang="en-US" sz="1400" dirty="0">
              <a:latin typeface="Consolas" panose="020B0609020204030204" pitchFamily="49" charset="0"/>
            </a:endParaRPr>
          </a:p>
          <a:p>
            <a:pPr>
              <a:lnSpc>
                <a:spcPts val="2100"/>
              </a:lnSpc>
            </a:pPr>
            <a:r>
              <a:rPr lang="ko-KR" altLang="en-US" sz="1400" dirty="0">
                <a:latin typeface="Consolas" panose="020B0609020204030204" pitchFamily="49" charset="0"/>
              </a:rPr>
              <a:t>#define BUF_SIZE (1024)</a:t>
            </a:r>
          </a:p>
          <a:p>
            <a:pPr>
              <a:lnSpc>
                <a:spcPts val="2100"/>
              </a:lnSpc>
            </a:pPr>
            <a:endParaRPr lang="ko-KR" altLang="en-US" sz="1400" dirty="0">
              <a:latin typeface="Consolas" panose="020B0609020204030204" pitchFamily="49" charset="0"/>
            </a:endParaRPr>
          </a:p>
          <a:p>
            <a:pPr>
              <a:lnSpc>
                <a:spcPts val="2100"/>
              </a:lnSpc>
            </a:pPr>
            <a:r>
              <a:rPr lang="ko-KR" altLang="en-US" sz="1400" dirty="0" err="1">
                <a:latin typeface="Consolas" panose="020B0609020204030204" pitchFamily="49" charset="0"/>
              </a:rPr>
              <a:t>QueueHandle_t</a:t>
            </a:r>
            <a:r>
              <a:rPr lang="ko-KR" altLang="en-US" sz="1400" dirty="0">
                <a:latin typeface="Consolas" panose="020B0609020204030204" pitchFamily="49" charset="0"/>
              </a:rPr>
              <a:t> </a:t>
            </a:r>
            <a:r>
              <a:rPr lang="ko-KR" altLang="en-US" sz="1400" dirty="0" err="1">
                <a:latin typeface="Consolas" panose="020B0609020204030204" pitchFamily="49" charset="0"/>
              </a:rPr>
              <a:t>uart_queue</a:t>
            </a:r>
            <a:r>
              <a:rPr lang="ko-KR" altLang="en-US" sz="1400" dirty="0">
                <a:latin typeface="Consolas" panose="020B0609020204030204" pitchFamily="49" charset="0"/>
              </a:rPr>
              <a:t>;   </a:t>
            </a:r>
            <a:r>
              <a:rPr lang="en-US" altLang="ko-KR" sz="1400" dirty="0">
                <a:latin typeface="Consolas" panose="020B0609020204030204" pitchFamily="49" charset="0"/>
              </a:rPr>
              <a:t>// </a:t>
            </a:r>
            <a:r>
              <a:rPr lang="en-US" altLang="ko-KR" sz="1400" dirty="0" err="1">
                <a:latin typeface="Consolas" panose="020B0609020204030204" pitchFamily="49" charset="0"/>
              </a:rPr>
              <a:t>FreeRTOS</a:t>
            </a:r>
            <a:r>
              <a:rPr lang="en-US" altLang="ko-KR" sz="1400" dirty="0">
                <a:latin typeface="Consolas" panose="020B0609020204030204" pitchFamily="49" charset="0"/>
              </a:rPr>
              <a:t> </a:t>
            </a:r>
            <a:r>
              <a:rPr lang="en-US" altLang="ko-KR" sz="1400" dirty="0" err="1">
                <a:latin typeface="Consolas" panose="020B0609020204030204" pitchFamily="49" charset="0"/>
              </a:rPr>
              <a:t>Quequ</a:t>
            </a:r>
            <a:r>
              <a:rPr lang="en-US" altLang="ko-KR" sz="1400" dirty="0">
                <a:latin typeface="Consolas" panose="020B0609020204030204" pitchFamily="49" charset="0"/>
              </a:rPr>
              <a:t> Handle type </a:t>
            </a:r>
            <a:r>
              <a:rPr lang="ko-KR" altLang="en-US" sz="1400" dirty="0">
                <a:latin typeface="Consolas" panose="020B0609020204030204" pitchFamily="49" charset="0"/>
              </a:rPr>
              <a:t>정의</a:t>
            </a:r>
          </a:p>
        </p:txBody>
      </p:sp>
    </p:spTree>
    <p:extLst>
      <p:ext uri="{BB962C8B-B14F-4D97-AF65-F5344CB8AC3E}">
        <p14:creationId xmlns:p14="http://schemas.microsoft.com/office/powerpoint/2010/main" val="1411783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EAC4D6-CB3D-9C38-A1A5-44E5C79E67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C60CB86-316A-9A04-5083-35A4C0D8FDD8}"/>
              </a:ext>
            </a:extLst>
          </p:cNvPr>
          <p:cNvSpPr/>
          <p:nvPr/>
        </p:nvSpPr>
        <p:spPr>
          <a:xfrm>
            <a:off x="0" y="0"/>
            <a:ext cx="12192000" cy="65649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112" indent="-342900">
              <a:buFont typeface="Wingdings" panose="05000000000000000000" pitchFamily="2" charset="2"/>
              <a:buChar char="§"/>
            </a:pP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ESP32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Arduino Code</a:t>
            </a:r>
            <a:endParaRPr lang="ko-KR" altLang="en-US" sz="2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B821D7-F232-2F0E-A1AE-9A9618BC8AC7}"/>
              </a:ext>
            </a:extLst>
          </p:cNvPr>
          <p:cNvSpPr txBox="1"/>
          <p:nvPr/>
        </p:nvSpPr>
        <p:spPr>
          <a:xfrm>
            <a:off x="294939" y="656492"/>
            <a:ext cx="11602122" cy="59958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100"/>
              </a:lnSpc>
            </a:pPr>
            <a:r>
              <a:rPr lang="ko-KR" altLang="en-US" sz="1400" dirty="0">
                <a:latin typeface="Consolas" panose="020B0609020204030204" pitchFamily="49" charset="0"/>
              </a:rPr>
              <a:t>void </a:t>
            </a:r>
            <a:r>
              <a:rPr lang="ko-KR" altLang="en-US" sz="1400" dirty="0" err="1">
                <a:latin typeface="Consolas" panose="020B0609020204030204" pitchFamily="49" charset="0"/>
              </a:rPr>
              <a:t>handle_uart_event_task</a:t>
            </a:r>
            <a:r>
              <a:rPr lang="ko-KR" altLang="en-US" sz="1400" dirty="0">
                <a:latin typeface="Consolas" panose="020B0609020204030204" pitchFamily="49" charset="0"/>
              </a:rPr>
              <a:t>(void *</a:t>
            </a:r>
            <a:r>
              <a:rPr lang="ko-KR" altLang="en-US" sz="1400" dirty="0" err="1">
                <a:latin typeface="Consolas" panose="020B0609020204030204" pitchFamily="49" charset="0"/>
              </a:rPr>
              <a:t>pvParameters</a:t>
            </a:r>
            <a:r>
              <a:rPr lang="ko-KR" altLang="en-US" sz="1400" dirty="0">
                <a:latin typeface="Consolas" panose="020B0609020204030204" pitchFamily="49" charset="0"/>
              </a:rPr>
              <a:t>) {</a:t>
            </a:r>
          </a:p>
          <a:p>
            <a:pPr>
              <a:lnSpc>
                <a:spcPts val="2100"/>
              </a:lnSpc>
            </a:pPr>
            <a:r>
              <a:rPr lang="ko-KR" altLang="en-US" sz="1400" dirty="0">
                <a:latin typeface="Consolas" panose="020B0609020204030204" pitchFamily="49" charset="0"/>
              </a:rPr>
              <a:t>  </a:t>
            </a:r>
            <a:r>
              <a:rPr lang="ko-KR" altLang="en-US" sz="1400" dirty="0" err="1">
                <a:latin typeface="Consolas" panose="020B0609020204030204" pitchFamily="49" charset="0"/>
              </a:rPr>
              <a:t>uart_event_t</a:t>
            </a:r>
            <a:r>
              <a:rPr lang="ko-KR" altLang="en-US" sz="1400" dirty="0">
                <a:latin typeface="Consolas" panose="020B0609020204030204" pitchFamily="49" charset="0"/>
              </a:rPr>
              <a:t> </a:t>
            </a:r>
            <a:r>
              <a:rPr lang="ko-KR" altLang="en-US" sz="1400" dirty="0" err="1">
                <a:latin typeface="Consolas" panose="020B0609020204030204" pitchFamily="49" charset="0"/>
              </a:rPr>
              <a:t>event</a:t>
            </a:r>
            <a:r>
              <a:rPr lang="ko-KR" altLang="en-US" sz="1400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2100"/>
              </a:lnSpc>
            </a:pPr>
            <a:r>
              <a:rPr lang="ko-KR" altLang="en-US" sz="1400" dirty="0">
                <a:latin typeface="Consolas" panose="020B0609020204030204" pitchFamily="49" charset="0"/>
              </a:rPr>
              <a:t>  uint8_t </a:t>
            </a:r>
            <a:r>
              <a:rPr lang="ko-KR" altLang="en-US" sz="1400" dirty="0" err="1">
                <a:latin typeface="Consolas" panose="020B0609020204030204" pitchFamily="49" charset="0"/>
              </a:rPr>
              <a:t>data</a:t>
            </a:r>
            <a:r>
              <a:rPr lang="ko-KR" altLang="en-US" sz="1400" dirty="0">
                <a:latin typeface="Consolas" panose="020B0609020204030204" pitchFamily="49" charset="0"/>
              </a:rPr>
              <a:t>[BUF_SIZE];</a:t>
            </a:r>
          </a:p>
          <a:p>
            <a:pPr>
              <a:lnSpc>
                <a:spcPts val="2100"/>
              </a:lnSpc>
            </a:pPr>
            <a:endParaRPr lang="ko-KR" altLang="en-US" sz="1400" dirty="0">
              <a:latin typeface="Consolas" panose="020B0609020204030204" pitchFamily="49" charset="0"/>
            </a:endParaRPr>
          </a:p>
          <a:p>
            <a:pPr>
              <a:lnSpc>
                <a:spcPts val="2100"/>
              </a:lnSpc>
            </a:pPr>
            <a:r>
              <a:rPr lang="ko-KR" altLang="en-US" sz="1400" dirty="0">
                <a:latin typeface="Consolas" panose="020B0609020204030204" pitchFamily="49" charset="0"/>
              </a:rPr>
              <a:t>  </a:t>
            </a:r>
            <a:r>
              <a:rPr lang="ko-KR" altLang="en-US" sz="1400" dirty="0" err="1">
                <a:latin typeface="Consolas" panose="020B0609020204030204" pitchFamily="49" charset="0"/>
              </a:rPr>
              <a:t>while</a:t>
            </a:r>
            <a:r>
              <a:rPr lang="ko-KR" altLang="en-US" sz="1400" dirty="0">
                <a:latin typeface="Consolas" panose="020B0609020204030204" pitchFamily="49" charset="0"/>
              </a:rPr>
              <a:t> (1) {</a:t>
            </a:r>
          </a:p>
          <a:p>
            <a:pPr>
              <a:lnSpc>
                <a:spcPts val="2100"/>
              </a:lnSpc>
            </a:pPr>
            <a:r>
              <a:rPr lang="ko-KR" altLang="en-US" sz="1400" dirty="0">
                <a:latin typeface="Consolas" panose="020B0609020204030204" pitchFamily="49" charset="0"/>
              </a:rPr>
              <a:t>    </a:t>
            </a:r>
            <a:r>
              <a:rPr lang="ko-KR" altLang="en-US" sz="1400" dirty="0" err="1">
                <a:latin typeface="Consolas" panose="020B0609020204030204" pitchFamily="49" charset="0"/>
              </a:rPr>
              <a:t>if</a:t>
            </a:r>
            <a:r>
              <a:rPr lang="ko-KR" altLang="en-US" sz="1400" dirty="0">
                <a:latin typeface="Consolas" panose="020B0609020204030204" pitchFamily="49" charset="0"/>
              </a:rPr>
              <a:t> (</a:t>
            </a:r>
            <a:r>
              <a:rPr lang="ko-KR" altLang="en-US" sz="1400" dirty="0" err="1">
                <a:latin typeface="Consolas" panose="020B0609020204030204" pitchFamily="49" charset="0"/>
              </a:rPr>
              <a:t>xQueueReceive</a:t>
            </a:r>
            <a:r>
              <a:rPr lang="ko-KR" altLang="en-US" sz="1400" dirty="0">
                <a:latin typeface="Consolas" panose="020B0609020204030204" pitchFamily="49" charset="0"/>
              </a:rPr>
              <a:t>(</a:t>
            </a:r>
            <a:r>
              <a:rPr lang="ko-KR" altLang="en-US" sz="1400" dirty="0" err="1">
                <a:latin typeface="Consolas" panose="020B0609020204030204" pitchFamily="49" charset="0"/>
              </a:rPr>
              <a:t>uart_queue</a:t>
            </a:r>
            <a:r>
              <a:rPr lang="ko-KR" altLang="en-US" sz="1400" dirty="0">
                <a:latin typeface="Consolas" panose="020B0609020204030204" pitchFamily="49" charset="0"/>
              </a:rPr>
              <a:t>, (void *)&amp;</a:t>
            </a:r>
            <a:r>
              <a:rPr lang="ko-KR" altLang="en-US" sz="1400" dirty="0" err="1">
                <a:latin typeface="Consolas" panose="020B0609020204030204" pitchFamily="49" charset="0"/>
              </a:rPr>
              <a:t>event</a:t>
            </a:r>
            <a:r>
              <a:rPr lang="ko-KR" altLang="en-US" sz="1400" dirty="0">
                <a:latin typeface="Consolas" panose="020B0609020204030204" pitchFamily="49" charset="0"/>
              </a:rPr>
              <a:t>, </a:t>
            </a:r>
            <a:r>
              <a:rPr lang="ko-KR" altLang="en-US" sz="1400" dirty="0" err="1">
                <a:latin typeface="Consolas" panose="020B0609020204030204" pitchFamily="49" charset="0"/>
              </a:rPr>
              <a:t>portMAX_DELAY</a:t>
            </a:r>
            <a:r>
              <a:rPr lang="ko-KR" altLang="en-US" sz="1400" dirty="0">
                <a:latin typeface="Consolas" panose="020B0609020204030204" pitchFamily="49" charset="0"/>
              </a:rPr>
              <a:t>)) {     </a:t>
            </a:r>
            <a:r>
              <a:rPr lang="en-US" altLang="ko-KR" sz="1400" dirty="0">
                <a:latin typeface="Consolas" panose="020B0609020204030204" pitchFamily="49" charset="0"/>
              </a:rPr>
              <a:t>//</a:t>
            </a:r>
            <a:r>
              <a:rPr lang="en-US" altLang="ko-KR" sz="1400" dirty="0" err="1">
                <a:latin typeface="Consolas" panose="020B0609020204030204" pitchFamily="49" charset="0"/>
              </a:rPr>
              <a:t>uart_queue</a:t>
            </a:r>
            <a:r>
              <a:rPr lang="ko-KR" altLang="en-US" sz="1400" dirty="0">
                <a:latin typeface="Consolas" panose="020B0609020204030204" pitchFamily="49" charset="0"/>
              </a:rPr>
              <a:t>로 데이터 꺼내 </a:t>
            </a:r>
            <a:r>
              <a:rPr lang="en-US" altLang="ko-KR" sz="1400" dirty="0">
                <a:latin typeface="Consolas" panose="020B0609020204030204" pitchFamily="49" charset="0"/>
              </a:rPr>
              <a:t>event</a:t>
            </a:r>
            <a:r>
              <a:rPr lang="ko-KR" altLang="en-US" sz="1400" dirty="0">
                <a:latin typeface="Consolas" panose="020B0609020204030204" pitchFamily="49" charset="0"/>
              </a:rPr>
              <a:t>에 저장</a:t>
            </a:r>
          </a:p>
          <a:p>
            <a:pPr>
              <a:lnSpc>
                <a:spcPts val="2100"/>
              </a:lnSpc>
            </a:pPr>
            <a:r>
              <a:rPr lang="ko-KR" altLang="en-US" sz="1400" dirty="0">
                <a:latin typeface="Consolas" panose="020B0609020204030204" pitchFamily="49" charset="0"/>
              </a:rPr>
              <a:t>      </a:t>
            </a:r>
            <a:r>
              <a:rPr lang="ko-KR" altLang="en-US" sz="1400" dirty="0" err="1">
                <a:latin typeface="Consolas" panose="020B0609020204030204" pitchFamily="49" charset="0"/>
              </a:rPr>
              <a:t>if</a:t>
            </a:r>
            <a:r>
              <a:rPr lang="ko-KR" altLang="en-US" sz="1400" dirty="0">
                <a:latin typeface="Consolas" panose="020B0609020204030204" pitchFamily="49" charset="0"/>
              </a:rPr>
              <a:t> (</a:t>
            </a:r>
            <a:r>
              <a:rPr lang="ko-KR" altLang="en-US" sz="1400" dirty="0" err="1">
                <a:latin typeface="Consolas" panose="020B0609020204030204" pitchFamily="49" charset="0"/>
              </a:rPr>
              <a:t>event.type</a:t>
            </a:r>
            <a:r>
              <a:rPr lang="ko-KR" altLang="en-US" sz="1400" dirty="0">
                <a:latin typeface="Consolas" panose="020B0609020204030204" pitchFamily="49" charset="0"/>
              </a:rPr>
              <a:t> == UART_DATA) {</a:t>
            </a:r>
          </a:p>
          <a:p>
            <a:pPr>
              <a:lnSpc>
                <a:spcPts val="2100"/>
              </a:lnSpc>
            </a:pPr>
            <a:r>
              <a:rPr lang="ko-KR" altLang="en-US" sz="1400" dirty="0">
                <a:latin typeface="Consolas" panose="020B0609020204030204" pitchFamily="49" charset="0"/>
              </a:rPr>
              <a:t>        </a:t>
            </a:r>
            <a:r>
              <a:rPr lang="ko-KR" altLang="en-US" sz="1400" dirty="0" err="1">
                <a:latin typeface="Consolas" panose="020B0609020204030204" pitchFamily="49" charset="0"/>
              </a:rPr>
              <a:t>int</a:t>
            </a:r>
            <a:r>
              <a:rPr lang="ko-KR" altLang="en-US" sz="1400" dirty="0">
                <a:latin typeface="Consolas" panose="020B0609020204030204" pitchFamily="49" charset="0"/>
              </a:rPr>
              <a:t> len = </a:t>
            </a:r>
            <a:r>
              <a:rPr lang="ko-KR" altLang="en-US" sz="1400" dirty="0" err="1">
                <a:latin typeface="Consolas" panose="020B0609020204030204" pitchFamily="49" charset="0"/>
              </a:rPr>
              <a:t>uart_read_bytes</a:t>
            </a:r>
            <a:r>
              <a:rPr lang="ko-KR" altLang="en-US" sz="1400" dirty="0">
                <a:latin typeface="Consolas" panose="020B0609020204030204" pitchFamily="49" charset="0"/>
              </a:rPr>
              <a:t>(UART_PORT, </a:t>
            </a:r>
            <a:r>
              <a:rPr lang="ko-KR" altLang="en-US" sz="1400" dirty="0" err="1">
                <a:latin typeface="Consolas" panose="020B0609020204030204" pitchFamily="49" charset="0"/>
              </a:rPr>
              <a:t>data</a:t>
            </a:r>
            <a:r>
              <a:rPr lang="ko-KR" altLang="en-US" sz="1400" dirty="0">
                <a:latin typeface="Consolas" panose="020B0609020204030204" pitchFamily="49" charset="0"/>
              </a:rPr>
              <a:t>, </a:t>
            </a:r>
            <a:r>
              <a:rPr lang="ko-KR" altLang="en-US" sz="1400" dirty="0" err="1">
                <a:latin typeface="Consolas" panose="020B0609020204030204" pitchFamily="49" charset="0"/>
              </a:rPr>
              <a:t>event.size</a:t>
            </a:r>
            <a:r>
              <a:rPr lang="ko-KR" altLang="en-US" sz="1400" dirty="0">
                <a:latin typeface="Consolas" panose="020B0609020204030204" pitchFamily="49" charset="0"/>
              </a:rPr>
              <a:t>, </a:t>
            </a:r>
            <a:r>
              <a:rPr lang="ko-KR" altLang="en-US" sz="1400" dirty="0" err="1">
                <a:latin typeface="Consolas" panose="020B0609020204030204" pitchFamily="49" charset="0"/>
              </a:rPr>
              <a:t>portMAX_DELAY</a:t>
            </a:r>
            <a:r>
              <a:rPr lang="ko-KR" altLang="en-US" sz="1400" dirty="0"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2100"/>
              </a:lnSpc>
            </a:pPr>
            <a:r>
              <a:rPr lang="ko-KR" altLang="en-US" sz="1400" dirty="0">
                <a:latin typeface="Consolas" panose="020B0609020204030204" pitchFamily="49" charset="0"/>
              </a:rPr>
              <a:t>        </a:t>
            </a:r>
            <a:r>
              <a:rPr lang="ko-KR" altLang="en-US" sz="1400" dirty="0" err="1">
                <a:latin typeface="Consolas" panose="020B0609020204030204" pitchFamily="49" charset="0"/>
              </a:rPr>
              <a:t>if</a:t>
            </a:r>
            <a:r>
              <a:rPr lang="ko-KR" altLang="en-US" sz="1400" dirty="0">
                <a:latin typeface="Consolas" panose="020B0609020204030204" pitchFamily="49" charset="0"/>
              </a:rPr>
              <a:t> (len &gt; 0) {</a:t>
            </a:r>
          </a:p>
          <a:p>
            <a:pPr>
              <a:lnSpc>
                <a:spcPts val="2100"/>
              </a:lnSpc>
            </a:pPr>
            <a:r>
              <a:rPr lang="ko-KR" altLang="en-US" sz="1400" dirty="0">
                <a:latin typeface="Consolas" panose="020B0609020204030204" pitchFamily="49" charset="0"/>
              </a:rPr>
              <a:t>          </a:t>
            </a:r>
            <a:r>
              <a:rPr lang="ko-KR" altLang="en-US" sz="1400" dirty="0" err="1">
                <a:latin typeface="Consolas" panose="020B0609020204030204" pitchFamily="49" charset="0"/>
              </a:rPr>
              <a:t>data</a:t>
            </a:r>
            <a:r>
              <a:rPr lang="ko-KR" altLang="en-US" sz="1400" dirty="0">
                <a:latin typeface="Consolas" panose="020B0609020204030204" pitchFamily="49" charset="0"/>
              </a:rPr>
              <a:t>[len] = '\0＇;    </a:t>
            </a:r>
            <a:r>
              <a:rPr lang="en-US" altLang="ko-KR" sz="1400" dirty="0">
                <a:latin typeface="Consolas" panose="020B0609020204030204" pitchFamily="49" charset="0"/>
              </a:rPr>
              <a:t>// </a:t>
            </a:r>
            <a:r>
              <a:rPr lang="ko-KR" altLang="en-US" sz="1400" dirty="0">
                <a:latin typeface="Consolas" panose="020B0609020204030204" pitchFamily="49" charset="0"/>
              </a:rPr>
              <a:t>문자열 끝에 </a:t>
            </a:r>
            <a:r>
              <a:rPr lang="en-US" altLang="ko-KR" sz="1400" dirty="0">
                <a:latin typeface="Consolas" panose="020B0609020204030204" pitchFamily="49" charset="0"/>
              </a:rPr>
              <a:t>NULL </a:t>
            </a:r>
            <a:r>
              <a:rPr lang="ko-KR" altLang="en-US" sz="1400" dirty="0">
                <a:latin typeface="Consolas" panose="020B0609020204030204" pitchFamily="49" charset="0"/>
              </a:rPr>
              <a:t>삽입</a:t>
            </a:r>
            <a:r>
              <a:rPr lang="en-US" altLang="ko-KR" sz="1400" dirty="0">
                <a:latin typeface="Consolas" panose="020B0609020204030204" pitchFamily="49" charset="0"/>
              </a:rPr>
              <a:t>, </a:t>
            </a:r>
            <a:r>
              <a:rPr lang="ko-KR" altLang="en-US" sz="1400" dirty="0">
                <a:latin typeface="Consolas" panose="020B0609020204030204" pitchFamily="49" charset="0"/>
              </a:rPr>
              <a:t>문자열 끝 표시</a:t>
            </a:r>
          </a:p>
          <a:p>
            <a:pPr>
              <a:lnSpc>
                <a:spcPts val="2100"/>
              </a:lnSpc>
            </a:pPr>
            <a:r>
              <a:rPr lang="ko-KR" altLang="en-US" sz="1400" dirty="0">
                <a:latin typeface="Consolas" panose="020B0609020204030204" pitchFamily="49" charset="0"/>
              </a:rPr>
              <a:t>          </a:t>
            </a:r>
            <a:r>
              <a:rPr lang="ko-KR" altLang="en-US" sz="1400" dirty="0" err="1">
                <a:latin typeface="Consolas" panose="020B0609020204030204" pitchFamily="49" charset="0"/>
              </a:rPr>
              <a:t>String</a:t>
            </a:r>
            <a:r>
              <a:rPr lang="ko-KR" altLang="en-US" sz="1400" dirty="0">
                <a:latin typeface="Consolas" panose="020B0609020204030204" pitchFamily="49" charset="0"/>
              </a:rPr>
              <a:t> </a:t>
            </a:r>
            <a:r>
              <a:rPr lang="ko-KR" altLang="en-US" sz="1400" dirty="0" err="1">
                <a:latin typeface="Consolas" panose="020B0609020204030204" pitchFamily="49" charset="0"/>
              </a:rPr>
              <a:t>cmd</a:t>
            </a:r>
            <a:r>
              <a:rPr lang="ko-KR" altLang="en-US" sz="1400" dirty="0">
                <a:latin typeface="Consolas" panose="020B0609020204030204" pitchFamily="49" charset="0"/>
              </a:rPr>
              <a:t> = </a:t>
            </a:r>
            <a:r>
              <a:rPr lang="ko-KR" altLang="en-US" sz="1400" dirty="0" err="1">
                <a:latin typeface="Consolas" panose="020B0609020204030204" pitchFamily="49" charset="0"/>
              </a:rPr>
              <a:t>String</a:t>
            </a:r>
            <a:r>
              <a:rPr lang="ko-KR" altLang="en-US" sz="1400" dirty="0">
                <a:latin typeface="Consolas" panose="020B0609020204030204" pitchFamily="49" charset="0"/>
              </a:rPr>
              <a:t>((</a:t>
            </a:r>
            <a:r>
              <a:rPr lang="ko-KR" altLang="en-US" sz="1400" dirty="0" err="1">
                <a:latin typeface="Consolas" panose="020B0609020204030204" pitchFamily="49" charset="0"/>
              </a:rPr>
              <a:t>char</a:t>
            </a:r>
            <a:r>
              <a:rPr lang="ko-KR" altLang="en-US" sz="1400" dirty="0">
                <a:latin typeface="Consolas" panose="020B0609020204030204" pitchFamily="49" charset="0"/>
              </a:rPr>
              <a:t> *)</a:t>
            </a:r>
            <a:r>
              <a:rPr lang="ko-KR" altLang="en-US" sz="1400" dirty="0" err="1">
                <a:latin typeface="Consolas" panose="020B0609020204030204" pitchFamily="49" charset="0"/>
              </a:rPr>
              <a:t>data</a:t>
            </a:r>
            <a:r>
              <a:rPr lang="ko-KR" altLang="en-US" sz="1400" dirty="0"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2100"/>
              </a:lnSpc>
            </a:pPr>
            <a:r>
              <a:rPr lang="ko-KR" altLang="en-US" sz="1400" dirty="0">
                <a:latin typeface="Consolas" panose="020B0609020204030204" pitchFamily="49" charset="0"/>
              </a:rPr>
              <a:t>          </a:t>
            </a:r>
            <a:r>
              <a:rPr lang="ko-KR" altLang="en-US" sz="1400" dirty="0" err="1">
                <a:latin typeface="Consolas" panose="020B0609020204030204" pitchFamily="49" charset="0"/>
              </a:rPr>
              <a:t>cmd.trim</a:t>
            </a:r>
            <a:r>
              <a:rPr lang="ko-KR" altLang="en-US" sz="1400" dirty="0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2100"/>
              </a:lnSpc>
            </a:pPr>
            <a:r>
              <a:rPr lang="ko-KR" altLang="en-US" sz="1400" dirty="0">
                <a:latin typeface="Consolas" panose="020B0609020204030204" pitchFamily="49" charset="0"/>
              </a:rPr>
              <a:t>          </a:t>
            </a:r>
            <a:r>
              <a:rPr lang="ko-KR" altLang="en-US" sz="1400" dirty="0" err="1">
                <a:latin typeface="Consolas" panose="020B0609020204030204" pitchFamily="49" charset="0"/>
              </a:rPr>
              <a:t>if</a:t>
            </a:r>
            <a:r>
              <a:rPr lang="ko-KR" altLang="en-US" sz="1400" dirty="0">
                <a:latin typeface="Consolas" panose="020B0609020204030204" pitchFamily="49" charset="0"/>
              </a:rPr>
              <a:t> (</a:t>
            </a:r>
            <a:r>
              <a:rPr lang="ko-KR" altLang="en-US" sz="1400" dirty="0" err="1">
                <a:latin typeface="Consolas" panose="020B0609020204030204" pitchFamily="49" charset="0"/>
              </a:rPr>
              <a:t>cmd.equalsIgnoreCase</a:t>
            </a:r>
            <a:r>
              <a:rPr lang="ko-KR" altLang="en-US" sz="1400" dirty="0">
                <a:latin typeface="Consolas" panose="020B0609020204030204" pitchFamily="49" charset="0"/>
              </a:rPr>
              <a:t>("</a:t>
            </a:r>
            <a:r>
              <a:rPr lang="ko-KR" altLang="en-US" sz="1400" dirty="0" err="1">
                <a:latin typeface="Consolas" panose="020B0609020204030204" pitchFamily="49" charset="0"/>
              </a:rPr>
              <a:t>led</a:t>
            </a:r>
            <a:r>
              <a:rPr lang="ko-KR" altLang="en-US" sz="1400" dirty="0">
                <a:latin typeface="Consolas" panose="020B0609020204030204" pitchFamily="49" charset="0"/>
              </a:rPr>
              <a:t> </a:t>
            </a:r>
            <a:r>
              <a:rPr lang="ko-KR" altLang="en-US" sz="1400" dirty="0" err="1">
                <a:latin typeface="Consolas" panose="020B0609020204030204" pitchFamily="49" charset="0"/>
              </a:rPr>
              <a:t>on</a:t>
            </a:r>
            <a:r>
              <a:rPr lang="ko-KR" altLang="en-US" sz="1400" dirty="0">
                <a:latin typeface="Consolas" panose="020B0609020204030204" pitchFamily="49" charset="0"/>
              </a:rPr>
              <a:t>")) {        </a:t>
            </a:r>
            <a:r>
              <a:rPr lang="en-US" altLang="ko-KR" sz="1400" dirty="0">
                <a:latin typeface="Consolas" panose="020B0609020204030204" pitchFamily="49" charset="0"/>
              </a:rPr>
              <a:t>// </a:t>
            </a:r>
            <a:r>
              <a:rPr lang="ko-KR" altLang="en-US" sz="1400" dirty="0">
                <a:latin typeface="Consolas" panose="020B0609020204030204" pitchFamily="49" charset="0"/>
              </a:rPr>
              <a:t>대문자</a:t>
            </a:r>
            <a:r>
              <a:rPr lang="en-US" altLang="ko-KR" sz="1400" dirty="0">
                <a:latin typeface="Consolas" panose="020B0609020204030204" pitchFamily="49" charset="0"/>
              </a:rPr>
              <a:t>, </a:t>
            </a:r>
            <a:r>
              <a:rPr lang="ko-KR" altLang="en-US" sz="1400" dirty="0">
                <a:latin typeface="Consolas" panose="020B0609020204030204" pitchFamily="49" charset="0"/>
              </a:rPr>
              <a:t>소문자 구분하지 않음</a:t>
            </a:r>
          </a:p>
          <a:p>
            <a:pPr>
              <a:lnSpc>
                <a:spcPts val="2100"/>
              </a:lnSpc>
            </a:pPr>
            <a:r>
              <a:rPr lang="ko-KR" altLang="en-US" sz="1400" dirty="0">
                <a:latin typeface="Consolas" panose="020B0609020204030204" pitchFamily="49" charset="0"/>
              </a:rPr>
              <a:t>            </a:t>
            </a:r>
            <a:r>
              <a:rPr lang="ko-KR" altLang="en-US" sz="1400" dirty="0" err="1">
                <a:latin typeface="Consolas" panose="020B0609020204030204" pitchFamily="49" charset="0"/>
              </a:rPr>
              <a:t>digitalWrite</a:t>
            </a:r>
            <a:r>
              <a:rPr lang="ko-KR" altLang="en-US" sz="1400" dirty="0">
                <a:latin typeface="Consolas" panose="020B0609020204030204" pitchFamily="49" charset="0"/>
              </a:rPr>
              <a:t>(LED_PIN, HIGH);</a:t>
            </a:r>
          </a:p>
          <a:p>
            <a:pPr>
              <a:lnSpc>
                <a:spcPts val="2100"/>
              </a:lnSpc>
            </a:pPr>
            <a:r>
              <a:rPr lang="ko-KR" altLang="en-US" sz="1400" dirty="0">
                <a:latin typeface="Consolas" panose="020B0609020204030204" pitchFamily="49" charset="0"/>
              </a:rPr>
              <a:t>            </a:t>
            </a:r>
            <a:r>
              <a:rPr lang="ko-KR" altLang="en-US" sz="1400" dirty="0" err="1">
                <a:latin typeface="Consolas" panose="020B0609020204030204" pitchFamily="49" charset="0"/>
              </a:rPr>
              <a:t>uart_write_bytes</a:t>
            </a:r>
            <a:r>
              <a:rPr lang="ko-KR" altLang="en-US" sz="1400" dirty="0">
                <a:latin typeface="Consolas" panose="020B0609020204030204" pitchFamily="49" charset="0"/>
              </a:rPr>
              <a:t>(UART_PORT, "LED ON\</a:t>
            </a:r>
            <a:r>
              <a:rPr lang="ko-KR" altLang="en-US" sz="1400" dirty="0" err="1">
                <a:latin typeface="Consolas" panose="020B0609020204030204" pitchFamily="49" charset="0"/>
              </a:rPr>
              <a:t>n</a:t>
            </a:r>
            <a:r>
              <a:rPr lang="ko-KR" altLang="en-US" sz="1400" dirty="0">
                <a:latin typeface="Consolas" panose="020B0609020204030204" pitchFamily="49" charset="0"/>
              </a:rPr>
              <a:t>", 7);</a:t>
            </a:r>
          </a:p>
          <a:p>
            <a:pPr>
              <a:lnSpc>
                <a:spcPts val="2100"/>
              </a:lnSpc>
            </a:pPr>
            <a:r>
              <a:rPr lang="ko-KR" altLang="en-US" sz="1400" dirty="0">
                <a:latin typeface="Consolas" panose="020B0609020204030204" pitchFamily="49" charset="0"/>
              </a:rPr>
              <a:t>          } </a:t>
            </a:r>
            <a:r>
              <a:rPr lang="ko-KR" altLang="en-US" sz="1400" dirty="0" err="1">
                <a:latin typeface="Consolas" panose="020B0609020204030204" pitchFamily="49" charset="0"/>
              </a:rPr>
              <a:t>else</a:t>
            </a:r>
            <a:r>
              <a:rPr lang="ko-KR" altLang="en-US" sz="1400" dirty="0">
                <a:latin typeface="Consolas" panose="020B0609020204030204" pitchFamily="49" charset="0"/>
              </a:rPr>
              <a:t> </a:t>
            </a:r>
            <a:r>
              <a:rPr lang="ko-KR" altLang="en-US" sz="1400" dirty="0" err="1">
                <a:latin typeface="Consolas" panose="020B0609020204030204" pitchFamily="49" charset="0"/>
              </a:rPr>
              <a:t>if</a:t>
            </a:r>
            <a:r>
              <a:rPr lang="ko-KR" altLang="en-US" sz="1400" dirty="0">
                <a:latin typeface="Consolas" panose="020B0609020204030204" pitchFamily="49" charset="0"/>
              </a:rPr>
              <a:t> (</a:t>
            </a:r>
            <a:r>
              <a:rPr lang="ko-KR" altLang="en-US" sz="1400" dirty="0" err="1">
                <a:latin typeface="Consolas" panose="020B0609020204030204" pitchFamily="49" charset="0"/>
              </a:rPr>
              <a:t>cmd.equalsIgnoreCase</a:t>
            </a:r>
            <a:r>
              <a:rPr lang="ko-KR" altLang="en-US" sz="1400" dirty="0">
                <a:latin typeface="Consolas" panose="020B0609020204030204" pitchFamily="49" charset="0"/>
              </a:rPr>
              <a:t>("</a:t>
            </a:r>
            <a:r>
              <a:rPr lang="ko-KR" altLang="en-US" sz="1400" dirty="0" err="1">
                <a:latin typeface="Consolas" panose="020B0609020204030204" pitchFamily="49" charset="0"/>
              </a:rPr>
              <a:t>led</a:t>
            </a:r>
            <a:r>
              <a:rPr lang="ko-KR" altLang="en-US" sz="1400" dirty="0">
                <a:latin typeface="Consolas" panose="020B0609020204030204" pitchFamily="49" charset="0"/>
              </a:rPr>
              <a:t> </a:t>
            </a:r>
            <a:r>
              <a:rPr lang="ko-KR" altLang="en-US" sz="1400" dirty="0" err="1">
                <a:latin typeface="Consolas" panose="020B0609020204030204" pitchFamily="49" charset="0"/>
              </a:rPr>
              <a:t>off</a:t>
            </a:r>
            <a:r>
              <a:rPr lang="ko-KR" altLang="en-US" sz="1400" dirty="0">
                <a:latin typeface="Consolas" panose="020B0609020204030204" pitchFamily="49" charset="0"/>
              </a:rPr>
              <a:t>")) {</a:t>
            </a:r>
          </a:p>
          <a:p>
            <a:pPr>
              <a:lnSpc>
                <a:spcPts val="2100"/>
              </a:lnSpc>
            </a:pPr>
            <a:r>
              <a:rPr lang="ko-KR" altLang="en-US" sz="1400" dirty="0">
                <a:latin typeface="Consolas" panose="020B0609020204030204" pitchFamily="49" charset="0"/>
              </a:rPr>
              <a:t>            </a:t>
            </a:r>
            <a:r>
              <a:rPr lang="ko-KR" altLang="en-US" sz="1400" dirty="0" err="1">
                <a:latin typeface="Consolas" panose="020B0609020204030204" pitchFamily="49" charset="0"/>
              </a:rPr>
              <a:t>digitalWrite</a:t>
            </a:r>
            <a:r>
              <a:rPr lang="ko-KR" altLang="en-US" sz="1400" dirty="0">
                <a:latin typeface="Consolas" panose="020B0609020204030204" pitchFamily="49" charset="0"/>
              </a:rPr>
              <a:t>(LED_PIN, LOW);</a:t>
            </a:r>
          </a:p>
          <a:p>
            <a:pPr>
              <a:lnSpc>
                <a:spcPts val="2100"/>
              </a:lnSpc>
            </a:pPr>
            <a:r>
              <a:rPr lang="ko-KR" altLang="en-US" sz="1400" dirty="0">
                <a:latin typeface="Consolas" panose="020B0609020204030204" pitchFamily="49" charset="0"/>
              </a:rPr>
              <a:t>            </a:t>
            </a:r>
            <a:r>
              <a:rPr lang="ko-KR" altLang="en-US" sz="1400" dirty="0" err="1">
                <a:latin typeface="Consolas" panose="020B0609020204030204" pitchFamily="49" charset="0"/>
              </a:rPr>
              <a:t>uart_write_bytes</a:t>
            </a:r>
            <a:r>
              <a:rPr lang="ko-KR" altLang="en-US" sz="1400" dirty="0">
                <a:latin typeface="Consolas" panose="020B0609020204030204" pitchFamily="49" charset="0"/>
              </a:rPr>
              <a:t>(UART_PORT, "LED OFF\</a:t>
            </a:r>
            <a:r>
              <a:rPr lang="ko-KR" altLang="en-US" sz="1400" dirty="0" err="1">
                <a:latin typeface="Consolas" panose="020B0609020204030204" pitchFamily="49" charset="0"/>
              </a:rPr>
              <a:t>n</a:t>
            </a:r>
            <a:r>
              <a:rPr lang="ko-KR" altLang="en-US" sz="1400" dirty="0">
                <a:latin typeface="Consolas" panose="020B0609020204030204" pitchFamily="49" charset="0"/>
              </a:rPr>
              <a:t>", 8);</a:t>
            </a:r>
          </a:p>
          <a:p>
            <a:pPr>
              <a:lnSpc>
                <a:spcPts val="2100"/>
              </a:lnSpc>
            </a:pPr>
            <a:r>
              <a:rPr lang="ko-KR" altLang="en-US" sz="1400" dirty="0">
                <a:latin typeface="Consolas" panose="020B0609020204030204" pitchFamily="49" charset="0"/>
              </a:rPr>
              <a:t>          } </a:t>
            </a:r>
            <a:r>
              <a:rPr lang="ko-KR" altLang="en-US" sz="1400" dirty="0" err="1">
                <a:latin typeface="Consolas" panose="020B0609020204030204" pitchFamily="49" charset="0"/>
              </a:rPr>
              <a:t>else</a:t>
            </a:r>
            <a:r>
              <a:rPr lang="ko-KR" altLang="en-US" sz="1400" dirty="0"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2100"/>
              </a:lnSpc>
            </a:pPr>
            <a:r>
              <a:rPr lang="ko-KR" altLang="en-US" sz="1400" dirty="0">
                <a:latin typeface="Consolas" panose="020B0609020204030204" pitchFamily="49" charset="0"/>
              </a:rPr>
              <a:t>            </a:t>
            </a:r>
            <a:r>
              <a:rPr lang="ko-KR" altLang="en-US" sz="1400" dirty="0" err="1">
                <a:latin typeface="Consolas" panose="020B0609020204030204" pitchFamily="49" charset="0"/>
              </a:rPr>
              <a:t>uart_write_bytes</a:t>
            </a:r>
            <a:r>
              <a:rPr lang="ko-KR" altLang="en-US" sz="1400" dirty="0">
                <a:latin typeface="Consolas" panose="020B0609020204030204" pitchFamily="49" charset="0"/>
              </a:rPr>
              <a:t>(UART_PORT, "</a:t>
            </a:r>
            <a:r>
              <a:rPr lang="ko-KR" altLang="en-US" sz="1400" dirty="0" err="1">
                <a:latin typeface="Consolas" panose="020B0609020204030204" pitchFamily="49" charset="0"/>
              </a:rPr>
              <a:t>Unknown</a:t>
            </a:r>
            <a:r>
              <a:rPr lang="ko-KR" altLang="en-US" sz="1400" dirty="0">
                <a:latin typeface="Consolas" panose="020B0609020204030204" pitchFamily="49" charset="0"/>
              </a:rPr>
              <a:t> </a:t>
            </a:r>
            <a:r>
              <a:rPr lang="ko-KR" altLang="en-US" sz="1400" dirty="0" err="1">
                <a:latin typeface="Consolas" panose="020B0609020204030204" pitchFamily="49" charset="0"/>
              </a:rPr>
              <a:t>command</a:t>
            </a:r>
            <a:r>
              <a:rPr lang="ko-KR" altLang="en-US" sz="1400" dirty="0">
                <a:latin typeface="Consolas" panose="020B0609020204030204" pitchFamily="49" charset="0"/>
              </a:rPr>
              <a:t>\</a:t>
            </a:r>
            <a:r>
              <a:rPr lang="ko-KR" altLang="en-US" sz="1400" dirty="0" err="1">
                <a:latin typeface="Consolas" panose="020B0609020204030204" pitchFamily="49" charset="0"/>
              </a:rPr>
              <a:t>n</a:t>
            </a:r>
            <a:r>
              <a:rPr lang="ko-KR" altLang="en-US" sz="1400" dirty="0">
                <a:latin typeface="Consolas" panose="020B0609020204030204" pitchFamily="49" charset="0"/>
              </a:rPr>
              <a:t>", 16);</a:t>
            </a:r>
          </a:p>
          <a:p>
            <a:pPr>
              <a:lnSpc>
                <a:spcPts val="2100"/>
              </a:lnSpc>
            </a:pPr>
            <a:r>
              <a:rPr lang="ko-KR" altLang="en-US" sz="1400" dirty="0">
                <a:latin typeface="Consolas" panose="020B0609020204030204" pitchFamily="49" charset="0"/>
              </a:rPr>
              <a:t>          }</a:t>
            </a:r>
          </a:p>
          <a:p>
            <a:pPr>
              <a:lnSpc>
                <a:spcPts val="2100"/>
              </a:lnSpc>
            </a:pPr>
            <a:r>
              <a:rPr lang="ko-KR" altLang="en-US" sz="1400" dirty="0">
                <a:latin typeface="Consolas" panose="020B0609020204030204" pitchFamily="49" charset="0"/>
              </a:rPr>
              <a:t> }  }  }  }  }</a:t>
            </a:r>
          </a:p>
        </p:txBody>
      </p:sp>
    </p:spTree>
    <p:extLst>
      <p:ext uri="{BB962C8B-B14F-4D97-AF65-F5344CB8AC3E}">
        <p14:creationId xmlns:p14="http://schemas.microsoft.com/office/powerpoint/2010/main" val="26244425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A05875-DE47-A810-BF29-8F2751E8A5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CC0D009-EA74-014C-E91D-A389173804B1}"/>
              </a:ext>
            </a:extLst>
          </p:cNvPr>
          <p:cNvSpPr/>
          <p:nvPr/>
        </p:nvSpPr>
        <p:spPr>
          <a:xfrm>
            <a:off x="0" y="0"/>
            <a:ext cx="12192000" cy="65649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112" indent="-342900">
              <a:buFont typeface="Wingdings" panose="05000000000000000000" pitchFamily="2" charset="2"/>
              <a:buChar char="§"/>
            </a:pP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ESP32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Arduino Code</a:t>
            </a:r>
            <a:endParaRPr lang="ko-KR" altLang="en-US" sz="2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7A2716-93E3-CDEB-831B-2E341555F809}"/>
              </a:ext>
            </a:extLst>
          </p:cNvPr>
          <p:cNvSpPr txBox="1"/>
          <p:nvPr/>
        </p:nvSpPr>
        <p:spPr>
          <a:xfrm>
            <a:off x="192069" y="789300"/>
            <a:ext cx="11602122" cy="59159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</a:pPr>
            <a:r>
              <a:rPr lang="ko-KR" altLang="en-US" sz="1600" dirty="0">
                <a:latin typeface="Consolas" panose="020B0609020204030204" pitchFamily="49" charset="0"/>
              </a:rPr>
              <a:t>void </a:t>
            </a:r>
            <a:r>
              <a:rPr lang="ko-KR" altLang="en-US" sz="1600" dirty="0" err="1">
                <a:latin typeface="Consolas" panose="020B0609020204030204" pitchFamily="49" charset="0"/>
              </a:rPr>
              <a:t>setup</a:t>
            </a:r>
            <a:r>
              <a:rPr lang="ko-KR" altLang="en-US" sz="1600" dirty="0">
                <a:latin typeface="Consolas" panose="020B0609020204030204" pitchFamily="49" charset="0"/>
              </a:rPr>
              <a:t>() {</a:t>
            </a:r>
          </a:p>
          <a:p>
            <a:pPr>
              <a:lnSpc>
                <a:spcPts val="2400"/>
              </a:lnSpc>
            </a:pPr>
            <a:r>
              <a:rPr lang="ko-KR" altLang="en-US" sz="1600" dirty="0">
                <a:latin typeface="Consolas" panose="020B0609020204030204" pitchFamily="49" charset="0"/>
              </a:rPr>
              <a:t>  </a:t>
            </a:r>
            <a:r>
              <a:rPr lang="ko-KR" altLang="en-US" sz="1600" dirty="0" err="1">
                <a:latin typeface="Consolas" panose="020B0609020204030204" pitchFamily="49" charset="0"/>
              </a:rPr>
              <a:t>pinMode</a:t>
            </a:r>
            <a:r>
              <a:rPr lang="ko-KR" altLang="en-US" sz="1600" dirty="0">
                <a:latin typeface="Consolas" panose="020B0609020204030204" pitchFamily="49" charset="0"/>
              </a:rPr>
              <a:t>(LED_PIN, OUTPUT);</a:t>
            </a:r>
          </a:p>
          <a:p>
            <a:pPr>
              <a:lnSpc>
                <a:spcPts val="2400"/>
              </a:lnSpc>
            </a:pPr>
            <a:r>
              <a:rPr lang="ko-KR" altLang="en-US" sz="1600" dirty="0">
                <a:latin typeface="Consolas" panose="020B0609020204030204" pitchFamily="49" charset="0"/>
              </a:rPr>
              <a:t>  </a:t>
            </a:r>
            <a:r>
              <a:rPr lang="ko-KR" altLang="en-US" sz="1600" dirty="0" err="1">
                <a:latin typeface="Consolas" panose="020B0609020204030204" pitchFamily="49" charset="0"/>
              </a:rPr>
              <a:t>digitalWrite</a:t>
            </a:r>
            <a:r>
              <a:rPr lang="ko-KR" altLang="en-US" sz="1600" dirty="0">
                <a:latin typeface="Consolas" panose="020B0609020204030204" pitchFamily="49" charset="0"/>
              </a:rPr>
              <a:t>(LED_PIN, LOW);</a:t>
            </a:r>
          </a:p>
          <a:p>
            <a:pPr>
              <a:lnSpc>
                <a:spcPts val="2400"/>
              </a:lnSpc>
            </a:pPr>
            <a:r>
              <a:rPr lang="ko-KR" altLang="en-US" sz="1600" dirty="0">
                <a:latin typeface="Consolas" panose="020B0609020204030204" pitchFamily="49" charset="0"/>
              </a:rPr>
              <a:t>  </a:t>
            </a:r>
            <a:r>
              <a:rPr lang="ko-KR" altLang="en-US" sz="1600" dirty="0" err="1">
                <a:latin typeface="Consolas" panose="020B0609020204030204" pitchFamily="49" charset="0"/>
              </a:rPr>
              <a:t>uart_config_t</a:t>
            </a:r>
            <a:r>
              <a:rPr lang="ko-KR" altLang="en-US" sz="1600" dirty="0">
                <a:latin typeface="Consolas" panose="020B0609020204030204" pitchFamily="49" charset="0"/>
              </a:rPr>
              <a:t> </a:t>
            </a:r>
            <a:r>
              <a:rPr lang="ko-KR" altLang="en-US" sz="1600" dirty="0" err="1">
                <a:latin typeface="Consolas" panose="020B0609020204030204" pitchFamily="49" charset="0"/>
              </a:rPr>
              <a:t>uart_config</a:t>
            </a:r>
            <a:r>
              <a:rPr lang="ko-KR" altLang="en-US" sz="1600" dirty="0">
                <a:latin typeface="Consolas" panose="020B0609020204030204" pitchFamily="49" charset="0"/>
              </a:rPr>
              <a:t> = {</a:t>
            </a:r>
          </a:p>
          <a:p>
            <a:pPr>
              <a:lnSpc>
                <a:spcPts val="2400"/>
              </a:lnSpc>
            </a:pPr>
            <a:r>
              <a:rPr lang="ko-KR" altLang="en-US" sz="1600" dirty="0">
                <a:latin typeface="Consolas" panose="020B0609020204030204" pitchFamily="49" charset="0"/>
              </a:rPr>
              <a:t>      .</a:t>
            </a:r>
            <a:r>
              <a:rPr lang="ko-KR" altLang="en-US" sz="1600" dirty="0" err="1">
                <a:latin typeface="Consolas" panose="020B0609020204030204" pitchFamily="49" charset="0"/>
              </a:rPr>
              <a:t>baud_rate</a:t>
            </a:r>
            <a:r>
              <a:rPr lang="ko-KR" altLang="en-US" sz="1600" dirty="0">
                <a:latin typeface="Consolas" panose="020B0609020204030204" pitchFamily="49" charset="0"/>
              </a:rPr>
              <a:t> = 115200,</a:t>
            </a:r>
          </a:p>
          <a:p>
            <a:pPr>
              <a:lnSpc>
                <a:spcPts val="2400"/>
              </a:lnSpc>
            </a:pPr>
            <a:r>
              <a:rPr lang="ko-KR" altLang="en-US" sz="1600" dirty="0">
                <a:latin typeface="Consolas" panose="020B0609020204030204" pitchFamily="49" charset="0"/>
              </a:rPr>
              <a:t>      .</a:t>
            </a:r>
            <a:r>
              <a:rPr lang="ko-KR" altLang="en-US" sz="1600" dirty="0" err="1">
                <a:latin typeface="Consolas" panose="020B0609020204030204" pitchFamily="49" charset="0"/>
              </a:rPr>
              <a:t>data_bits</a:t>
            </a:r>
            <a:r>
              <a:rPr lang="ko-KR" altLang="en-US" sz="1600" dirty="0">
                <a:latin typeface="Consolas" panose="020B0609020204030204" pitchFamily="49" charset="0"/>
              </a:rPr>
              <a:t> = UART_DATA_8_BITS,</a:t>
            </a:r>
          </a:p>
          <a:p>
            <a:pPr>
              <a:lnSpc>
                <a:spcPts val="2400"/>
              </a:lnSpc>
            </a:pPr>
            <a:r>
              <a:rPr lang="ko-KR" altLang="en-US" sz="1600" dirty="0">
                <a:latin typeface="Consolas" panose="020B0609020204030204" pitchFamily="49" charset="0"/>
              </a:rPr>
              <a:t>      .</a:t>
            </a:r>
            <a:r>
              <a:rPr lang="ko-KR" altLang="en-US" sz="1600" dirty="0" err="1">
                <a:latin typeface="Consolas" panose="020B0609020204030204" pitchFamily="49" charset="0"/>
              </a:rPr>
              <a:t>parity</a:t>
            </a:r>
            <a:r>
              <a:rPr lang="ko-KR" altLang="en-US" sz="1600" dirty="0">
                <a:latin typeface="Consolas" panose="020B0609020204030204" pitchFamily="49" charset="0"/>
              </a:rPr>
              <a:t> = UART_PARITY_DISABLE,</a:t>
            </a:r>
          </a:p>
          <a:p>
            <a:pPr>
              <a:lnSpc>
                <a:spcPts val="2400"/>
              </a:lnSpc>
            </a:pPr>
            <a:r>
              <a:rPr lang="ko-KR" altLang="en-US" sz="1600" dirty="0">
                <a:latin typeface="Consolas" panose="020B0609020204030204" pitchFamily="49" charset="0"/>
              </a:rPr>
              <a:t>      .</a:t>
            </a:r>
            <a:r>
              <a:rPr lang="ko-KR" altLang="en-US" sz="1600" dirty="0" err="1">
                <a:latin typeface="Consolas" panose="020B0609020204030204" pitchFamily="49" charset="0"/>
              </a:rPr>
              <a:t>stop_bits</a:t>
            </a:r>
            <a:r>
              <a:rPr lang="ko-KR" altLang="en-US" sz="1600" dirty="0">
                <a:latin typeface="Consolas" panose="020B0609020204030204" pitchFamily="49" charset="0"/>
              </a:rPr>
              <a:t> = UART_STOP_BITS_1,</a:t>
            </a:r>
          </a:p>
          <a:p>
            <a:pPr>
              <a:lnSpc>
                <a:spcPts val="2400"/>
              </a:lnSpc>
            </a:pPr>
            <a:r>
              <a:rPr lang="ko-KR" altLang="en-US" sz="1600" dirty="0">
                <a:latin typeface="Consolas" panose="020B0609020204030204" pitchFamily="49" charset="0"/>
              </a:rPr>
              <a:t>      .</a:t>
            </a:r>
            <a:r>
              <a:rPr lang="ko-KR" altLang="en-US" sz="1600" dirty="0" err="1">
                <a:latin typeface="Consolas" panose="020B0609020204030204" pitchFamily="49" charset="0"/>
              </a:rPr>
              <a:t>flow_ctrl</a:t>
            </a:r>
            <a:r>
              <a:rPr lang="ko-KR" altLang="en-US" sz="1600" dirty="0">
                <a:latin typeface="Consolas" panose="020B0609020204030204" pitchFamily="49" charset="0"/>
              </a:rPr>
              <a:t> = UART_HW_FLOWCTRL_DISABLE</a:t>
            </a:r>
          </a:p>
          <a:p>
            <a:pPr>
              <a:lnSpc>
                <a:spcPts val="2400"/>
              </a:lnSpc>
            </a:pPr>
            <a:r>
              <a:rPr lang="ko-KR" altLang="en-US" sz="1600" dirty="0">
                <a:latin typeface="Consolas" panose="020B0609020204030204" pitchFamily="49" charset="0"/>
              </a:rPr>
              <a:t>  };</a:t>
            </a:r>
          </a:p>
          <a:p>
            <a:pPr>
              <a:lnSpc>
                <a:spcPts val="2400"/>
              </a:lnSpc>
            </a:pPr>
            <a:r>
              <a:rPr lang="ko-KR" altLang="en-US" sz="1600" dirty="0">
                <a:latin typeface="Consolas" panose="020B0609020204030204" pitchFamily="49" charset="0"/>
              </a:rPr>
              <a:t>  </a:t>
            </a:r>
            <a:r>
              <a:rPr lang="ko-KR" altLang="en-US" sz="1600" dirty="0" err="1">
                <a:latin typeface="Consolas" panose="020B0609020204030204" pitchFamily="49" charset="0"/>
              </a:rPr>
              <a:t>uart_param_config</a:t>
            </a:r>
            <a:r>
              <a:rPr lang="ko-KR" altLang="en-US" sz="1600" dirty="0">
                <a:latin typeface="Consolas" panose="020B0609020204030204" pitchFamily="49" charset="0"/>
              </a:rPr>
              <a:t>(UART_PORT, &amp;</a:t>
            </a:r>
            <a:r>
              <a:rPr lang="ko-KR" altLang="en-US" sz="1600" dirty="0" err="1">
                <a:latin typeface="Consolas" panose="020B0609020204030204" pitchFamily="49" charset="0"/>
              </a:rPr>
              <a:t>uart_config</a:t>
            </a:r>
            <a:r>
              <a:rPr lang="ko-KR" altLang="en-US" sz="1600" dirty="0"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2400"/>
              </a:lnSpc>
            </a:pPr>
            <a:r>
              <a:rPr lang="ko-KR" altLang="en-US" sz="1600" dirty="0">
                <a:latin typeface="Consolas" panose="020B0609020204030204" pitchFamily="49" charset="0"/>
              </a:rPr>
              <a:t>  </a:t>
            </a:r>
            <a:r>
              <a:rPr lang="ko-KR" altLang="en-US" sz="1600" dirty="0" err="1">
                <a:latin typeface="Consolas" panose="020B0609020204030204" pitchFamily="49" charset="0"/>
              </a:rPr>
              <a:t>uart_set_pin</a:t>
            </a:r>
            <a:r>
              <a:rPr lang="ko-KR" altLang="en-US" sz="1600" dirty="0">
                <a:latin typeface="Consolas" panose="020B0609020204030204" pitchFamily="49" charset="0"/>
              </a:rPr>
              <a:t>(UART_PORT, UART_TX_PIN, UART_RX_PIN, UART_PIN_NO_CHANGE, UART_PIN_NO_CHANGE);</a:t>
            </a:r>
          </a:p>
          <a:p>
            <a:pPr>
              <a:lnSpc>
                <a:spcPts val="2400"/>
              </a:lnSpc>
            </a:pPr>
            <a:r>
              <a:rPr lang="ko-KR" altLang="en-US" sz="1600" dirty="0">
                <a:latin typeface="Consolas" panose="020B0609020204030204" pitchFamily="49" charset="0"/>
              </a:rPr>
              <a:t>  </a:t>
            </a:r>
            <a:r>
              <a:rPr lang="ko-KR" altLang="en-US" sz="1600" dirty="0" err="1">
                <a:latin typeface="Consolas" panose="020B0609020204030204" pitchFamily="49" charset="0"/>
              </a:rPr>
              <a:t>uart_driver_install</a:t>
            </a:r>
            <a:r>
              <a:rPr lang="ko-KR" altLang="en-US" sz="1600" dirty="0">
                <a:latin typeface="Consolas" panose="020B0609020204030204" pitchFamily="49" charset="0"/>
              </a:rPr>
              <a:t>(UART_PORT, BUF_SIZE * 2, BUF_SIZE * 2, 20, &amp;</a:t>
            </a:r>
            <a:r>
              <a:rPr lang="ko-KR" altLang="en-US" sz="1600" dirty="0" err="1">
                <a:latin typeface="Consolas" panose="020B0609020204030204" pitchFamily="49" charset="0"/>
              </a:rPr>
              <a:t>uart_queue</a:t>
            </a:r>
            <a:r>
              <a:rPr lang="ko-KR" altLang="en-US" sz="1600" dirty="0">
                <a:latin typeface="Consolas" panose="020B0609020204030204" pitchFamily="49" charset="0"/>
              </a:rPr>
              <a:t>, 0);</a:t>
            </a:r>
          </a:p>
          <a:p>
            <a:pPr>
              <a:lnSpc>
                <a:spcPts val="2400"/>
              </a:lnSpc>
            </a:pPr>
            <a:r>
              <a:rPr lang="ko-KR" altLang="en-US" sz="1600" dirty="0">
                <a:latin typeface="Consolas" panose="020B0609020204030204" pitchFamily="49" charset="0"/>
              </a:rPr>
              <a:t>  // </a:t>
            </a:r>
            <a:r>
              <a:rPr lang="ko-KR" altLang="en-US" sz="1600" dirty="0" err="1">
                <a:latin typeface="Consolas" panose="020B0609020204030204" pitchFamily="49" charset="0"/>
              </a:rPr>
              <a:t>ISR을</a:t>
            </a:r>
            <a:r>
              <a:rPr lang="ko-KR" altLang="en-US" sz="1600" dirty="0">
                <a:latin typeface="Consolas" panose="020B0609020204030204" pitchFamily="49" charset="0"/>
              </a:rPr>
              <a:t> 처리할 백그라운드 태스크 생성</a:t>
            </a:r>
          </a:p>
          <a:p>
            <a:pPr>
              <a:lnSpc>
                <a:spcPts val="2400"/>
              </a:lnSpc>
            </a:pPr>
            <a:r>
              <a:rPr lang="ko-KR" altLang="en-US" sz="1600" dirty="0">
                <a:latin typeface="Consolas" panose="020B0609020204030204" pitchFamily="49" charset="0"/>
              </a:rPr>
              <a:t>  </a:t>
            </a:r>
            <a:r>
              <a:rPr lang="ko-KR" altLang="en-US" sz="1600" dirty="0" err="1">
                <a:latin typeface="Consolas" panose="020B0609020204030204" pitchFamily="49" charset="0"/>
              </a:rPr>
              <a:t>xTaskCreate</a:t>
            </a:r>
            <a:r>
              <a:rPr lang="ko-KR" altLang="en-US" sz="1600" dirty="0">
                <a:latin typeface="Consolas" panose="020B0609020204030204" pitchFamily="49" charset="0"/>
              </a:rPr>
              <a:t>(</a:t>
            </a:r>
            <a:r>
              <a:rPr lang="ko-KR" altLang="en-US" sz="1600" dirty="0" err="1">
                <a:latin typeface="Consolas" panose="020B0609020204030204" pitchFamily="49" charset="0"/>
              </a:rPr>
              <a:t>handle_uart_event_task</a:t>
            </a:r>
            <a:r>
              <a:rPr lang="ko-KR" altLang="en-US" sz="1600" dirty="0">
                <a:latin typeface="Consolas" panose="020B0609020204030204" pitchFamily="49" charset="0"/>
              </a:rPr>
              <a:t>, "</a:t>
            </a:r>
            <a:r>
              <a:rPr lang="ko-KR" altLang="en-US" sz="1600" dirty="0" err="1">
                <a:latin typeface="Consolas" panose="020B0609020204030204" pitchFamily="49" charset="0"/>
              </a:rPr>
              <a:t>uart_event_task</a:t>
            </a:r>
            <a:r>
              <a:rPr lang="ko-KR" altLang="en-US" sz="1600" dirty="0">
                <a:latin typeface="Consolas" panose="020B0609020204030204" pitchFamily="49" charset="0"/>
              </a:rPr>
              <a:t>", 4096, NULL, 12, NULL);</a:t>
            </a:r>
          </a:p>
          <a:p>
            <a:pPr>
              <a:lnSpc>
                <a:spcPts val="2400"/>
              </a:lnSpc>
            </a:pPr>
            <a:r>
              <a:rPr lang="ko-KR" altLang="en-US" sz="1600" dirty="0"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2400"/>
              </a:lnSpc>
            </a:pPr>
            <a:endParaRPr lang="ko-KR" altLang="en-US" sz="1600" dirty="0">
              <a:latin typeface="Consolas" panose="020B0609020204030204" pitchFamily="49" charset="0"/>
            </a:endParaRPr>
          </a:p>
          <a:p>
            <a:pPr>
              <a:lnSpc>
                <a:spcPts val="2400"/>
              </a:lnSpc>
            </a:pPr>
            <a:r>
              <a:rPr lang="ko-KR" altLang="en-US" sz="1600" dirty="0">
                <a:latin typeface="Consolas" panose="020B0609020204030204" pitchFamily="49" charset="0"/>
              </a:rPr>
              <a:t>void </a:t>
            </a:r>
            <a:r>
              <a:rPr lang="ko-KR" altLang="en-US" sz="1600" dirty="0" err="1">
                <a:latin typeface="Consolas" panose="020B0609020204030204" pitchFamily="49" charset="0"/>
              </a:rPr>
              <a:t>loop</a:t>
            </a:r>
            <a:r>
              <a:rPr lang="ko-KR" altLang="en-US" sz="1600" dirty="0">
                <a:latin typeface="Consolas" panose="020B0609020204030204" pitchFamily="49" charset="0"/>
              </a:rPr>
              <a:t>() {  </a:t>
            </a:r>
          </a:p>
          <a:p>
            <a:pPr>
              <a:lnSpc>
                <a:spcPts val="2400"/>
              </a:lnSpc>
            </a:pPr>
            <a:r>
              <a:rPr lang="ko-KR" altLang="en-US" sz="16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5121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6DC93B-E449-F95D-C4B4-A1208031A8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F43E810-9D7B-DB4E-E553-FC6BC4F6A4EC}"/>
              </a:ext>
            </a:extLst>
          </p:cNvPr>
          <p:cNvSpPr/>
          <p:nvPr/>
        </p:nvSpPr>
        <p:spPr>
          <a:xfrm>
            <a:off x="0" y="0"/>
            <a:ext cx="12192000" cy="656492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112" indent="-342900">
              <a:buFont typeface="Wingdings" panose="05000000000000000000" pitchFamily="2" charset="2"/>
              <a:buChar char="§"/>
            </a:pPr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설치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293D160-CB92-79EC-FFDA-3BAC1C65FC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49" y="895063"/>
            <a:ext cx="11006957" cy="5534723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8BA7F260-FDD6-EA3F-9F51-2E93C754CFA1}"/>
              </a:ext>
            </a:extLst>
          </p:cNvPr>
          <p:cNvSpPr/>
          <p:nvPr/>
        </p:nvSpPr>
        <p:spPr>
          <a:xfrm>
            <a:off x="7591425" y="4314825"/>
            <a:ext cx="485775" cy="447675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00ECBE8-5612-BBC8-2B55-ECF932EA9590}"/>
              </a:ext>
            </a:extLst>
          </p:cNvPr>
          <p:cNvSpPr/>
          <p:nvPr/>
        </p:nvSpPr>
        <p:spPr>
          <a:xfrm>
            <a:off x="10791825" y="6029325"/>
            <a:ext cx="638175" cy="324261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80037419-5A74-6E68-AD12-816A3CAD0167}"/>
              </a:ext>
            </a:extLst>
          </p:cNvPr>
          <p:cNvCxnSpPr>
            <a:cxnSpLocks/>
          </p:cNvCxnSpPr>
          <p:nvPr/>
        </p:nvCxnSpPr>
        <p:spPr>
          <a:xfrm flipH="1">
            <a:off x="8077200" y="4086225"/>
            <a:ext cx="219075" cy="228600"/>
          </a:xfrm>
          <a:prstGeom prst="straightConnector1">
            <a:avLst/>
          </a:prstGeom>
          <a:ln w="38100">
            <a:solidFill>
              <a:srgbClr val="3A0DF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3536D8C-CF51-6D65-70A8-30C3D1BDB785}"/>
              </a:ext>
            </a:extLst>
          </p:cNvPr>
          <p:cNvCxnSpPr>
            <a:cxnSpLocks/>
          </p:cNvCxnSpPr>
          <p:nvPr/>
        </p:nvCxnSpPr>
        <p:spPr>
          <a:xfrm flipH="1">
            <a:off x="11430000" y="5800725"/>
            <a:ext cx="219075" cy="228600"/>
          </a:xfrm>
          <a:prstGeom prst="straightConnector1">
            <a:avLst/>
          </a:prstGeom>
          <a:ln w="38100">
            <a:solidFill>
              <a:srgbClr val="3A0DF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31565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348489-1F48-CE7E-5D05-7923804921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ABEF19C-EBAD-8890-8663-A2274EB2E924}"/>
              </a:ext>
            </a:extLst>
          </p:cNvPr>
          <p:cNvSpPr/>
          <p:nvPr/>
        </p:nvSpPr>
        <p:spPr>
          <a:xfrm>
            <a:off x="0" y="0"/>
            <a:ext cx="12192000" cy="180594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112" indent="-342900">
              <a:buFont typeface="Wingdings" panose="05000000000000000000" pitchFamily="2" charset="2"/>
              <a:buChar char="§"/>
            </a:pP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ESP32 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에서 온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, 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습도 데이터를 전송하고 </a:t>
            </a:r>
            <a:r>
              <a:rPr lang="en-US" altLang="ko-KR" sz="2000" b="1" dirty="0" err="1">
                <a:solidFill>
                  <a:schemeClr val="bg1"/>
                </a:solidFill>
                <a:latin typeface="+mn-ea"/>
              </a:rPr>
              <a:t>Winform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에서 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2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개의 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Textbox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를 만들어 표시하자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.</a:t>
            </a:r>
            <a:endParaRPr lang="ko-KR" altLang="en-US" sz="20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EFDBD73-BA00-CAA4-6318-64D03829CA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7745" y="2402920"/>
            <a:ext cx="4467849" cy="3400900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77A40F57-D3F8-B9CD-DB5F-539EEFED9CBE}"/>
              </a:ext>
            </a:extLst>
          </p:cNvPr>
          <p:cNvCxnSpPr>
            <a:cxnSpLocks/>
          </p:cNvCxnSpPr>
          <p:nvPr/>
        </p:nvCxnSpPr>
        <p:spPr>
          <a:xfrm>
            <a:off x="3268302" y="4564305"/>
            <a:ext cx="656489" cy="0"/>
          </a:xfrm>
          <a:prstGeom prst="straightConnector1">
            <a:avLst/>
          </a:prstGeom>
          <a:ln>
            <a:solidFill>
              <a:srgbClr val="3A0DF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5FA2CC2-479F-9DFE-8B89-4D460290C2C3}"/>
              </a:ext>
            </a:extLst>
          </p:cNvPr>
          <p:cNvSpPr txBox="1"/>
          <p:nvPr/>
        </p:nvSpPr>
        <p:spPr>
          <a:xfrm>
            <a:off x="2599292" y="437963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온도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8503A171-2638-2BEA-9894-F9BECC1E61C2}"/>
              </a:ext>
            </a:extLst>
          </p:cNvPr>
          <p:cNvCxnSpPr>
            <a:cxnSpLocks/>
          </p:cNvCxnSpPr>
          <p:nvPr/>
        </p:nvCxnSpPr>
        <p:spPr>
          <a:xfrm flipH="1">
            <a:off x="7484339" y="4564305"/>
            <a:ext cx="878429" cy="0"/>
          </a:xfrm>
          <a:prstGeom prst="straightConnector1">
            <a:avLst/>
          </a:prstGeom>
          <a:ln>
            <a:solidFill>
              <a:srgbClr val="3A0DF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F099D7B-C7EE-1AA0-6CC7-A04C9E12DBCB}"/>
              </a:ext>
            </a:extLst>
          </p:cNvPr>
          <p:cNvSpPr txBox="1"/>
          <p:nvPr/>
        </p:nvSpPr>
        <p:spPr>
          <a:xfrm>
            <a:off x="8426142" y="437963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습도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86C33D6-B042-6EBE-4AA4-A52158EBF960}"/>
              </a:ext>
            </a:extLst>
          </p:cNvPr>
          <p:cNvSpPr txBox="1"/>
          <p:nvPr/>
        </p:nvSpPr>
        <p:spPr>
          <a:xfrm>
            <a:off x="2457638" y="4682729"/>
            <a:ext cx="1018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txtTemp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A1DB825-D92D-6B24-5FCF-30416C3A862D}"/>
              </a:ext>
            </a:extLst>
          </p:cNvPr>
          <p:cNvSpPr txBox="1"/>
          <p:nvPr/>
        </p:nvSpPr>
        <p:spPr>
          <a:xfrm>
            <a:off x="8362768" y="4682729"/>
            <a:ext cx="1015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txtHumi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ADFBBF-6AB0-700F-12F7-BD5293352348}"/>
              </a:ext>
            </a:extLst>
          </p:cNvPr>
          <p:cNvSpPr txBox="1"/>
          <p:nvPr/>
        </p:nvSpPr>
        <p:spPr>
          <a:xfrm>
            <a:off x="4212500" y="5803820"/>
            <a:ext cx="1220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btnLedOn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6A5A50-E2FE-5D9F-A20A-B86624149264}"/>
              </a:ext>
            </a:extLst>
          </p:cNvPr>
          <p:cNvSpPr txBox="1"/>
          <p:nvPr/>
        </p:nvSpPr>
        <p:spPr>
          <a:xfrm>
            <a:off x="5949256" y="5803820"/>
            <a:ext cx="123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btnLedOff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60218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172A2A-F9B0-2A60-6E54-8C8FB717E6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3A0E96C-095A-CF19-276E-A2FA1222F63E}"/>
              </a:ext>
            </a:extLst>
          </p:cNvPr>
          <p:cNvSpPr/>
          <p:nvPr/>
        </p:nvSpPr>
        <p:spPr>
          <a:xfrm>
            <a:off x="0" y="0"/>
            <a:ext cx="12192000" cy="65649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112" indent="-342900">
              <a:buFont typeface="Wingdings" panose="05000000000000000000" pitchFamily="2" charset="2"/>
              <a:buChar char="§"/>
            </a:pP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ESP32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Arduino Code</a:t>
            </a:r>
            <a:endParaRPr lang="ko-KR" altLang="en-US" sz="2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346F25-AFF5-03EF-E7BD-05C4E615A963}"/>
              </a:ext>
            </a:extLst>
          </p:cNvPr>
          <p:cNvSpPr txBox="1"/>
          <p:nvPr/>
        </p:nvSpPr>
        <p:spPr>
          <a:xfrm>
            <a:off x="261258" y="714548"/>
            <a:ext cx="8984343" cy="62717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100"/>
              </a:lnSpc>
            </a:pPr>
            <a:r>
              <a:rPr lang="ko-KR" altLang="en-US" sz="1600" dirty="0">
                <a:latin typeface="Consolas" panose="020B0609020204030204" pitchFamily="49" charset="0"/>
              </a:rPr>
              <a:t>#include &lt;</a:t>
            </a:r>
            <a:r>
              <a:rPr lang="ko-KR" altLang="en-US" sz="1600" dirty="0" err="1">
                <a:latin typeface="Consolas" panose="020B0609020204030204" pitchFamily="49" charset="0"/>
              </a:rPr>
              <a:t>DHT.h</a:t>
            </a:r>
            <a:r>
              <a:rPr lang="ko-KR" altLang="en-US" sz="1600" dirty="0">
                <a:latin typeface="Consolas" panose="020B0609020204030204" pitchFamily="49" charset="0"/>
              </a:rPr>
              <a:t>&gt;</a:t>
            </a:r>
          </a:p>
          <a:p>
            <a:pPr>
              <a:lnSpc>
                <a:spcPts val="2100"/>
              </a:lnSpc>
            </a:pPr>
            <a:r>
              <a:rPr lang="ko-KR" altLang="en-US" sz="1600" dirty="0">
                <a:latin typeface="Consolas" panose="020B0609020204030204" pitchFamily="49" charset="0"/>
              </a:rPr>
              <a:t>#define DHTPIN 4        // DHT11 데이터 핀 연결 GPIO 번호</a:t>
            </a:r>
          </a:p>
          <a:p>
            <a:pPr>
              <a:lnSpc>
                <a:spcPts val="2100"/>
              </a:lnSpc>
            </a:pPr>
            <a:r>
              <a:rPr lang="ko-KR" altLang="en-US" sz="1600" dirty="0">
                <a:latin typeface="Consolas" panose="020B0609020204030204" pitchFamily="49" charset="0"/>
              </a:rPr>
              <a:t>#define DHTTYPE DHT11   // 사용 센서 종류</a:t>
            </a:r>
          </a:p>
          <a:p>
            <a:pPr>
              <a:lnSpc>
                <a:spcPts val="2100"/>
              </a:lnSpc>
            </a:pPr>
            <a:r>
              <a:rPr lang="ko-KR" altLang="en-US" sz="1600" dirty="0">
                <a:latin typeface="Consolas" panose="020B0609020204030204" pitchFamily="49" charset="0"/>
              </a:rPr>
              <a:t>DHT </a:t>
            </a:r>
            <a:r>
              <a:rPr lang="ko-KR" altLang="en-US" sz="1600" dirty="0" err="1">
                <a:latin typeface="Consolas" panose="020B0609020204030204" pitchFamily="49" charset="0"/>
              </a:rPr>
              <a:t>dht</a:t>
            </a:r>
            <a:r>
              <a:rPr lang="ko-KR" altLang="en-US" sz="1600" dirty="0">
                <a:latin typeface="Consolas" panose="020B0609020204030204" pitchFamily="49" charset="0"/>
              </a:rPr>
              <a:t>(DHTPIN, DHTTYPE);  // DHT 객체 생성</a:t>
            </a:r>
          </a:p>
          <a:p>
            <a:pPr>
              <a:lnSpc>
                <a:spcPts val="2100"/>
              </a:lnSpc>
            </a:pPr>
            <a:endParaRPr lang="ko-KR" altLang="en-US" sz="1600" dirty="0">
              <a:latin typeface="Consolas" panose="020B0609020204030204" pitchFamily="49" charset="0"/>
            </a:endParaRPr>
          </a:p>
          <a:p>
            <a:pPr>
              <a:lnSpc>
                <a:spcPts val="2100"/>
              </a:lnSpc>
            </a:pPr>
            <a:r>
              <a:rPr lang="ko-KR" altLang="en-US" sz="1600" dirty="0">
                <a:latin typeface="Consolas" panose="020B0609020204030204" pitchFamily="49" charset="0"/>
              </a:rPr>
              <a:t>void </a:t>
            </a:r>
            <a:r>
              <a:rPr lang="ko-KR" altLang="en-US" sz="1600" dirty="0" err="1">
                <a:latin typeface="Consolas" panose="020B0609020204030204" pitchFamily="49" charset="0"/>
              </a:rPr>
              <a:t>setup</a:t>
            </a:r>
            <a:r>
              <a:rPr lang="ko-KR" altLang="en-US" sz="1600" dirty="0">
                <a:latin typeface="Consolas" panose="020B0609020204030204" pitchFamily="49" charset="0"/>
              </a:rPr>
              <a:t>() {</a:t>
            </a:r>
          </a:p>
          <a:p>
            <a:pPr>
              <a:lnSpc>
                <a:spcPts val="2100"/>
              </a:lnSpc>
            </a:pPr>
            <a:r>
              <a:rPr lang="ko-KR" altLang="en-US" sz="1600" dirty="0">
                <a:latin typeface="Consolas" panose="020B0609020204030204" pitchFamily="49" charset="0"/>
              </a:rPr>
              <a:t>  </a:t>
            </a:r>
            <a:r>
              <a:rPr lang="ko-KR" altLang="en-US" sz="1600" dirty="0" err="1">
                <a:latin typeface="Consolas" panose="020B0609020204030204" pitchFamily="49" charset="0"/>
              </a:rPr>
              <a:t>Serial.begin</a:t>
            </a:r>
            <a:r>
              <a:rPr lang="ko-KR" altLang="en-US" sz="1600" dirty="0">
                <a:latin typeface="Consolas" panose="020B0609020204030204" pitchFamily="49" charset="0"/>
              </a:rPr>
              <a:t>(115200);     // 시리얼 통신 시작</a:t>
            </a:r>
          </a:p>
          <a:p>
            <a:pPr>
              <a:lnSpc>
                <a:spcPts val="2100"/>
              </a:lnSpc>
            </a:pPr>
            <a:r>
              <a:rPr lang="ko-KR" altLang="en-US" sz="1600" dirty="0">
                <a:latin typeface="Consolas" panose="020B0609020204030204" pitchFamily="49" charset="0"/>
              </a:rPr>
              <a:t>  </a:t>
            </a:r>
            <a:r>
              <a:rPr lang="ko-KR" altLang="en-US" sz="1600" dirty="0" err="1">
                <a:latin typeface="Consolas" panose="020B0609020204030204" pitchFamily="49" charset="0"/>
              </a:rPr>
              <a:t>dht.begin</a:t>
            </a:r>
            <a:r>
              <a:rPr lang="ko-KR" altLang="en-US" sz="1600" dirty="0">
                <a:latin typeface="Consolas" panose="020B0609020204030204" pitchFamily="49" charset="0"/>
              </a:rPr>
              <a:t>();              // DHT 센서 시작</a:t>
            </a:r>
          </a:p>
          <a:p>
            <a:pPr>
              <a:lnSpc>
                <a:spcPts val="2100"/>
              </a:lnSpc>
            </a:pPr>
            <a:r>
              <a:rPr lang="ko-KR" altLang="en-US" sz="1600" dirty="0"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2100"/>
              </a:lnSpc>
            </a:pPr>
            <a:r>
              <a:rPr lang="ko-KR" altLang="en-US" sz="1600" dirty="0">
                <a:latin typeface="Consolas" panose="020B0609020204030204" pitchFamily="49" charset="0"/>
              </a:rPr>
              <a:t>void </a:t>
            </a:r>
            <a:r>
              <a:rPr lang="ko-KR" altLang="en-US" sz="1600" dirty="0" err="1">
                <a:latin typeface="Consolas" panose="020B0609020204030204" pitchFamily="49" charset="0"/>
              </a:rPr>
              <a:t>loop</a:t>
            </a:r>
            <a:r>
              <a:rPr lang="ko-KR" altLang="en-US" sz="1600" dirty="0">
                <a:latin typeface="Consolas" panose="020B0609020204030204" pitchFamily="49" charset="0"/>
              </a:rPr>
              <a:t>() {</a:t>
            </a:r>
          </a:p>
          <a:p>
            <a:pPr>
              <a:lnSpc>
                <a:spcPts val="2100"/>
              </a:lnSpc>
            </a:pPr>
            <a:r>
              <a:rPr lang="ko-KR" altLang="en-US" sz="1600" dirty="0">
                <a:latin typeface="Consolas" panose="020B0609020204030204" pitchFamily="49" charset="0"/>
              </a:rPr>
              <a:t>  </a:t>
            </a:r>
            <a:r>
              <a:rPr lang="ko-KR" altLang="en-US" sz="1600" dirty="0" err="1">
                <a:latin typeface="Consolas" panose="020B0609020204030204" pitchFamily="49" charset="0"/>
              </a:rPr>
              <a:t>delay</a:t>
            </a:r>
            <a:r>
              <a:rPr lang="ko-KR" altLang="en-US" sz="1600" dirty="0">
                <a:latin typeface="Consolas" panose="020B0609020204030204" pitchFamily="49" charset="0"/>
              </a:rPr>
              <a:t>(2000);  // DHT11은 2초 간격으로 측정 권장</a:t>
            </a:r>
          </a:p>
          <a:p>
            <a:pPr>
              <a:lnSpc>
                <a:spcPts val="2100"/>
              </a:lnSpc>
            </a:pPr>
            <a:endParaRPr lang="ko-KR" altLang="en-US" sz="1600" dirty="0">
              <a:latin typeface="Consolas" panose="020B0609020204030204" pitchFamily="49" charset="0"/>
            </a:endParaRPr>
          </a:p>
          <a:p>
            <a:pPr>
              <a:lnSpc>
                <a:spcPts val="2100"/>
              </a:lnSpc>
            </a:pPr>
            <a:r>
              <a:rPr lang="ko-KR" altLang="en-US" sz="1600" dirty="0">
                <a:latin typeface="Consolas" panose="020B0609020204030204" pitchFamily="49" charset="0"/>
              </a:rPr>
              <a:t>  </a:t>
            </a:r>
            <a:r>
              <a:rPr lang="ko-KR" altLang="en-US" sz="1600" dirty="0" err="1">
                <a:latin typeface="Consolas" panose="020B0609020204030204" pitchFamily="49" charset="0"/>
              </a:rPr>
              <a:t>float</a:t>
            </a:r>
            <a:r>
              <a:rPr lang="ko-KR" altLang="en-US" sz="1600" dirty="0">
                <a:latin typeface="Consolas" panose="020B0609020204030204" pitchFamily="49" charset="0"/>
              </a:rPr>
              <a:t> </a:t>
            </a:r>
            <a:r>
              <a:rPr lang="ko-KR" altLang="en-US" sz="1600" dirty="0" err="1">
                <a:latin typeface="Consolas" panose="020B0609020204030204" pitchFamily="49" charset="0"/>
              </a:rPr>
              <a:t>h</a:t>
            </a:r>
            <a:r>
              <a:rPr lang="ko-KR" altLang="en-US" sz="1600" dirty="0">
                <a:latin typeface="Consolas" panose="020B0609020204030204" pitchFamily="49" charset="0"/>
              </a:rPr>
              <a:t> = </a:t>
            </a:r>
            <a:r>
              <a:rPr lang="ko-KR" altLang="en-US" sz="1600" dirty="0" err="1">
                <a:latin typeface="Consolas" panose="020B0609020204030204" pitchFamily="49" charset="0"/>
              </a:rPr>
              <a:t>dht.readHumidity</a:t>
            </a:r>
            <a:r>
              <a:rPr lang="ko-KR" altLang="en-US" sz="1600" dirty="0">
                <a:latin typeface="Consolas" panose="020B0609020204030204" pitchFamily="49" charset="0"/>
              </a:rPr>
              <a:t>();     // 습도 읽기</a:t>
            </a:r>
          </a:p>
          <a:p>
            <a:pPr>
              <a:lnSpc>
                <a:spcPts val="2100"/>
              </a:lnSpc>
            </a:pPr>
            <a:r>
              <a:rPr lang="ko-KR" altLang="en-US" sz="1600" dirty="0">
                <a:latin typeface="Consolas" panose="020B0609020204030204" pitchFamily="49" charset="0"/>
              </a:rPr>
              <a:t>  </a:t>
            </a:r>
            <a:r>
              <a:rPr lang="ko-KR" altLang="en-US" sz="1600" dirty="0" err="1">
                <a:latin typeface="Consolas" panose="020B0609020204030204" pitchFamily="49" charset="0"/>
              </a:rPr>
              <a:t>float</a:t>
            </a:r>
            <a:r>
              <a:rPr lang="ko-KR" altLang="en-US" sz="1600" dirty="0">
                <a:latin typeface="Consolas" panose="020B0609020204030204" pitchFamily="49" charset="0"/>
              </a:rPr>
              <a:t> </a:t>
            </a:r>
            <a:r>
              <a:rPr lang="ko-KR" altLang="en-US" sz="1600" dirty="0" err="1">
                <a:latin typeface="Consolas" panose="020B0609020204030204" pitchFamily="49" charset="0"/>
              </a:rPr>
              <a:t>t</a:t>
            </a:r>
            <a:r>
              <a:rPr lang="ko-KR" altLang="en-US" sz="1600" dirty="0">
                <a:latin typeface="Consolas" panose="020B0609020204030204" pitchFamily="49" charset="0"/>
              </a:rPr>
              <a:t> = </a:t>
            </a:r>
            <a:r>
              <a:rPr lang="ko-KR" altLang="en-US" sz="1600" dirty="0" err="1">
                <a:latin typeface="Consolas" panose="020B0609020204030204" pitchFamily="49" charset="0"/>
              </a:rPr>
              <a:t>dht.readTemperature</a:t>
            </a:r>
            <a:r>
              <a:rPr lang="ko-KR" altLang="en-US" sz="1600" dirty="0">
                <a:latin typeface="Consolas" panose="020B0609020204030204" pitchFamily="49" charset="0"/>
              </a:rPr>
              <a:t>();  // 온도 읽기 (섭씨)</a:t>
            </a:r>
          </a:p>
          <a:p>
            <a:pPr>
              <a:lnSpc>
                <a:spcPts val="2100"/>
              </a:lnSpc>
            </a:pPr>
            <a:endParaRPr lang="ko-KR" altLang="en-US" sz="1600" dirty="0">
              <a:latin typeface="Consolas" panose="020B0609020204030204" pitchFamily="49" charset="0"/>
            </a:endParaRPr>
          </a:p>
          <a:p>
            <a:pPr>
              <a:lnSpc>
                <a:spcPts val="2100"/>
              </a:lnSpc>
            </a:pPr>
            <a:r>
              <a:rPr lang="ko-KR" altLang="en-US" sz="1600" dirty="0">
                <a:latin typeface="Consolas" panose="020B0609020204030204" pitchFamily="49" charset="0"/>
              </a:rPr>
              <a:t>  </a:t>
            </a:r>
            <a:r>
              <a:rPr lang="ko-KR" altLang="en-US" sz="1600" dirty="0" err="1">
                <a:latin typeface="Consolas" panose="020B0609020204030204" pitchFamily="49" charset="0"/>
              </a:rPr>
              <a:t>if</a:t>
            </a:r>
            <a:r>
              <a:rPr lang="ko-KR" altLang="en-US" sz="1600" dirty="0">
                <a:latin typeface="Consolas" panose="020B0609020204030204" pitchFamily="49" charset="0"/>
              </a:rPr>
              <a:t> (</a:t>
            </a:r>
            <a:r>
              <a:rPr lang="ko-KR" altLang="en-US" sz="1600" dirty="0" err="1">
                <a:latin typeface="Consolas" panose="020B0609020204030204" pitchFamily="49" charset="0"/>
              </a:rPr>
              <a:t>isnan</a:t>
            </a:r>
            <a:r>
              <a:rPr lang="ko-KR" altLang="en-US" sz="1600" dirty="0">
                <a:latin typeface="Consolas" panose="020B0609020204030204" pitchFamily="49" charset="0"/>
              </a:rPr>
              <a:t>(</a:t>
            </a:r>
            <a:r>
              <a:rPr lang="ko-KR" altLang="en-US" sz="1600" dirty="0" err="1">
                <a:latin typeface="Consolas" panose="020B0609020204030204" pitchFamily="49" charset="0"/>
              </a:rPr>
              <a:t>h</a:t>
            </a:r>
            <a:r>
              <a:rPr lang="ko-KR" altLang="en-US" sz="1600" dirty="0">
                <a:latin typeface="Consolas" panose="020B0609020204030204" pitchFamily="49" charset="0"/>
              </a:rPr>
              <a:t>) || </a:t>
            </a:r>
            <a:r>
              <a:rPr lang="ko-KR" altLang="en-US" sz="1600" dirty="0" err="1">
                <a:latin typeface="Consolas" panose="020B0609020204030204" pitchFamily="49" charset="0"/>
              </a:rPr>
              <a:t>isnan</a:t>
            </a:r>
            <a:r>
              <a:rPr lang="ko-KR" altLang="en-US" sz="1600" dirty="0">
                <a:latin typeface="Consolas" panose="020B0609020204030204" pitchFamily="49" charset="0"/>
              </a:rPr>
              <a:t>(</a:t>
            </a:r>
            <a:r>
              <a:rPr lang="ko-KR" altLang="en-US" sz="1600" dirty="0" err="1">
                <a:latin typeface="Consolas" panose="020B0609020204030204" pitchFamily="49" charset="0"/>
              </a:rPr>
              <a:t>t</a:t>
            </a:r>
            <a:r>
              <a:rPr lang="ko-KR" altLang="en-US" sz="1600" dirty="0">
                <a:latin typeface="Consolas" panose="020B0609020204030204" pitchFamily="49" charset="0"/>
              </a:rPr>
              <a:t>)) {</a:t>
            </a:r>
          </a:p>
          <a:p>
            <a:pPr>
              <a:lnSpc>
                <a:spcPts val="2100"/>
              </a:lnSpc>
            </a:pPr>
            <a:r>
              <a:rPr lang="ko-KR" altLang="en-US" sz="1600" dirty="0">
                <a:latin typeface="Consolas" panose="020B0609020204030204" pitchFamily="49" charset="0"/>
              </a:rPr>
              <a:t>    </a:t>
            </a:r>
            <a:r>
              <a:rPr lang="ko-KR" altLang="en-US" sz="1600" dirty="0" err="1">
                <a:latin typeface="Consolas" panose="020B0609020204030204" pitchFamily="49" charset="0"/>
              </a:rPr>
              <a:t>Serial.println</a:t>
            </a:r>
            <a:r>
              <a:rPr lang="ko-KR" altLang="en-US" sz="1600" dirty="0">
                <a:latin typeface="Consolas" panose="020B0609020204030204" pitchFamily="49" charset="0"/>
              </a:rPr>
              <a:t>("센서에서 데이터를 읽을 수 없습니다.");</a:t>
            </a:r>
          </a:p>
          <a:p>
            <a:pPr>
              <a:lnSpc>
                <a:spcPts val="2100"/>
              </a:lnSpc>
            </a:pPr>
            <a:r>
              <a:rPr lang="ko-KR" altLang="en-US" sz="1600" dirty="0">
                <a:latin typeface="Consolas" panose="020B0609020204030204" pitchFamily="49" charset="0"/>
              </a:rPr>
              <a:t>    </a:t>
            </a:r>
            <a:r>
              <a:rPr lang="ko-KR" altLang="en-US" sz="1600" dirty="0" err="1">
                <a:latin typeface="Consolas" panose="020B0609020204030204" pitchFamily="49" charset="0"/>
              </a:rPr>
              <a:t>return</a:t>
            </a:r>
            <a:r>
              <a:rPr lang="ko-KR" altLang="en-US" sz="1600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2100"/>
              </a:lnSpc>
            </a:pPr>
            <a:r>
              <a:rPr lang="ko-KR" altLang="en-US" sz="1600" dirty="0">
                <a:latin typeface="Consolas" panose="020B0609020204030204" pitchFamily="49" charset="0"/>
              </a:rPr>
              <a:t>  }</a:t>
            </a:r>
          </a:p>
          <a:p>
            <a:pPr>
              <a:lnSpc>
                <a:spcPts val="2100"/>
              </a:lnSpc>
            </a:pPr>
            <a:r>
              <a:rPr lang="ko-KR" altLang="en-US" sz="1600" dirty="0">
                <a:latin typeface="Consolas" panose="020B0609020204030204" pitchFamily="49" charset="0"/>
              </a:rPr>
              <a:t>  </a:t>
            </a:r>
            <a:r>
              <a:rPr lang="ko-KR" altLang="en-US" sz="1600" dirty="0" err="1">
                <a:latin typeface="Consolas" panose="020B0609020204030204" pitchFamily="49" charset="0"/>
              </a:rPr>
              <a:t>Serial.print</a:t>
            </a:r>
            <a:r>
              <a:rPr lang="ko-KR" altLang="en-US" sz="1600" dirty="0">
                <a:latin typeface="Consolas" panose="020B0609020204030204" pitchFamily="49" charset="0"/>
              </a:rPr>
              <a:t>(</a:t>
            </a:r>
            <a:r>
              <a:rPr lang="ko-KR" altLang="en-US" sz="1600" dirty="0" err="1">
                <a:latin typeface="Consolas" panose="020B0609020204030204" pitchFamily="49" charset="0"/>
              </a:rPr>
              <a:t>t</a:t>
            </a:r>
            <a:r>
              <a:rPr lang="ko-KR" altLang="en-US" sz="1600" dirty="0">
                <a:latin typeface="Consolas" panose="020B0609020204030204" pitchFamily="49" charset="0"/>
              </a:rPr>
              <a:t>, 1);   // 소수점 첫째자리까지 온도</a:t>
            </a:r>
          </a:p>
          <a:p>
            <a:pPr>
              <a:lnSpc>
                <a:spcPts val="2100"/>
              </a:lnSpc>
            </a:pPr>
            <a:r>
              <a:rPr lang="ko-KR" altLang="en-US" sz="1600" dirty="0">
                <a:latin typeface="Consolas" panose="020B0609020204030204" pitchFamily="49" charset="0"/>
              </a:rPr>
              <a:t>  </a:t>
            </a:r>
            <a:r>
              <a:rPr lang="ko-KR" altLang="en-US" sz="1600" dirty="0" err="1">
                <a:latin typeface="Consolas" panose="020B0609020204030204" pitchFamily="49" charset="0"/>
              </a:rPr>
              <a:t>Serial.print</a:t>
            </a:r>
            <a:r>
              <a:rPr lang="ko-KR" altLang="en-US" sz="1600" dirty="0">
                <a:latin typeface="Consolas" panose="020B0609020204030204" pitchFamily="49" charset="0"/>
              </a:rPr>
              <a:t>(",");</a:t>
            </a:r>
          </a:p>
          <a:p>
            <a:pPr>
              <a:lnSpc>
                <a:spcPts val="2100"/>
              </a:lnSpc>
            </a:pPr>
            <a:r>
              <a:rPr lang="ko-KR" altLang="en-US" sz="1600" dirty="0">
                <a:latin typeface="Consolas" panose="020B0609020204030204" pitchFamily="49" charset="0"/>
              </a:rPr>
              <a:t>  </a:t>
            </a:r>
            <a:r>
              <a:rPr lang="ko-KR" altLang="en-US" sz="1600" dirty="0" err="1">
                <a:latin typeface="Consolas" panose="020B0609020204030204" pitchFamily="49" charset="0"/>
              </a:rPr>
              <a:t>Serial.println</a:t>
            </a:r>
            <a:r>
              <a:rPr lang="ko-KR" altLang="en-US" sz="1600" dirty="0">
                <a:latin typeface="Consolas" panose="020B0609020204030204" pitchFamily="49" charset="0"/>
              </a:rPr>
              <a:t>(</a:t>
            </a:r>
            <a:r>
              <a:rPr lang="ko-KR" altLang="en-US" sz="1600" dirty="0" err="1">
                <a:latin typeface="Consolas" panose="020B0609020204030204" pitchFamily="49" charset="0"/>
              </a:rPr>
              <a:t>h</a:t>
            </a:r>
            <a:r>
              <a:rPr lang="ko-KR" altLang="en-US" sz="1600" dirty="0">
                <a:latin typeface="Consolas" panose="020B0609020204030204" pitchFamily="49" charset="0"/>
              </a:rPr>
              <a:t>, 1); // 소수점 첫째자리까지 습도</a:t>
            </a:r>
          </a:p>
          <a:p>
            <a:pPr>
              <a:lnSpc>
                <a:spcPts val="2100"/>
              </a:lnSpc>
            </a:pPr>
            <a:r>
              <a:rPr lang="ko-KR" altLang="en-US" sz="16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695951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AF3137-58F4-9626-64E3-08B8245CBC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D569994-E593-2241-68A8-373C914724B9}"/>
              </a:ext>
            </a:extLst>
          </p:cNvPr>
          <p:cNvSpPr/>
          <p:nvPr/>
        </p:nvSpPr>
        <p:spPr>
          <a:xfrm>
            <a:off x="0" y="0"/>
            <a:ext cx="12192000" cy="65649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112" indent="-342900">
              <a:buFont typeface="Wingdings" panose="05000000000000000000" pitchFamily="2" charset="2"/>
              <a:buChar char="§"/>
            </a:pPr>
            <a:r>
              <a:rPr lang="en-US" altLang="ko-KR" sz="2000" b="1" dirty="0" err="1">
                <a:solidFill>
                  <a:schemeClr val="bg1"/>
                </a:solidFill>
                <a:latin typeface="+mn-ea"/>
              </a:rPr>
              <a:t>Winform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 code</a:t>
            </a:r>
            <a:endParaRPr lang="ko-KR" altLang="en-US" sz="2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3CB95E-7B38-84D1-91E6-2E13409A7B90}"/>
              </a:ext>
            </a:extLst>
          </p:cNvPr>
          <p:cNvSpPr txBox="1"/>
          <p:nvPr/>
        </p:nvSpPr>
        <p:spPr>
          <a:xfrm>
            <a:off x="0" y="872314"/>
            <a:ext cx="11800115" cy="470898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private</a:t>
            </a:r>
            <a:r>
              <a:rPr lang="en-US" altLang="ko-K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void</a:t>
            </a:r>
            <a:r>
              <a:rPr lang="en-US" altLang="ko-K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SerialPort_DataReceived</a:t>
            </a:r>
            <a:r>
              <a:rPr lang="en-US" altLang="ko-K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object</a:t>
            </a:r>
            <a:r>
              <a:rPr lang="en-US" altLang="ko-K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sender, </a:t>
            </a:r>
            <a:r>
              <a:rPr lang="en-US" altLang="ko-KR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SerialDataReceivedEventArgs</a:t>
            </a:r>
            <a:r>
              <a:rPr lang="en-US" altLang="ko-K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</a:t>
            </a:r>
            <a:r>
              <a:rPr lang="en-US" altLang="ko-KR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string</a:t>
            </a:r>
            <a:r>
              <a:rPr lang="en-US" altLang="ko-K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data = </a:t>
            </a:r>
            <a:r>
              <a:rPr lang="en-US" altLang="ko-KR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serialPort.ReadLine</a:t>
            </a:r>
            <a:r>
              <a:rPr lang="en-US" altLang="ko-K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Invoke(</a:t>
            </a:r>
            <a:r>
              <a:rPr lang="en-US" altLang="ko-KR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new</a:t>
            </a:r>
            <a:r>
              <a:rPr lang="en-US" altLang="ko-K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20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Action</a:t>
            </a:r>
            <a:r>
              <a:rPr lang="en-US" altLang="ko-K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(() =&gt;</a:t>
            </a:r>
          </a:p>
          <a:p>
            <a:r>
              <a:rPr lang="ko-KR" alt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</a:t>
            </a:r>
            <a:r>
              <a:rPr lang="en-US" altLang="ko-K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textBox1.AppendText(data + </a:t>
            </a:r>
            <a:r>
              <a:rPr lang="en-US" altLang="ko-KR" sz="20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Environment</a:t>
            </a:r>
            <a:r>
              <a:rPr lang="en-US" altLang="ko-KR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.NewLine</a:t>
            </a:r>
            <a:r>
              <a:rPr lang="en-US" altLang="ko-K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</a:p>
          <a:p>
            <a:r>
              <a:rPr lang="ko-KR" alt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</a:t>
            </a:r>
            <a:r>
              <a:rPr lang="en-US" altLang="ko-K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}));</a:t>
            </a:r>
          </a:p>
          <a:p>
            <a:endParaRPr lang="ko-KR" altLang="en-US" sz="20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</a:t>
            </a:r>
            <a:r>
              <a:rPr lang="en-US" altLang="ko-KR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string</a:t>
            </a:r>
            <a:r>
              <a:rPr lang="en-US" altLang="ko-K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[] parts = </a:t>
            </a:r>
            <a:r>
              <a:rPr lang="en-US" altLang="ko-KR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data.Trim</a:t>
            </a:r>
            <a:r>
              <a:rPr lang="en-US" altLang="ko-K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().Split(</a:t>
            </a:r>
            <a:r>
              <a:rPr lang="en-US" altLang="ko-KR" sz="20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','</a:t>
            </a:r>
            <a:r>
              <a:rPr lang="en-US" altLang="ko-K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</a:t>
            </a:r>
            <a:r>
              <a:rPr lang="en-US" altLang="ko-KR" sz="20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if</a:t>
            </a:r>
            <a:r>
              <a:rPr lang="en-US" altLang="ko-K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(</a:t>
            </a:r>
            <a:r>
              <a:rPr lang="en-US" altLang="ko-KR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parts.Length</a:t>
            </a:r>
            <a:r>
              <a:rPr lang="en-US" altLang="ko-K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== 2)</a:t>
            </a:r>
          </a:p>
          <a:p>
            <a:r>
              <a:rPr lang="ko-KR" alt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</a:t>
            </a:r>
            <a:r>
              <a:rPr lang="en-US" altLang="ko-K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</a:t>
            </a:r>
            <a:r>
              <a:rPr lang="en-US" altLang="ko-KR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txtTemp.Text</a:t>
            </a:r>
            <a:r>
              <a:rPr lang="en-US" altLang="ko-K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= parts[0];</a:t>
            </a:r>
          </a:p>
          <a:p>
            <a:r>
              <a:rPr lang="en-US" altLang="ko-K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</a:t>
            </a:r>
            <a:r>
              <a:rPr lang="en-US" altLang="ko-KR" sz="20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txtHumi.Text</a:t>
            </a:r>
            <a:r>
              <a:rPr lang="en-US" altLang="ko-K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= parts[1];</a:t>
            </a:r>
          </a:p>
          <a:p>
            <a:r>
              <a:rPr lang="ko-KR" alt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</a:t>
            </a:r>
            <a:r>
              <a:rPr lang="en-US" altLang="ko-K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  <a:endParaRPr lang="ko-KR" altLang="en-US" sz="2000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B7FA82-35D8-54A3-C54D-C90DEDD26269}"/>
              </a:ext>
            </a:extLst>
          </p:cNvPr>
          <p:cNvSpPr txBox="1"/>
          <p:nvPr/>
        </p:nvSpPr>
        <p:spPr>
          <a:xfrm>
            <a:off x="391886" y="5797117"/>
            <a:ext cx="9337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기존 수신 메서드에서 수신 데이터 </a:t>
            </a:r>
            <a:r>
              <a:rPr lang="en-US" altLang="ko-KR" dirty="0"/>
              <a:t>split </a:t>
            </a:r>
            <a:r>
              <a:rPr lang="ko-KR" altLang="en-US" dirty="0"/>
              <a:t>으로 분리하여 온도</a:t>
            </a:r>
            <a:r>
              <a:rPr lang="en-US" altLang="ko-KR" dirty="0"/>
              <a:t>, </a:t>
            </a:r>
            <a:r>
              <a:rPr lang="ko-KR" altLang="en-US" dirty="0"/>
              <a:t>습도 </a:t>
            </a:r>
            <a:r>
              <a:rPr lang="en-US" altLang="ko-KR" dirty="0"/>
              <a:t> </a:t>
            </a:r>
            <a:r>
              <a:rPr lang="en-US" altLang="ko-KR" dirty="0" err="1"/>
              <a:t>textBox</a:t>
            </a:r>
            <a:r>
              <a:rPr lang="ko-KR" altLang="en-US" dirty="0"/>
              <a:t>에 표시해준다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12892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DAE865-B994-F75D-A1C3-D6E244A483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E094D7E-A4B6-753E-0C8F-54B9869BE9C0}"/>
              </a:ext>
            </a:extLst>
          </p:cNvPr>
          <p:cNvSpPr/>
          <p:nvPr/>
        </p:nvSpPr>
        <p:spPr>
          <a:xfrm>
            <a:off x="0" y="0"/>
            <a:ext cx="12192000" cy="180594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112" indent="-342900" algn="ctr">
              <a:buFont typeface="Wingdings" panose="05000000000000000000" pitchFamily="2" charset="2"/>
              <a:buChar char="§"/>
            </a:pPr>
            <a:r>
              <a:rPr lang="ko-KR" altLang="en-US" sz="2800" b="1" dirty="0">
                <a:solidFill>
                  <a:schemeClr val="bg1"/>
                </a:solidFill>
                <a:latin typeface="+mn-ea"/>
              </a:rPr>
              <a:t>수신된 온</a:t>
            </a:r>
            <a:r>
              <a:rPr lang="en-US" altLang="ko-KR" sz="2800" b="1" dirty="0">
                <a:solidFill>
                  <a:schemeClr val="bg1"/>
                </a:solidFill>
                <a:latin typeface="+mn-ea"/>
              </a:rPr>
              <a:t>, </a:t>
            </a:r>
            <a:r>
              <a:rPr lang="ko-KR" altLang="en-US" sz="2800" b="1" dirty="0">
                <a:solidFill>
                  <a:schemeClr val="bg1"/>
                </a:solidFill>
                <a:latin typeface="+mn-ea"/>
              </a:rPr>
              <a:t>습도 데이터를 표시하고</a:t>
            </a:r>
            <a:r>
              <a:rPr lang="en-US" altLang="ko-KR" sz="2800" b="1" dirty="0">
                <a:solidFill>
                  <a:schemeClr val="bg1"/>
                </a:solidFill>
                <a:latin typeface="+mn-ea"/>
              </a:rPr>
              <a:t>, </a:t>
            </a:r>
            <a:r>
              <a:rPr lang="ko-KR" altLang="en-US" sz="2800" b="1" dirty="0">
                <a:solidFill>
                  <a:schemeClr val="bg1"/>
                </a:solidFill>
                <a:latin typeface="+mn-ea"/>
              </a:rPr>
              <a:t>그래프로 그려보자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489049-F6AB-C363-1F50-2A754895242F}"/>
              </a:ext>
            </a:extLst>
          </p:cNvPr>
          <p:cNvSpPr txBox="1"/>
          <p:nvPr/>
        </p:nvSpPr>
        <p:spPr>
          <a:xfrm>
            <a:off x="-4762" y="6488668"/>
            <a:ext cx="61007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>
                <a:hlinkClick r:id="rId2"/>
              </a:rPr>
              <a:t>Csharp</a:t>
            </a:r>
            <a:r>
              <a:rPr lang="en-US" altLang="ko-KR" dirty="0">
                <a:hlinkClick r:id="rId2"/>
              </a:rPr>
              <a:t>/</a:t>
            </a:r>
            <a:r>
              <a:rPr lang="en-US" altLang="ko-KR" dirty="0" err="1">
                <a:hlinkClick r:id="rId2"/>
              </a:rPr>
              <a:t>ChartTempHumi</a:t>
            </a:r>
            <a:r>
              <a:rPr lang="en-US" altLang="ko-KR" dirty="0">
                <a:hlinkClick r:id="rId2"/>
              </a:rPr>
              <a:t> at main · heartcom/</a:t>
            </a:r>
            <a:r>
              <a:rPr lang="en-US" altLang="ko-KR" dirty="0" err="1">
                <a:hlinkClick r:id="rId2"/>
              </a:rPr>
              <a:t>Csharp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2448BA-EB15-77E8-544F-8F63F73C9FD8}"/>
              </a:ext>
            </a:extLst>
          </p:cNvPr>
          <p:cNvSpPr txBox="1"/>
          <p:nvPr/>
        </p:nvSpPr>
        <p:spPr>
          <a:xfrm>
            <a:off x="16669" y="6119336"/>
            <a:ext cx="2214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ChartTempHumi.sln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57055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6EFBFE-D74F-DBF6-28AC-6F68055A03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2EBF4829-268A-9240-D787-6E085570FE2A}"/>
              </a:ext>
            </a:extLst>
          </p:cNvPr>
          <p:cNvSpPr/>
          <p:nvPr/>
        </p:nvSpPr>
        <p:spPr>
          <a:xfrm>
            <a:off x="0" y="0"/>
            <a:ext cx="12192000" cy="65649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112" indent="-342900">
              <a:buFont typeface="Wingdings" panose="05000000000000000000" pitchFamily="2" charset="2"/>
              <a:buChar char="§"/>
            </a:pPr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프로젝트 만들기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BD18841-9B51-33D4-8176-09CBAA1BBF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113" y="1523734"/>
            <a:ext cx="8945223" cy="3810532"/>
          </a:xfrm>
          <a:prstGeom prst="rect">
            <a:avLst/>
          </a:prstGeom>
        </p:spPr>
      </p:pic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76622C46-C0A5-F69F-49F6-0A0AA56398B3}"/>
              </a:ext>
            </a:extLst>
          </p:cNvPr>
          <p:cNvSpPr/>
          <p:nvPr/>
        </p:nvSpPr>
        <p:spPr>
          <a:xfrm>
            <a:off x="4657725" y="2894867"/>
            <a:ext cx="4762500" cy="742950"/>
          </a:xfrm>
          <a:prstGeom prst="roundRect">
            <a:avLst/>
          </a:prstGeom>
          <a:noFill/>
          <a:ln w="22225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32EC69-F98D-B380-2E55-971559E8105F}"/>
              </a:ext>
            </a:extLst>
          </p:cNvPr>
          <p:cNvSpPr txBox="1"/>
          <p:nvPr/>
        </p:nvSpPr>
        <p:spPr>
          <a:xfrm>
            <a:off x="190500" y="925802"/>
            <a:ext cx="87640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+mn-ea"/>
              </a:rPr>
              <a:t>Chart control </a:t>
            </a:r>
            <a:r>
              <a:rPr lang="ko-KR" altLang="en-US" sz="1600" dirty="0">
                <a:latin typeface="+mn-ea"/>
              </a:rPr>
              <a:t>을 사용하기 위해서는 반드시 </a:t>
            </a:r>
            <a:r>
              <a:rPr lang="en-US" altLang="ko-KR" sz="1600" dirty="0">
                <a:latin typeface="+mn-ea"/>
              </a:rPr>
              <a:t>.NET Framework</a:t>
            </a:r>
            <a:r>
              <a:rPr lang="ko-KR" altLang="en-US" sz="1600" dirty="0">
                <a:latin typeface="+mn-ea"/>
              </a:rPr>
              <a:t>로 프로젝트를 만들어야 한다</a:t>
            </a:r>
            <a:r>
              <a:rPr lang="en-US" altLang="ko-KR" sz="1600" dirty="0">
                <a:latin typeface="+mn-ea"/>
              </a:rPr>
              <a:t>.</a:t>
            </a:r>
            <a:endParaRPr lang="ko-KR" altLang="en-US" sz="1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470874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DD2B58-1E8E-8E29-1CEF-06D6F4D5C5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98C45B83-8259-61E7-27AC-6EF9E4B207D5}"/>
              </a:ext>
            </a:extLst>
          </p:cNvPr>
          <p:cNvSpPr/>
          <p:nvPr/>
        </p:nvSpPr>
        <p:spPr>
          <a:xfrm>
            <a:off x="0" y="0"/>
            <a:ext cx="12192000" cy="65649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112" indent="-342900">
              <a:buFont typeface="Wingdings" panose="05000000000000000000" pitchFamily="2" charset="2"/>
              <a:buChar char="§"/>
            </a:pP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Graph 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 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GUI</a:t>
            </a:r>
            <a:endParaRPr lang="ko-KR" altLang="en-US" sz="20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C386126-392C-242F-F6F7-16591FD931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767" y="885435"/>
            <a:ext cx="7821116" cy="558242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C981773-A846-3F0F-C7D1-C3CCF869ACBA}"/>
              </a:ext>
            </a:extLst>
          </p:cNvPr>
          <p:cNvSpPr txBox="1"/>
          <p:nvPr/>
        </p:nvSpPr>
        <p:spPr>
          <a:xfrm>
            <a:off x="8658225" y="2305050"/>
            <a:ext cx="2924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comboBox1,   btnConnect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F42AAC-0848-E0F4-14A4-FB6F00A08E42}"/>
              </a:ext>
            </a:extLst>
          </p:cNvPr>
          <p:cNvSpPr txBox="1"/>
          <p:nvPr/>
        </p:nvSpPr>
        <p:spPr>
          <a:xfrm>
            <a:off x="8672843" y="3676649"/>
            <a:ext cx="842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chart1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5C0AC2-769D-D571-0592-2E0AD3ACBA96}"/>
              </a:ext>
            </a:extLst>
          </p:cNvPr>
          <p:cNvSpPr txBox="1"/>
          <p:nvPr/>
        </p:nvSpPr>
        <p:spPr>
          <a:xfrm>
            <a:off x="8658225" y="5600699"/>
            <a:ext cx="2145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txtTemp</a:t>
            </a:r>
            <a:r>
              <a:rPr lang="en-US" altLang="ko-KR" dirty="0"/>
              <a:t>,   </a:t>
            </a:r>
            <a:r>
              <a:rPr lang="en-US" altLang="ko-KR" dirty="0" err="1"/>
              <a:t>txtHumi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19913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A4DCFB-D40F-29EC-4059-F063E356B2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5F758DB3-8F0E-119F-CD9D-4898296CDC4C}"/>
              </a:ext>
            </a:extLst>
          </p:cNvPr>
          <p:cNvSpPr/>
          <p:nvPr/>
        </p:nvSpPr>
        <p:spPr>
          <a:xfrm>
            <a:off x="0" y="0"/>
            <a:ext cx="12192000" cy="65649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112" indent="-342900">
              <a:buFont typeface="Wingdings" panose="05000000000000000000" pitchFamily="2" charset="2"/>
              <a:buChar char="§"/>
            </a:pP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Graph 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 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GUI 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 Chart</a:t>
            </a:r>
            <a:endParaRPr lang="ko-KR" altLang="en-US" sz="2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CCFD2E-6B7D-C9EC-FAEF-89983AE865D3}"/>
              </a:ext>
            </a:extLst>
          </p:cNvPr>
          <p:cNvSpPr txBox="1"/>
          <p:nvPr/>
        </p:nvSpPr>
        <p:spPr>
          <a:xfrm>
            <a:off x="190500" y="925802"/>
            <a:ext cx="66196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+mn-ea"/>
              </a:rPr>
              <a:t>Chart </a:t>
            </a:r>
            <a:r>
              <a:rPr lang="ko-KR" altLang="en-US" sz="1600" dirty="0">
                <a:latin typeface="+mn-ea"/>
              </a:rPr>
              <a:t>속성 </a:t>
            </a:r>
            <a:r>
              <a:rPr lang="en-US" altLang="ko-KR" sz="1600" dirty="0">
                <a:latin typeface="+mn-ea"/>
                <a:sym typeface="Wingdings" panose="05000000000000000000" pitchFamily="2" charset="2"/>
              </a:rPr>
              <a:t> Series  Series </a:t>
            </a:r>
            <a:r>
              <a:rPr lang="ko-KR" altLang="en-US" sz="1600" dirty="0">
                <a:latin typeface="+mn-ea"/>
                <a:sym typeface="Wingdings" panose="05000000000000000000" pitchFamily="2" charset="2"/>
              </a:rPr>
              <a:t>컬렉션 편집기 </a:t>
            </a:r>
            <a:r>
              <a:rPr lang="en-US" altLang="ko-KR" sz="1600" dirty="0">
                <a:latin typeface="+mn-ea"/>
                <a:sym typeface="Wingdings" panose="05000000000000000000" pitchFamily="2" charset="2"/>
              </a:rPr>
              <a:t> </a:t>
            </a:r>
            <a:r>
              <a:rPr lang="en-US" altLang="ko-KR" sz="1600" dirty="0" err="1">
                <a:latin typeface="+mn-ea"/>
                <a:sym typeface="Wingdings" panose="05000000000000000000" pitchFamily="2" charset="2"/>
              </a:rPr>
              <a:t>ChartType</a:t>
            </a:r>
            <a:r>
              <a:rPr lang="en-US" altLang="ko-KR" sz="1600" dirty="0">
                <a:latin typeface="+mn-ea"/>
                <a:sym typeface="Wingdings" panose="05000000000000000000" pitchFamily="2" charset="2"/>
              </a:rPr>
              <a:t>  Line</a:t>
            </a:r>
            <a:endParaRPr lang="ko-KR" altLang="en-US" sz="1600" dirty="0"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CDCBB98-1833-2815-BF33-1DC4DBF9AF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850" y="1614364"/>
            <a:ext cx="8620945" cy="4638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2939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8080B1-B0A2-2C1D-7751-0F8D2C00D8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76211E5-57E5-5270-5D5E-610703BA7592}"/>
              </a:ext>
            </a:extLst>
          </p:cNvPr>
          <p:cNvSpPr/>
          <p:nvPr/>
        </p:nvSpPr>
        <p:spPr>
          <a:xfrm>
            <a:off x="0" y="0"/>
            <a:ext cx="12192000" cy="65649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112" indent="-342900">
              <a:buFont typeface="Wingdings" panose="05000000000000000000" pitchFamily="2" charset="2"/>
              <a:buChar char="§"/>
            </a:pP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Code  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 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순서</a:t>
            </a:r>
            <a:endParaRPr lang="ko-KR" altLang="en-US" sz="2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C01B10C-73C7-3989-EB11-ABD1A3BA561E}"/>
              </a:ext>
            </a:extLst>
          </p:cNvPr>
          <p:cNvSpPr txBox="1"/>
          <p:nvPr/>
        </p:nvSpPr>
        <p:spPr>
          <a:xfrm>
            <a:off x="342900" y="828675"/>
            <a:ext cx="6056915" cy="37782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>
                <a:latin typeface="+mn-ea"/>
              </a:rPr>
              <a:t>btnConnect </a:t>
            </a:r>
            <a:r>
              <a:rPr lang="ko-KR" altLang="en-US" dirty="0">
                <a:latin typeface="+mn-ea"/>
              </a:rPr>
              <a:t>버튼 클릭</a:t>
            </a:r>
            <a:br>
              <a:rPr lang="en-US" altLang="ko-KR" dirty="0">
                <a:latin typeface="+mn-ea"/>
              </a:rPr>
            </a:br>
            <a:r>
              <a:rPr lang="en-US" altLang="ko-KR" dirty="0">
                <a:latin typeface="+mn-ea"/>
              </a:rPr>
              <a:t> 1) </a:t>
            </a:r>
            <a:r>
              <a:rPr lang="en-US" altLang="ko-KR" dirty="0" err="1">
                <a:latin typeface="+mn-ea"/>
              </a:rPr>
              <a:t>comboBox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포트 읽어서 연결하기</a:t>
            </a:r>
            <a:endParaRPr lang="en-US" altLang="ko-KR" dirty="0"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dirty="0"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SetupChart()</a:t>
            </a:r>
            <a:b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</a:b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1) 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Chart </a:t>
            </a:r>
            <a:r>
              <a:rPr lang="ko-KR" altLang="en-US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속성 정의</a:t>
            </a:r>
            <a:endParaRPr lang="en-US" altLang="ko-KR" sz="1800" dirty="0">
              <a:solidFill>
                <a:srgbClr val="000000"/>
              </a:solidFill>
              <a:highlight>
                <a:srgbClr val="FFFFFF"/>
              </a:highlight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ko-KR" dirty="0">
              <a:solidFill>
                <a:srgbClr val="000000"/>
              </a:solidFill>
              <a:highlight>
                <a:srgbClr val="FFFFFF"/>
              </a:highlight>
              <a:latin typeface="+mn-ea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SerialPort_DataReceived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() </a:t>
            </a:r>
            <a:r>
              <a:rPr lang="ko-KR" altLang="en-US" sz="1800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함수</a:t>
            </a:r>
            <a:b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</a:b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1) </a:t>
            </a:r>
            <a:r>
              <a:rPr lang="ko-KR" altLang="en-US" sz="1800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데이터가 들어왔을 때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, 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txtBox</a:t>
            </a:r>
            <a:r>
              <a:rPr lang="ko-KR" altLang="en-US" sz="1800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에 온도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, </a:t>
            </a:r>
            <a:r>
              <a:rPr lang="ko-KR" altLang="en-US" sz="1800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습도 값 표시</a:t>
            </a:r>
            <a:b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</a:b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2) chart</a:t>
            </a:r>
            <a:r>
              <a:rPr lang="ko-KR" altLang="en-US" sz="1800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에 온도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, </a:t>
            </a:r>
            <a:r>
              <a:rPr lang="ko-KR" altLang="en-US" sz="1800" dirty="0">
                <a:solidFill>
                  <a:srgbClr val="000000"/>
                </a:solidFill>
                <a:highlight>
                  <a:srgbClr val="FFFFFF"/>
                </a:highlight>
                <a:latin typeface="+mn-ea"/>
              </a:rPr>
              <a:t>습도 값 표시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6497374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0E0489-58AB-2049-8E4B-63509437D0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93001746-86CC-074C-4286-0C28DC193255}"/>
              </a:ext>
            </a:extLst>
          </p:cNvPr>
          <p:cNvSpPr/>
          <p:nvPr/>
        </p:nvSpPr>
        <p:spPr>
          <a:xfrm>
            <a:off x="9420225" y="0"/>
            <a:ext cx="2771774" cy="65649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112" indent="-342900">
              <a:buFont typeface="Wingdings" panose="05000000000000000000" pitchFamily="2" charset="2"/>
              <a:buChar char="§"/>
            </a:pP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Code  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1/4</a:t>
            </a:r>
            <a:endParaRPr lang="ko-KR" altLang="en-US" sz="2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7B3A55-AC2A-E84B-AD9D-D21DE3A712CB}"/>
              </a:ext>
            </a:extLst>
          </p:cNvPr>
          <p:cNvSpPr txBox="1"/>
          <p:nvPr/>
        </p:nvSpPr>
        <p:spPr>
          <a:xfrm>
            <a:off x="77390" y="258901"/>
            <a:ext cx="10913269" cy="63401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namespace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ChartTempHumi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partial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class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Form1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: </a:t>
            </a:r>
            <a:r>
              <a:rPr lang="en-US" altLang="ko-KR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Form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private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SerialPort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serialPort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public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Form1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InitializeComponent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comboBox1.DropDownStyle = </a:t>
            </a:r>
            <a:r>
              <a:rPr lang="en-US" altLang="ko-K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ComboBoxStyle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.DropDownList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SetupChart();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LoadSerialPorts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private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SetupChart()</a:t>
            </a:r>
          </a:p>
          <a:p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chart1.Series.Clear();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chart1.ChartAreas.Clear();</a:t>
            </a:r>
          </a:p>
          <a:p>
            <a:endParaRPr lang="ko-KR" alt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</a:t>
            </a:r>
            <a:r>
              <a:rPr lang="en-US" altLang="ko-K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ChartArea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area =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new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ChartArea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en-US" altLang="ko-KR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MainArea</a:t>
            </a:r>
            <a:r>
              <a:rPr lang="en-US" altLang="ko-K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chart1.ChartAreas.Add(area);</a:t>
            </a:r>
          </a:p>
          <a:p>
            <a:endParaRPr lang="ko-KR" alt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</a:t>
            </a:r>
            <a:r>
              <a:rPr lang="en-US" altLang="ko-KR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// </a:t>
            </a:r>
            <a:r>
              <a:rPr lang="ko-KR" alt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온도 시리즈</a:t>
            </a:r>
            <a:endParaRPr lang="ko-KR" alt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</a:t>
            </a:r>
            <a:r>
              <a:rPr lang="en-US" altLang="ko-KR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Series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tempSeries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=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new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Series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ko-KR" alt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온도</a:t>
            </a:r>
            <a:r>
              <a:rPr lang="en-US" altLang="ko-K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tempSeries.ChartType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= </a:t>
            </a:r>
            <a:r>
              <a:rPr lang="en-US" altLang="ko-K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SeriesChartType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.Line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tempSeries.Color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= </a:t>
            </a:r>
            <a:r>
              <a:rPr lang="en-US" altLang="ko-K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Color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.Red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tempSeries.MarkerStyle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= </a:t>
            </a:r>
            <a:r>
              <a:rPr lang="en-US" altLang="ko-K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MarkerStyle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.Circle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;  </a:t>
            </a:r>
            <a:r>
              <a:rPr lang="en-US" altLang="ko-KR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// </a:t>
            </a:r>
            <a:r>
              <a:rPr lang="ko-KR" alt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도형</a:t>
            </a:r>
            <a:r>
              <a:rPr lang="en-US" altLang="ko-KR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: </a:t>
            </a:r>
            <a:r>
              <a:rPr lang="ko-KR" alt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원</a:t>
            </a:r>
            <a:endParaRPr lang="ko-KR" alt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tempSeries.MarkerSize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= 8;                    </a:t>
            </a:r>
            <a:r>
              <a:rPr lang="en-US" altLang="ko-KR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// </a:t>
            </a:r>
            <a:r>
              <a:rPr lang="ko-KR" alt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크기</a:t>
            </a:r>
            <a:endParaRPr lang="ko-KR" alt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tempSeries.MarkerColor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= </a:t>
            </a:r>
            <a:r>
              <a:rPr lang="en-US" altLang="ko-K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Color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.Red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;           </a:t>
            </a:r>
            <a:r>
              <a:rPr lang="en-US" altLang="ko-KR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// </a:t>
            </a:r>
            <a:r>
              <a:rPr lang="ko-KR" alt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마커 색상</a:t>
            </a:r>
            <a:endParaRPr lang="ko-KR" alt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tempSeries.ChartArea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= </a:t>
            </a:r>
            <a:r>
              <a:rPr lang="en-US" altLang="ko-K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en-US" altLang="ko-KR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MainArea</a:t>
            </a:r>
            <a:r>
              <a:rPr lang="en-US" altLang="ko-K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chart1.Series.Add(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tempSeries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  <a:endParaRPr lang="ko-KR" alt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돋움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9427104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CBC821-DC26-5518-7E05-233FD1E92A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5110F2AC-B039-4405-6BB4-BFA6DF13AE4B}"/>
              </a:ext>
            </a:extLst>
          </p:cNvPr>
          <p:cNvSpPr/>
          <p:nvPr/>
        </p:nvSpPr>
        <p:spPr>
          <a:xfrm>
            <a:off x="9906000" y="0"/>
            <a:ext cx="2286000" cy="65649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112" indent="-342900">
              <a:buFont typeface="Wingdings" panose="05000000000000000000" pitchFamily="2" charset="2"/>
              <a:buChar char="§"/>
            </a:pP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Code  2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/4</a:t>
            </a:r>
            <a:endParaRPr lang="ko-KR" altLang="en-US" sz="2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E31E7D-0E29-2BBD-A715-443C1732855D}"/>
              </a:ext>
            </a:extLst>
          </p:cNvPr>
          <p:cNvSpPr txBox="1"/>
          <p:nvPr/>
        </p:nvSpPr>
        <p:spPr>
          <a:xfrm>
            <a:off x="239315" y="666017"/>
            <a:ext cx="10913269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</a:t>
            </a:r>
            <a:r>
              <a:rPr lang="en-US" altLang="ko-KR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// </a:t>
            </a:r>
            <a:r>
              <a:rPr lang="ko-KR" alt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습도 시리즈</a:t>
            </a:r>
            <a:endParaRPr lang="ko-KR" alt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</a:t>
            </a:r>
            <a:r>
              <a:rPr lang="en-US" altLang="ko-KR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Series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humidSeries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=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new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Series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ko-KR" alt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습도</a:t>
            </a:r>
            <a:r>
              <a:rPr lang="en-US" altLang="ko-K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humidSeries.ChartType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= </a:t>
            </a:r>
            <a:r>
              <a:rPr lang="en-US" altLang="ko-K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SeriesChartType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.Line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humidSeries.Color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= </a:t>
            </a:r>
            <a:r>
              <a:rPr lang="en-US" altLang="ko-K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Color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.Blue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humidSeries.MarkerStyle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= </a:t>
            </a:r>
            <a:r>
              <a:rPr lang="en-US" altLang="ko-K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MarkerStyle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.Diamond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;  </a:t>
            </a:r>
            <a:r>
              <a:rPr lang="en-US" altLang="ko-KR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// </a:t>
            </a:r>
            <a:r>
              <a:rPr lang="ko-KR" alt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도형</a:t>
            </a:r>
            <a:r>
              <a:rPr lang="en-US" altLang="ko-KR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: </a:t>
            </a:r>
            <a:r>
              <a:rPr lang="ko-KR" alt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다이아몬드</a:t>
            </a:r>
            <a:endParaRPr lang="ko-KR" alt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humidSeries.MarkerSize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= 8;                     </a:t>
            </a:r>
            <a:r>
              <a:rPr lang="en-US" altLang="ko-KR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// </a:t>
            </a:r>
            <a:r>
              <a:rPr lang="ko-KR" alt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크기</a:t>
            </a:r>
            <a:endParaRPr lang="ko-KR" alt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humidSeries.MarkerColor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= </a:t>
            </a:r>
            <a:r>
              <a:rPr lang="en-US" altLang="ko-K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Color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.Blue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;           </a:t>
            </a:r>
            <a:r>
              <a:rPr lang="en-US" altLang="ko-KR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// </a:t>
            </a:r>
            <a:r>
              <a:rPr lang="ko-KR" alt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마커 색상</a:t>
            </a:r>
            <a:endParaRPr lang="ko-KR" alt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humidSeries.ChartArea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= </a:t>
            </a:r>
            <a:r>
              <a:rPr lang="en-US" altLang="ko-K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en-US" altLang="ko-KR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MainArea</a:t>
            </a:r>
            <a:r>
              <a:rPr lang="en-US" altLang="ko-K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chart1.Series.Add(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humidSeries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</a:p>
          <a:p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private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LoadSerialPorts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()</a:t>
            </a:r>
          </a:p>
          <a:p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string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[] ports = </a:t>
            </a:r>
            <a:r>
              <a:rPr lang="en-US" altLang="ko-K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SerialPort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.GetPortNames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</a:t>
            </a:r>
            <a:r>
              <a:rPr lang="en-US" altLang="ko-K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Array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.Sort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(ports);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comboBox1.Items.Clear();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comboBox1.Items.AddRange(ports);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if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(comboBox1.Items.Count &gt; 0)</a:t>
            </a:r>
          </a:p>
          <a:p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    comboBox1.SelectedIndex = 0;</a:t>
            </a:r>
          </a:p>
          <a:p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else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    comboBox1.Text = </a:t>
            </a:r>
            <a:r>
              <a:rPr lang="en-US" altLang="ko-K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"None"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endParaRPr lang="ko-KR" alt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돋움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60431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489024-073A-480F-D949-5B8E8DF349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D994C48-405A-72F4-DE91-DB62AFD11559}"/>
              </a:ext>
            </a:extLst>
          </p:cNvPr>
          <p:cNvSpPr/>
          <p:nvPr/>
        </p:nvSpPr>
        <p:spPr>
          <a:xfrm>
            <a:off x="0" y="0"/>
            <a:ext cx="12192000" cy="656492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112" indent="-342900">
              <a:buFont typeface="Wingdings" panose="05000000000000000000" pitchFamily="2" charset="2"/>
              <a:buChar char="§"/>
            </a:pP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Visual Studio 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실행  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 Console App</a:t>
            </a:r>
            <a:endParaRPr lang="ko-KR" altLang="en-US" sz="20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4F4C001-39B7-F765-79C1-125121D1AB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878077"/>
            <a:ext cx="5386039" cy="258838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6CA4A1D-83EF-3D66-97AB-FD31745B56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0940" y="878077"/>
            <a:ext cx="6651060" cy="2550923"/>
          </a:xfrm>
          <a:prstGeom prst="rect">
            <a:avLst/>
          </a:prstGeom>
        </p:spPr>
      </p:pic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E3C79596-C6AC-BD1E-3BD4-DB578A5656B1}"/>
              </a:ext>
            </a:extLst>
          </p:cNvPr>
          <p:cNvSpPr/>
          <p:nvPr/>
        </p:nvSpPr>
        <p:spPr>
          <a:xfrm>
            <a:off x="3289610" y="2810107"/>
            <a:ext cx="2096428" cy="524108"/>
          </a:xfrm>
          <a:prstGeom prst="round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FEF9BE34-5BFA-100F-472E-4B6DB8317AAE}"/>
              </a:ext>
            </a:extLst>
          </p:cNvPr>
          <p:cNvSpPr/>
          <p:nvPr/>
        </p:nvSpPr>
        <p:spPr>
          <a:xfrm>
            <a:off x="8576716" y="1744395"/>
            <a:ext cx="3615283" cy="858128"/>
          </a:xfrm>
          <a:prstGeom prst="roundRect">
            <a:avLst/>
          </a:prstGeom>
          <a:noFill/>
          <a:ln w="254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38DF7238-3C3C-AE8B-039C-272FBF38AC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523786"/>
            <a:ext cx="6668431" cy="320084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F518370-7E02-1303-72FE-45DBAF7F51BE}"/>
              </a:ext>
            </a:extLst>
          </p:cNvPr>
          <p:cNvSpPr txBox="1"/>
          <p:nvPr/>
        </p:nvSpPr>
        <p:spPr>
          <a:xfrm flipH="1">
            <a:off x="6784142" y="3925986"/>
            <a:ext cx="4582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만들어진 프로젝트에 </a:t>
            </a:r>
            <a:r>
              <a:rPr lang="en-US" altLang="ko-KR" dirty="0"/>
              <a:t>“Hello, World” </a:t>
            </a:r>
            <a:r>
              <a:rPr lang="ko-KR" altLang="en-US" dirty="0"/>
              <a:t>출력</a:t>
            </a:r>
            <a:endParaRPr lang="en-US" altLang="ko-KR" dirty="0"/>
          </a:p>
          <a:p>
            <a:r>
              <a:rPr lang="ko-KR" altLang="en-US" dirty="0"/>
              <a:t>빌드해서 실행해보자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893535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1CE1EA-A417-2672-8D42-D3EAE0641F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E1E52C0B-1EE6-2B00-AEE9-08C3734A3DB7}"/>
              </a:ext>
            </a:extLst>
          </p:cNvPr>
          <p:cNvSpPr/>
          <p:nvPr/>
        </p:nvSpPr>
        <p:spPr>
          <a:xfrm>
            <a:off x="9782175" y="0"/>
            <a:ext cx="2409824" cy="65649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112" indent="-342900">
              <a:buFont typeface="Wingdings" panose="05000000000000000000" pitchFamily="2" charset="2"/>
              <a:buChar char="§"/>
            </a:pP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Code  3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/4</a:t>
            </a:r>
            <a:endParaRPr lang="ko-KR" altLang="en-US" sz="2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80A6D5-2F2C-647E-E67E-AF86469340BC}"/>
              </a:ext>
            </a:extLst>
          </p:cNvPr>
          <p:cNvSpPr txBox="1"/>
          <p:nvPr/>
        </p:nvSpPr>
        <p:spPr>
          <a:xfrm>
            <a:off x="0" y="0"/>
            <a:ext cx="10913269" cy="72019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private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comboBox1_SelectedIndexChanged(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object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sender, </a:t>
            </a:r>
            <a:r>
              <a:rPr lang="en-US" altLang="ko-K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EventArgs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</a:t>
            </a:r>
            <a:r>
              <a:rPr lang="en-US" altLang="ko-KR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String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selectedPort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= comboBox1.SelectedItem.ToString();</a:t>
            </a:r>
          </a:p>
          <a:p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  <a:endParaRPr lang="ko-KR" alt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private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btnConnect_Click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object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sender, </a:t>
            </a:r>
            <a:r>
              <a:rPr lang="en-US" altLang="ko-K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EventArgs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if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(comboBox1.SelectedItem !=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null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)</a:t>
            </a:r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string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selectedPort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= comboBox1.SelectedItem.ToString();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if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(</a:t>
            </a:r>
            <a:r>
              <a:rPr lang="en-US" altLang="ko-K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string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.IsNullOrEmpty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selectedPort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) ||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selectedPort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== </a:t>
            </a:r>
            <a:r>
              <a:rPr lang="en-US" altLang="ko-K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"None"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){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        </a:t>
            </a:r>
            <a:r>
              <a:rPr lang="en-US" altLang="ko-K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MessageBox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.Show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"Please select a valid Port."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    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return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   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try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       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serialPort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=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new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SerialPort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selectedPort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       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           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BaudRate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= 115200,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           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DataBits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= 8,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            Parity = </a:t>
            </a:r>
            <a:r>
              <a:rPr lang="en-US" altLang="ko-K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Parity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.None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,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           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StopBits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= </a:t>
            </a:r>
            <a:r>
              <a:rPr lang="en-US" altLang="ko-K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StopBits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.One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,</a:t>
            </a:r>
          </a:p>
          <a:p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       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};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       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serialPort.DataReceived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+=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SerialPort_DataReceived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;   </a:t>
            </a:r>
            <a:r>
              <a:rPr lang="en-US" altLang="ko-KR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//Event Handler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       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serialPort.Open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        </a:t>
            </a:r>
            <a:r>
              <a:rPr lang="en-US" altLang="ko-K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MessageBox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.Show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"Serial Port Connected"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       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btnConnect.Enabled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=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false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   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catch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(</a:t>
            </a:r>
            <a:r>
              <a:rPr lang="en-US" altLang="ko-KR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Exception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ex)</a:t>
            </a:r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        </a:t>
            </a:r>
            <a:r>
              <a:rPr lang="en-US" altLang="ko-K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MessageBox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.Show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$"Fail to Connect :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ex.Message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  <a:r>
              <a:rPr lang="en-US" altLang="ko-K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</a:p>
          <a:p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   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}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else</a:t>
            </a:r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    </a:t>
            </a:r>
            <a:r>
              <a:rPr lang="en-US" altLang="ko-K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MessageBox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.Show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"Please select a valid Port."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</a:p>
          <a:p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  <a:endParaRPr lang="ko-KR" alt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돋움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6286358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172BD6-5EF4-F7C2-A806-FB9E9DBA7E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88A8BDBC-74CD-4FA1-B0B3-B446AB55EBDE}"/>
              </a:ext>
            </a:extLst>
          </p:cNvPr>
          <p:cNvSpPr/>
          <p:nvPr/>
        </p:nvSpPr>
        <p:spPr>
          <a:xfrm>
            <a:off x="9372600" y="0"/>
            <a:ext cx="2819399" cy="65649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112" indent="-342900">
              <a:buFont typeface="Wingdings" panose="05000000000000000000" pitchFamily="2" charset="2"/>
              <a:buChar char="§"/>
            </a:pP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Code  4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/4</a:t>
            </a:r>
            <a:endParaRPr lang="ko-KR" altLang="en-US" sz="2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97D39D-0709-A844-6554-E5D0C9834FA5}"/>
              </a:ext>
            </a:extLst>
          </p:cNvPr>
          <p:cNvSpPr txBox="1"/>
          <p:nvPr/>
        </p:nvSpPr>
        <p:spPr>
          <a:xfrm>
            <a:off x="0" y="0"/>
            <a:ext cx="10913269" cy="69865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private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SerialPort_DataReceived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object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sender, </a:t>
            </a:r>
            <a:r>
              <a:rPr lang="en-US" altLang="ko-K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SerialDataReceivedEventArgs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e)</a:t>
            </a:r>
          </a:p>
          <a:p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try</a:t>
            </a:r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string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line =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serialPort.ReadLine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().Trim(); </a:t>
            </a:r>
            <a:r>
              <a:rPr lang="en-US" altLang="ko-KR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// </a:t>
            </a:r>
            <a:r>
              <a:rPr lang="ko-KR" alt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예</a:t>
            </a:r>
            <a:r>
              <a:rPr lang="en-US" altLang="ko-KR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: "23.5,45.2"</a:t>
            </a:r>
            <a:endParaRPr lang="ko-KR" alt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string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[] parts =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line.Split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','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if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(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parts.Length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== 2 &amp;&amp;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             </a:t>
            </a:r>
            <a:r>
              <a:rPr lang="en-US" altLang="ko-K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float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.TryParse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(parts[0],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out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float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temp) &amp;&amp;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             </a:t>
            </a:r>
            <a:r>
              <a:rPr lang="en-US" altLang="ko-K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float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.TryParse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(parts[1],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out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float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humid))</a:t>
            </a:r>
          </a:p>
          <a:p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   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        </a:t>
            </a:r>
            <a:r>
              <a:rPr lang="en-US" altLang="ko-KR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this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.Invoke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((</a:t>
            </a:r>
            <a:r>
              <a:rPr lang="en-US" altLang="ko-KR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MethodInvoker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)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delegate</a:t>
            </a:r>
            <a:endParaRPr lang="en-US" altLang="ko-KR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       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           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txtTemp.Text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=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temp.ToString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"0.0"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           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txtHumi.Text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=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humid.ToString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en-US" altLang="ko-K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"0.0"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);</a:t>
            </a:r>
            <a:endParaRPr lang="ko-KR" alt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            </a:t>
            </a:r>
            <a:r>
              <a:rPr lang="en-US" altLang="ko-KR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// Chart</a:t>
            </a:r>
            <a:r>
              <a:rPr lang="ko-KR" alt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에 데이터 추가</a:t>
            </a:r>
            <a:endParaRPr lang="ko-KR" alt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            chart1.Series[</a:t>
            </a:r>
            <a:r>
              <a:rPr lang="en-US" altLang="ko-K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ko-KR" alt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온도</a:t>
            </a:r>
            <a:r>
              <a:rPr lang="en-US" altLang="ko-K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].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Points.AddY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(temp);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            chart1.Series[</a:t>
            </a:r>
            <a:r>
              <a:rPr lang="en-US" altLang="ko-K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ko-KR" alt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습도</a:t>
            </a:r>
            <a:r>
              <a:rPr lang="en-US" altLang="ko-K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].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Points.AddY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(humid);</a:t>
            </a:r>
            <a:endParaRPr lang="ko-KR" alt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            </a:t>
            </a:r>
            <a:r>
              <a:rPr lang="en-US" altLang="ko-KR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// </a:t>
            </a:r>
            <a:r>
              <a:rPr lang="ko-KR" alt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포인트 수 제한 </a:t>
            </a:r>
            <a:r>
              <a:rPr lang="en-US" altLang="ko-KR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</a:t>
            </a:r>
            <a:r>
              <a:rPr lang="ko-KR" alt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최근 </a:t>
            </a:r>
            <a:r>
              <a:rPr lang="en-US" altLang="ko-KR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50</a:t>
            </a:r>
            <a:r>
              <a:rPr lang="ko-KR" alt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개</a:t>
            </a:r>
            <a:r>
              <a:rPr lang="en-US" altLang="ko-KR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)</a:t>
            </a:r>
            <a:endParaRPr lang="ko-KR" alt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        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if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(chart1.Series[</a:t>
            </a:r>
            <a:r>
              <a:rPr lang="en-US" altLang="ko-K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ko-KR" alt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온도</a:t>
            </a:r>
            <a:r>
              <a:rPr lang="en-US" altLang="ko-K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].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Points.Count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&gt; 50)</a:t>
            </a:r>
          </a:p>
          <a:p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           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              chart1.Series[</a:t>
            </a:r>
            <a:r>
              <a:rPr lang="en-US" altLang="ko-K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ko-KR" alt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온도</a:t>
            </a:r>
            <a:r>
              <a:rPr lang="en-US" altLang="ko-K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].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Points.RemoveAt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(0);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              chart1.Series[</a:t>
            </a:r>
            <a:r>
              <a:rPr lang="en-US" altLang="ko-K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ko-KR" alt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습도</a:t>
            </a:r>
            <a:r>
              <a:rPr lang="en-US" altLang="ko-KR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"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].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Points.RemoveAt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(0);</a:t>
            </a:r>
          </a:p>
          <a:p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           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       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});</a:t>
            </a:r>
          </a:p>
          <a:p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   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catch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(</a:t>
            </a:r>
            <a:r>
              <a:rPr lang="en-US" altLang="ko-KR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Exception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ex){</a:t>
            </a:r>
          </a:p>
          <a:p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    </a:t>
            </a:r>
            <a:r>
              <a:rPr lang="en-US" altLang="ko-KR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// </a:t>
            </a:r>
            <a:r>
              <a:rPr lang="ko-KR" alt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에러 무시하거나 로깅</a:t>
            </a:r>
            <a:endParaRPr lang="ko-KR" alt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돋움체" panose="020B0609000101010101" pitchFamily="49" charset="-127"/>
            </a:endParaRPr>
          </a:p>
          <a:p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   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돋움체" panose="020B0609000101010101" pitchFamily="49" charset="-127"/>
              </a:rPr>
              <a:t>}</a:t>
            </a:r>
            <a:endParaRPr lang="ko-KR" alt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돋움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9438585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DC4C65-1380-97DE-A13C-196AB22D07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9256CC8-2F1A-A0E1-8479-9607748EB8AC}"/>
              </a:ext>
            </a:extLst>
          </p:cNvPr>
          <p:cNvSpPr/>
          <p:nvPr/>
        </p:nvSpPr>
        <p:spPr>
          <a:xfrm>
            <a:off x="0" y="0"/>
            <a:ext cx="12192000" cy="656492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112" indent="-342900">
              <a:buFont typeface="Wingdings" panose="05000000000000000000" pitchFamily="2" charset="2"/>
              <a:buChar char="§"/>
            </a:pP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Graph 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 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실행</a:t>
            </a:r>
            <a:endParaRPr lang="ko-KR" altLang="en-US" sz="20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464E194-4564-BABF-A5B3-783DE90039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473" y="899741"/>
            <a:ext cx="7544853" cy="5325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86307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3EA07E-E185-86E1-E1FF-6766DC576D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545B33-008D-94AC-F182-1D010338C333}"/>
              </a:ext>
            </a:extLst>
          </p:cNvPr>
          <p:cNvSpPr txBox="1"/>
          <p:nvPr/>
        </p:nvSpPr>
        <p:spPr>
          <a:xfrm>
            <a:off x="11410950" y="6488668"/>
            <a:ext cx="680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END.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1554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CC0D90-6F02-FFD4-08E9-9241307CAC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EA8B14B-4616-4944-9EC7-4DA9931ACFAF}"/>
              </a:ext>
            </a:extLst>
          </p:cNvPr>
          <p:cNvSpPr/>
          <p:nvPr/>
        </p:nvSpPr>
        <p:spPr>
          <a:xfrm>
            <a:off x="0" y="0"/>
            <a:ext cx="12192000" cy="656492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112" indent="-342900">
              <a:buFont typeface="Wingdings" panose="05000000000000000000" pitchFamily="2" charset="2"/>
              <a:buChar char="§"/>
            </a:pP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Visual Studio 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실행  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 Solution 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만들기</a:t>
            </a:r>
            <a:endParaRPr lang="ko-KR" altLang="en-US" sz="20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761F483-E85C-F10F-52D7-08EDFE9DD8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288" y="857684"/>
            <a:ext cx="10431331" cy="322942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9189E72-70C5-965D-7A73-0D257F752F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236" y="3847680"/>
            <a:ext cx="5811061" cy="3010320"/>
          </a:xfrm>
          <a:prstGeom prst="rect">
            <a:avLst/>
          </a:prstGeom>
          <a:ln w="34925">
            <a:solidFill>
              <a:srgbClr val="FFC000"/>
            </a:solidFill>
          </a:ln>
        </p:spPr>
      </p:pic>
    </p:spTree>
    <p:extLst>
      <p:ext uri="{BB962C8B-B14F-4D97-AF65-F5344CB8AC3E}">
        <p14:creationId xmlns:p14="http://schemas.microsoft.com/office/powerpoint/2010/main" val="2769512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6111A3-D79C-F9B2-5F08-E1A2A4FCAC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1042985-12B0-1982-FED6-759F90E8B77D}"/>
              </a:ext>
            </a:extLst>
          </p:cNvPr>
          <p:cNvSpPr/>
          <p:nvPr/>
        </p:nvSpPr>
        <p:spPr>
          <a:xfrm>
            <a:off x="0" y="0"/>
            <a:ext cx="12192000" cy="656492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112" indent="-342900">
              <a:buFont typeface="Wingdings" panose="05000000000000000000" pitchFamily="2" charset="2"/>
              <a:buChar char="§"/>
            </a:pP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Visual Studio 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실행  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 Solution 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안에 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Project 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만들기</a:t>
            </a:r>
            <a:endParaRPr lang="ko-KR" altLang="en-US" sz="20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8150F6F-8F20-21E8-C661-B002D4096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025" y="1345829"/>
            <a:ext cx="11612596" cy="498227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9DD35D0-0086-8815-D3B5-4D8825C604A6}"/>
              </a:ext>
            </a:extLst>
          </p:cNvPr>
          <p:cNvSpPr txBox="1"/>
          <p:nvPr/>
        </p:nvSpPr>
        <p:spPr>
          <a:xfrm>
            <a:off x="281354" y="816494"/>
            <a:ext cx="4416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솔루션 탐색기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추가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새 프로젝트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8267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444A22-F2DA-27D8-D068-B0502D4820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EC3A7FA-CB3B-DF49-5536-7BAC01B50E2E}"/>
              </a:ext>
            </a:extLst>
          </p:cNvPr>
          <p:cNvSpPr/>
          <p:nvPr/>
        </p:nvSpPr>
        <p:spPr>
          <a:xfrm>
            <a:off x="0" y="0"/>
            <a:ext cx="12192000" cy="656492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112" indent="-342900">
              <a:buFont typeface="Wingdings" panose="05000000000000000000" pitchFamily="2" charset="2"/>
              <a:buChar char="§"/>
            </a:pPr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Visual Studio 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실행  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 Solution 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안에 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Project 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만들기 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  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콘솔 앱</a:t>
            </a:r>
            <a:endParaRPr lang="ko-KR" altLang="en-US" sz="2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17F71E3-0EB6-3F20-AACD-55991A0B1974}"/>
              </a:ext>
            </a:extLst>
          </p:cNvPr>
          <p:cNvSpPr txBox="1"/>
          <p:nvPr/>
        </p:nvSpPr>
        <p:spPr>
          <a:xfrm>
            <a:off x="281354" y="816494"/>
            <a:ext cx="4246675" cy="703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새 프로젝트 형식으로 콘솔 앱 선택</a:t>
            </a:r>
            <a:endParaRPr lang="en-US" altLang="ko-KR" dirty="0"/>
          </a:p>
          <a:p>
            <a:pPr marL="285750" indent="-28575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프로젝트 이름 및 위치 설정 후 다음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8E8A5F2-F088-66A1-81DE-244C73FB49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210" y="1680215"/>
            <a:ext cx="10039198" cy="3552967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6EACE622-CFE8-2FAF-5920-D7B3053D3C89}"/>
              </a:ext>
            </a:extLst>
          </p:cNvPr>
          <p:cNvCxnSpPr/>
          <p:nvPr/>
        </p:nvCxnSpPr>
        <p:spPr>
          <a:xfrm flipV="1">
            <a:off x="4248443" y="3685735"/>
            <a:ext cx="1547446" cy="1955410"/>
          </a:xfrm>
          <a:prstGeom prst="straightConnector1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FBEC858-1FB9-9237-7A49-FE5F143A8748}"/>
              </a:ext>
            </a:extLst>
          </p:cNvPr>
          <p:cNvSpPr txBox="1"/>
          <p:nvPr/>
        </p:nvSpPr>
        <p:spPr>
          <a:xfrm>
            <a:off x="2686929" y="5633543"/>
            <a:ext cx="5604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하나의 솔루션은 여러 개의 프로젝트를 가질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0288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9D752F-CA09-1F0F-2FB9-E6CF4F1B25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55CA96F-39B2-12E7-640D-CFC3DC00CB30}"/>
              </a:ext>
            </a:extLst>
          </p:cNvPr>
          <p:cNvSpPr/>
          <p:nvPr/>
        </p:nvSpPr>
        <p:spPr>
          <a:xfrm>
            <a:off x="0" y="0"/>
            <a:ext cx="12192000" cy="656492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112" indent="-342900">
              <a:buFont typeface="Wingdings" panose="05000000000000000000" pitchFamily="2" charset="2"/>
              <a:buChar char="§"/>
            </a:pPr>
            <a:r>
              <a:rPr lang="en-US" altLang="ko-KR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Solution 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안에 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2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개의 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Project 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만들기  </a:t>
            </a:r>
            <a:r>
              <a:rPr lang="en-US" altLang="ko-KR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 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시작 프로젝트 설정</a:t>
            </a:r>
            <a:endParaRPr lang="ko-KR" altLang="en-US" sz="20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F37DE05-FB66-C5FA-6874-61F54115DBCE}"/>
              </a:ext>
            </a:extLst>
          </p:cNvPr>
          <p:cNvSpPr txBox="1"/>
          <p:nvPr/>
        </p:nvSpPr>
        <p:spPr>
          <a:xfrm>
            <a:off x="281354" y="816494"/>
            <a:ext cx="7752443" cy="22829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ts val="29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솔루션 클릭하고</a:t>
            </a:r>
            <a:r>
              <a:rPr lang="en-US" altLang="ko-KR" dirty="0"/>
              <a:t>,  </a:t>
            </a:r>
            <a:r>
              <a:rPr lang="ko-KR" altLang="en-US" dirty="0"/>
              <a:t>추가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새 프로젝트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285750" indent="-285750">
              <a:lnSpc>
                <a:spcPts val="2900"/>
              </a:lnSpc>
              <a:buFont typeface="Arial" panose="020B0604020202020204" pitchFamily="34" charset="0"/>
              <a:buChar char="•"/>
            </a:pPr>
            <a:endParaRPr lang="en-US" altLang="ko-KR" dirty="0">
              <a:sym typeface="Wingdings" panose="05000000000000000000" pitchFamily="2" charset="2"/>
            </a:endParaRPr>
          </a:p>
          <a:p>
            <a:pPr marL="285750" indent="-285750">
              <a:lnSpc>
                <a:spcPts val="29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ym typeface="Wingdings" panose="05000000000000000000" pitchFamily="2" charset="2"/>
              </a:rPr>
              <a:t>2</a:t>
            </a:r>
            <a:r>
              <a:rPr lang="ko-KR" altLang="en-US" dirty="0">
                <a:sym typeface="Wingdings" panose="05000000000000000000" pitchFamily="2" charset="2"/>
              </a:rPr>
              <a:t>개 이상의 프로젝트가 있을 때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시작 프로젝트를 선언해 주어야 한다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br>
              <a:rPr lang="en-US" altLang="ko-KR" dirty="0">
                <a:sym typeface="Wingdings" panose="05000000000000000000" pitchFamily="2" charset="2"/>
              </a:rPr>
            </a:br>
            <a:br>
              <a:rPr lang="en-US" altLang="ko-KR" dirty="0">
                <a:sym typeface="Wingdings" panose="05000000000000000000" pitchFamily="2" charset="2"/>
              </a:rPr>
            </a:br>
            <a:r>
              <a:rPr lang="ko-KR" altLang="en-US" dirty="0">
                <a:sym typeface="Wingdings" panose="05000000000000000000" pitchFamily="2" charset="2"/>
              </a:rPr>
              <a:t>솔루션에서 시작 프로젝트 선택하고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우측 버튼 클릭</a:t>
            </a:r>
            <a:br>
              <a:rPr lang="en-US" altLang="ko-KR" dirty="0">
                <a:sym typeface="Wingdings" panose="05000000000000000000" pitchFamily="2" charset="2"/>
              </a:rPr>
            </a:b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시작 프로젝트로 설정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0424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96A50A-3719-B1EC-A9DB-B7C33AC86C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A6304DC-4691-49AD-85F8-5BCAC1585888}"/>
              </a:ext>
            </a:extLst>
          </p:cNvPr>
          <p:cNvSpPr/>
          <p:nvPr/>
        </p:nvSpPr>
        <p:spPr>
          <a:xfrm>
            <a:off x="0" y="0"/>
            <a:ext cx="12192000" cy="1294228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19112" indent="-342900">
              <a:buFont typeface="Wingdings" panose="05000000000000000000" pitchFamily="2" charset="2"/>
              <a:buChar char="§"/>
            </a:pPr>
            <a:r>
              <a:rPr lang="ko-KR" altLang="en-US" sz="3600" b="1" dirty="0">
                <a:solidFill>
                  <a:schemeClr val="bg1"/>
                </a:solidFill>
                <a:latin typeface="+mn-ea"/>
              </a:rPr>
              <a:t>윈도우 프로그래밍  </a:t>
            </a:r>
            <a:r>
              <a:rPr lang="en-US" altLang="ko-KR" sz="36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 </a:t>
            </a:r>
            <a:r>
              <a:rPr lang="ko-KR" altLang="en-US" sz="3600" b="1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구성</a:t>
            </a:r>
            <a:endParaRPr lang="ko-KR" altLang="en-US" sz="36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D66A9A0-2F51-A4CF-F567-8F9EB1C779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9709" y="1477108"/>
            <a:ext cx="5180567" cy="5060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152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9628</TotalTime>
  <Words>2834</Words>
  <Application>Microsoft Office PowerPoint</Application>
  <PresentationFormat>와이드스크린</PresentationFormat>
  <Paragraphs>434</Paragraphs>
  <Slides>43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43</vt:i4>
      </vt:variant>
    </vt:vector>
  </HeadingPairs>
  <TitlesOfParts>
    <vt:vector size="50" baseType="lpstr">
      <vt:lpstr>돋움체</vt:lpstr>
      <vt:lpstr>맑은 고딕</vt:lpstr>
      <vt:lpstr>Arial</vt:lpstr>
      <vt:lpstr>Cascadia Code</vt:lpstr>
      <vt:lpstr>Consolas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Dev DW</dc:creator>
  <cp:lastModifiedBy>Dev DW</cp:lastModifiedBy>
  <cp:revision>482</cp:revision>
  <dcterms:created xsi:type="dcterms:W3CDTF">2024-12-18T06:51:20Z</dcterms:created>
  <dcterms:modified xsi:type="dcterms:W3CDTF">2025-05-12T04:12:05Z</dcterms:modified>
</cp:coreProperties>
</file>