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17" r:id="rId4"/>
    <p:sldId id="314" r:id="rId5"/>
    <p:sldId id="307" r:id="rId6"/>
    <p:sldId id="308" r:id="rId7"/>
    <p:sldId id="309" r:id="rId8"/>
    <p:sldId id="310" r:id="rId9"/>
    <p:sldId id="312" r:id="rId10"/>
    <p:sldId id="311" r:id="rId11"/>
    <p:sldId id="313" r:id="rId12"/>
    <p:sldId id="315" r:id="rId13"/>
    <p:sldId id="316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40" r:id="rId36"/>
    <p:sldId id="339" r:id="rId37"/>
    <p:sldId id="341" r:id="rId38"/>
    <p:sldId id="348" r:id="rId39"/>
    <p:sldId id="342" r:id="rId40"/>
    <p:sldId id="343" r:id="rId41"/>
    <p:sldId id="344" r:id="rId42"/>
    <p:sldId id="349" r:id="rId43"/>
    <p:sldId id="345" r:id="rId44"/>
    <p:sldId id="350" r:id="rId45"/>
    <p:sldId id="352" r:id="rId46"/>
    <p:sldId id="357" r:id="rId47"/>
    <p:sldId id="356" r:id="rId48"/>
    <p:sldId id="355" r:id="rId49"/>
    <p:sldId id="353" r:id="rId50"/>
    <p:sldId id="354" r:id="rId51"/>
    <p:sldId id="346" r:id="rId52"/>
    <p:sldId id="347" r:id="rId53"/>
    <p:sldId id="351" r:id="rId54"/>
    <p:sldId id="358" r:id="rId55"/>
    <p:sldId id="360" r:id="rId56"/>
    <p:sldId id="359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 DW" initials="DD" lastIdx="1" clrIdx="0">
    <p:extLst>
      <p:ext uri="{19B8F6BF-5375-455C-9EA6-DF929625EA0E}">
        <p15:presenceInfo xmlns:p15="http://schemas.microsoft.com/office/powerpoint/2012/main" userId="33a222649f036a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0BBC-979E-471E-A1A1-27BB3B2B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1BD0C-CEE3-4F16-9393-5EB19C70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10BE-36DB-4B79-B2F3-DDEC425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E978-F50B-483A-BD2E-1F8D3226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2128A-4D1C-456E-9028-28D00E68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2729-3BBB-44BA-9A3D-2303BF8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F2B26-C83A-4FE2-BD1B-92BA051E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5EF1-940E-4A2C-9FB7-CFAA48B0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EB6D-0024-48B0-A54D-0A6AFBD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319E6-8BDC-4222-9EAD-D2164A1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754F94-5E0F-44E3-9E1E-28AD8D23D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D9C8D-FA20-40D8-B906-0C5AF08D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232C-CAAC-480C-9B9D-52A40BB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941F2-2A72-4791-9D8C-634E8850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ED03-AA66-44CD-BC70-90462607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884F-480F-45AA-B717-D19A889F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54FB-5281-4518-9646-7F9CB4C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E18D-4286-4592-9CB0-CAA53C55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6D5-3274-4060-ACFD-07CD513B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4092A-6AF6-46DE-8E8D-F9F222B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6A4A-C8DE-4495-B8A0-31C6F3F6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7C5D1-631A-4CA7-9C89-F8DC10C9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E6E9-2499-4872-B0DF-0B59330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2AD36-B78C-45DE-8DB1-8163BEC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254DE-E73E-45F3-A3FD-B6D65205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008E-7AD0-446C-873C-1AAEBE5C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618E4-B189-4AD2-82AE-3BE9507E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B3DAA-040C-4B1A-AA84-80312A7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DB932-1E2A-4AA9-82C9-BB0D32B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2CDE8-6C21-4256-9212-B72958E6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2EF9E-904F-41BF-BD6E-FA467461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6907-1A75-42C6-808C-A09CFB4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35F7-1436-49AD-ADF6-C33D7D6F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024AC-D4E1-43A5-8F4C-7879EED0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0D2A6-6991-49A9-8A6C-28936827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FE32F-CFA1-4EC4-8F6B-8F4AD5F1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32738-C1DC-4C0B-9B7D-91666FD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9B8F-6168-47DA-8C09-86AD7AD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A300F-6336-43A9-B927-1D4593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D97F7-111C-46C6-8598-678B7A7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122AE-F433-4957-A694-15C3CAAA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AA457-3E32-431C-AD47-F5B8682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4D9D-9B48-44DE-9315-FEDD6D51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DE037-4C50-4BDA-BED0-97EE2F8B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656E6-CD1B-4B9C-B7F6-3EBD4EA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D7158-85B0-4EB6-9E13-8D2B51A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1832-3D79-4224-8915-9F50722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1BD56-C28D-4D22-B695-BA7F3FBB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6591-78F9-46A0-8867-DFF5AE12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80B8-AE34-4BFE-AC31-F09E55CE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F0564-791A-4929-8BDC-298AF11C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6DF46-5927-4FC7-AFA8-5283D4C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3010-A35B-4388-AC1A-E14D6C3A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014A5A-4950-47C6-B890-C7E38E17F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20E9A-7E65-4956-8721-879C6B2C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BF14-8C7A-4C28-9699-5FB3A62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61DE6-201A-4893-A9AC-68CE43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E2CD8-F2E2-4A48-BB11-37A59E5B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EA67C-AA85-4004-8588-A069AE4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7961-BAA4-4C7B-8A05-C9831226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D6EFE-2EF9-41BA-A6A9-C209CB7B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8C75-54C4-4C7D-BC35-797E0B944DA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81FE8-8EA8-4097-862E-517AC42F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4120-198A-4D1E-BAC5-E8E7F7DD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microsoft.com/ko-kr/dotnet/api/system.net.ipendpoint?view=net-9.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io.streamwriter?view=net-9.0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io.streamreader?view=net-9.0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ko-kr/dotnet/api/system.net.ipaddress?view=net-8.0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net.dns.gethostaddresses?view=net-9.0#system-net-dns-gethostaddresses(system-string-system-net-sockets-addressfamily)" TargetMode="External"/><Relationship Id="rId2" Type="http://schemas.openxmlformats.org/officeDocument/2006/relationships/hyperlink" Target="https://learn.microsoft.com/ko-kr/dotnet/api/system.net.dns?view=net-9.0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net.dns.gethostaddresses?view=net-9.0#system-net-dns-gethostaddresses(system-string-system-net-sockets-addressfamily)" TargetMode="External"/><Relationship Id="rId2" Type="http://schemas.openxmlformats.org/officeDocument/2006/relationships/hyperlink" Target="https://learn.microsoft.com/ko-kr/dotnet/api/system.net.dns?view=net-9.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microsoft.com/ko-kr/dotnet/api/system.net.iphostentry?view=net-9.0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microsoft.com/ko-kr/dotnet/api/system.net.ipendpoint?view=net-9.0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089B-F8C5-47EE-A7E1-7CAAD0CBD537}"/>
              </a:ext>
            </a:extLst>
          </p:cNvPr>
          <p:cNvSpPr/>
          <p:nvPr/>
        </p:nvSpPr>
        <p:spPr>
          <a:xfrm>
            <a:off x="0" y="0"/>
            <a:ext cx="12192000" cy="2724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C# </a:t>
            </a:r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Network Program</a:t>
            </a:r>
            <a:endParaRPr lang="en-US" altLang="ko-KR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7A5EC-026B-6214-57DB-9F3E9E729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E8939C-26EC-596A-CCC6-EAFD68DC4D0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IPEndPoint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FE256-FB74-202E-887C-71DCA3DC9AB9}"/>
              </a:ext>
            </a:extLst>
          </p:cNvPr>
          <p:cNvSpPr txBox="1"/>
          <p:nvPr/>
        </p:nvSpPr>
        <p:spPr>
          <a:xfrm>
            <a:off x="0" y="6488668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IPEndPoint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System.Net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1BD8E6-D0C0-6499-D381-C3B5B5F8C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456" y="984420"/>
            <a:ext cx="9596088" cy="15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IPEndPoint는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NET의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네트워킹 클래스 중 하나로,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IP 주소와 포트 번호를 함께 표현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하는 객체입니다.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즉,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어떤 IP 주소의 몇 번 포트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인지 지정할 때 사용됩니다.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600" dirty="0"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>
                <a:solidFill>
                  <a:srgbClr val="006881"/>
                </a:solidFill>
                <a:effectLst/>
                <a:latin typeface="SFMono-Regular"/>
              </a:rPr>
              <a:t>IPEndPoint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: </a:t>
            </a:r>
            <a:r>
              <a:rPr lang="en-US" altLang="ko-KR" sz="1600" b="0" i="0" dirty="0" err="1">
                <a:solidFill>
                  <a:srgbClr val="006881"/>
                </a:solidFill>
                <a:effectLst/>
                <a:latin typeface="SFMono-Regular"/>
              </a:rPr>
              <a:t>System</a:t>
            </a:r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SFMono-Regular"/>
              </a:rPr>
              <a:t>.</a:t>
            </a:r>
            <a:r>
              <a:rPr lang="en-US" altLang="ko-KR" sz="1600" b="0" i="0" dirty="0" err="1">
                <a:solidFill>
                  <a:srgbClr val="006881"/>
                </a:solidFill>
                <a:effectLst/>
                <a:latin typeface="SFMono-Regular"/>
              </a:rPr>
              <a:t>Net</a:t>
            </a:r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SFMono-Regular"/>
              </a:rPr>
              <a:t>.</a:t>
            </a:r>
            <a:r>
              <a:rPr lang="en-US" altLang="ko-KR" sz="1600" b="0" i="0" dirty="0" err="1">
                <a:solidFill>
                  <a:srgbClr val="006881"/>
                </a:solidFill>
                <a:effectLst/>
                <a:latin typeface="SFMono-Regular"/>
              </a:rPr>
              <a:t>EndPoint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CBB56C-4EE1-5365-D9CD-E4E0E0ACF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53" y="2506439"/>
            <a:ext cx="8418668" cy="15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2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6EA72-DAFB-52FB-5F35-AC723E1E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8EFEF4-AE06-99AC-CAFF-68BEA22FEB9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IPEndPoint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3D262-B486-C8D3-EC65-CECCF3B81495}"/>
              </a:ext>
            </a:extLst>
          </p:cNvPr>
          <p:cNvSpPr txBox="1"/>
          <p:nvPr/>
        </p:nvSpPr>
        <p:spPr>
          <a:xfrm>
            <a:off x="372932" y="795714"/>
            <a:ext cx="114461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IPInfo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"127.0.0.1"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Port = 5000;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IPEndPoint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EndPointInfo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IPEndPoint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IPInfo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Port);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$"IP=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EndPointInfo.Address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, Port=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EndPointInfo.Port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EndPointInfo.ToString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.ReadKey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1000FFE-DA99-97E9-DAA6-73CEEAE0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11" y="4905254"/>
            <a:ext cx="4847777" cy="16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5CF2-AC73-B5A4-868B-E7C419704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769AE7-18F8-334D-26A5-E3770D1AC2F4}"/>
              </a:ext>
            </a:extLst>
          </p:cNvPr>
          <p:cNvSpPr/>
          <p:nvPr/>
        </p:nvSpPr>
        <p:spPr>
          <a:xfrm>
            <a:off x="0" y="-1"/>
            <a:ext cx="12192000" cy="191486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네트워크 연결 클래스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CEC98-54F0-57CA-8F3C-DC8C8307FEE3}"/>
              </a:ext>
            </a:extLst>
          </p:cNvPr>
          <p:cNvSpPr txBox="1"/>
          <p:nvPr/>
        </p:nvSpPr>
        <p:spPr>
          <a:xfrm>
            <a:off x="688489" y="2549562"/>
            <a:ext cx="5876930" cy="259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TcpListener  </a:t>
            </a:r>
            <a:r>
              <a:rPr lang="en-US" altLang="ko-KR" sz="2800" dirty="0">
                <a:sym typeface="Wingdings" panose="05000000000000000000" pitchFamily="2" charset="2"/>
              </a:rPr>
              <a:t>  </a:t>
            </a:r>
            <a:r>
              <a:rPr lang="ko-KR" altLang="en-US" sz="2800" dirty="0">
                <a:sym typeface="Wingdings" panose="05000000000000000000" pitchFamily="2" charset="2"/>
              </a:rPr>
              <a:t>서버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/>
              <a:t>TcpClient</a:t>
            </a:r>
            <a:r>
              <a:rPr lang="en-US" altLang="ko-KR" sz="2800" dirty="0"/>
              <a:t>  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서버 </a:t>
            </a:r>
            <a:r>
              <a:rPr lang="en-US" altLang="ko-KR" sz="2800" dirty="0">
                <a:sym typeface="Wingdings" panose="05000000000000000000" pitchFamily="2" charset="2"/>
              </a:rPr>
              <a:t>&amp; </a:t>
            </a:r>
            <a:r>
              <a:rPr lang="ko-KR" altLang="en-US" sz="2800" dirty="0">
                <a:sym typeface="Wingdings" panose="05000000000000000000" pitchFamily="2" charset="2"/>
              </a:rPr>
              <a:t>클라이언트</a:t>
            </a:r>
            <a:endParaRPr lang="en-US" altLang="ko-KR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/>
              <a:t>UdpClient</a:t>
            </a:r>
            <a:r>
              <a:rPr lang="en-US" altLang="ko-KR" sz="2800" dirty="0"/>
              <a:t> 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서버 </a:t>
            </a:r>
            <a:r>
              <a:rPr lang="en-US" altLang="ko-KR" sz="2800" dirty="0">
                <a:sym typeface="Wingdings" panose="05000000000000000000" pitchFamily="2" charset="2"/>
              </a:rPr>
              <a:t>&amp; </a:t>
            </a:r>
            <a:r>
              <a:rPr lang="ko-KR" altLang="en-US" sz="2800" dirty="0">
                <a:sym typeface="Wingdings" panose="05000000000000000000" pitchFamily="2" charset="2"/>
              </a:rPr>
              <a:t>클라이언트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sym typeface="Wingdings" panose="05000000000000000000" pitchFamily="2" charset="2"/>
              </a:rPr>
              <a:t>Socket  </a:t>
            </a:r>
            <a:r>
              <a:rPr lang="ko-KR" altLang="en-US" sz="2800" dirty="0">
                <a:sym typeface="Wingdings" panose="05000000000000000000" pitchFamily="2" charset="2"/>
              </a:rPr>
              <a:t>기반 통신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15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D1E9F-2369-FD62-77DC-B8736BE1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E0CD8-B63C-C9E4-319D-9155F2EE3F2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TCP : TcpListener,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TcpClient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E7C31-34FC-1B69-629E-8E1D4B81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66" y="1174411"/>
            <a:ext cx="6374425" cy="3258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BCF45-A47E-C814-906E-DFACEAB43BCD}"/>
              </a:ext>
            </a:extLst>
          </p:cNvPr>
          <p:cNvSpPr txBox="1"/>
          <p:nvPr/>
        </p:nvSpPr>
        <p:spPr>
          <a:xfrm>
            <a:off x="7795932" y="465107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A0DFB"/>
                </a:solidFill>
              </a:rPr>
              <a:t>1. </a:t>
            </a:r>
            <a:r>
              <a:rPr lang="ko-KR" altLang="en-US" b="1" dirty="0">
                <a:solidFill>
                  <a:srgbClr val="3A0DFB"/>
                </a:solidFill>
              </a:rPr>
              <a:t>대기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8707F-5884-5BD5-52BF-7DCE53E0403A}"/>
              </a:ext>
            </a:extLst>
          </p:cNvPr>
          <p:cNvSpPr txBox="1"/>
          <p:nvPr/>
        </p:nvSpPr>
        <p:spPr>
          <a:xfrm>
            <a:off x="2667672" y="520378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A0DFB"/>
                </a:solidFill>
              </a:rPr>
              <a:t>2. </a:t>
            </a:r>
            <a:r>
              <a:rPr lang="ko-KR" altLang="en-US" b="1" dirty="0">
                <a:solidFill>
                  <a:srgbClr val="3A0DFB"/>
                </a:solidFill>
              </a:rPr>
              <a:t>접속 요청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1ED7D-58EF-D256-3C65-527ECF649C6A}"/>
              </a:ext>
            </a:extLst>
          </p:cNvPr>
          <p:cNvSpPr txBox="1"/>
          <p:nvPr/>
        </p:nvSpPr>
        <p:spPr>
          <a:xfrm>
            <a:off x="7524222" y="557312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A0DFB"/>
                </a:solidFill>
              </a:rPr>
              <a:t>3. </a:t>
            </a:r>
            <a:r>
              <a:rPr lang="ko-KR" altLang="en-US" b="1" dirty="0">
                <a:solidFill>
                  <a:srgbClr val="3A0DFB"/>
                </a:solidFill>
              </a:rPr>
              <a:t>데이터 전송</a:t>
            </a:r>
          </a:p>
        </p:txBody>
      </p:sp>
    </p:spTree>
    <p:extLst>
      <p:ext uri="{BB962C8B-B14F-4D97-AF65-F5344CB8AC3E}">
        <p14:creationId xmlns:p14="http://schemas.microsoft.com/office/powerpoint/2010/main" val="344152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9D4CC-9EAB-986B-6E27-B60E7AB7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A91E945-AC86-4802-3E15-653DAD73C47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TcpListener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D22FF2-0299-91B2-AED4-EE60EB38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5" y="2076261"/>
            <a:ext cx="9774014" cy="13527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DD52FF3-ED0C-420E-98A0-B02BB8AE1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78" y="839856"/>
            <a:ext cx="9220281" cy="11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TcpListener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C#에서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 소켓을 구현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때 사용하는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클래스입니다.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 네트워크 서비스를 수신 대기하고, 클라이언트 연결을 수락할 수 있도록 설계되어 있습니다.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생성자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9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76640-1029-76D3-3D74-1CC054346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0A9A49-A7BE-58C8-B3C6-085CBA381A5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TcpListener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73269C6-08F9-1ADA-E498-514CA524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78" y="839856"/>
            <a:ext cx="1351652" cy="41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주요 기능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EF007D-B2E1-43AC-28FF-4B8ED912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38" y="1256997"/>
            <a:ext cx="7944959" cy="217200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B1370-68F2-C73A-7D0B-D5CBDEFF8504}"/>
              </a:ext>
            </a:extLst>
          </p:cNvPr>
          <p:cNvSpPr txBox="1"/>
          <p:nvPr/>
        </p:nvSpPr>
        <p:spPr>
          <a:xfrm>
            <a:off x="671238" y="3720402"/>
            <a:ext cx="10537115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TcpListener </a:t>
            </a:r>
            <a:r>
              <a:rPr lang="ko-KR" altLang="en-US" dirty="0" err="1">
                <a:latin typeface="Consolas" panose="020B0609020204030204" pitchFamily="49" charset="0"/>
              </a:rPr>
              <a:t>server</a:t>
            </a:r>
            <a:r>
              <a:rPr lang="ko-KR" altLang="en-US" dirty="0">
                <a:latin typeface="Consolas" panose="020B0609020204030204" pitchFamily="49" charset="0"/>
              </a:rPr>
              <a:t> = </a:t>
            </a:r>
            <a:r>
              <a:rPr lang="ko-KR" altLang="en-US" dirty="0" err="1">
                <a:latin typeface="Consolas" panose="020B0609020204030204" pitchFamily="49" charset="0"/>
              </a:rPr>
              <a:t>new</a:t>
            </a:r>
            <a:r>
              <a:rPr lang="ko-KR" altLang="en-US" dirty="0">
                <a:latin typeface="Consolas" panose="020B0609020204030204" pitchFamily="49" charset="0"/>
              </a:rPr>
              <a:t> TcpListener(</a:t>
            </a:r>
            <a:r>
              <a:rPr lang="ko-KR" altLang="en-US" dirty="0" err="1">
                <a:latin typeface="Consolas" panose="020B0609020204030204" pitchFamily="49" charset="0"/>
              </a:rPr>
              <a:t>IPAddress.Any</a:t>
            </a:r>
            <a:r>
              <a:rPr lang="ko-KR" altLang="en-US" dirty="0">
                <a:latin typeface="Consolas" panose="020B0609020204030204" pitchFamily="49" charset="0"/>
              </a:rPr>
              <a:t>, 8000);</a:t>
            </a:r>
          </a:p>
          <a:p>
            <a:r>
              <a:rPr lang="ko-KR" altLang="en-US" dirty="0" err="1">
                <a:latin typeface="Consolas" panose="020B0609020204030204" pitchFamily="49" charset="0"/>
              </a:rPr>
              <a:t>server.Start</a:t>
            </a:r>
            <a:r>
              <a:rPr lang="ko-KR" altLang="en-US" dirty="0">
                <a:latin typeface="Consolas" panose="020B0609020204030204" pitchFamily="49" charset="0"/>
              </a:rPr>
              <a:t>();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Console.WriteLine</a:t>
            </a:r>
            <a:r>
              <a:rPr lang="ko-KR" altLang="en-US" dirty="0">
                <a:latin typeface="Consolas" panose="020B0609020204030204" pitchFamily="49" charset="0"/>
              </a:rPr>
              <a:t>("클라이언트 연결 대기 중...");</a:t>
            </a:r>
          </a:p>
          <a:p>
            <a:r>
              <a:rPr lang="ko-KR" altLang="en-US" dirty="0" err="1">
                <a:latin typeface="Consolas" panose="020B0609020204030204" pitchFamily="49" charset="0"/>
              </a:rPr>
              <a:t>TcpClient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client</a:t>
            </a:r>
            <a:r>
              <a:rPr lang="ko-KR" altLang="en-US" dirty="0">
                <a:latin typeface="Consolas" panose="020B0609020204030204" pitchFamily="49" charset="0"/>
              </a:rPr>
              <a:t> = </a:t>
            </a:r>
            <a:r>
              <a:rPr lang="ko-KR" altLang="en-US" dirty="0" err="1">
                <a:latin typeface="Consolas" panose="020B0609020204030204" pitchFamily="49" charset="0"/>
              </a:rPr>
              <a:t>server.AcceptTcpClient</a:t>
            </a:r>
            <a:r>
              <a:rPr lang="ko-KR" altLang="en-US" dirty="0">
                <a:latin typeface="Consolas" panose="020B0609020204030204" pitchFamily="49" charset="0"/>
              </a:rPr>
              <a:t>();  // 클라이언트 연결 수락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ko-KR" altLang="en-US" dirty="0" err="1">
                <a:latin typeface="Consolas" panose="020B0609020204030204" pitchFamily="49" charset="0"/>
              </a:rPr>
              <a:t>Console.WriteLine</a:t>
            </a:r>
            <a:r>
              <a:rPr lang="ko-KR" altLang="en-US" dirty="0">
                <a:latin typeface="Consolas" panose="020B0609020204030204" pitchFamily="49" charset="0"/>
              </a:rPr>
              <a:t>("클라이언트 연결됨!");</a:t>
            </a:r>
          </a:p>
        </p:txBody>
      </p:sp>
    </p:spTree>
    <p:extLst>
      <p:ext uri="{BB962C8B-B14F-4D97-AF65-F5344CB8AC3E}">
        <p14:creationId xmlns:p14="http://schemas.microsoft.com/office/powerpoint/2010/main" val="165474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450D-36E9-6915-960A-2C952A1D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F944BD-24EA-EE5A-EFB1-C2ED1BAF890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TcpListener  : code1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D555B-54B9-13A1-81F0-FA355F6D1C2E}"/>
              </a:ext>
            </a:extLst>
          </p:cNvPr>
          <p:cNvSpPr txBox="1"/>
          <p:nvPr/>
        </p:nvSpPr>
        <p:spPr>
          <a:xfrm>
            <a:off x="290456" y="827988"/>
            <a:ext cx="104134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System.Net.Sockets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IPInfo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"127.0.0.1"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nb-NO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b-NO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TcpListener</a:t>
            </a:r>
            <a:r>
              <a:rPr lang="nb-NO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tcpListener = </a:t>
            </a:r>
            <a:r>
              <a:rPr lang="nb-NO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nb-NO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b-NO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TcpListener</a:t>
            </a:r>
            <a:r>
              <a:rPr lang="nb-NO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(IPInfo, 5000);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LocalEndpoint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en-US" altLang="ko-KR" sz="18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port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tcpListener.LocalEndpoint.ToString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.ReadKey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255103-9DBF-38E7-CC81-5ED91188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7" y="4969802"/>
            <a:ext cx="319132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54B0A-9199-D6E0-B857-8ED4059D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0F8DD8-A9BF-AA71-6ECF-1C7FDBCD7F7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TcpListener : code2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29EEA-65DA-AB4D-F710-CFE56A538E3F}"/>
              </a:ext>
            </a:extLst>
          </p:cNvPr>
          <p:cNvSpPr txBox="1"/>
          <p:nvPr/>
        </p:nvSpPr>
        <p:spPr>
          <a:xfrm>
            <a:off x="376518" y="829336"/>
            <a:ext cx="97356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System.Net.Sockets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IPInfo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"127.0.0.1"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nb-NO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b-NO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TcpListener</a:t>
            </a:r>
            <a:r>
              <a:rPr lang="nb-NO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tcpListener = </a:t>
            </a:r>
            <a:r>
              <a:rPr lang="nb-NO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nb-NO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b-NO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TcpListener</a:t>
            </a:r>
            <a:r>
              <a:rPr lang="nb-NO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(IPInfo, 5000);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tcpListener.Start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대기 상태 시작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TcpClient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tcpClient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tcpListener.AcceptTcpClient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대기 상태 종료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tcpListener.Stop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CB8F64-5358-C4AA-8D50-6330663A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3" y="5476136"/>
            <a:ext cx="3816933" cy="12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6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92F70-F4A1-BB38-7513-41FE6796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C5293C-C41D-A876-C882-1BD288D83E0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TcpListener : code2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C2FB90-DC8F-BD20-12D4-E99CB82B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3" y="940520"/>
            <a:ext cx="7335274" cy="38581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A032603-8F9A-39D3-46A2-1975A6280771}"/>
              </a:ext>
            </a:extLst>
          </p:cNvPr>
          <p:cNvSpPr/>
          <p:nvPr/>
        </p:nvSpPr>
        <p:spPr>
          <a:xfrm>
            <a:off x="599563" y="1226372"/>
            <a:ext cx="884992" cy="34424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EA9E93-4828-296D-B79B-2DE1BEB251D7}"/>
              </a:ext>
            </a:extLst>
          </p:cNvPr>
          <p:cNvSpPr/>
          <p:nvPr/>
        </p:nvSpPr>
        <p:spPr>
          <a:xfrm>
            <a:off x="3914711" y="4510021"/>
            <a:ext cx="884992" cy="34424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B4AF7F-E5B3-FFBE-346B-46592285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3" y="5419326"/>
            <a:ext cx="4616651" cy="13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7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3CFD2-0700-55B7-F912-06D431A63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0C1298-06E8-569B-7958-936A18121FB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TcpClient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0DFBDB-8ECC-9C84-1C38-B850ED233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3" y="823116"/>
            <a:ext cx="9509078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TcpClient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TCP(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Transmission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Control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Protocol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프로토콜을 사용하여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네트워크 상에서 다른 컴퓨터나 서버와 데이터를 송수신할 수 있는 클래스입니다.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NET과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같은 여러 프로그래밍 환경에서는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TcpClient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클래스를 제공하여 TCP 연결을 쉽게 설정하고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데이터를 전송할 수 있도록 지원합니다.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C9706-6B5D-48DC-3E9E-77A5BB2C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23" y="2538681"/>
            <a:ext cx="11899091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TcpClient의 주요 기능</a:t>
            </a:r>
          </a:p>
          <a:p>
            <a:pPr marL="225425" marR="0" lvl="0" indent="65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서버와 연결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TcpClient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서버의 IP 주소와 포트 번호를 통해 연결 시도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서버와 연결되면 양방향 데이터 전송이 가능합니다.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5425" marR="0" lvl="0" indent="65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송수신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연결이 설정된 후,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TcpClient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객체를 사용하여 데이터를 송신하거나 수신할 수 있습니다.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이를 위해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NetworkStream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클래스를 사용합니다.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5425" marR="0" lvl="0" indent="650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연결 해제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데이터 전송 후 연결을 종료하려면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TcpClient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메서드를 호출하여 연결을 종료합니다.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1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168FF-EC25-80E8-55CA-2E79DD0D5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E4B193-8888-9FEF-84C9-C250BD6DE25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Network Program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C129B-2189-3EE1-890E-D76008A7CFAB}"/>
              </a:ext>
            </a:extLst>
          </p:cNvPr>
          <p:cNvSpPr txBox="1"/>
          <p:nvPr/>
        </p:nvSpPr>
        <p:spPr>
          <a:xfrm>
            <a:off x="306592" y="1032299"/>
            <a:ext cx="110427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네트워크를 통해 연결된 두 개 이상의 장치가 데이터를 주고받을 수 있도록 하는 프로그램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9FA41C5-A77E-27F6-D193-40A030FC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4" y="1504130"/>
            <a:ext cx="9441369" cy="4014543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7992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FD4C-8E46-7F6B-D90C-49516D6D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01F7EA-0613-7303-3639-6DCEC9A904A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TcpClient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04425-21A4-BA4E-964F-76B51DB21F3E}"/>
              </a:ext>
            </a:extLst>
          </p:cNvPr>
          <p:cNvSpPr txBox="1"/>
          <p:nvPr/>
        </p:nvSpPr>
        <p:spPr>
          <a:xfrm>
            <a:off x="290455" y="848152"/>
            <a:ext cx="10542495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System.Net.Sockets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TcpClient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tcpClient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TcpClient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"192.168.0.3"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5000);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tcpClient.Connected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서버 연결 성공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서버 연결 실패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tcpClient.Close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.ReadKey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DD14E-D94A-4BD6-5FBC-0491AF6EC6C1}"/>
              </a:ext>
            </a:extLst>
          </p:cNvPr>
          <p:cNvSpPr txBox="1"/>
          <p:nvPr/>
        </p:nvSpPr>
        <p:spPr>
          <a:xfrm>
            <a:off x="290455" y="5564127"/>
            <a:ext cx="736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A0DFB"/>
                </a:solidFill>
              </a:rPr>
              <a:t>클라이언트 프로그램이므로 서버가 실행되어 있어야 제대로 동작한다</a:t>
            </a:r>
            <a:r>
              <a:rPr lang="en-US" altLang="ko-KR" dirty="0">
                <a:solidFill>
                  <a:srgbClr val="3A0DFB"/>
                </a:solidFill>
              </a:rPr>
              <a:t>.</a:t>
            </a:r>
            <a:endParaRPr lang="ko-KR" altLang="en-US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6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9A393-C2EE-0327-064D-4F7C01577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8DD42C-7358-ED5F-3798-6E75B121DCB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TcpClient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38F93C-CC22-D6D8-6979-34FD0649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66" y="911617"/>
            <a:ext cx="7430537" cy="37438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F64A66-9FB5-6BA1-7436-CADD3079D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3" y="5149868"/>
            <a:ext cx="4086189" cy="139078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EDFB0E6-6D8F-7EB6-1CE9-E7131D406A17}"/>
              </a:ext>
            </a:extLst>
          </p:cNvPr>
          <p:cNvSpPr/>
          <p:nvPr/>
        </p:nvSpPr>
        <p:spPr>
          <a:xfrm>
            <a:off x="3614569" y="4346091"/>
            <a:ext cx="785309" cy="36316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B443A-8067-D4D6-7C72-3B110736A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1B065A-04DA-1477-2691-CC99DDCBD5D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TcpClient.Connect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method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2FB269-7748-1377-D723-0D0E4E40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3874"/>
            <a:ext cx="11851321" cy="78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 주소와 포트 번호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사용하여 서버와의 연결을 시도합니다.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메서드는 네트워크 연결이 성공할 때까지 블로킹(즉, 호출이 완료될 때까지 프로그램 흐름을 멈추는) 방식으로 동작합니다.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1D1CD-92E9-0844-2EDD-66D57969FB22}"/>
              </a:ext>
            </a:extLst>
          </p:cNvPr>
          <p:cNvSpPr txBox="1"/>
          <p:nvPr/>
        </p:nvSpPr>
        <p:spPr>
          <a:xfrm>
            <a:off x="591671" y="1872744"/>
            <a:ext cx="7906869" cy="1294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Consolas" panose="020B0609020204030204" pitchFamily="49" charset="0"/>
              </a:rPr>
              <a:t>public</a:t>
            </a:r>
            <a:r>
              <a:rPr lang="ko-KR" altLang="en-US" dirty="0">
                <a:latin typeface="Consolas" panose="020B0609020204030204" pitchFamily="49" charset="0"/>
              </a:rPr>
              <a:t> void Connect(string </a:t>
            </a:r>
            <a:r>
              <a:rPr lang="ko-KR" altLang="en-US" dirty="0" err="1">
                <a:latin typeface="Consolas" panose="020B0609020204030204" pitchFamily="49" charset="0"/>
              </a:rPr>
              <a:t>host</a:t>
            </a:r>
            <a:r>
              <a:rPr lang="ko-KR" altLang="en-US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port</a:t>
            </a:r>
            <a:r>
              <a:rPr lang="ko-KR" alt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Consolas" panose="020B0609020204030204" pitchFamily="49" charset="0"/>
              </a:rPr>
              <a:t>public</a:t>
            </a:r>
            <a:r>
              <a:rPr lang="ko-KR" altLang="en-US" dirty="0">
                <a:latin typeface="Consolas" panose="020B0609020204030204" pitchFamily="49" charset="0"/>
              </a:rPr>
              <a:t> void Connect(</a:t>
            </a:r>
            <a:r>
              <a:rPr lang="ko-KR" altLang="en-US" dirty="0" err="1">
                <a:latin typeface="Consolas" panose="020B0609020204030204" pitchFamily="49" charset="0"/>
              </a:rPr>
              <a:t>IPAddress</a:t>
            </a:r>
            <a:r>
              <a:rPr lang="ko-KR" altLang="en-US" dirty="0">
                <a:latin typeface="Consolas" panose="020B0609020204030204" pitchFamily="49" charset="0"/>
              </a:rPr>
              <a:t>[] </a:t>
            </a:r>
            <a:r>
              <a:rPr lang="ko-KR" altLang="en-US" dirty="0" err="1">
                <a:latin typeface="Consolas" panose="020B0609020204030204" pitchFamily="49" charset="0"/>
              </a:rPr>
              <a:t>addresses</a:t>
            </a:r>
            <a:r>
              <a:rPr lang="ko-KR" altLang="en-US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port</a:t>
            </a:r>
            <a:r>
              <a:rPr lang="ko-KR" altLang="en-US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Consolas" panose="020B0609020204030204" pitchFamily="49" charset="0"/>
              </a:rPr>
              <a:t>public</a:t>
            </a:r>
            <a:r>
              <a:rPr lang="ko-KR" altLang="en-US" dirty="0">
                <a:latin typeface="Consolas" panose="020B0609020204030204" pitchFamily="49" charset="0"/>
              </a:rPr>
              <a:t> void Connect(string </a:t>
            </a:r>
            <a:r>
              <a:rPr lang="ko-KR" altLang="en-US" dirty="0" err="1">
                <a:latin typeface="Consolas" panose="020B0609020204030204" pitchFamily="49" charset="0"/>
              </a:rPr>
              <a:t>host</a:t>
            </a:r>
            <a:r>
              <a:rPr lang="ko-KR" altLang="en-US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port</a:t>
            </a:r>
            <a:r>
              <a:rPr lang="ko-KR" altLang="en-US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int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timeout</a:t>
            </a:r>
            <a:r>
              <a:rPr lang="ko-KR" alt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125B4E-86FF-8C35-2855-40972895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71" y="3798332"/>
            <a:ext cx="10948831" cy="226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서버와 연결 요청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메서드를 호출하면, 클라이언트는 서버의 IP 주소와 포트 번호로 연결 요청을 보냅니다.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연결이 이루어지면,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NetworkStream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통해 양방향 데이터 송수신을 시작할 수 있습니다.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블로킹 모드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기본적으로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블로킹 호출로, 연결이 완료될 때까지 코드의 실행을 멈춥니다.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연결이 성공하면, 이후 작업을 진행할 수 있습니다.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연결 실패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연결할 수 없는 서버나 포트 번호를 지정한 경우, 예외가 발생합니다.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SocketException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발생할 수 있습니다.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61F87-E90C-1D05-74D1-1523E49039D4}"/>
              </a:ext>
            </a:extLst>
          </p:cNvPr>
          <p:cNvSpPr txBox="1"/>
          <p:nvPr/>
        </p:nvSpPr>
        <p:spPr>
          <a:xfrm>
            <a:off x="256599" y="3429000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3A0DFB"/>
                </a:solidFill>
              </a:rPr>
              <a:t>동작 순서</a:t>
            </a:r>
          </a:p>
        </p:txBody>
      </p:sp>
    </p:spTree>
    <p:extLst>
      <p:ext uri="{BB962C8B-B14F-4D97-AF65-F5344CB8AC3E}">
        <p14:creationId xmlns:p14="http://schemas.microsoft.com/office/powerpoint/2010/main" val="350263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C8C71-CCFB-95B8-22DD-4C76CD501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3F1E17-0878-89B8-3921-EC63B5F6D40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TcpListener.Server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program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34679-A6CB-8E1C-62AA-B8ACE519D4FC}"/>
              </a:ext>
            </a:extLst>
          </p:cNvPr>
          <p:cNvSpPr txBox="1"/>
          <p:nvPr/>
        </p:nvSpPr>
        <p:spPr>
          <a:xfrm>
            <a:off x="139848" y="656492"/>
            <a:ext cx="1168639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System.Net.Sockets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IPAddress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"127.0.0.1"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), 5000);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대기 상태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클라이언트 접속 대기 중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tcpListener.AcceptTcpClient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NetworkStream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ns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tcpClient.GetStream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[100];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0, 100);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Encoding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.ASCII.GetString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EchoMessage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"I'm a server."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Encoding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.ASCII.GetBytes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EchoMessage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ns.Write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SendMessage.Length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tcpListener.Stop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.ReadKey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16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92191-0CAB-B14A-8106-72AD268B4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47C159-4338-875B-D9A6-C8AEAAFB7BE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TcpListener.Server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program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6EA3E6-6132-5CC7-EFFB-1DC9A1C5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8" y="925645"/>
            <a:ext cx="3562847" cy="10478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87B57A-3CB6-272D-16C0-3B595099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254" y="925645"/>
            <a:ext cx="4582164" cy="2800741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19E987C-FF8C-0D54-5437-1809AE73CBD5}"/>
              </a:ext>
            </a:extLst>
          </p:cNvPr>
          <p:cNvSpPr/>
          <p:nvPr/>
        </p:nvSpPr>
        <p:spPr>
          <a:xfrm>
            <a:off x="3926541" y="1301675"/>
            <a:ext cx="161365" cy="408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E22623-C899-1DE2-2701-A63B9E82A180}"/>
              </a:ext>
            </a:extLst>
          </p:cNvPr>
          <p:cNvSpPr/>
          <p:nvPr/>
        </p:nvSpPr>
        <p:spPr>
          <a:xfrm rot="5400000">
            <a:off x="5810922" y="3776126"/>
            <a:ext cx="161365" cy="408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BD8F59-0254-900A-BB6E-CF1E1E352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254" y="4191627"/>
            <a:ext cx="4086795" cy="64779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33C54CF-E72E-259C-90FB-D7CD5F6EA96C}"/>
              </a:ext>
            </a:extLst>
          </p:cNvPr>
          <p:cNvSpPr/>
          <p:nvPr/>
        </p:nvSpPr>
        <p:spPr>
          <a:xfrm>
            <a:off x="6217920" y="4061204"/>
            <a:ext cx="2147129" cy="3709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8DDFC5-4EBF-6C44-4EE9-59B598632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38" y="5304658"/>
            <a:ext cx="7154273" cy="1209844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5DBBA48-8660-47F6-B373-41783D2D7D67}"/>
              </a:ext>
            </a:extLst>
          </p:cNvPr>
          <p:cNvSpPr/>
          <p:nvPr/>
        </p:nvSpPr>
        <p:spPr>
          <a:xfrm rot="5400000">
            <a:off x="5810921" y="4810580"/>
            <a:ext cx="161365" cy="408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913570-01D2-F36E-10CE-D543ADC480FB}"/>
              </a:ext>
            </a:extLst>
          </p:cNvPr>
          <p:cNvSpPr/>
          <p:nvPr/>
        </p:nvSpPr>
        <p:spPr>
          <a:xfrm>
            <a:off x="6569336" y="6010423"/>
            <a:ext cx="808075" cy="3709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8D4A4EA-DC66-75C9-E188-7E2D99F4FFB7}"/>
              </a:ext>
            </a:extLst>
          </p:cNvPr>
          <p:cNvSpPr/>
          <p:nvPr/>
        </p:nvSpPr>
        <p:spPr>
          <a:xfrm>
            <a:off x="7596691" y="5727959"/>
            <a:ext cx="161365" cy="408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245B91D-1C7C-6BC2-0FF9-9C3C006D1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428" y="4889552"/>
            <a:ext cx="3134162" cy="91452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38633B4-9E9E-C539-18F2-C502827C7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7428" y="5930587"/>
            <a:ext cx="170521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7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CF3DA-F23A-43BC-99F0-84E46850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0BFC59-DA2C-9F70-0C9B-0C149B7EE62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TcpListener.Server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program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같이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test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할 수 있는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Client program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C7CCC-6DDE-066E-0E90-EEAF55F80167}"/>
              </a:ext>
            </a:extLst>
          </p:cNvPr>
          <p:cNvSpPr txBox="1"/>
          <p:nvPr/>
        </p:nvSpPr>
        <p:spPr>
          <a:xfrm>
            <a:off x="0" y="656492"/>
            <a:ext cx="1195174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System.Net.Sockets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"192.168.0.3"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5000);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tcpClient.Connected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서버 연결 성공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!"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NetworkStream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ns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tcpClient.GetStream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Message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"I'm a Slave"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da-DK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da-DK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da-DK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SendbyteMessage = </a:t>
            </a:r>
            <a:r>
              <a:rPr lang="da-DK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Encoding</a:t>
            </a:r>
            <a:r>
              <a:rPr lang="da-DK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.ASCII.GetBytes(Message);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ns.Write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SendbyteMessage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SendbyteMessage.Length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ReceiveByteMessage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[50];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ReceiveByteMessage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0, 50);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Encoding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.ASCII.GetString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ReceiveByteMessage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 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서버 연결 실패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.ReadKey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320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0509-BCA3-E9A4-C276-A155FD4E7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7D903C-2DA7-BC12-84CE-5A83D35E5C8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TcpListener.Server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program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같이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test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할 수 있는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Client program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94FA39-4DE8-C8B7-3013-3C209073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7" y="1169800"/>
            <a:ext cx="7430537" cy="37438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7CE924-CA03-892A-42D6-22269DC2801C}"/>
              </a:ext>
            </a:extLst>
          </p:cNvPr>
          <p:cNvSpPr/>
          <p:nvPr/>
        </p:nvSpPr>
        <p:spPr>
          <a:xfrm>
            <a:off x="3517750" y="4604274"/>
            <a:ext cx="785309" cy="36316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D6904-8750-F60E-8D03-E6EA9ECDD669}"/>
              </a:ext>
            </a:extLst>
          </p:cNvPr>
          <p:cNvSpPr txBox="1"/>
          <p:nvPr/>
        </p:nvSpPr>
        <p:spPr>
          <a:xfrm>
            <a:off x="293747" y="743869"/>
            <a:ext cx="6788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A0DFB"/>
                </a:solidFill>
              </a:rPr>
              <a:t>1. Server </a:t>
            </a:r>
            <a:r>
              <a:rPr lang="ko-KR" altLang="en-US" sz="1600" dirty="0">
                <a:solidFill>
                  <a:srgbClr val="3A0DFB"/>
                </a:solidFill>
              </a:rPr>
              <a:t>먼저 실행 </a:t>
            </a:r>
            <a:r>
              <a:rPr lang="en-US" altLang="ko-KR" sz="1600" dirty="0">
                <a:solidFill>
                  <a:srgbClr val="3A0DFB"/>
                </a:solidFill>
              </a:rPr>
              <a:t>(</a:t>
            </a:r>
            <a:r>
              <a:rPr lang="ko-KR" altLang="en-US" sz="1600" dirty="0">
                <a:solidFill>
                  <a:srgbClr val="3A0DFB"/>
                </a:solidFill>
              </a:rPr>
              <a:t>앞의 예제 서버 프로그램 실행해도 됨</a:t>
            </a:r>
            <a:r>
              <a:rPr lang="en-US" altLang="ko-KR" sz="1600" dirty="0">
                <a:solidFill>
                  <a:srgbClr val="3A0DFB"/>
                </a:solidFill>
              </a:rPr>
              <a:t>)</a:t>
            </a:r>
            <a:r>
              <a:rPr lang="ko-KR" altLang="en-US" sz="1600" dirty="0">
                <a:solidFill>
                  <a:srgbClr val="3A0DFB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EAB2C-33EA-ABCA-5299-85EA23017441}"/>
              </a:ext>
            </a:extLst>
          </p:cNvPr>
          <p:cNvSpPr txBox="1"/>
          <p:nvPr/>
        </p:nvSpPr>
        <p:spPr>
          <a:xfrm>
            <a:off x="7868924" y="1082423"/>
            <a:ext cx="2781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A0DFB"/>
                </a:solidFill>
              </a:rPr>
              <a:t>2. </a:t>
            </a:r>
            <a:r>
              <a:rPr lang="en-US" altLang="ko-KR" sz="1600" dirty="0" err="1">
                <a:solidFill>
                  <a:srgbClr val="3A0DFB"/>
                </a:solidFill>
              </a:rPr>
              <a:t>c#</a:t>
            </a:r>
            <a:r>
              <a:rPr lang="en-US" altLang="ko-KR" sz="1600" dirty="0">
                <a:solidFill>
                  <a:srgbClr val="3A0DFB"/>
                </a:solidFill>
              </a:rPr>
              <a:t> client program </a:t>
            </a:r>
            <a:r>
              <a:rPr lang="ko-KR" altLang="en-US" sz="1600" dirty="0">
                <a:solidFill>
                  <a:srgbClr val="3A0DFB"/>
                </a:solidFill>
              </a:rPr>
              <a:t>실행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99DF737-4C45-5B31-10F2-EC54A1D3F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003" y="1569385"/>
            <a:ext cx="3448531" cy="7716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EF251E-7A67-2E74-65AF-7EBA4553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003" y="2582484"/>
            <a:ext cx="269595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9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9475B-07C7-A23A-095F-0970E074A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FCB789-3316-4566-104E-6AFFA688B3E9}"/>
              </a:ext>
            </a:extLst>
          </p:cNvPr>
          <p:cNvSpPr/>
          <p:nvPr/>
        </p:nvSpPr>
        <p:spPr>
          <a:xfrm>
            <a:off x="0" y="0"/>
            <a:ext cx="12192000" cy="20116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ko-KR" altLang="en-US" sz="3200" b="1" dirty="0">
                <a:solidFill>
                  <a:schemeClr val="bg1"/>
                </a:solidFill>
                <a:latin typeface="+mn-ea"/>
              </a:rPr>
              <a:t>네트워크 전송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19798-596A-3B85-3C21-C44061F534C7}"/>
              </a:ext>
            </a:extLst>
          </p:cNvPr>
          <p:cNvSpPr txBox="1"/>
          <p:nvPr/>
        </p:nvSpPr>
        <p:spPr>
          <a:xfrm>
            <a:off x="1172584" y="2840019"/>
            <a:ext cx="4368247" cy="1682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NewtorkStream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StreamReader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StreamWriter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BinaryReader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BinaryWriter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9377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5111-8AE0-8811-9F6E-C6B0A5A67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4709F5-4C6A-1AD5-B47F-06F81A1727F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NetworkStream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A55161-7C3A-BBB5-5DC8-F98452FA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11" y="810874"/>
            <a:ext cx="8943539" cy="15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NetworkStream은 네트워크를 통해 데이터를 바이트 단위로 읽고 쓸 수 있는 통로입니다.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스트림(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Stream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 기반으로 작동하기 때문에,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파일이나 메모리 스트림처럼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Read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Write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 메서드를 사용하여 데이터를 처리할 수 있습니다.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TcpClient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객체에서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GetStream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() 메서드를 호출하면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NetworkStream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객체를 얻을 수 있습니다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B6F806-3511-B510-CDCF-3B958524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5" y="2559890"/>
            <a:ext cx="5449060" cy="21243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038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EFE9F-AAB5-5378-EE3C-24869712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1C0ABC-05CA-A5D9-91F1-B024E381381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NetworkStream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Server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E74D6-BE08-2217-FF4B-EB5AECF5C49B}"/>
              </a:ext>
            </a:extLst>
          </p:cNvPr>
          <p:cNvSpPr txBox="1"/>
          <p:nvPr/>
        </p:nvSpPr>
        <p:spPr>
          <a:xfrm>
            <a:off x="193637" y="732602"/>
            <a:ext cx="11456895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IPAddress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"127.0.0.1"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), 5000);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Buffer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[1024];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TotalByteCount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ReadByteCount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서버 동작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tcpListener.AcceptTcpClient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NetworkStream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ns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tcpClient.GetStream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  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//Wait from any message from Client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ReadByteCount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(Buffer, 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Buffer.Length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//Client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에서 연결을 종료하였다면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ReadByteCount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0)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TotalByteCount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ReadByteCount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ns.Write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(Buffer, 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ReadByteCount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Encoding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.ASCII.GetString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(Buffer));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tcpListener.Stop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2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E5F1-F107-2D3D-ED2F-5F1352D16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473145-0CB3-0F3F-5028-F569DA44F81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TCP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통신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   Network Class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6210E50-7A7C-7499-36B5-05E2DE875BBB}"/>
              </a:ext>
            </a:extLst>
          </p:cNvPr>
          <p:cNvSpPr/>
          <p:nvPr/>
        </p:nvSpPr>
        <p:spPr>
          <a:xfrm>
            <a:off x="1960393" y="1373115"/>
            <a:ext cx="8076235" cy="1395412"/>
          </a:xfrm>
          <a:custGeom>
            <a:avLst/>
            <a:gdLst>
              <a:gd name="connsiteX0" fmla="*/ 0 w 4465319"/>
              <a:gd name="connsiteY0" fmla="*/ 0 h 1395412"/>
              <a:gd name="connsiteX1" fmla="*/ 4465319 w 4465319"/>
              <a:gd name="connsiteY1" fmla="*/ 0 h 1395412"/>
              <a:gd name="connsiteX2" fmla="*/ 4465319 w 4465319"/>
              <a:gd name="connsiteY2" fmla="*/ 1395412 h 1395412"/>
              <a:gd name="connsiteX3" fmla="*/ 0 w 4465319"/>
              <a:gd name="connsiteY3" fmla="*/ 1395412 h 1395412"/>
              <a:gd name="connsiteX4" fmla="*/ 0 w 4465319"/>
              <a:gd name="connsiteY4" fmla="*/ 0 h 139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319" h="1395412">
                <a:moveTo>
                  <a:pt x="0" y="0"/>
                </a:moveTo>
                <a:lnTo>
                  <a:pt x="4465319" y="0"/>
                </a:lnTo>
                <a:lnTo>
                  <a:pt x="4465319" y="1395412"/>
                </a:lnTo>
                <a:lnTo>
                  <a:pt x="0" y="13954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5159" tIns="186690" rIns="186690" bIns="186690" numCol="1" spcCol="1270" anchor="ctr" anchorCtr="0">
            <a:noAutofit/>
          </a:bodyPr>
          <a:lstStyle/>
          <a:p>
            <a:pPr marL="174625" lvl="0" indent="174625" algn="l" defTabSz="2178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 err="1"/>
              <a:t>IPAddress</a:t>
            </a:r>
            <a:r>
              <a:rPr lang="en-US" altLang="ko-KR" sz="2400" kern="1200" dirty="0"/>
              <a:t>, DNS, IPHostEntry, IPEndPoint</a:t>
            </a:r>
            <a:endParaRPr lang="ko-KR" altLang="en-US" sz="2400" kern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88B81E-20B9-A163-639F-D23508B9D723}"/>
              </a:ext>
            </a:extLst>
          </p:cNvPr>
          <p:cNvSpPr/>
          <p:nvPr/>
        </p:nvSpPr>
        <p:spPr>
          <a:xfrm>
            <a:off x="1707595" y="1171556"/>
            <a:ext cx="1327196" cy="1465183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정보 </a:t>
            </a:r>
            <a:endParaRPr lang="en-US" altLang="ko-KR" b="1" dirty="0">
              <a:solidFill>
                <a:srgbClr val="002060"/>
              </a:solidFill>
            </a:endParaRPr>
          </a:p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클래스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5BEBAB1-AAD5-6611-34D9-3F739BB8588E}"/>
              </a:ext>
            </a:extLst>
          </p:cNvPr>
          <p:cNvSpPr/>
          <p:nvPr/>
        </p:nvSpPr>
        <p:spPr>
          <a:xfrm>
            <a:off x="1960393" y="3129785"/>
            <a:ext cx="8076235" cy="1395412"/>
          </a:xfrm>
          <a:custGeom>
            <a:avLst/>
            <a:gdLst>
              <a:gd name="connsiteX0" fmla="*/ 0 w 4465319"/>
              <a:gd name="connsiteY0" fmla="*/ 0 h 1395412"/>
              <a:gd name="connsiteX1" fmla="*/ 4465319 w 4465319"/>
              <a:gd name="connsiteY1" fmla="*/ 0 h 1395412"/>
              <a:gd name="connsiteX2" fmla="*/ 4465319 w 4465319"/>
              <a:gd name="connsiteY2" fmla="*/ 1395412 h 1395412"/>
              <a:gd name="connsiteX3" fmla="*/ 0 w 4465319"/>
              <a:gd name="connsiteY3" fmla="*/ 1395412 h 1395412"/>
              <a:gd name="connsiteX4" fmla="*/ 0 w 4465319"/>
              <a:gd name="connsiteY4" fmla="*/ 0 h 139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319" h="1395412">
                <a:moveTo>
                  <a:pt x="0" y="0"/>
                </a:moveTo>
                <a:lnTo>
                  <a:pt x="4465319" y="0"/>
                </a:lnTo>
                <a:lnTo>
                  <a:pt x="4465319" y="1395412"/>
                </a:lnTo>
                <a:lnTo>
                  <a:pt x="0" y="13954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5159" tIns="186690" rIns="186690" bIns="186690" numCol="1" spcCol="1270" anchor="ctr" anchorCtr="0">
            <a:noAutofit/>
          </a:bodyPr>
          <a:lstStyle/>
          <a:p>
            <a:pPr lvl="0" indent="347663" algn="l" defTabSz="2178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dirty="0"/>
              <a:t>TcpListener, </a:t>
            </a:r>
            <a:r>
              <a:rPr lang="en-US" altLang="ko-KR" sz="2400" dirty="0" err="1"/>
              <a:t>TcpClient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UdpClient</a:t>
            </a:r>
            <a:endParaRPr lang="ko-KR" altLang="en-US" sz="2400" kern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3B3917-B803-99B9-77ED-178D732E257F}"/>
              </a:ext>
            </a:extLst>
          </p:cNvPr>
          <p:cNvSpPr/>
          <p:nvPr/>
        </p:nvSpPr>
        <p:spPr>
          <a:xfrm>
            <a:off x="1707595" y="2928225"/>
            <a:ext cx="1327196" cy="1465183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연결</a:t>
            </a:r>
            <a:endParaRPr lang="en-US" altLang="ko-KR" b="1" dirty="0">
              <a:solidFill>
                <a:srgbClr val="002060"/>
              </a:solidFill>
            </a:endParaRPr>
          </a:p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클래스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B7CDC12-D28F-C65C-9297-93808857282B}"/>
              </a:ext>
            </a:extLst>
          </p:cNvPr>
          <p:cNvSpPr/>
          <p:nvPr/>
        </p:nvSpPr>
        <p:spPr>
          <a:xfrm>
            <a:off x="1960393" y="4886454"/>
            <a:ext cx="8076235" cy="1395412"/>
          </a:xfrm>
          <a:custGeom>
            <a:avLst/>
            <a:gdLst>
              <a:gd name="connsiteX0" fmla="*/ 0 w 4465319"/>
              <a:gd name="connsiteY0" fmla="*/ 0 h 1395412"/>
              <a:gd name="connsiteX1" fmla="*/ 4465319 w 4465319"/>
              <a:gd name="connsiteY1" fmla="*/ 0 h 1395412"/>
              <a:gd name="connsiteX2" fmla="*/ 4465319 w 4465319"/>
              <a:gd name="connsiteY2" fmla="*/ 1395412 h 1395412"/>
              <a:gd name="connsiteX3" fmla="*/ 0 w 4465319"/>
              <a:gd name="connsiteY3" fmla="*/ 1395412 h 1395412"/>
              <a:gd name="connsiteX4" fmla="*/ 0 w 4465319"/>
              <a:gd name="connsiteY4" fmla="*/ 0 h 139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5319" h="1395412">
                <a:moveTo>
                  <a:pt x="0" y="0"/>
                </a:moveTo>
                <a:lnTo>
                  <a:pt x="4465319" y="0"/>
                </a:lnTo>
                <a:lnTo>
                  <a:pt x="4465319" y="1395412"/>
                </a:lnTo>
                <a:lnTo>
                  <a:pt x="0" y="13954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5159" tIns="186690" rIns="186690" bIns="186690" numCol="1" spcCol="1270" anchor="ctr" anchorCtr="0">
            <a:noAutofit/>
          </a:bodyPr>
          <a:lstStyle/>
          <a:p>
            <a:pPr lvl="0" indent="347663" algn="l" defTabSz="2178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dirty="0" err="1"/>
              <a:t>NetworkStream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StreamWriter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StreamReader</a:t>
            </a:r>
            <a:r>
              <a:rPr lang="en-US" altLang="ko-KR" sz="2400" dirty="0"/>
              <a:t>,</a:t>
            </a:r>
          </a:p>
          <a:p>
            <a:pPr lvl="0" indent="347663" algn="l" defTabSz="21780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ko-KR" sz="2400" kern="1200" dirty="0" err="1"/>
              <a:t>BinaryWriter</a:t>
            </a:r>
            <a:r>
              <a:rPr lang="en-US" altLang="ko-KR" sz="2400" kern="1200" dirty="0"/>
              <a:t>/</a:t>
            </a:r>
            <a:r>
              <a:rPr lang="en-US" altLang="ko-KR" sz="2400" kern="1200" dirty="0" err="1"/>
              <a:t>BinaryReader</a:t>
            </a:r>
            <a:endParaRPr lang="ko-KR" altLang="en-US" sz="2400" kern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F156AB-B2D6-25C7-1CD7-BD160FED9731}"/>
              </a:ext>
            </a:extLst>
          </p:cNvPr>
          <p:cNvSpPr/>
          <p:nvPr/>
        </p:nvSpPr>
        <p:spPr>
          <a:xfrm>
            <a:off x="1707595" y="4684894"/>
            <a:ext cx="1327196" cy="1465183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전송</a:t>
            </a:r>
            <a:endParaRPr lang="en-US" altLang="ko-KR" b="1" dirty="0">
              <a:solidFill>
                <a:srgbClr val="002060"/>
              </a:solidFill>
            </a:endParaRPr>
          </a:p>
          <a:p>
            <a:pPr algn="ctr"/>
            <a:r>
              <a:rPr lang="ko-KR" altLang="en-US" b="1" dirty="0">
                <a:solidFill>
                  <a:srgbClr val="002060"/>
                </a:solidFill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51781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9697-91EF-6239-1954-5BB12A1C0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7D2DBE-9340-6509-C795-074D4DC5642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NetworkStream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A11-0B6E-80D1-3580-3C8682F0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9" y="906430"/>
            <a:ext cx="3267531" cy="1000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26DE03-FC0E-BD7D-D4C7-8B67CDCC6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59" y="2496848"/>
            <a:ext cx="5068007" cy="38867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C10D2D-9EE1-10B1-4CBC-AF664B85E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276" y="5450010"/>
            <a:ext cx="4677428" cy="933580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93FF8AD-5AC5-0712-3558-B97F59EEDF7C}"/>
              </a:ext>
            </a:extLst>
          </p:cNvPr>
          <p:cNvSpPr/>
          <p:nvPr/>
        </p:nvSpPr>
        <p:spPr>
          <a:xfrm>
            <a:off x="2162287" y="2054711"/>
            <a:ext cx="236668" cy="2904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7D30AE8-C83F-EF02-8B9D-B2102DFF0372}"/>
              </a:ext>
            </a:extLst>
          </p:cNvPr>
          <p:cNvSpPr/>
          <p:nvPr/>
        </p:nvSpPr>
        <p:spPr>
          <a:xfrm>
            <a:off x="5981252" y="5852160"/>
            <a:ext cx="451821" cy="2796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F3B057-ECA2-EF13-19B0-4E5D63345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276" y="3653583"/>
            <a:ext cx="3724795" cy="1047896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D8C93D0-18C1-FA38-5DEC-3CEAC3962CC3}"/>
              </a:ext>
            </a:extLst>
          </p:cNvPr>
          <p:cNvSpPr/>
          <p:nvPr/>
        </p:nvSpPr>
        <p:spPr>
          <a:xfrm rot="10800000">
            <a:off x="8653339" y="4930516"/>
            <a:ext cx="236668" cy="2904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2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EACF2-630F-A387-E61E-50276C56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66EC80-4D41-3390-5280-BEBCBEA20A6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NetworkStream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Client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65A9D-5EA4-0231-C28F-78E6301AAFB5}"/>
              </a:ext>
            </a:extLst>
          </p:cNvPr>
          <p:cNvSpPr txBox="1"/>
          <p:nvPr/>
        </p:nvSpPr>
        <p:spPr>
          <a:xfrm>
            <a:off x="322729" y="837479"/>
            <a:ext cx="106715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"localhost"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5000);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NetworkStream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ns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tcpClient.GetStream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Buffer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[1024];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클라이언트 동작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byte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Encoding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.ASCII.GetBytes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Im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a Client."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ns.Write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SendMessage.Length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TotalCount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TotalCount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SendMessage.Length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           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ns.Read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(Buffer, 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Buffer.Length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TotalCount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ReadCount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 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ReceivedMessage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Encoding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.ASCII.GetString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(Buffer);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ReceivedMessage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수신 문자열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TotalCount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37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0705-F1AD-5BC1-2A28-3B3A516F4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368CE4-C73A-7A93-1B5A-6416F748E60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NetworkStream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Client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73D7BD-21EE-9638-1833-43FE775D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6" y="1109953"/>
            <a:ext cx="3734321" cy="3067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B03BC-9C6A-CC02-7F6A-502C5283183F}"/>
              </a:ext>
            </a:extLst>
          </p:cNvPr>
          <p:cNvSpPr txBox="1"/>
          <p:nvPr/>
        </p:nvSpPr>
        <p:spPr>
          <a:xfrm>
            <a:off x="313056" y="740621"/>
            <a:ext cx="2900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3A0DFB"/>
                </a:solidFill>
                <a:latin typeface="+mn-ea"/>
              </a:rPr>
              <a:t>1. </a:t>
            </a:r>
            <a:r>
              <a:rPr lang="ko-KR" altLang="en-US" sz="1400" dirty="0">
                <a:solidFill>
                  <a:srgbClr val="3A0DFB"/>
                </a:solidFill>
                <a:latin typeface="+mn-ea"/>
              </a:rPr>
              <a:t>서버 실행</a:t>
            </a:r>
            <a:r>
              <a:rPr lang="en-US" altLang="ko-KR" sz="1400" dirty="0">
                <a:solidFill>
                  <a:srgbClr val="3A0DFB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3A0DFB"/>
                </a:solidFill>
                <a:latin typeface="+mn-ea"/>
              </a:rPr>
              <a:t>앞의 서버 코드 실행</a:t>
            </a:r>
            <a:r>
              <a:rPr lang="en-US" altLang="ko-KR" sz="1400" dirty="0">
                <a:solidFill>
                  <a:srgbClr val="3A0DFB"/>
                </a:solidFill>
                <a:latin typeface="+mn-ea"/>
              </a:rPr>
              <a:t>)</a:t>
            </a:r>
            <a:endParaRPr lang="ko-KR" altLang="en-US" sz="1400" dirty="0">
              <a:solidFill>
                <a:srgbClr val="3A0DFB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618D56-308C-C1D3-8360-10D4A781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76" y="1109953"/>
            <a:ext cx="3077004" cy="800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64C2A9-E1F6-8A8A-67D8-488E804C3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76" y="2363626"/>
            <a:ext cx="3934374" cy="1057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1E0B3C-F814-12E1-0DFF-689446AB1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776" y="3758272"/>
            <a:ext cx="3200847" cy="838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497B66-F3F7-30DD-01DD-2E4E536BC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877" y="5128183"/>
            <a:ext cx="3077004" cy="105742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434AB99-2C90-9263-F61E-F14EFACA5714}"/>
              </a:ext>
            </a:extLst>
          </p:cNvPr>
          <p:cNvSpPr/>
          <p:nvPr/>
        </p:nvSpPr>
        <p:spPr>
          <a:xfrm>
            <a:off x="4335332" y="1333948"/>
            <a:ext cx="753035" cy="1936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76224A9-3A2F-9BFD-3F2B-856436DF6FD0}"/>
              </a:ext>
            </a:extLst>
          </p:cNvPr>
          <p:cNvSpPr/>
          <p:nvPr/>
        </p:nvSpPr>
        <p:spPr>
          <a:xfrm>
            <a:off x="6777318" y="2011680"/>
            <a:ext cx="215153" cy="2357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8DE98313-0500-5D02-0B3F-C936766600C2}"/>
              </a:ext>
            </a:extLst>
          </p:cNvPr>
          <p:cNvSpPr/>
          <p:nvPr/>
        </p:nvSpPr>
        <p:spPr>
          <a:xfrm>
            <a:off x="6755803" y="3392961"/>
            <a:ext cx="215153" cy="2357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FBEFDCF0-966F-0A02-1E68-A10BB4EBA31E}"/>
              </a:ext>
            </a:extLst>
          </p:cNvPr>
          <p:cNvSpPr/>
          <p:nvPr/>
        </p:nvSpPr>
        <p:spPr>
          <a:xfrm>
            <a:off x="6745046" y="4698104"/>
            <a:ext cx="215153" cy="2357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25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AD1EE-FB09-5E74-CF2E-BB6EDA11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519786-CB7D-927B-47FD-C1ABC26DE1F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StreamWriter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AA0FB-172D-6187-3FE8-29570883C11D}"/>
              </a:ext>
            </a:extLst>
          </p:cNvPr>
          <p:cNvSpPr txBox="1"/>
          <p:nvPr/>
        </p:nvSpPr>
        <p:spPr>
          <a:xfrm>
            <a:off x="-3586" y="6488668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2"/>
              </a:rPr>
              <a:t>StreamWriter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(System.IO) | Microsoft Learn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F9EEFB5-78B4-7460-FAD6-436BEFEA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26" y="896935"/>
            <a:ext cx="11189282" cy="226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전송: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StreamWriter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연결된 네트워크 스트림을 통해 텍스트 데이터를 전송합니다.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서버나 클라이언트에서 데이터를 전송할 때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StreamWriter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사용하여 텍스트 형식으로 데이터를 보내게 됩니다.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문자열 인코딩: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StreamWriter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데이터를 보내기 전에 텍스트 데이터를 바이트 스트림으로 변환합니다.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 과정에서 데이터를 보내는 시스템과 받는 시스템이 동일한 문자 인코딩을 사용해야 올바르게 메시지가 전달됩니다.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버퍼링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효율성: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StreamWriter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데이터를 버퍼링하고, 일정량의 데이터가 모이면 한 번에 전송합니다.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이는 성능을 최적화하는 데 유리합니다.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45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417BF-F706-E46E-80F2-82850BBD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296E23-8560-9365-6A9A-6CF8217322F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StreamReader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A2DE2-83CB-DD32-2B49-0363C7B07744}"/>
              </a:ext>
            </a:extLst>
          </p:cNvPr>
          <p:cNvSpPr txBox="1"/>
          <p:nvPr/>
        </p:nvSpPr>
        <p:spPr>
          <a:xfrm>
            <a:off x="0" y="6488668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2"/>
              </a:rPr>
              <a:t>StreamReader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(System.IO) | Microsoft Learn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0B6EF1-4530-C57E-6A54-B5575B44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38" y="850768"/>
            <a:ext cx="11115543" cy="278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수신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StreamReader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네트워크 스트림(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NetworkStream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)을 통해 텍스트 형식의 데이터를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읽는 역할을 합니다.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서버나 클라이언트가 TCP 연결을 통해 데이터를 수신할 때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StreamReader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사용하여 읽을 수 있습니다.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문자열 인코딩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네트워크를 통해 받은 바이트 데이터를 텍스트 데이터로 변환할 때,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StreamReader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지정된 문자 인코딩을 사용하여 데이터를 읽습니다.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클라이언트와 서버 간에 동일한 인코딩을 사용해야 데이터가 정확하게 읽히고 이해될 수 있습니다.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버퍼링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효율성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StreamReader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내부적으로 버퍼링을 사용하여 효율적인 데이터 읽기를 지원합니다.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이는 성능을 최적화하는 데 도움이 됩니다.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56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FBBBC-485F-9597-DDA8-774611A98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87395E-1A15-4B4D-07A0-E5F93BAF0C6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StreamWriter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&amp; Reader : Server Code 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503DD-9B9B-3BD6-82DE-0039CC3BFFDA}"/>
              </a:ext>
            </a:extLst>
          </p:cNvPr>
          <p:cNvSpPr txBox="1"/>
          <p:nvPr/>
        </p:nvSpPr>
        <p:spPr>
          <a:xfrm>
            <a:off x="182879" y="656492"/>
            <a:ext cx="1138159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IPAddress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"127.0.0.1"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), 5000);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tcpListener.Start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tcpListener.AcceptTcpClient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bool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TrueFalse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1004;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3.14159f;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sendMessage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"This is Server Message."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NetworkStream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ns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tcpClient.GetStream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StreamWriter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StreamWriter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(ns))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sw.AutoFlush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sw.WriteLine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TrueFalse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sw.WriteLine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sw.WriteLine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sw.WriteLine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sendMessage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ns.Close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tcpClient.Close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tcpListener.Stop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2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DB23-5B0E-9027-DF57-7EEBDD650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4550F6-F6A1-87C7-928D-561672175D0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StreamWriter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&amp; Reader : Server Code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93CC9F-60F7-9751-C617-20867CDD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3" y="1461234"/>
            <a:ext cx="3562847" cy="628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7B88C-BF59-C291-680C-228FB913899C}"/>
              </a:ext>
            </a:extLst>
          </p:cNvPr>
          <p:cNvSpPr txBox="1"/>
          <p:nvPr/>
        </p:nvSpPr>
        <p:spPr>
          <a:xfrm>
            <a:off x="301213" y="797253"/>
            <a:ext cx="550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1. Server program</a:t>
            </a:r>
            <a:r>
              <a:rPr lang="ko-KR" altLang="en-US" sz="1400" dirty="0">
                <a:latin typeface="+mn-ea"/>
              </a:rPr>
              <a:t>을 실행하면</a:t>
            </a:r>
            <a:r>
              <a:rPr lang="en-US" altLang="ko-KR" sz="1400" dirty="0">
                <a:latin typeface="+mn-ea"/>
              </a:rPr>
              <a:t>,  Client</a:t>
            </a:r>
            <a:r>
              <a:rPr lang="ko-KR" altLang="en-US" sz="1400" dirty="0">
                <a:latin typeface="+mn-ea"/>
              </a:rPr>
              <a:t>가 연결될 때까지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대기한다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D56DB-B62D-CFCA-C296-07E9DF7CD137}"/>
              </a:ext>
            </a:extLst>
          </p:cNvPr>
          <p:cNvSpPr txBox="1"/>
          <p:nvPr/>
        </p:nvSpPr>
        <p:spPr>
          <a:xfrm>
            <a:off x="301212" y="2315874"/>
            <a:ext cx="5507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2. Client </a:t>
            </a:r>
            <a:r>
              <a:rPr lang="ko-KR" altLang="en-US" sz="1400" dirty="0">
                <a:latin typeface="+mn-ea"/>
              </a:rPr>
              <a:t>가 연결되면</a:t>
            </a:r>
            <a:r>
              <a:rPr lang="en-US" altLang="ko-KR" sz="1400" dirty="0">
                <a:latin typeface="+mn-ea"/>
              </a:rPr>
              <a:t>, Client</a:t>
            </a:r>
            <a:r>
              <a:rPr lang="ko-KR" altLang="en-US" sz="1400" dirty="0">
                <a:latin typeface="+mn-ea"/>
              </a:rPr>
              <a:t>로 데이터 전송 시작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8CB76D-C484-1BEC-FF44-E5F55F1F7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53" y="2711189"/>
            <a:ext cx="2343477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72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9553-F5FD-7A0A-9187-1B09FA8B5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DBF390-D580-D680-9A56-7861C6B98A6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StreamWriter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&amp; Reader : Client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485D4-8107-3B34-4202-3B8FA18F7614}"/>
              </a:ext>
            </a:extLst>
          </p:cNvPr>
          <p:cNvSpPr txBox="1"/>
          <p:nvPr/>
        </p:nvSpPr>
        <p:spPr>
          <a:xfrm>
            <a:off x="118334" y="656492"/>
            <a:ext cx="850392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buffer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[1024];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"localhost"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5000);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NetworkStream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ns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tcpClient.GetStream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StreamReader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StreamReader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(ns))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sr.ReadLine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(str);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str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sr.ReadLine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(str);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str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sr.ReadLine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(str);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str=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sr.ReadLine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(str);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        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ns.Close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tcpClient.Close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029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EBAB1-1453-788B-B0D2-27FF2BBA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F73679-2341-8609-D5B2-F4592669B7F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StreamWriter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 Vs.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BinaryWriter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007D6D-E542-8D53-E59B-171A32670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2" y="927139"/>
            <a:ext cx="10248771" cy="470986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733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6D777-8140-F44A-5125-3035B7F5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12E0D9-AE6C-3C6A-6389-269B19CD84D0}"/>
              </a:ext>
            </a:extLst>
          </p:cNvPr>
          <p:cNvSpPr/>
          <p:nvPr/>
        </p:nvSpPr>
        <p:spPr>
          <a:xfrm>
            <a:off x="0" y="-1"/>
            <a:ext cx="12192000" cy="1622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Console Code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Window Code</a:t>
            </a:r>
            <a:endParaRPr lang="ko-KR" altLang="en-US" sz="4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D1846-9197-A36F-D69C-8CC030334561}"/>
              </a:ext>
            </a:extLst>
          </p:cNvPr>
          <p:cNvSpPr txBox="1"/>
          <p:nvPr/>
        </p:nvSpPr>
        <p:spPr>
          <a:xfrm>
            <a:off x="2474259" y="1940859"/>
            <a:ext cx="671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앞에서 실습했던 </a:t>
            </a:r>
            <a:r>
              <a:rPr lang="en-US" altLang="ko-KR" dirty="0"/>
              <a:t>Console </a:t>
            </a:r>
            <a:r>
              <a:rPr lang="ko-KR" altLang="en-US" dirty="0"/>
              <a:t>프로그램을 </a:t>
            </a:r>
            <a:r>
              <a:rPr lang="en-US" altLang="ko-KR" dirty="0" err="1"/>
              <a:t>Winform</a:t>
            </a:r>
            <a:r>
              <a:rPr lang="ko-KR" altLang="en-US" dirty="0"/>
              <a:t>으로 변환해보자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6F5E78-323B-3E05-21F9-38B53940B682}"/>
              </a:ext>
            </a:extLst>
          </p:cNvPr>
          <p:cNvSpPr/>
          <p:nvPr/>
        </p:nvSpPr>
        <p:spPr>
          <a:xfrm>
            <a:off x="3514164" y="2734236"/>
            <a:ext cx="1317812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Client</a:t>
            </a:r>
            <a:endParaRPr lang="ko-KR" altLang="en-US" sz="16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C08A49-505F-9D0F-8D43-081E1D42261C}"/>
              </a:ext>
            </a:extLst>
          </p:cNvPr>
          <p:cNvSpPr/>
          <p:nvPr/>
        </p:nvSpPr>
        <p:spPr>
          <a:xfrm>
            <a:off x="6786282" y="2734236"/>
            <a:ext cx="1317812" cy="36933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Server</a:t>
            </a:r>
            <a:endParaRPr lang="ko-KR" altLang="en-US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B35E078-C54B-3172-1343-34810F8ACDD9}"/>
              </a:ext>
            </a:extLst>
          </p:cNvPr>
          <p:cNvCxnSpPr>
            <a:stCxn id="3" idx="2"/>
          </p:cNvCxnSpPr>
          <p:nvPr/>
        </p:nvCxnSpPr>
        <p:spPr>
          <a:xfrm>
            <a:off x="4173070" y="3103568"/>
            <a:ext cx="0" cy="337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5D67AC7-0A3F-50DA-EFF9-B0EF5195106E}"/>
              </a:ext>
            </a:extLst>
          </p:cNvPr>
          <p:cNvCxnSpPr/>
          <p:nvPr/>
        </p:nvCxnSpPr>
        <p:spPr>
          <a:xfrm>
            <a:off x="7456842" y="3103568"/>
            <a:ext cx="0" cy="337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7ACAF-F42F-CEBA-7EE1-C2B870E07BBE}"/>
              </a:ext>
            </a:extLst>
          </p:cNvPr>
          <p:cNvSpPr/>
          <p:nvPr/>
        </p:nvSpPr>
        <p:spPr>
          <a:xfrm>
            <a:off x="6786280" y="3429000"/>
            <a:ext cx="13178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ListenerStart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86A9BF-1A95-9D52-E26B-ABE89CE0C5BC}"/>
              </a:ext>
            </a:extLst>
          </p:cNvPr>
          <p:cNvSpPr/>
          <p:nvPr/>
        </p:nvSpPr>
        <p:spPr>
          <a:xfrm>
            <a:off x="6786280" y="3982998"/>
            <a:ext cx="13178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Check 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9727948-0A63-B414-C8AF-073208D1BFA5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H="1">
            <a:off x="6786280" y="3883512"/>
            <a:ext cx="670562" cy="284153"/>
          </a:xfrm>
          <a:prstGeom prst="bentConnector3">
            <a:avLst>
              <a:gd name="adj1" fmla="val -34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D0F4F1-549F-C059-0F40-AAD8AAFC9831}"/>
              </a:ext>
            </a:extLst>
          </p:cNvPr>
          <p:cNvSpPr/>
          <p:nvPr/>
        </p:nvSpPr>
        <p:spPr>
          <a:xfrm>
            <a:off x="3497128" y="4350601"/>
            <a:ext cx="13178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Start 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E03B3C-DC3D-169A-F79A-42591DA7069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14940" y="4535267"/>
            <a:ext cx="264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0E5116-8233-2D0C-7FA8-96927C736167}"/>
              </a:ext>
            </a:extLst>
          </p:cNvPr>
          <p:cNvSpPr/>
          <p:nvPr/>
        </p:nvSpPr>
        <p:spPr>
          <a:xfrm>
            <a:off x="6786280" y="4675553"/>
            <a:ext cx="13178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Connect 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BC7175-C394-561C-0A32-FDD1D15E2E99}"/>
              </a:ext>
            </a:extLst>
          </p:cNvPr>
          <p:cNvSpPr/>
          <p:nvPr/>
        </p:nvSpPr>
        <p:spPr>
          <a:xfrm>
            <a:off x="3514164" y="5083512"/>
            <a:ext cx="13178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Send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67D1DCD-F351-9F98-7894-4013BF9BADC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831976" y="5268178"/>
            <a:ext cx="264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4500CB-252C-A63B-55AD-FDAE71345A34}"/>
              </a:ext>
            </a:extLst>
          </p:cNvPr>
          <p:cNvSpPr/>
          <p:nvPr/>
        </p:nvSpPr>
        <p:spPr>
          <a:xfrm>
            <a:off x="6786279" y="5408463"/>
            <a:ext cx="13178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Reply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424549A-9546-20D8-196D-97B1C6C073F1}"/>
              </a:ext>
            </a:extLst>
          </p:cNvPr>
          <p:cNvCxnSpPr>
            <a:cxnSpLocks/>
          </p:cNvCxnSpPr>
          <p:nvPr/>
        </p:nvCxnSpPr>
        <p:spPr>
          <a:xfrm flipH="1">
            <a:off x="4173070" y="5604825"/>
            <a:ext cx="2613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A6755C-86DB-E73A-28F4-4611B5419D0C}"/>
              </a:ext>
            </a:extLst>
          </p:cNvPr>
          <p:cNvSpPr/>
          <p:nvPr/>
        </p:nvSpPr>
        <p:spPr>
          <a:xfrm>
            <a:off x="3497128" y="5855799"/>
            <a:ext cx="131781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Display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8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47065-E3EA-B6B0-828D-FF4C38A2A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4DF09E-42E6-A702-C252-A7214EDD553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TCP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통신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:    Network Class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구조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97A647-C616-5289-C3F8-7ED849F334DA}"/>
              </a:ext>
            </a:extLst>
          </p:cNvPr>
          <p:cNvSpPr/>
          <p:nvPr/>
        </p:nvSpPr>
        <p:spPr>
          <a:xfrm>
            <a:off x="4277060" y="1527585"/>
            <a:ext cx="3270324" cy="1161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IPAddress</a:t>
            </a:r>
            <a:endParaRPr lang="ko-KR" altLang="en-US" sz="2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A0ED27-AFD3-7BB1-E8E1-E4C15557CAA5}"/>
              </a:ext>
            </a:extLst>
          </p:cNvPr>
          <p:cNvSpPr/>
          <p:nvPr/>
        </p:nvSpPr>
        <p:spPr>
          <a:xfrm>
            <a:off x="937708" y="3713180"/>
            <a:ext cx="2569285" cy="1161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/>
              <a:t>IPHostEntry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ip+hostname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C15CF7-1CE9-9985-4F6C-56926050541B}"/>
              </a:ext>
            </a:extLst>
          </p:cNvPr>
          <p:cNvSpPr/>
          <p:nvPr/>
        </p:nvSpPr>
        <p:spPr>
          <a:xfrm>
            <a:off x="4627580" y="3713180"/>
            <a:ext cx="2569285" cy="1161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/>
              <a:t>IPEndPoint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ip+port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99A70D-23F5-2C53-2F80-069F182D8EEE}"/>
              </a:ext>
            </a:extLst>
          </p:cNvPr>
          <p:cNvSpPr/>
          <p:nvPr/>
        </p:nvSpPr>
        <p:spPr>
          <a:xfrm>
            <a:off x="8685007" y="3713180"/>
            <a:ext cx="2569285" cy="1161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/>
              <a:t>Dns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/>
              <a:t>ip+domain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8F237AD-8A9D-48BB-EECA-861BAF2B63C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3555403" y="1356360"/>
            <a:ext cx="1023769" cy="3689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4865D38-23EF-4825-4AE2-908C00C0A7A6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rot="16200000" flipH="1">
            <a:off x="5400338" y="3201294"/>
            <a:ext cx="102376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424CC50F-F3DD-F160-501B-E8C3E85BF41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16200000" flipH="1">
            <a:off x="7429052" y="1172581"/>
            <a:ext cx="1023769" cy="4057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85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675AD-8F73-F317-CDA0-A3C063819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FE8E99-6CCD-6B0B-A0EB-E5CE571B579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Server 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8DA72-FA98-0467-E61E-4D1916754682}"/>
              </a:ext>
            </a:extLst>
          </p:cNvPr>
          <p:cNvSpPr txBox="1"/>
          <p:nvPr/>
        </p:nvSpPr>
        <p:spPr>
          <a:xfrm>
            <a:off x="7089289" y="1645920"/>
            <a:ext cx="2858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txtServerIP,    </a:t>
            </a:r>
            <a:r>
              <a:rPr lang="en-US" altLang="ko-KR" dirty="0" err="1"/>
              <a:t>btnConnect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txtClientIP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btnStart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67041-EA4D-12AE-6880-66147A3DC883}"/>
              </a:ext>
            </a:extLst>
          </p:cNvPr>
          <p:cNvSpPr txBox="1"/>
          <p:nvPr/>
        </p:nvSpPr>
        <p:spPr>
          <a:xfrm>
            <a:off x="570155" y="4001845"/>
            <a:ext cx="478496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Server IP</a:t>
            </a:r>
            <a:r>
              <a:rPr lang="ko-KR" altLang="en-US" dirty="0"/>
              <a:t>가 </a:t>
            </a:r>
            <a:r>
              <a:rPr lang="en-US" altLang="ko-KR" dirty="0" err="1"/>
              <a:t>txtServerID</a:t>
            </a:r>
            <a:r>
              <a:rPr lang="en-US" altLang="ko-KR" dirty="0"/>
              <a:t> </a:t>
            </a:r>
            <a:r>
              <a:rPr lang="ko-KR" altLang="en-US" dirty="0"/>
              <a:t>박스에 표시되고</a:t>
            </a:r>
            <a:r>
              <a:rPr lang="en-US" altLang="ko-KR" dirty="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btnConnect</a:t>
            </a:r>
            <a:r>
              <a:rPr lang="en-US" altLang="ko-KR" dirty="0"/>
              <a:t> </a:t>
            </a:r>
            <a:r>
              <a:rPr lang="ko-KR" altLang="en-US" dirty="0"/>
              <a:t>버튼을 클릭하면</a:t>
            </a:r>
            <a:r>
              <a:rPr lang="en-US" altLang="ko-KR" dirty="0"/>
              <a:t>, </a:t>
            </a:r>
            <a:r>
              <a:rPr lang="ko-KR" altLang="en-US" dirty="0"/>
              <a:t>접속 시작</a:t>
            </a:r>
            <a:r>
              <a:rPr lang="en-US" altLang="ko-KR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txtClientIP</a:t>
            </a:r>
            <a:r>
              <a:rPr lang="ko-KR" altLang="en-US" dirty="0"/>
              <a:t>에 접속된 </a:t>
            </a:r>
            <a:r>
              <a:rPr lang="en-US" altLang="ko-KR" dirty="0"/>
              <a:t>Client IP </a:t>
            </a:r>
            <a:r>
              <a:rPr lang="ko-KR" altLang="en-US" dirty="0"/>
              <a:t>표시</a:t>
            </a:r>
            <a:r>
              <a:rPr lang="en-US" altLang="ko-KR" dirty="0"/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btnSTART</a:t>
            </a:r>
            <a:r>
              <a:rPr lang="en-US" altLang="ko-KR" dirty="0"/>
              <a:t> </a:t>
            </a:r>
            <a:r>
              <a:rPr lang="ko-KR" altLang="en-US" dirty="0"/>
              <a:t>클릭하면 데이터 송수신 시작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1B49D3-0749-2051-F235-D53A771B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09" y="1193793"/>
            <a:ext cx="6335009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85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3D20-A94D-5B12-8E93-240F2D39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BEA6FB-BB05-937A-34F7-832CCCDA370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Server  Code  Form1_Load()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C312E-DD50-1DFA-8812-10C8F63E28DA}"/>
              </a:ext>
            </a:extLst>
          </p:cNvPr>
          <p:cNvSpPr txBox="1"/>
          <p:nvPr/>
        </p:nvSpPr>
        <p:spPr>
          <a:xfrm>
            <a:off x="0" y="656492"/>
            <a:ext cx="1185851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System.Net.Sockets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TcpServer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   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Form1_Load(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IPAddress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"127.0.0.1"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), 5000);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IPHostEntry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host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Dns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.GetHostEntry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Dns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.GetHostName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0;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host.AddressList.Length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host.AddressList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AddressFamily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AddressFamily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.InterNetwork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txtServerIP.Text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host.AddressList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ToString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8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A2FD2-0416-161D-6116-582001E6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F24869-86DB-1C3A-97C0-85B6A528884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Server  Code  Form1_Load()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31F182-50D3-B342-C110-710CC4C0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" y="1090480"/>
            <a:ext cx="6049219" cy="2152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3189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AE1F5-BED9-F771-FA94-FF66CD130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81B95C-1D5D-8DF4-3B77-0546F9BCEEE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Server  Code 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btnConnect_Click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3091C-2FC1-DFE9-AA91-1D4260E4A60B}"/>
              </a:ext>
            </a:extLst>
          </p:cNvPr>
          <p:cNvSpPr txBox="1"/>
          <p:nvPr/>
        </p:nvSpPr>
        <p:spPr>
          <a:xfrm>
            <a:off x="376518" y="950783"/>
            <a:ext cx="11438964" cy="345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btnConnect_Click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tcpListener.AcceptTcpClient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tcpClient.Connected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txtClientIP.Text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((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IPEndPoint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tcpClient.Client.RemoteEndPoint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Address.ToString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ns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tcpClient.GetStream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BinaryWriter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(ns);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BinaryReader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(ns);</a:t>
            </a:r>
          </a:p>
          <a:p>
            <a:pPr>
              <a:lnSpc>
                <a:spcPts val="240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95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3A510-8A68-D327-725D-E6A39BF2F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8DD2B8-6AB7-C243-1BB0-79240F0A480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Server  Code 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btnConnect_Click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916892-7CA5-E37B-1DAB-26C44472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" y="991637"/>
            <a:ext cx="12192000" cy="347623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B308A18-0CA3-7BAE-93E0-1E5E929B31CE}"/>
              </a:ext>
            </a:extLst>
          </p:cNvPr>
          <p:cNvCxnSpPr/>
          <p:nvPr/>
        </p:nvCxnSpPr>
        <p:spPr>
          <a:xfrm flipH="1">
            <a:off x="4475181" y="1387736"/>
            <a:ext cx="150607" cy="3012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A596A1-CDCF-9CE6-018C-561173A65C59}"/>
              </a:ext>
            </a:extLst>
          </p:cNvPr>
          <p:cNvSpPr txBox="1"/>
          <p:nvPr/>
        </p:nvSpPr>
        <p:spPr>
          <a:xfrm>
            <a:off x="5561703" y="179652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3A0DFB"/>
                </a:solidFill>
              </a:rPr>
              <a:t>클라이언트로 연결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BA3FE36-0C69-5B0B-00C5-649FF7FBF485}"/>
              </a:ext>
            </a:extLst>
          </p:cNvPr>
          <p:cNvCxnSpPr/>
          <p:nvPr/>
        </p:nvCxnSpPr>
        <p:spPr>
          <a:xfrm flipH="1">
            <a:off x="2312894" y="1957892"/>
            <a:ext cx="3238052" cy="2904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61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ACE29-E163-1C60-9CF3-89D1D10E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1FC89B-B69F-9A4C-037F-43BA25423DF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C#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Thread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0A298-0673-796B-B6DA-08D89B3657E8}"/>
              </a:ext>
            </a:extLst>
          </p:cNvPr>
          <p:cNvSpPr txBox="1"/>
          <p:nvPr/>
        </p:nvSpPr>
        <p:spPr>
          <a:xfrm>
            <a:off x="365760" y="903642"/>
            <a:ext cx="10058716" cy="2949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 이유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WinForm</a:t>
            </a:r>
            <a:r>
              <a:rPr lang="en-US" altLang="ko-KR" dirty="0">
                <a:latin typeface="+mn-ea"/>
              </a:rPr>
              <a:t>, WPF </a:t>
            </a:r>
            <a:r>
              <a:rPr lang="ko-KR" altLang="en-US" dirty="0">
                <a:latin typeface="+mn-ea"/>
              </a:rPr>
              <a:t>에서는 특정 메서드가 긴 시간을 점유하거나 무한 루프를 돌리면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    </a:t>
            </a:r>
            <a:r>
              <a:rPr lang="ko-KR" altLang="en-US" dirty="0">
                <a:latin typeface="+mn-ea"/>
              </a:rPr>
              <a:t>프로그램이 멈추어 버리는 현상을 방지하기 위하여 사용한다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형식 </a:t>
            </a:r>
            <a:r>
              <a:rPr lang="en-US" altLang="ko-KR" dirty="0">
                <a:latin typeface="+mn-ea"/>
              </a:rPr>
              <a:t>:  </a:t>
            </a:r>
            <a:r>
              <a:rPr lang="en-US" altLang="ko-KR" dirty="0" err="1">
                <a:latin typeface="+mn-ea"/>
              </a:rPr>
              <a:t>Task.Run</a:t>
            </a:r>
            <a:r>
              <a:rPr lang="en-US" altLang="ko-KR" dirty="0">
                <a:latin typeface="+mn-ea"/>
              </a:rPr>
              <a:t>(() =&gt;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{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   </a:t>
            </a:r>
            <a:r>
              <a:rPr lang="en-US" altLang="ko-KR" dirty="0" err="1">
                <a:latin typeface="+mn-ea"/>
              </a:rPr>
              <a:t>ToDoSomething</a:t>
            </a:r>
            <a:r>
              <a:rPr lang="en-US" altLang="ko-KR" dirty="0">
                <a:latin typeface="+mn-ea"/>
              </a:rPr>
              <a:t>();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});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=&gt; 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Lamda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함수 표현식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7131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14183-D5DF-E01E-22DD-5FC189B1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D2A9734-20FD-349B-EF81-CECC83EEAAF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Task.Run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Vs. Thread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7396B3F-A5A0-BFEA-B379-EBB5299E1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01220"/>
              </p:ext>
            </p:extLst>
          </p:nvPr>
        </p:nvGraphicFramePr>
        <p:xfrm>
          <a:off x="504415" y="945577"/>
          <a:ext cx="10629750" cy="4454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6663">
                  <a:extLst>
                    <a:ext uri="{9D8B030D-6E8A-4147-A177-3AD203B41FA5}">
                      <a16:colId xmlns:a16="http://schemas.microsoft.com/office/drawing/2014/main" val="155270632"/>
                    </a:ext>
                  </a:extLst>
                </a:gridCol>
                <a:gridCol w="3797449">
                  <a:extLst>
                    <a:ext uri="{9D8B030D-6E8A-4147-A177-3AD203B41FA5}">
                      <a16:colId xmlns:a16="http://schemas.microsoft.com/office/drawing/2014/main" val="1381607757"/>
                    </a:ext>
                  </a:extLst>
                </a:gridCol>
                <a:gridCol w="4765638">
                  <a:extLst>
                    <a:ext uri="{9D8B030D-6E8A-4147-A177-3AD203B41FA5}">
                      <a16:colId xmlns:a16="http://schemas.microsoft.com/office/drawing/2014/main" val="4089720538"/>
                    </a:ext>
                  </a:extLst>
                </a:gridCol>
              </a:tblGrid>
              <a:tr h="74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Task.Run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Thread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848776"/>
                  </a:ext>
                </a:extLst>
              </a:tr>
              <a:tr h="74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개 </a:t>
                      </a:r>
                      <a:r>
                        <a:rPr lang="ko-KR" altLang="en-US" sz="1600" b="1" dirty="0" err="1"/>
                        <a:t>념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Task </a:t>
                      </a:r>
                      <a:r>
                        <a:rPr lang="ko-KR" altLang="en-US" sz="1600" dirty="0"/>
                        <a:t>기반 비동기 실행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 스레드 직접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181064"/>
                  </a:ext>
                </a:extLst>
              </a:tr>
              <a:tr h="74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실행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ThreadPool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Thread </a:t>
                      </a:r>
                      <a:r>
                        <a:rPr lang="ko-KR" altLang="en-US" sz="1600" dirty="0"/>
                        <a:t>할당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매번 새 스레드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036863"/>
                  </a:ext>
                </a:extLst>
              </a:tr>
              <a:tr h="74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효율성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가볍고 재사용 가능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관리 효율적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삭제 비용이 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897916"/>
                  </a:ext>
                </a:extLst>
              </a:tr>
              <a:tr h="74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사용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비동기 실행</a:t>
                      </a:r>
                      <a:r>
                        <a:rPr lang="en-US" altLang="ko-KR" sz="1600" dirty="0"/>
                        <a:t>, Background </a:t>
                      </a:r>
                      <a:r>
                        <a:rPr lang="ko-KR" altLang="en-US" sz="1600" dirty="0"/>
                        <a:t>작업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병렬 처리나 독립적 긴 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9512417"/>
                  </a:ext>
                </a:extLst>
              </a:tr>
              <a:tr h="742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중단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/>
                        <a:t>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제한적</a:t>
                      </a:r>
                      <a:r>
                        <a:rPr lang="en-US" altLang="ko-KR" sz="1600" dirty="0"/>
                        <a:t>(Cancellation Token </a:t>
                      </a:r>
                      <a:r>
                        <a:rPr lang="ko-KR" altLang="en-US" sz="1600" dirty="0"/>
                        <a:t>필요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직접 </a:t>
                      </a:r>
                      <a:r>
                        <a:rPr lang="en-US" altLang="ko-KR" sz="1600" dirty="0"/>
                        <a:t>Abort()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6125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41ED1E-BE26-85C0-3F27-BDBFCB59E1D1}"/>
              </a:ext>
            </a:extLst>
          </p:cNvPr>
          <p:cNvSpPr txBox="1"/>
          <p:nvPr/>
        </p:nvSpPr>
        <p:spPr>
          <a:xfrm>
            <a:off x="591671" y="5520745"/>
            <a:ext cx="7816563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* ThreadPool : .NET</a:t>
            </a:r>
            <a:r>
              <a:rPr lang="ko-KR" altLang="en-US" sz="1600" dirty="0"/>
              <a:t>에서 여러 개의 스레드를 미리 만들어 놓고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                    </a:t>
            </a:r>
            <a:r>
              <a:rPr lang="ko-KR" altLang="en-US" sz="1600" dirty="0"/>
              <a:t>이 중 하나를 선택해서 작업을 하도록 처리하는 스레드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2905520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B071-E9D0-4543-58E1-B0D4D6B90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2C8C9-8699-01EA-5FF5-8F23F343D3D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this.Invoke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MethodInvoker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)delegate { })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0EEA1-14F9-C2DC-8008-665600BC6F18}"/>
              </a:ext>
            </a:extLst>
          </p:cNvPr>
          <p:cNvSpPr txBox="1"/>
          <p:nvPr/>
        </p:nvSpPr>
        <p:spPr>
          <a:xfrm>
            <a:off x="365760" y="903642"/>
            <a:ext cx="11170046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사용 이유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WinForm</a:t>
            </a:r>
            <a:r>
              <a:rPr lang="en-US" altLang="ko-KR" dirty="0">
                <a:latin typeface="+mn-ea"/>
              </a:rPr>
              <a:t>, WPF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UI thread</a:t>
            </a:r>
            <a:r>
              <a:rPr lang="ko-KR" altLang="en-US" dirty="0">
                <a:latin typeface="+mn-ea"/>
              </a:rPr>
              <a:t>에서만 접근 가능한 컨트롤을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   </a:t>
            </a:r>
            <a:r>
              <a:rPr lang="ko-KR" altLang="en-US" dirty="0">
                <a:latin typeface="+mn-ea"/>
              </a:rPr>
              <a:t>백그라운드 스레드에서 안전하게 조작하기 위해 사용한다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형식 </a:t>
            </a:r>
            <a:r>
              <a:rPr lang="en-US" altLang="ko-KR" dirty="0">
                <a:latin typeface="+mn-ea"/>
              </a:rPr>
              <a:t>:  </a:t>
            </a:r>
            <a:r>
              <a:rPr lang="en-US" altLang="ko-KR" dirty="0" err="1">
                <a:latin typeface="+mn-ea"/>
              </a:rPr>
              <a:t>this.Invoke</a:t>
            </a:r>
            <a:r>
              <a:rPr lang="en-US" altLang="ko-KR" dirty="0">
                <a:latin typeface="+mn-ea"/>
              </a:rPr>
              <a:t>((</a:t>
            </a:r>
            <a:r>
              <a:rPr lang="en-US" altLang="ko-KR" dirty="0" err="1">
                <a:latin typeface="+mn-ea"/>
              </a:rPr>
              <a:t>MethodInvoker</a:t>
            </a:r>
            <a:r>
              <a:rPr lang="en-US" altLang="ko-KR" dirty="0">
                <a:latin typeface="+mn-ea"/>
              </a:rPr>
              <a:t>)delegate{</a:t>
            </a:r>
            <a:br>
              <a:rPr lang="en-US" altLang="ko-KR" dirty="0">
                <a:latin typeface="+mn-ea"/>
              </a:rPr>
            </a:b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Invoke()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UI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컨트롤이 만들어진 원래 스레드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(UI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스레드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에서 특정 작업을 실행하도록 요청하는 메서드</a:t>
            </a:r>
            <a:br>
              <a:rPr lang="en-US" altLang="ko-KR" dirty="0">
                <a:latin typeface="+mn-ea"/>
                <a:sym typeface="Wingdings" panose="05000000000000000000" pitchFamily="2" charset="2"/>
              </a:rPr>
            </a:br>
            <a:r>
              <a:rPr lang="en-US" altLang="ko-KR" dirty="0">
                <a:latin typeface="+mn-ea"/>
                <a:sym typeface="Wingdings" panose="05000000000000000000" pitchFamily="2" charset="2"/>
              </a:rPr>
              <a:t>               background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스레드에서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UI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를 조작하면 예외 발생할 수 있으므로 반드시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Invoke()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사용하여</a:t>
            </a:r>
            <a:br>
              <a:rPr lang="en-US" altLang="ko-KR" dirty="0">
                <a:latin typeface="+mn-ea"/>
                <a:sym typeface="Wingdings" panose="05000000000000000000" pitchFamily="2" charset="2"/>
              </a:rPr>
            </a:br>
            <a:r>
              <a:rPr lang="en-US" altLang="ko-KR" dirty="0">
                <a:latin typeface="+mn-ea"/>
                <a:sym typeface="Wingdings" panose="05000000000000000000" pitchFamily="2" charset="2"/>
              </a:rPr>
              <a:t>               UI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스레드로 작업을 전달하여야 한다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((</a:t>
            </a:r>
            <a:r>
              <a:rPr lang="en-US" altLang="ko-KR" dirty="0" err="1">
                <a:latin typeface="+mn-ea"/>
              </a:rPr>
              <a:t>MethodInvoker</a:t>
            </a:r>
            <a:r>
              <a:rPr lang="en-US" altLang="ko-KR" dirty="0">
                <a:latin typeface="+mn-ea"/>
              </a:rPr>
              <a:t>)delegate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delegate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익명 함수이며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이를 </a:t>
            </a:r>
            <a:r>
              <a:rPr lang="en-US" altLang="ko-KR" dirty="0" err="1">
                <a:latin typeface="+mn-ea"/>
                <a:sym typeface="Wingdings" panose="05000000000000000000" pitchFamily="2" charset="2"/>
              </a:rPr>
              <a:t>MethodInvoker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형으로 형변환해 준다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  <a:br>
              <a:rPr lang="en-US" altLang="ko-KR" dirty="0">
                <a:latin typeface="+mn-ea"/>
                <a:sym typeface="Wingdings" panose="05000000000000000000" pitchFamily="2" charset="2"/>
              </a:rPr>
            </a:br>
            <a:r>
              <a:rPr lang="en-US" altLang="ko-KR" dirty="0">
                <a:latin typeface="+mn-ea"/>
                <a:sym typeface="Wingdings" panose="05000000000000000000" pitchFamily="2" charset="2"/>
              </a:rPr>
              <a:t>delegate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는 단 한번만 사용하므로 익명 메서드로 처리하고 있다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0578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D6DF-2900-5C3E-ECAC-29C4A20FA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FC4F0D-0B74-9079-8AB6-DBE34D6B02A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Server  Code 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btnStart_Click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E7486-06F2-7649-7AB2-FE3CFA6868E8}"/>
              </a:ext>
            </a:extLst>
          </p:cNvPr>
          <p:cNvSpPr txBox="1"/>
          <p:nvPr/>
        </p:nvSpPr>
        <p:spPr>
          <a:xfrm>
            <a:off x="177501" y="893161"/>
            <a:ext cx="607269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btnStart_Click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Task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.Run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(() =&gt;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while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tcpClient.Connected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DataReceived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 == -1)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AllClose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break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AllClose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34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4B936-E885-E059-1D12-2227AD116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683C9A-9FA2-962D-C17E-CE0BB4E3A58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Server  Code 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DataReceived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2CAA4-FDEB-B673-57D8-91E084A859B3}"/>
              </a:ext>
            </a:extLst>
          </p:cNvPr>
          <p:cNvSpPr txBox="1"/>
          <p:nvPr/>
        </p:nvSpPr>
        <p:spPr>
          <a:xfrm>
            <a:off x="166743" y="656492"/>
            <a:ext cx="11924852" cy="5992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DataReceived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br.ReadInt32();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-1)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-1;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br.ReadSingle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br.ReadString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"/"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"/"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.Invoke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MethodInvoker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(str);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0;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 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-1;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26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72E7-0B09-FAA7-844A-59AD9C52F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DBEE1D-BB5F-531C-3F2B-E9528854CDA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IPAddress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17CD1-7D09-FD4E-475D-C4F90BD744FA}"/>
              </a:ext>
            </a:extLst>
          </p:cNvPr>
          <p:cNvSpPr txBox="1"/>
          <p:nvPr/>
        </p:nvSpPr>
        <p:spPr>
          <a:xfrm>
            <a:off x="0" y="6488668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2"/>
              </a:rPr>
              <a:t>IPAddress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System.Net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DA2E5-DD10-A144-9844-57A1CF56D6F1}"/>
              </a:ext>
            </a:extLst>
          </p:cNvPr>
          <p:cNvSpPr txBox="1"/>
          <p:nvPr/>
        </p:nvSpPr>
        <p:spPr>
          <a:xfrm>
            <a:off x="239485" y="724395"/>
            <a:ext cx="5227713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2060"/>
                </a:solidFill>
                <a:effectLst/>
                <a:latin typeface="+mn-ea"/>
              </a:rPr>
              <a:t>새프로젝트 </a:t>
            </a:r>
            <a:r>
              <a:rPr lang="en-US" altLang="ko-KR" sz="1600" b="0" i="0" dirty="0">
                <a:solidFill>
                  <a:srgbClr val="00206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600" b="0" i="0" dirty="0">
                <a:solidFill>
                  <a:srgbClr val="002060"/>
                </a:solidFill>
                <a:effectLst/>
                <a:latin typeface="+mn-ea"/>
                <a:sym typeface="Wingdings" panose="05000000000000000000" pitchFamily="2" charset="2"/>
              </a:rPr>
              <a:t>콘솔 앱 만들기</a:t>
            </a:r>
            <a:endParaRPr lang="en-US" altLang="ko-KR" sz="1600" b="0" i="0" dirty="0">
              <a:solidFill>
                <a:srgbClr val="002060"/>
              </a:solidFill>
              <a:effectLst/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IP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주소를 </a:t>
            </a:r>
            <a:r>
              <a:rPr lang="ko-KR" altLang="en-US" sz="1600" dirty="0" err="1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입력받아서</a:t>
            </a:r>
            <a:r>
              <a:rPr lang="en-US" altLang="ko-KR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설정하고 출력하는 프로그램 </a:t>
            </a:r>
            <a:endParaRPr lang="ko-KR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75D3E-67DF-8A75-422E-E931E5B50F9B}"/>
              </a:ext>
            </a:extLst>
          </p:cNvPr>
          <p:cNvSpPr txBox="1"/>
          <p:nvPr/>
        </p:nvSpPr>
        <p:spPr>
          <a:xfrm>
            <a:off x="572396" y="1575654"/>
            <a:ext cx="8343900" cy="31393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Address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IP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.Parse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(Address);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"IP : {0}"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918C09B-B843-D045-4F29-D9459ABA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6" y="4893822"/>
            <a:ext cx="5137794" cy="1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48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EACB-755B-57B0-3A62-958012E1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314CBD-0A7E-D509-2E27-24BD49B78DC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Server  Code 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DataSend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53B94-6A1A-846E-7689-B7D9920F916D}"/>
              </a:ext>
            </a:extLst>
          </p:cNvPr>
          <p:cNvSpPr txBox="1"/>
          <p:nvPr/>
        </p:nvSpPr>
        <p:spPr>
          <a:xfrm>
            <a:off x="166743" y="656492"/>
            <a:ext cx="1192485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DataSend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bw.Write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bw.Write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bw.Write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bw.Flush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.Invoke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MethodInvoker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"Data Send."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Form1_FormClosing(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FormClosingEventArgs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AllClose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tcpListener.Stop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AllClose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(ns !=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ns.Close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!=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tcpClient.Close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81893C-CE06-9DA4-5D27-A215CBA3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314" y="3395703"/>
            <a:ext cx="2610214" cy="135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F1BDE3-5356-FDF9-B03C-BB40EE23622F}"/>
              </a:ext>
            </a:extLst>
          </p:cNvPr>
          <p:cNvSpPr txBox="1"/>
          <p:nvPr/>
        </p:nvSpPr>
        <p:spPr>
          <a:xfrm>
            <a:off x="8819407" y="2872483"/>
            <a:ext cx="2691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3A0DFB"/>
                </a:solidFill>
              </a:rPr>
              <a:t>Form1_FormClosing() </a:t>
            </a:r>
            <a:r>
              <a:rPr lang="ko-KR" altLang="en-US" sz="1400" dirty="0">
                <a:solidFill>
                  <a:srgbClr val="3A0DFB"/>
                </a:solidFill>
              </a:rPr>
              <a:t>메서드는</a:t>
            </a:r>
            <a:endParaRPr lang="en-US" altLang="ko-KR" sz="1400" dirty="0">
              <a:solidFill>
                <a:srgbClr val="3A0DFB"/>
              </a:solidFill>
            </a:endParaRPr>
          </a:p>
          <a:p>
            <a:r>
              <a:rPr lang="en-US" altLang="ko-KR" sz="1400" dirty="0">
                <a:solidFill>
                  <a:srgbClr val="3A0DFB"/>
                </a:solidFill>
              </a:rPr>
              <a:t>design</a:t>
            </a:r>
            <a:r>
              <a:rPr lang="ko-KR" altLang="en-US" sz="1400" dirty="0">
                <a:solidFill>
                  <a:srgbClr val="3A0DFB"/>
                </a:solidFill>
              </a:rPr>
              <a:t>에서 </a:t>
            </a:r>
            <a:r>
              <a:rPr lang="en-US" altLang="ko-KR" sz="1400" dirty="0">
                <a:solidFill>
                  <a:srgbClr val="3A0DFB"/>
                </a:solidFill>
              </a:rPr>
              <a:t>Event</a:t>
            </a:r>
            <a:r>
              <a:rPr lang="ko-KR" altLang="en-US" sz="1400" dirty="0">
                <a:solidFill>
                  <a:srgbClr val="3A0DFB"/>
                </a:solidFill>
              </a:rPr>
              <a:t>로 생성</a:t>
            </a:r>
          </a:p>
        </p:txBody>
      </p:sp>
    </p:spTree>
    <p:extLst>
      <p:ext uri="{BB962C8B-B14F-4D97-AF65-F5344CB8AC3E}">
        <p14:creationId xmlns:p14="http://schemas.microsoft.com/office/powerpoint/2010/main" val="941014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3F546-1071-B0A4-2406-BE95B37B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607756-E00A-CB56-6E39-12462F52D5A7}"/>
              </a:ext>
            </a:extLst>
          </p:cNvPr>
          <p:cNvSpPr/>
          <p:nvPr/>
        </p:nvSpPr>
        <p:spPr>
          <a:xfrm>
            <a:off x="0" y="0"/>
            <a:ext cx="12192000" cy="18482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36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Client  Code   GUI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77F4FD-4A4B-1F24-9283-2451538D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84" y="2682547"/>
            <a:ext cx="5115639" cy="284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9985A-D2B9-66B0-7EF4-29E9A9DC1AC9}"/>
              </a:ext>
            </a:extLst>
          </p:cNvPr>
          <p:cNvSpPr txBox="1"/>
          <p:nvPr/>
        </p:nvSpPr>
        <p:spPr>
          <a:xfrm>
            <a:off x="6303981" y="3108963"/>
            <a:ext cx="2776273" cy="1848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dirty="0"/>
              <a:t>txtServerIP,   </a:t>
            </a:r>
            <a:r>
              <a:rPr lang="en-US" altLang="ko-KR" dirty="0" err="1"/>
              <a:t>btnConnect</a:t>
            </a:r>
            <a:endParaRPr lang="en-US" altLang="ko-KR" dirty="0"/>
          </a:p>
          <a:p>
            <a:pPr>
              <a:lnSpc>
                <a:spcPts val="2800"/>
              </a:lnSpc>
            </a:pPr>
            <a:endParaRPr lang="en-US" altLang="ko-KR" dirty="0"/>
          </a:p>
          <a:p>
            <a:pPr>
              <a:lnSpc>
                <a:spcPts val="2800"/>
              </a:lnSpc>
            </a:pPr>
            <a:r>
              <a:rPr lang="en-US" altLang="ko-KR" dirty="0" err="1"/>
              <a:t>txtInt</a:t>
            </a:r>
            <a:endParaRPr lang="en-US" altLang="ko-KR" dirty="0"/>
          </a:p>
          <a:p>
            <a:pPr>
              <a:lnSpc>
                <a:spcPts val="2800"/>
              </a:lnSpc>
            </a:pPr>
            <a:r>
              <a:rPr lang="en-US" altLang="ko-KR" dirty="0" err="1"/>
              <a:t>txtFloat</a:t>
            </a:r>
            <a:endParaRPr lang="en-US" altLang="ko-KR" dirty="0"/>
          </a:p>
          <a:p>
            <a:pPr>
              <a:lnSpc>
                <a:spcPts val="2800"/>
              </a:lnSpc>
            </a:pPr>
            <a:r>
              <a:rPr lang="en-US" altLang="ko-KR" dirty="0" err="1"/>
              <a:t>txtString</a:t>
            </a:r>
            <a:r>
              <a:rPr lang="en-US" altLang="ko-KR" dirty="0"/>
              <a:t>,  </a:t>
            </a:r>
            <a:r>
              <a:rPr lang="en-US" altLang="ko-KR" dirty="0" err="1"/>
              <a:t>btnSend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88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92DD7-DBE8-D32A-0C9B-B0D70EC5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8FBFD7-A6D5-8CEA-F9A0-C09E44D8E393}"/>
              </a:ext>
            </a:extLst>
          </p:cNvPr>
          <p:cNvSpPr/>
          <p:nvPr/>
        </p:nvSpPr>
        <p:spPr>
          <a:xfrm>
            <a:off x="4647304" y="0"/>
            <a:ext cx="7544696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Client  Code 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btnConnect_Click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F188C-33EB-8811-81E2-07226C8FA2EE}"/>
              </a:ext>
            </a:extLst>
          </p:cNvPr>
          <p:cNvSpPr txBox="1"/>
          <p:nvPr/>
        </p:nvSpPr>
        <p:spPr>
          <a:xfrm>
            <a:off x="0" y="151179"/>
            <a:ext cx="1158598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ClientProgram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NetworkStream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ns;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BinaryReader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BinaryWriter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btnConnect_Click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txtServerIP.Text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5000);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tcpClient.Connected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ns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tcpClient.GetStream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BinaryReader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(ns);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BinaryWriter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(ns);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서버 연결 성공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서버 연결 실패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5883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E6C78-90D7-C129-2979-6E708B4CF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223B45-3C00-01FD-E279-3E4B3012003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Client  Code 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btnConnect_Click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283667-813C-A5D5-F44B-0C19DA3F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0" y="986144"/>
            <a:ext cx="6496957" cy="5229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5FD62-4E6E-D465-6081-1625F0C9B972}"/>
              </a:ext>
            </a:extLst>
          </p:cNvPr>
          <p:cNvSpPr txBox="1"/>
          <p:nvPr/>
        </p:nvSpPr>
        <p:spPr>
          <a:xfrm>
            <a:off x="7288519" y="1140311"/>
            <a:ext cx="4153701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반드시 서버 프로그램을 먼저 실행한 후</a:t>
            </a:r>
            <a:r>
              <a:rPr lang="en-US" altLang="ko-KR" sz="1400" dirty="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클라이언트 프로그램을 실행해야 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하나의 </a:t>
            </a:r>
            <a:r>
              <a:rPr lang="en-US" altLang="ko-KR" sz="1400" dirty="0"/>
              <a:t>PC</a:t>
            </a:r>
            <a:r>
              <a:rPr lang="ko-KR" altLang="en-US" sz="1400" dirty="0"/>
              <a:t>로 서버</a:t>
            </a:r>
            <a:r>
              <a:rPr lang="en-US" altLang="ko-KR" sz="1400" dirty="0"/>
              <a:t>, </a:t>
            </a:r>
            <a:r>
              <a:rPr lang="ko-KR" altLang="en-US" sz="1400" dirty="0"/>
              <a:t>클라이언트 프로그램을 </a:t>
            </a:r>
            <a:br>
              <a:rPr lang="en-US" altLang="ko-KR" sz="1400" dirty="0"/>
            </a:br>
            <a:r>
              <a:rPr lang="ko-KR" altLang="en-US" sz="1400" dirty="0"/>
              <a:t>동시에 시험할 때는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주소에 주의해야 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5783CD-A9EF-A887-F41F-C5C1069FED1D}"/>
              </a:ext>
            </a:extLst>
          </p:cNvPr>
          <p:cNvCxnSpPr>
            <a:cxnSpLocks/>
          </p:cNvCxnSpPr>
          <p:nvPr/>
        </p:nvCxnSpPr>
        <p:spPr>
          <a:xfrm flipH="1">
            <a:off x="3022899" y="4130936"/>
            <a:ext cx="461503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DD3566-2650-8C27-75C9-997DADFCA810}"/>
              </a:ext>
            </a:extLst>
          </p:cNvPr>
          <p:cNvSpPr txBox="1"/>
          <p:nvPr/>
        </p:nvSpPr>
        <p:spPr>
          <a:xfrm>
            <a:off x="7637929" y="3906820"/>
            <a:ext cx="4254691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PC</a:t>
            </a:r>
            <a:r>
              <a:rPr lang="ko-KR" altLang="en-US" sz="1400" dirty="0"/>
              <a:t>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주소가 </a:t>
            </a:r>
            <a:r>
              <a:rPr lang="en-US" altLang="ko-KR" sz="1400" dirty="0"/>
              <a:t>192.168.0.3 </a:t>
            </a:r>
            <a:r>
              <a:rPr lang="ko-KR" altLang="en-US" sz="1400" dirty="0"/>
              <a:t>이며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서버 프로그램에서 자신의 </a:t>
            </a:r>
            <a:r>
              <a:rPr lang="en-US" altLang="ko-KR" sz="1400" dirty="0"/>
              <a:t>Server IP</a:t>
            </a:r>
            <a:r>
              <a:rPr lang="ko-KR" altLang="en-US" sz="1400" dirty="0"/>
              <a:t>를</a:t>
            </a:r>
            <a:br>
              <a:rPr lang="en-US" altLang="ko-KR" sz="1400" dirty="0"/>
            </a:br>
            <a:r>
              <a:rPr lang="en-US" altLang="ko-KR" sz="1400" dirty="0"/>
              <a:t>192.168.0.3 </a:t>
            </a:r>
            <a:r>
              <a:rPr lang="ko-KR" altLang="en-US" sz="1400" dirty="0"/>
              <a:t>으로 인식하고 있으나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클라이언트 또한 </a:t>
            </a:r>
            <a:r>
              <a:rPr lang="en-US" altLang="ko-KR" sz="1400" dirty="0"/>
              <a:t>192.168.0.3 </a:t>
            </a:r>
            <a:r>
              <a:rPr lang="ko-KR" altLang="en-US" sz="1400" dirty="0"/>
              <a:t>으로 동일하므로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127.0.0.1 </a:t>
            </a:r>
            <a:r>
              <a:rPr lang="ko-KR" altLang="en-US" sz="1400" dirty="0"/>
              <a:t>로 서버에 연결하여야 한다</a:t>
            </a:r>
            <a:r>
              <a:rPr lang="en-US" altLang="ko-KR" sz="1400" dirty="0"/>
              <a:t>.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4870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75A1E-A642-29C7-B67E-1E65E8B5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F24A3B0-C3B2-E3F4-EDA8-06418C6D606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Client  Code 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btnSend_Click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1B69C-6663-C1F3-F566-39C8F6FF0E97}"/>
              </a:ext>
            </a:extLst>
          </p:cNvPr>
          <p:cNvSpPr txBox="1"/>
          <p:nvPr/>
        </p:nvSpPr>
        <p:spPr>
          <a:xfrm>
            <a:off x="225910" y="656492"/>
            <a:ext cx="113385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btnSend_Click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bw.Write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txtInt.Text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bw.Write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.Parse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txtFloat.Text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bw.Write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txtString.Text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br.ReadInt32();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br.ReadSingle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br.ReadString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str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"/"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"/"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stringValue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(str);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FormatException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입력 형식이 올바르지 않습니다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 </a:t>
            </a:r>
            <a:r>
              <a:rPr lang="en-US" altLang="ko-KR" sz="1600" dirty="0">
                <a:solidFill>
                  <a:srgbClr val="9E5B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\n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+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 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예기치 못한 오류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en-US" altLang="ko-KR" sz="1600" dirty="0">
                <a:solidFill>
                  <a:srgbClr val="9E5B71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\n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70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29A27-B543-23B1-29AD-0F58E0F13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E0BC9C-3208-626A-1A4C-0C5CED76363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Client  Code  Form1_FormClosing()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65818-CD32-E41C-A949-85268DD8EF9F}"/>
              </a:ext>
            </a:extLst>
          </p:cNvPr>
          <p:cNvSpPr txBox="1"/>
          <p:nvPr/>
        </p:nvSpPr>
        <p:spPr>
          <a:xfrm>
            <a:off x="554018" y="843677"/>
            <a:ext cx="107845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bw.Write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(-1);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bw.Close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br.Close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ns.Close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tcpClient.Close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186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18B85-7E95-E946-6291-BB8C95358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91B2B8-586B-E080-7C11-36FC84877EF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Client  Code 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btnSend_Click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4FF25-3029-977A-8554-CE6C9FE2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1006104"/>
            <a:ext cx="6554115" cy="503942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08055EC8-ACD3-A51A-1483-AFFD6851FC6F}"/>
              </a:ext>
            </a:extLst>
          </p:cNvPr>
          <p:cNvSpPr/>
          <p:nvPr/>
        </p:nvSpPr>
        <p:spPr>
          <a:xfrm>
            <a:off x="4668819" y="1484556"/>
            <a:ext cx="311972" cy="3227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45D811-E4F2-7615-4407-AA5DABD3750B}"/>
              </a:ext>
            </a:extLst>
          </p:cNvPr>
          <p:cNvSpPr/>
          <p:nvPr/>
        </p:nvSpPr>
        <p:spPr>
          <a:xfrm>
            <a:off x="1679987" y="3525818"/>
            <a:ext cx="311972" cy="3227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F38A0F-6480-FFD6-27B8-6FA393F2D99E}"/>
              </a:ext>
            </a:extLst>
          </p:cNvPr>
          <p:cNvSpPr/>
          <p:nvPr/>
        </p:nvSpPr>
        <p:spPr>
          <a:xfrm>
            <a:off x="4240983" y="3576915"/>
            <a:ext cx="311972" cy="3227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E85A5-5958-80FE-C492-2775C36B3E34}"/>
              </a:ext>
            </a:extLst>
          </p:cNvPr>
          <p:cNvSpPr/>
          <p:nvPr/>
        </p:nvSpPr>
        <p:spPr>
          <a:xfrm>
            <a:off x="1991959" y="2599762"/>
            <a:ext cx="311972" cy="3227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362DE2-5D7B-E380-6DDD-5F679B2D025F}"/>
              </a:ext>
            </a:extLst>
          </p:cNvPr>
          <p:cNvSpPr/>
          <p:nvPr/>
        </p:nvSpPr>
        <p:spPr>
          <a:xfrm>
            <a:off x="1524001" y="4290509"/>
            <a:ext cx="311972" cy="3227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FA5156-D462-4084-C778-0187F1672AF7}"/>
              </a:ext>
            </a:extLst>
          </p:cNvPr>
          <p:cNvSpPr/>
          <p:nvPr/>
        </p:nvSpPr>
        <p:spPr>
          <a:xfrm>
            <a:off x="4183610" y="5045337"/>
            <a:ext cx="311972" cy="3227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692D543-7F84-75CD-179B-1000295BAB28}"/>
              </a:ext>
            </a:extLst>
          </p:cNvPr>
          <p:cNvSpPr/>
          <p:nvPr/>
        </p:nvSpPr>
        <p:spPr>
          <a:xfrm>
            <a:off x="5207380" y="2277033"/>
            <a:ext cx="311972" cy="3227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B57CD9B-252C-724D-8F3E-443DA4FC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186" y="4744091"/>
            <a:ext cx="2905530" cy="1247949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6E2DBFD4-42C2-2C7F-682E-B3F1EEBA2B1F}"/>
              </a:ext>
            </a:extLst>
          </p:cNvPr>
          <p:cNvSpPr/>
          <p:nvPr/>
        </p:nvSpPr>
        <p:spPr>
          <a:xfrm>
            <a:off x="5586562" y="4529234"/>
            <a:ext cx="311972" cy="3227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8</a:t>
            </a:r>
            <a:endParaRPr lang="ko-KR" altLang="en-US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7C992F-FE43-1A13-EFD1-CF9712BE7DDD}"/>
              </a:ext>
            </a:extLst>
          </p:cNvPr>
          <p:cNvSpPr/>
          <p:nvPr/>
        </p:nvSpPr>
        <p:spPr>
          <a:xfrm>
            <a:off x="6998283" y="4529234"/>
            <a:ext cx="311972" cy="32272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9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545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E1E8-0FB3-845B-94EC-89D1B643A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B31DD6-5767-32CD-C7F4-77320903559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Dns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F1ED3-E9BF-BA35-23B2-21AB5BC16F8A}"/>
              </a:ext>
            </a:extLst>
          </p:cNvPr>
          <p:cNvSpPr txBox="1"/>
          <p:nvPr/>
        </p:nvSpPr>
        <p:spPr>
          <a:xfrm>
            <a:off x="-3586" y="6119336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Dns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System.Net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370830E-BBB9-3854-A2EB-069ECFE6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9" y="834598"/>
            <a:ext cx="12132937" cy="263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DNS(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Domain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Name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System)의 역할은 사람이 이해하기 쉬운 도메인 이름(예: www.google.com)을 </a:t>
            </a:r>
            <a:b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컴퓨터가 이해할 수 있는 IP 주소(예: 142.250.207.132)로 변환하는 것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b="0" i="0" dirty="0">
                <a:solidFill>
                  <a:srgbClr val="0101FD"/>
                </a:solidFill>
                <a:effectLst/>
                <a:latin typeface="+mn-ea"/>
              </a:rPr>
              <a:t>public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0101FD"/>
                </a:solidFill>
                <a:effectLst/>
                <a:latin typeface="+mn-ea"/>
              </a:rPr>
              <a:t>static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0101FD"/>
                </a:solidFill>
                <a:effectLst/>
                <a:latin typeface="+mn-ea"/>
              </a:rPr>
              <a:t>class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006881"/>
                </a:solidFill>
                <a:effectLst/>
                <a:latin typeface="+mn-ea"/>
              </a:rPr>
              <a:t>Dns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IPHostEntry </a:t>
            </a:r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+mn-ea"/>
              </a:rPr>
              <a:t>hostInfo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 = </a:t>
            </a:r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+mn-ea"/>
              </a:rPr>
              <a:t>Dns.GetHostEntry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(</a:t>
            </a:r>
            <a:r>
              <a:rPr lang="en-US" altLang="ko-KR" sz="1600" b="0" i="0" dirty="0">
                <a:solidFill>
                  <a:srgbClr val="A31515"/>
                </a:solidFill>
                <a:effectLst/>
                <a:latin typeface="+mn-ea"/>
              </a:rPr>
              <a:t>"www.google.com"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);   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  <a:sym typeface="Wingdings" panose="05000000000000000000" pitchFamily="2" charset="2"/>
              </a:rPr>
              <a:t> domain </a:t>
            </a:r>
            <a:r>
              <a:rPr lang="ko-KR" altLang="en-US" sz="1600" b="0" i="0" dirty="0">
                <a:solidFill>
                  <a:srgbClr val="161616"/>
                </a:solidFill>
                <a:effectLst/>
                <a:latin typeface="+mn-ea"/>
                <a:sym typeface="Wingdings" panose="05000000000000000000" pitchFamily="2" charset="2"/>
              </a:rPr>
              <a:t>정보를 가져오는 </a:t>
            </a:r>
            <a:r>
              <a:rPr lang="en-US" altLang="ko-KR" sz="1600" dirty="0">
                <a:solidFill>
                  <a:srgbClr val="161616"/>
                </a:solidFill>
                <a:latin typeface="+mn-ea"/>
                <a:sym typeface="Wingdings" panose="05000000000000000000" pitchFamily="2" charset="2"/>
              </a:rPr>
              <a:t>Dns </a:t>
            </a:r>
            <a:r>
              <a:rPr lang="ko-KR" altLang="en-US" sz="1600" dirty="0">
                <a:solidFill>
                  <a:srgbClr val="161616"/>
                </a:solidFill>
                <a:latin typeface="+mn-ea"/>
                <a:sym typeface="Wingdings" panose="05000000000000000000" pitchFamily="2" charset="2"/>
              </a:rPr>
              <a:t>클래스의 정적 </a:t>
            </a:r>
            <a:r>
              <a:rPr lang="en-US" altLang="ko-KR" sz="1600" dirty="0">
                <a:solidFill>
                  <a:srgbClr val="161616"/>
                </a:solidFill>
                <a:latin typeface="+mn-ea"/>
                <a:sym typeface="Wingdings" panose="05000000000000000000" pitchFamily="2" charset="2"/>
              </a:rPr>
              <a:t>method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+mn-ea"/>
              <a:sym typeface="Wingdings" panose="05000000000000000000" pitchFamily="2" charset="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b="0" i="0" dirty="0">
                <a:solidFill>
                  <a:srgbClr val="0101FD"/>
                </a:solidFill>
                <a:effectLst/>
                <a:latin typeface="+mn-ea"/>
              </a:rPr>
              <a:t>public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 </a:t>
            </a:r>
            <a:r>
              <a:rPr lang="en-US" altLang="ko-KR" sz="1600" b="0" i="0" dirty="0">
                <a:solidFill>
                  <a:srgbClr val="0101FD"/>
                </a:solidFill>
                <a:effectLst/>
                <a:latin typeface="+mn-ea"/>
              </a:rPr>
              <a:t>static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 </a:t>
            </a:r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+mn-ea"/>
              </a:rPr>
              <a:t>System.Net.IPAddress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[] </a:t>
            </a:r>
            <a:r>
              <a:rPr lang="en-US" altLang="ko-KR" sz="1600" b="0" i="0" dirty="0" err="1">
                <a:solidFill>
                  <a:srgbClr val="006881"/>
                </a:solidFill>
                <a:effectLst/>
                <a:latin typeface="+mn-ea"/>
              </a:rPr>
              <a:t>GetHostAddresses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(</a:t>
            </a:r>
            <a:r>
              <a:rPr lang="en-US" altLang="ko-KR" sz="1600" b="0" i="0" dirty="0">
                <a:solidFill>
                  <a:srgbClr val="0101FD"/>
                </a:solidFill>
                <a:effectLst/>
                <a:latin typeface="+mn-ea"/>
              </a:rPr>
              <a:t>string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 </a:t>
            </a:r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+mn-ea"/>
              </a:rPr>
              <a:t>hostNameOrAddress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, </a:t>
            </a:r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+mn-ea"/>
              </a:rPr>
              <a:t>System.Net.Sockets.AddressFamily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+mn-ea"/>
              </a:rPr>
              <a:t> family);</a:t>
            </a:r>
            <a:br>
              <a:rPr lang="en-US" altLang="ko-KR" sz="1600" b="0" dirty="0">
                <a:solidFill>
                  <a:srgbClr val="161616"/>
                </a:solidFill>
                <a:latin typeface="+mn-ea"/>
                <a:sym typeface="Wingdings" panose="05000000000000000000" pitchFamily="2" charset="2"/>
              </a:rPr>
            </a:br>
            <a:r>
              <a:rPr lang="en-US" altLang="ko-KR" sz="1600" b="0" dirty="0">
                <a:solidFill>
                  <a:srgbClr val="161616"/>
                </a:solidFill>
                <a:latin typeface="+mn-ea"/>
                <a:sym typeface="Wingdings" panose="05000000000000000000" pitchFamily="2" charset="2"/>
              </a:rPr>
              <a:t> Domain </a:t>
            </a:r>
            <a:r>
              <a:rPr lang="en-US" altLang="ko-KR" sz="1600" dirty="0">
                <a:solidFill>
                  <a:srgbClr val="161616"/>
                </a:solidFill>
                <a:latin typeface="+mn-ea"/>
                <a:sym typeface="Wingdings" panose="05000000000000000000" pitchFamily="2" charset="2"/>
              </a:rPr>
              <a:t>name</a:t>
            </a:r>
            <a:r>
              <a:rPr lang="ko-KR" altLang="en-US" sz="1600" dirty="0">
                <a:solidFill>
                  <a:srgbClr val="161616"/>
                </a:solidFill>
                <a:latin typeface="+mn-ea"/>
                <a:sym typeface="Wingdings" panose="05000000000000000000" pitchFamily="2" charset="2"/>
              </a:rPr>
              <a:t>으로 </a:t>
            </a:r>
            <a:r>
              <a:rPr lang="en-US" altLang="ko-KR" sz="1600" b="0" dirty="0">
                <a:solidFill>
                  <a:srgbClr val="161616"/>
                </a:solidFill>
                <a:latin typeface="+mn-ea"/>
                <a:sym typeface="Wingdings" panose="05000000000000000000" pitchFamily="2" charset="2"/>
              </a:rPr>
              <a:t> IP </a:t>
            </a:r>
            <a:r>
              <a:rPr lang="ko-KR" altLang="en-US" sz="1600" b="0" dirty="0">
                <a:solidFill>
                  <a:srgbClr val="161616"/>
                </a:solidFill>
                <a:latin typeface="+mn-ea"/>
                <a:sym typeface="Wingdings" panose="05000000000000000000" pitchFamily="2" charset="2"/>
              </a:rPr>
              <a:t>주소 반환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9ABA6-724B-223A-1CB6-6E4D58C6D5A3}"/>
              </a:ext>
            </a:extLst>
          </p:cNvPr>
          <p:cNvSpPr txBox="1"/>
          <p:nvPr/>
        </p:nvSpPr>
        <p:spPr>
          <a:xfrm>
            <a:off x="-3586" y="6488668"/>
            <a:ext cx="7495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3"/>
              </a:rPr>
              <a:t>Dns.GetHostAddresses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메서드 </a:t>
            </a:r>
            <a:r>
              <a:rPr lang="en-US" altLang="ko-KR" dirty="0">
                <a:hlinkClick r:id="rId3"/>
              </a:rPr>
              <a:t>(</a:t>
            </a:r>
            <a:r>
              <a:rPr lang="en-US" altLang="ko-KR" dirty="0" err="1">
                <a:hlinkClick r:id="rId3"/>
              </a:rPr>
              <a:t>System.Net</a:t>
            </a:r>
            <a:r>
              <a:rPr lang="en-US" altLang="ko-KR" dirty="0">
                <a:hlinkClick r:id="rId3"/>
              </a:rPr>
              <a:t>) | Microsoft 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43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88667-C8D1-4231-42F9-4470CDEE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4F90D4-0948-6F3F-17F8-99638EA63CD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Dns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8D510-31B1-8C5C-72A1-ACDCC98727AB}"/>
              </a:ext>
            </a:extLst>
          </p:cNvPr>
          <p:cNvSpPr txBox="1"/>
          <p:nvPr/>
        </p:nvSpPr>
        <p:spPr>
          <a:xfrm>
            <a:off x="-3586" y="6119336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Dns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System.Net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EEA5E-0964-0CD7-F282-0D343D8A6671}"/>
              </a:ext>
            </a:extLst>
          </p:cNvPr>
          <p:cNvSpPr txBox="1"/>
          <p:nvPr/>
        </p:nvSpPr>
        <p:spPr>
          <a:xfrm>
            <a:off x="-3586" y="6488668"/>
            <a:ext cx="7495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3"/>
              </a:rPr>
              <a:t>Dns.GetHostAddresses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메서드 </a:t>
            </a:r>
            <a:r>
              <a:rPr lang="en-US" altLang="ko-KR" dirty="0">
                <a:hlinkClick r:id="rId3"/>
              </a:rPr>
              <a:t>(</a:t>
            </a:r>
            <a:r>
              <a:rPr lang="en-US" altLang="ko-KR" dirty="0" err="1">
                <a:hlinkClick r:id="rId3"/>
              </a:rPr>
              <a:t>System.Net</a:t>
            </a:r>
            <a:r>
              <a:rPr lang="en-US" altLang="ko-KR" dirty="0">
                <a:hlinkClick r:id="rId3"/>
              </a:rPr>
              <a:t>) | Microsoft Learn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58F54-5BC5-61A5-48DC-97C0792006DA}"/>
              </a:ext>
            </a:extLst>
          </p:cNvPr>
          <p:cNvSpPr txBox="1"/>
          <p:nvPr/>
        </p:nvSpPr>
        <p:spPr>
          <a:xfrm>
            <a:off x="430307" y="764024"/>
            <a:ext cx="104887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IP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Dns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.GetHostAddresses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"www.google.com"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HostIP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IP)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HostIP.ToString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DE269F-DF15-B983-6659-C7B2DEC4C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7" y="4564875"/>
            <a:ext cx="4292514" cy="10183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B97EA9-D5EA-9C21-1367-33F20700B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181" y="5022843"/>
            <a:ext cx="3277057" cy="1343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D14D13-5190-2C13-15B6-69463AF979F6}"/>
              </a:ext>
            </a:extLst>
          </p:cNvPr>
          <p:cNvSpPr txBox="1"/>
          <p:nvPr/>
        </p:nvSpPr>
        <p:spPr>
          <a:xfrm>
            <a:off x="7377934" y="4653511"/>
            <a:ext cx="160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3A0DFB"/>
                </a:solidFill>
              </a:rPr>
              <a:t>www.naver.com</a:t>
            </a:r>
            <a:endParaRPr lang="ko-KR" altLang="en-US" sz="1600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6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6FA6D-8DF9-02A5-7357-097521BEC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8086E7-73F7-3F02-832A-5F2181B8B73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IPHostEntry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1577C-01CE-F699-C30D-97774146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52" y="758569"/>
            <a:ext cx="9359154" cy="15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IPHostEntry는 .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NET의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System.Net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네임스페이스에 포함된 클래스이며,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호스트 이름(DNS 이름)과 관련된 IP 주소 정보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를 담는 객체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6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altLang="ko-KR" sz="1600" b="0" i="0" dirty="0">
                <a:solidFill>
                  <a:srgbClr val="006881"/>
                </a:solidFill>
                <a:effectLst/>
                <a:latin typeface="SFMono-Regular"/>
              </a:rPr>
              <a:t>IPHostEntry   </a:t>
            </a:r>
            <a:r>
              <a:rPr lang="en-US" altLang="ko-KR" sz="1600" b="0" i="0" dirty="0">
                <a:solidFill>
                  <a:srgbClr val="006881"/>
                </a:solidFill>
                <a:effectLst/>
                <a:latin typeface="SFMono-Regular"/>
                <a:sym typeface="Wingdings" panose="05000000000000000000" pitchFamily="2" charset="2"/>
              </a:rPr>
              <a:t> </a:t>
            </a:r>
            <a:r>
              <a:rPr lang="en-US" altLang="ko-KR" sz="1600" b="0" i="0" u="none" strike="noStrike" dirty="0">
                <a:solidFill>
                  <a:srgbClr val="0065B3"/>
                </a:solidFill>
                <a:effectLst/>
                <a:latin typeface="Segoe UI" panose="020B0502040204020203" pitchFamily="34" charset="0"/>
                <a:hlinkClick r:id="rId2"/>
              </a:rPr>
              <a:t>IPHostEntry</a:t>
            </a:r>
            <a:r>
              <a:rPr lang="ko-KR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클래스의 새 인스턴스를 초기화</a:t>
            </a:r>
            <a:endParaRPr lang="en-US" altLang="ko-KR" sz="16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6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속성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9BA36-5EC3-EE46-7BB1-8C7A16050ECE}"/>
              </a:ext>
            </a:extLst>
          </p:cNvPr>
          <p:cNvSpPr txBox="1"/>
          <p:nvPr/>
        </p:nvSpPr>
        <p:spPr>
          <a:xfrm>
            <a:off x="0" y="6488668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IPHostEntry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System.Net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0D8870-E627-9661-2AFD-4DAA1F06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3" y="2280589"/>
            <a:ext cx="8702517" cy="15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2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41E5F-865B-10B1-2EBA-B5DD14BB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79D35AA-F38A-2676-8825-1057CF069EE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IPHostEntry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317B5-1C7D-98FE-6334-4798AB2EA105}"/>
              </a:ext>
            </a:extLst>
          </p:cNvPr>
          <p:cNvSpPr txBox="1"/>
          <p:nvPr/>
        </p:nvSpPr>
        <p:spPr>
          <a:xfrm>
            <a:off x="0" y="6488668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IPEndPoint </a:t>
            </a:r>
            <a:r>
              <a:rPr lang="ko-KR" altLang="en-US" dirty="0">
                <a:hlinkClick r:id="rId2"/>
              </a:rPr>
              <a:t>클래스 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System.Net</a:t>
            </a:r>
            <a:r>
              <a:rPr lang="en-US" altLang="ko-KR" dirty="0">
                <a:hlinkClick r:id="rId2"/>
              </a:rPr>
              <a:t>) | Microsoft Learn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BDD36-D8CD-7FD3-26DB-27CF66F8C143}"/>
              </a:ext>
            </a:extLst>
          </p:cNvPr>
          <p:cNvSpPr txBox="1"/>
          <p:nvPr/>
        </p:nvSpPr>
        <p:spPr>
          <a:xfrm>
            <a:off x="215153" y="779579"/>
            <a:ext cx="110803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System.Net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internal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IPHostEntry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HostInfo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Dns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.GetHostEntry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"www.naver.com"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IPAddress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HostInfo.AddressList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ip.ToString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Console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HostInfo.HostName.ToString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48CEF0-8040-104F-BE34-A882A4C2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474" y="4668524"/>
            <a:ext cx="4911526" cy="21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0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10124</TotalTime>
  <Words>4015</Words>
  <Application>Microsoft Office PowerPoint</Application>
  <PresentationFormat>와이드스크린</PresentationFormat>
  <Paragraphs>641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5" baseType="lpstr">
      <vt:lpstr>Arial Unicode MS</vt:lpstr>
      <vt:lpstr>SFMono-Regular</vt:lpstr>
      <vt:lpstr>돋움체</vt:lpstr>
      <vt:lpstr>맑은 고딕</vt:lpstr>
      <vt:lpstr>Arial</vt:lpstr>
      <vt:lpstr>Consolas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 DW</dc:creator>
  <cp:lastModifiedBy>Dev DW</cp:lastModifiedBy>
  <cp:revision>539</cp:revision>
  <dcterms:created xsi:type="dcterms:W3CDTF">2024-12-18T06:51:20Z</dcterms:created>
  <dcterms:modified xsi:type="dcterms:W3CDTF">2025-05-10T04:45:11Z</dcterms:modified>
</cp:coreProperties>
</file>